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7" r:id="rId2"/>
    <p:sldId id="270" r:id="rId3"/>
    <p:sldId id="264" r:id="rId4"/>
    <p:sldId id="306" r:id="rId5"/>
    <p:sldId id="307" r:id="rId6"/>
    <p:sldId id="273" r:id="rId7"/>
    <p:sldId id="327" r:id="rId8"/>
    <p:sldId id="328" r:id="rId9"/>
    <p:sldId id="269" r:id="rId10"/>
    <p:sldId id="272" r:id="rId11"/>
    <p:sldId id="271" r:id="rId12"/>
    <p:sldId id="329" r:id="rId13"/>
    <p:sldId id="274" r:id="rId14"/>
    <p:sldId id="318" r:id="rId15"/>
    <p:sldId id="276" r:id="rId16"/>
    <p:sldId id="331" r:id="rId17"/>
    <p:sldId id="319" r:id="rId18"/>
    <p:sldId id="288" r:id="rId19"/>
    <p:sldId id="277" r:id="rId20"/>
    <p:sldId id="332" r:id="rId21"/>
    <p:sldId id="333" r:id="rId22"/>
    <p:sldId id="334" r:id="rId23"/>
    <p:sldId id="335" r:id="rId24"/>
    <p:sldId id="284" r:id="rId25"/>
    <p:sldId id="282" r:id="rId26"/>
    <p:sldId id="289" r:id="rId27"/>
    <p:sldId id="296" r:id="rId28"/>
    <p:sldId id="295" r:id="rId29"/>
    <p:sldId id="293" r:id="rId30"/>
    <p:sldId id="304" r:id="rId31"/>
    <p:sldId id="297" r:id="rId32"/>
    <p:sldId id="278" r:id="rId33"/>
    <p:sldId id="299" r:id="rId34"/>
    <p:sldId id="310" r:id="rId35"/>
    <p:sldId id="308" r:id="rId36"/>
    <p:sldId id="309" r:id="rId37"/>
    <p:sldId id="324" r:id="rId38"/>
    <p:sldId id="305" r:id="rId39"/>
    <p:sldId id="311" r:id="rId40"/>
    <p:sldId id="312" r:id="rId41"/>
    <p:sldId id="317" r:id="rId42"/>
    <p:sldId id="320" r:id="rId43"/>
    <p:sldId id="300" r:id="rId44"/>
    <p:sldId id="321" r:id="rId45"/>
    <p:sldId id="323" r:id="rId46"/>
    <p:sldId id="26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ae you" initials="yy" lastIdx="1" clrIdx="0">
    <p:extLst>
      <p:ext uri="{19B8F6BF-5375-455C-9EA6-DF929625EA0E}">
        <p15:presenceInfo xmlns:p15="http://schemas.microsoft.com/office/powerpoint/2012/main" userId="0a4ae3f1bc48de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CB595-A5A2-4C51-B665-CEFCF9B3D731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42B86-DFCD-4CA6-B3D3-F2042E7DE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3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83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1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7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8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9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3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4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1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6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5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gbeeedd/raspberrypi-git-serv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utorials.org/course/2708/1521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/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gitbranching.js.org/?locale=ko" TargetMode="Externa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pages/dev-survey-2019#hiring-tim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force.com/downloads/visual-merge-too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?locale=ko" TargetMode="External"/><Relationship Id="rId2" Type="http://schemas.openxmlformats.org/officeDocument/2006/relationships/hyperlink" Target="https://www.inflearn.com/course/git-and-github/dashboard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pptbizcam.co.k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pages/dev-survey-2020#developer-tech-stack-coderevie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44"/>
          <p:cNvSpPr/>
          <p:nvPr/>
        </p:nvSpPr>
        <p:spPr>
          <a:xfrm rot="3103692">
            <a:off x="8117327" y="505009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0" name="직사각형 44"/>
          <p:cNvSpPr/>
          <p:nvPr/>
        </p:nvSpPr>
        <p:spPr>
          <a:xfrm rot="3103692">
            <a:off x="8662482" y="486964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1" name="직사각형 44"/>
          <p:cNvSpPr/>
          <p:nvPr/>
        </p:nvSpPr>
        <p:spPr>
          <a:xfrm rot="3103692">
            <a:off x="7685962" y="552355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2" name="직사각형 44"/>
          <p:cNvSpPr/>
          <p:nvPr/>
        </p:nvSpPr>
        <p:spPr>
          <a:xfrm rot="3499538">
            <a:off x="9530889" y="513044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3" name="Freeform 20"/>
          <p:cNvSpPr>
            <a:spLocks/>
          </p:cNvSpPr>
          <p:nvPr/>
        </p:nvSpPr>
        <p:spPr bwMode="auto">
          <a:xfrm rot="20644376">
            <a:off x="8220074" y="611489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4" name="자유형 33"/>
          <p:cNvSpPr/>
          <p:nvPr/>
        </p:nvSpPr>
        <p:spPr>
          <a:xfrm rot="21430038">
            <a:off x="8752160" y="581429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7560567" y="4809036"/>
            <a:ext cx="1457487" cy="1256322"/>
          </a:xfrm>
          <a:custGeom>
            <a:avLst/>
            <a:gdLst>
              <a:gd name="connsiteX0" fmla="*/ 1392933 w 1457487"/>
              <a:gd name="connsiteY0" fmla="*/ 765238 h 1256322"/>
              <a:gd name="connsiteX1" fmla="*/ 1011933 w 1457487"/>
              <a:gd name="connsiteY1" fmla="*/ 422338 h 1256322"/>
              <a:gd name="connsiteX2" fmla="*/ 754758 w 1457487"/>
              <a:gd name="connsiteY2" fmla="*/ 298513 h 1256322"/>
              <a:gd name="connsiteX3" fmla="*/ 602358 w 1457487"/>
              <a:gd name="connsiteY3" fmla="*/ 374713 h 1256322"/>
              <a:gd name="connsiteX4" fmla="*/ 602358 w 1457487"/>
              <a:gd name="connsiteY4" fmla="*/ 641413 h 1256322"/>
              <a:gd name="connsiteX5" fmla="*/ 850008 w 1457487"/>
              <a:gd name="connsiteY5" fmla="*/ 936688 h 1256322"/>
              <a:gd name="connsiteX6" fmla="*/ 907158 w 1457487"/>
              <a:gd name="connsiteY6" fmla="*/ 1241488 h 1256322"/>
              <a:gd name="connsiteX7" fmla="*/ 611883 w 1457487"/>
              <a:gd name="connsiteY7" fmla="*/ 1155763 h 1256322"/>
              <a:gd name="connsiteX8" fmla="*/ 59433 w 1457487"/>
              <a:gd name="connsiteY8" fmla="*/ 698563 h 1256322"/>
              <a:gd name="connsiteX9" fmla="*/ 68958 w 1457487"/>
              <a:gd name="connsiteY9" fmla="*/ 155638 h 1256322"/>
              <a:gd name="connsiteX10" fmla="*/ 535683 w 1457487"/>
              <a:gd name="connsiteY10" fmla="*/ 3238 h 1256322"/>
              <a:gd name="connsiteX11" fmla="*/ 754758 w 1457487"/>
              <a:gd name="connsiteY11" fmla="*/ 69913 h 1256322"/>
              <a:gd name="connsiteX12" fmla="*/ 983358 w 1457487"/>
              <a:gd name="connsiteY12" fmla="*/ 279463 h 1256322"/>
              <a:gd name="connsiteX13" fmla="*/ 1411983 w 1457487"/>
              <a:gd name="connsiteY13" fmla="*/ 717613 h 1256322"/>
              <a:gd name="connsiteX14" fmla="*/ 1392933 w 1457487"/>
              <a:gd name="connsiteY14" fmla="*/ 765238 h 125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7487" h="1256322">
                <a:moveTo>
                  <a:pt x="1392933" y="765238"/>
                </a:moveTo>
                <a:cubicBezTo>
                  <a:pt x="1326258" y="716025"/>
                  <a:pt x="1118295" y="500125"/>
                  <a:pt x="1011933" y="422338"/>
                </a:cubicBezTo>
                <a:cubicBezTo>
                  <a:pt x="905570" y="344550"/>
                  <a:pt x="823020" y="306450"/>
                  <a:pt x="754758" y="298513"/>
                </a:cubicBezTo>
                <a:cubicBezTo>
                  <a:pt x="686495" y="290575"/>
                  <a:pt x="627758" y="317563"/>
                  <a:pt x="602358" y="374713"/>
                </a:cubicBezTo>
                <a:cubicBezTo>
                  <a:pt x="576958" y="431863"/>
                  <a:pt x="561083" y="547751"/>
                  <a:pt x="602358" y="641413"/>
                </a:cubicBezTo>
                <a:cubicBezTo>
                  <a:pt x="643633" y="735075"/>
                  <a:pt x="799208" y="836675"/>
                  <a:pt x="850008" y="936688"/>
                </a:cubicBezTo>
                <a:cubicBezTo>
                  <a:pt x="900808" y="1036701"/>
                  <a:pt x="946845" y="1204976"/>
                  <a:pt x="907158" y="1241488"/>
                </a:cubicBezTo>
                <a:cubicBezTo>
                  <a:pt x="867471" y="1278000"/>
                  <a:pt x="753170" y="1246251"/>
                  <a:pt x="611883" y="1155763"/>
                </a:cubicBezTo>
                <a:cubicBezTo>
                  <a:pt x="470595" y="1065276"/>
                  <a:pt x="149920" y="865250"/>
                  <a:pt x="59433" y="698563"/>
                </a:cubicBezTo>
                <a:cubicBezTo>
                  <a:pt x="-31054" y="531876"/>
                  <a:pt x="-10417" y="271525"/>
                  <a:pt x="68958" y="155638"/>
                </a:cubicBezTo>
                <a:cubicBezTo>
                  <a:pt x="148333" y="39751"/>
                  <a:pt x="421383" y="17526"/>
                  <a:pt x="535683" y="3238"/>
                </a:cubicBezTo>
                <a:cubicBezTo>
                  <a:pt x="649983" y="-11050"/>
                  <a:pt x="680146" y="23876"/>
                  <a:pt x="754758" y="69913"/>
                </a:cubicBezTo>
                <a:cubicBezTo>
                  <a:pt x="829370" y="115950"/>
                  <a:pt x="873820" y="171513"/>
                  <a:pt x="983358" y="279463"/>
                </a:cubicBezTo>
                <a:cubicBezTo>
                  <a:pt x="1092896" y="387413"/>
                  <a:pt x="1335783" y="636651"/>
                  <a:pt x="1411983" y="717613"/>
                </a:cubicBezTo>
                <a:cubicBezTo>
                  <a:pt x="1488183" y="798575"/>
                  <a:pt x="1459608" y="814451"/>
                  <a:pt x="1392933" y="7652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8266254" y="4368497"/>
            <a:ext cx="839646" cy="1150015"/>
          </a:xfrm>
          <a:custGeom>
            <a:avLst/>
            <a:gdLst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69746 w 839646"/>
              <a:gd name="connsiteY4" fmla="*/ 526327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43552 w 839646"/>
              <a:gd name="connsiteY4" fmla="*/ 593002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8759"/>
              <a:gd name="connsiteX1" fmla="*/ 636446 w 839646"/>
              <a:gd name="connsiteY1" fmla="*/ 297727 h 998759"/>
              <a:gd name="connsiteX2" fmla="*/ 477696 w 839646"/>
              <a:gd name="connsiteY2" fmla="*/ 227877 h 998759"/>
              <a:gd name="connsiteX3" fmla="*/ 376096 w 839646"/>
              <a:gd name="connsiteY3" fmla="*/ 342177 h 998759"/>
              <a:gd name="connsiteX4" fmla="*/ 343552 w 839646"/>
              <a:gd name="connsiteY4" fmla="*/ 593002 h 998759"/>
              <a:gd name="connsiteX5" fmla="*/ 564215 w 839646"/>
              <a:gd name="connsiteY5" fmla="*/ 838271 h 998759"/>
              <a:gd name="connsiteX6" fmla="*/ 591996 w 839646"/>
              <a:gd name="connsiteY6" fmla="*/ 996227 h 998759"/>
              <a:gd name="connsiteX7" fmla="*/ 477696 w 839646"/>
              <a:gd name="connsiteY7" fmla="*/ 907327 h 998759"/>
              <a:gd name="connsiteX8" fmla="*/ 109396 w 839646"/>
              <a:gd name="connsiteY8" fmla="*/ 558077 h 998759"/>
              <a:gd name="connsiteX9" fmla="*/ 20496 w 839646"/>
              <a:gd name="connsiteY9" fmla="*/ 81827 h 998759"/>
              <a:gd name="connsiteX10" fmla="*/ 445946 w 839646"/>
              <a:gd name="connsiteY10" fmla="*/ 5627 h 998759"/>
              <a:gd name="connsiteX11" fmla="*/ 553896 w 839646"/>
              <a:gd name="connsiteY11" fmla="*/ 145327 h 998759"/>
              <a:gd name="connsiteX12" fmla="*/ 636446 w 839646"/>
              <a:gd name="connsiteY12" fmla="*/ 246927 h 998759"/>
              <a:gd name="connsiteX13" fmla="*/ 839646 w 839646"/>
              <a:gd name="connsiteY13" fmla="*/ 437427 h 998759"/>
              <a:gd name="connsiteX0" fmla="*/ 839646 w 839646"/>
              <a:gd name="connsiteY0" fmla="*/ 437427 h 1075779"/>
              <a:gd name="connsiteX1" fmla="*/ 636446 w 839646"/>
              <a:gd name="connsiteY1" fmla="*/ 297727 h 1075779"/>
              <a:gd name="connsiteX2" fmla="*/ 477696 w 839646"/>
              <a:gd name="connsiteY2" fmla="*/ 227877 h 1075779"/>
              <a:gd name="connsiteX3" fmla="*/ 376096 w 839646"/>
              <a:gd name="connsiteY3" fmla="*/ 342177 h 1075779"/>
              <a:gd name="connsiteX4" fmla="*/ 343552 w 839646"/>
              <a:gd name="connsiteY4" fmla="*/ 593002 h 1075779"/>
              <a:gd name="connsiteX5" fmla="*/ 564215 w 839646"/>
              <a:gd name="connsiteY5" fmla="*/ 838271 h 1075779"/>
              <a:gd name="connsiteX6" fmla="*/ 692008 w 839646"/>
              <a:gd name="connsiteY6" fmla="*/ 1074808 h 1075779"/>
              <a:gd name="connsiteX7" fmla="*/ 477696 w 839646"/>
              <a:gd name="connsiteY7" fmla="*/ 907327 h 1075779"/>
              <a:gd name="connsiteX8" fmla="*/ 109396 w 839646"/>
              <a:gd name="connsiteY8" fmla="*/ 558077 h 1075779"/>
              <a:gd name="connsiteX9" fmla="*/ 20496 w 839646"/>
              <a:gd name="connsiteY9" fmla="*/ 81827 h 1075779"/>
              <a:gd name="connsiteX10" fmla="*/ 445946 w 839646"/>
              <a:gd name="connsiteY10" fmla="*/ 5627 h 1075779"/>
              <a:gd name="connsiteX11" fmla="*/ 553896 w 839646"/>
              <a:gd name="connsiteY11" fmla="*/ 145327 h 1075779"/>
              <a:gd name="connsiteX12" fmla="*/ 636446 w 839646"/>
              <a:gd name="connsiteY12" fmla="*/ 246927 h 1075779"/>
              <a:gd name="connsiteX13" fmla="*/ 839646 w 839646"/>
              <a:gd name="connsiteY13" fmla="*/ 437427 h 1075779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76096 w 839646"/>
              <a:gd name="connsiteY3" fmla="*/ 342177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57071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2622"/>
              <a:gd name="connsiteX1" fmla="*/ 636446 w 839646"/>
              <a:gd name="connsiteY1" fmla="*/ 297727 h 1132622"/>
              <a:gd name="connsiteX2" fmla="*/ 496746 w 839646"/>
              <a:gd name="connsiteY2" fmla="*/ 261214 h 1132622"/>
              <a:gd name="connsiteX3" fmla="*/ 347521 w 839646"/>
              <a:gd name="connsiteY3" fmla="*/ 354083 h 1132622"/>
              <a:gd name="connsiteX4" fmla="*/ 343552 w 839646"/>
              <a:gd name="connsiteY4" fmla="*/ 593002 h 1132622"/>
              <a:gd name="connsiteX5" fmla="*/ 557071 w 839646"/>
              <a:gd name="connsiteY5" fmla="*/ 838271 h 1132622"/>
              <a:gd name="connsiteX6" fmla="*/ 725345 w 839646"/>
              <a:gd name="connsiteY6" fmla="*/ 1131958 h 1132622"/>
              <a:gd name="connsiteX7" fmla="*/ 477696 w 839646"/>
              <a:gd name="connsiteY7" fmla="*/ 907327 h 1132622"/>
              <a:gd name="connsiteX8" fmla="*/ 109396 w 839646"/>
              <a:gd name="connsiteY8" fmla="*/ 558077 h 1132622"/>
              <a:gd name="connsiteX9" fmla="*/ 20496 w 839646"/>
              <a:gd name="connsiteY9" fmla="*/ 81827 h 1132622"/>
              <a:gd name="connsiteX10" fmla="*/ 445946 w 839646"/>
              <a:gd name="connsiteY10" fmla="*/ 5627 h 1132622"/>
              <a:gd name="connsiteX11" fmla="*/ 553896 w 839646"/>
              <a:gd name="connsiteY11" fmla="*/ 145327 h 1132622"/>
              <a:gd name="connsiteX12" fmla="*/ 636446 w 839646"/>
              <a:gd name="connsiteY12" fmla="*/ 246927 h 1132622"/>
              <a:gd name="connsiteX13" fmla="*/ 839646 w 839646"/>
              <a:gd name="connsiteY13" fmla="*/ 437427 h 1132622"/>
              <a:gd name="connsiteX0" fmla="*/ 839646 w 839646"/>
              <a:gd name="connsiteY0" fmla="*/ 437427 h 1150015"/>
              <a:gd name="connsiteX1" fmla="*/ 636446 w 839646"/>
              <a:gd name="connsiteY1" fmla="*/ 297727 h 1150015"/>
              <a:gd name="connsiteX2" fmla="*/ 496746 w 839646"/>
              <a:gd name="connsiteY2" fmla="*/ 261214 h 1150015"/>
              <a:gd name="connsiteX3" fmla="*/ 347521 w 839646"/>
              <a:gd name="connsiteY3" fmla="*/ 354083 h 1150015"/>
              <a:gd name="connsiteX4" fmla="*/ 343552 w 839646"/>
              <a:gd name="connsiteY4" fmla="*/ 593002 h 1150015"/>
              <a:gd name="connsiteX5" fmla="*/ 557071 w 839646"/>
              <a:gd name="connsiteY5" fmla="*/ 838271 h 1150015"/>
              <a:gd name="connsiteX6" fmla="*/ 725345 w 839646"/>
              <a:gd name="connsiteY6" fmla="*/ 1131958 h 1150015"/>
              <a:gd name="connsiteX7" fmla="*/ 477696 w 839646"/>
              <a:gd name="connsiteY7" fmla="*/ 907327 h 1150015"/>
              <a:gd name="connsiteX8" fmla="*/ 109396 w 839646"/>
              <a:gd name="connsiteY8" fmla="*/ 558077 h 1150015"/>
              <a:gd name="connsiteX9" fmla="*/ 20496 w 839646"/>
              <a:gd name="connsiteY9" fmla="*/ 81827 h 1150015"/>
              <a:gd name="connsiteX10" fmla="*/ 445946 w 839646"/>
              <a:gd name="connsiteY10" fmla="*/ 5627 h 1150015"/>
              <a:gd name="connsiteX11" fmla="*/ 553896 w 839646"/>
              <a:gd name="connsiteY11" fmla="*/ 145327 h 1150015"/>
              <a:gd name="connsiteX12" fmla="*/ 636446 w 839646"/>
              <a:gd name="connsiteY12" fmla="*/ 246927 h 1150015"/>
              <a:gd name="connsiteX13" fmla="*/ 839646 w 839646"/>
              <a:gd name="connsiteY13" fmla="*/ 437427 h 115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9646" h="1150015">
                <a:moveTo>
                  <a:pt x="839646" y="437427"/>
                </a:moveTo>
                <a:cubicBezTo>
                  <a:pt x="839646" y="445894"/>
                  <a:pt x="693596" y="327096"/>
                  <a:pt x="636446" y="297727"/>
                </a:cubicBezTo>
                <a:cubicBezTo>
                  <a:pt x="579296" y="268358"/>
                  <a:pt x="544900" y="251821"/>
                  <a:pt x="496746" y="261214"/>
                </a:cubicBezTo>
                <a:cubicBezTo>
                  <a:pt x="448592" y="270607"/>
                  <a:pt x="373053" y="298785"/>
                  <a:pt x="347521" y="354083"/>
                </a:cubicBezTo>
                <a:cubicBezTo>
                  <a:pt x="321989" y="409381"/>
                  <a:pt x="308627" y="512304"/>
                  <a:pt x="343552" y="593002"/>
                </a:cubicBezTo>
                <a:cubicBezTo>
                  <a:pt x="378477" y="673700"/>
                  <a:pt x="493439" y="748445"/>
                  <a:pt x="557071" y="838271"/>
                </a:cubicBezTo>
                <a:cubicBezTo>
                  <a:pt x="620703" y="928097"/>
                  <a:pt x="686187" y="1051392"/>
                  <a:pt x="725345" y="1131958"/>
                </a:cubicBezTo>
                <a:cubicBezTo>
                  <a:pt x="764503" y="1212524"/>
                  <a:pt x="580354" y="1002974"/>
                  <a:pt x="477696" y="907327"/>
                </a:cubicBezTo>
                <a:cubicBezTo>
                  <a:pt x="375038" y="811680"/>
                  <a:pt x="185596" y="695660"/>
                  <a:pt x="109396" y="558077"/>
                </a:cubicBezTo>
                <a:cubicBezTo>
                  <a:pt x="33196" y="420494"/>
                  <a:pt x="-35596" y="173902"/>
                  <a:pt x="20496" y="81827"/>
                </a:cubicBezTo>
                <a:cubicBezTo>
                  <a:pt x="76588" y="-10248"/>
                  <a:pt x="357046" y="-4956"/>
                  <a:pt x="445946" y="5627"/>
                </a:cubicBezTo>
                <a:cubicBezTo>
                  <a:pt x="534846" y="16210"/>
                  <a:pt x="522146" y="105110"/>
                  <a:pt x="553896" y="145327"/>
                </a:cubicBezTo>
                <a:cubicBezTo>
                  <a:pt x="585646" y="185544"/>
                  <a:pt x="594113" y="203535"/>
                  <a:pt x="636446" y="246927"/>
                </a:cubicBezTo>
                <a:cubicBezTo>
                  <a:pt x="678779" y="290319"/>
                  <a:pt x="839646" y="428960"/>
                  <a:pt x="839646" y="43742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7878731" y="6152744"/>
            <a:ext cx="901633" cy="704273"/>
          </a:xfrm>
          <a:custGeom>
            <a:avLst/>
            <a:gdLst>
              <a:gd name="connsiteX0" fmla="*/ 260382 w 901633"/>
              <a:gd name="connsiteY0" fmla="*/ 683593 h 704273"/>
              <a:gd name="connsiteX1" fmla="*/ 198469 w 901633"/>
              <a:gd name="connsiteY1" fmla="*/ 435943 h 704273"/>
              <a:gd name="connsiteX2" fmla="*/ 212757 w 901633"/>
              <a:gd name="connsiteY2" fmla="*/ 240680 h 704273"/>
              <a:gd name="connsiteX3" fmla="*/ 446119 w 901633"/>
              <a:gd name="connsiteY3" fmla="*/ 269255 h 704273"/>
              <a:gd name="connsiteX4" fmla="*/ 703294 w 901633"/>
              <a:gd name="connsiteY4" fmla="*/ 502618 h 704273"/>
              <a:gd name="connsiteX5" fmla="*/ 846169 w 901633"/>
              <a:gd name="connsiteY5" fmla="*/ 645493 h 704273"/>
              <a:gd name="connsiteX6" fmla="*/ 898557 w 901633"/>
              <a:gd name="connsiteY6" fmla="*/ 631205 h 704273"/>
              <a:gd name="connsiteX7" fmla="*/ 765207 w 901633"/>
              <a:gd name="connsiteY7" fmla="*/ 326405 h 704273"/>
              <a:gd name="connsiteX8" fmla="*/ 346107 w 901633"/>
              <a:gd name="connsiteY8" fmla="*/ 12080 h 704273"/>
              <a:gd name="connsiteX9" fmla="*/ 22257 w 901633"/>
              <a:gd name="connsiteY9" fmla="*/ 88280 h 704273"/>
              <a:gd name="connsiteX10" fmla="*/ 41307 w 901633"/>
              <a:gd name="connsiteY10" fmla="*/ 307355 h 704273"/>
              <a:gd name="connsiteX11" fmla="*/ 146082 w 901633"/>
              <a:gd name="connsiteY11" fmla="*/ 645493 h 704273"/>
              <a:gd name="connsiteX12" fmla="*/ 260382 w 901633"/>
              <a:gd name="connsiteY12" fmla="*/ 683593 h 7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633" h="704273">
                <a:moveTo>
                  <a:pt x="260382" y="683593"/>
                </a:moveTo>
                <a:cubicBezTo>
                  <a:pt x="269113" y="648668"/>
                  <a:pt x="206407" y="509762"/>
                  <a:pt x="198469" y="435943"/>
                </a:cubicBezTo>
                <a:cubicBezTo>
                  <a:pt x="190531" y="362124"/>
                  <a:pt x="171482" y="268461"/>
                  <a:pt x="212757" y="240680"/>
                </a:cubicBezTo>
                <a:cubicBezTo>
                  <a:pt x="254032" y="212899"/>
                  <a:pt x="364363" y="225599"/>
                  <a:pt x="446119" y="269255"/>
                </a:cubicBezTo>
                <a:cubicBezTo>
                  <a:pt x="527875" y="312911"/>
                  <a:pt x="636619" y="439912"/>
                  <a:pt x="703294" y="502618"/>
                </a:cubicBezTo>
                <a:cubicBezTo>
                  <a:pt x="769969" y="565324"/>
                  <a:pt x="813625" y="624062"/>
                  <a:pt x="846169" y="645493"/>
                </a:cubicBezTo>
                <a:cubicBezTo>
                  <a:pt x="878713" y="666924"/>
                  <a:pt x="912051" y="684386"/>
                  <a:pt x="898557" y="631205"/>
                </a:cubicBezTo>
                <a:cubicBezTo>
                  <a:pt x="885063" y="578024"/>
                  <a:pt x="857282" y="429592"/>
                  <a:pt x="765207" y="326405"/>
                </a:cubicBezTo>
                <a:cubicBezTo>
                  <a:pt x="673132" y="223218"/>
                  <a:pt x="469932" y="51767"/>
                  <a:pt x="346107" y="12080"/>
                </a:cubicBezTo>
                <a:cubicBezTo>
                  <a:pt x="222282" y="-27607"/>
                  <a:pt x="73057" y="39067"/>
                  <a:pt x="22257" y="88280"/>
                </a:cubicBezTo>
                <a:cubicBezTo>
                  <a:pt x="-28543" y="137492"/>
                  <a:pt x="20669" y="214486"/>
                  <a:pt x="41307" y="307355"/>
                </a:cubicBezTo>
                <a:cubicBezTo>
                  <a:pt x="61944" y="400224"/>
                  <a:pt x="111157" y="579612"/>
                  <a:pt x="146082" y="645493"/>
                </a:cubicBezTo>
                <a:cubicBezTo>
                  <a:pt x="181007" y="711374"/>
                  <a:pt x="251651" y="718518"/>
                  <a:pt x="260382" y="68359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1" name="직사각형 44"/>
          <p:cNvSpPr/>
          <p:nvPr/>
        </p:nvSpPr>
        <p:spPr>
          <a:xfrm rot="18496308" flipH="1">
            <a:off x="2412867" y="490668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2" name="직사각형 44"/>
          <p:cNvSpPr/>
          <p:nvPr/>
        </p:nvSpPr>
        <p:spPr>
          <a:xfrm rot="18496308" flipH="1">
            <a:off x="1823389" y="472623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3" name="직사각형 44"/>
          <p:cNvSpPr/>
          <p:nvPr/>
        </p:nvSpPr>
        <p:spPr>
          <a:xfrm rot="18496308" flipH="1">
            <a:off x="2844232" y="538014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4" name="직사각형 44"/>
          <p:cNvSpPr/>
          <p:nvPr/>
        </p:nvSpPr>
        <p:spPr>
          <a:xfrm rot="18100462" flipH="1">
            <a:off x="1295682" y="498703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5" name="Freeform 20"/>
          <p:cNvSpPr>
            <a:spLocks/>
          </p:cNvSpPr>
          <p:nvPr/>
        </p:nvSpPr>
        <p:spPr bwMode="auto">
          <a:xfrm rot="955624" flipH="1">
            <a:off x="3360824" y="597148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6" name="자유형 45"/>
          <p:cNvSpPr/>
          <p:nvPr/>
        </p:nvSpPr>
        <p:spPr>
          <a:xfrm rot="169962" flipH="1">
            <a:off x="1142771" y="567088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9" name="자유형 48"/>
          <p:cNvSpPr/>
          <p:nvPr/>
        </p:nvSpPr>
        <p:spPr>
          <a:xfrm flipH="1">
            <a:off x="3584410" y="4665626"/>
            <a:ext cx="1457487" cy="1256322"/>
          </a:xfrm>
          <a:custGeom>
            <a:avLst/>
            <a:gdLst>
              <a:gd name="connsiteX0" fmla="*/ 1392933 w 1457487"/>
              <a:gd name="connsiteY0" fmla="*/ 765238 h 1256322"/>
              <a:gd name="connsiteX1" fmla="*/ 1011933 w 1457487"/>
              <a:gd name="connsiteY1" fmla="*/ 422338 h 1256322"/>
              <a:gd name="connsiteX2" fmla="*/ 754758 w 1457487"/>
              <a:gd name="connsiteY2" fmla="*/ 298513 h 1256322"/>
              <a:gd name="connsiteX3" fmla="*/ 602358 w 1457487"/>
              <a:gd name="connsiteY3" fmla="*/ 374713 h 1256322"/>
              <a:gd name="connsiteX4" fmla="*/ 602358 w 1457487"/>
              <a:gd name="connsiteY4" fmla="*/ 641413 h 1256322"/>
              <a:gd name="connsiteX5" fmla="*/ 850008 w 1457487"/>
              <a:gd name="connsiteY5" fmla="*/ 936688 h 1256322"/>
              <a:gd name="connsiteX6" fmla="*/ 907158 w 1457487"/>
              <a:gd name="connsiteY6" fmla="*/ 1241488 h 1256322"/>
              <a:gd name="connsiteX7" fmla="*/ 611883 w 1457487"/>
              <a:gd name="connsiteY7" fmla="*/ 1155763 h 1256322"/>
              <a:gd name="connsiteX8" fmla="*/ 59433 w 1457487"/>
              <a:gd name="connsiteY8" fmla="*/ 698563 h 1256322"/>
              <a:gd name="connsiteX9" fmla="*/ 68958 w 1457487"/>
              <a:gd name="connsiteY9" fmla="*/ 155638 h 1256322"/>
              <a:gd name="connsiteX10" fmla="*/ 535683 w 1457487"/>
              <a:gd name="connsiteY10" fmla="*/ 3238 h 1256322"/>
              <a:gd name="connsiteX11" fmla="*/ 754758 w 1457487"/>
              <a:gd name="connsiteY11" fmla="*/ 69913 h 1256322"/>
              <a:gd name="connsiteX12" fmla="*/ 983358 w 1457487"/>
              <a:gd name="connsiteY12" fmla="*/ 279463 h 1256322"/>
              <a:gd name="connsiteX13" fmla="*/ 1411983 w 1457487"/>
              <a:gd name="connsiteY13" fmla="*/ 717613 h 1256322"/>
              <a:gd name="connsiteX14" fmla="*/ 1392933 w 1457487"/>
              <a:gd name="connsiteY14" fmla="*/ 765238 h 125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7487" h="1256322">
                <a:moveTo>
                  <a:pt x="1392933" y="765238"/>
                </a:moveTo>
                <a:cubicBezTo>
                  <a:pt x="1326258" y="716025"/>
                  <a:pt x="1118295" y="500125"/>
                  <a:pt x="1011933" y="422338"/>
                </a:cubicBezTo>
                <a:cubicBezTo>
                  <a:pt x="905570" y="344550"/>
                  <a:pt x="823020" y="306450"/>
                  <a:pt x="754758" y="298513"/>
                </a:cubicBezTo>
                <a:cubicBezTo>
                  <a:pt x="686495" y="290575"/>
                  <a:pt x="627758" y="317563"/>
                  <a:pt x="602358" y="374713"/>
                </a:cubicBezTo>
                <a:cubicBezTo>
                  <a:pt x="576958" y="431863"/>
                  <a:pt x="561083" y="547751"/>
                  <a:pt x="602358" y="641413"/>
                </a:cubicBezTo>
                <a:cubicBezTo>
                  <a:pt x="643633" y="735075"/>
                  <a:pt x="799208" y="836675"/>
                  <a:pt x="850008" y="936688"/>
                </a:cubicBezTo>
                <a:cubicBezTo>
                  <a:pt x="900808" y="1036701"/>
                  <a:pt x="946845" y="1204976"/>
                  <a:pt x="907158" y="1241488"/>
                </a:cubicBezTo>
                <a:cubicBezTo>
                  <a:pt x="867471" y="1278000"/>
                  <a:pt x="753170" y="1246251"/>
                  <a:pt x="611883" y="1155763"/>
                </a:cubicBezTo>
                <a:cubicBezTo>
                  <a:pt x="470595" y="1065276"/>
                  <a:pt x="149920" y="865250"/>
                  <a:pt x="59433" y="698563"/>
                </a:cubicBezTo>
                <a:cubicBezTo>
                  <a:pt x="-31054" y="531876"/>
                  <a:pt x="-10417" y="271525"/>
                  <a:pt x="68958" y="155638"/>
                </a:cubicBezTo>
                <a:cubicBezTo>
                  <a:pt x="148333" y="39751"/>
                  <a:pt x="421383" y="17526"/>
                  <a:pt x="535683" y="3238"/>
                </a:cubicBezTo>
                <a:cubicBezTo>
                  <a:pt x="649983" y="-11050"/>
                  <a:pt x="680146" y="23876"/>
                  <a:pt x="754758" y="69913"/>
                </a:cubicBezTo>
                <a:cubicBezTo>
                  <a:pt x="829370" y="115950"/>
                  <a:pt x="873820" y="171513"/>
                  <a:pt x="983358" y="279463"/>
                </a:cubicBezTo>
                <a:cubicBezTo>
                  <a:pt x="1092896" y="387413"/>
                  <a:pt x="1335783" y="636651"/>
                  <a:pt x="1411983" y="717613"/>
                </a:cubicBezTo>
                <a:cubicBezTo>
                  <a:pt x="1488183" y="798575"/>
                  <a:pt x="1459608" y="814451"/>
                  <a:pt x="1392933" y="7652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0" name="자유형 49"/>
          <p:cNvSpPr/>
          <p:nvPr/>
        </p:nvSpPr>
        <p:spPr>
          <a:xfrm flipH="1">
            <a:off x="3496564" y="4225087"/>
            <a:ext cx="839646" cy="1150015"/>
          </a:xfrm>
          <a:custGeom>
            <a:avLst/>
            <a:gdLst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69746 w 839646"/>
              <a:gd name="connsiteY4" fmla="*/ 526327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43552 w 839646"/>
              <a:gd name="connsiteY4" fmla="*/ 593002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8759"/>
              <a:gd name="connsiteX1" fmla="*/ 636446 w 839646"/>
              <a:gd name="connsiteY1" fmla="*/ 297727 h 998759"/>
              <a:gd name="connsiteX2" fmla="*/ 477696 w 839646"/>
              <a:gd name="connsiteY2" fmla="*/ 227877 h 998759"/>
              <a:gd name="connsiteX3" fmla="*/ 376096 w 839646"/>
              <a:gd name="connsiteY3" fmla="*/ 342177 h 998759"/>
              <a:gd name="connsiteX4" fmla="*/ 343552 w 839646"/>
              <a:gd name="connsiteY4" fmla="*/ 593002 h 998759"/>
              <a:gd name="connsiteX5" fmla="*/ 564215 w 839646"/>
              <a:gd name="connsiteY5" fmla="*/ 838271 h 998759"/>
              <a:gd name="connsiteX6" fmla="*/ 591996 w 839646"/>
              <a:gd name="connsiteY6" fmla="*/ 996227 h 998759"/>
              <a:gd name="connsiteX7" fmla="*/ 477696 w 839646"/>
              <a:gd name="connsiteY7" fmla="*/ 907327 h 998759"/>
              <a:gd name="connsiteX8" fmla="*/ 109396 w 839646"/>
              <a:gd name="connsiteY8" fmla="*/ 558077 h 998759"/>
              <a:gd name="connsiteX9" fmla="*/ 20496 w 839646"/>
              <a:gd name="connsiteY9" fmla="*/ 81827 h 998759"/>
              <a:gd name="connsiteX10" fmla="*/ 445946 w 839646"/>
              <a:gd name="connsiteY10" fmla="*/ 5627 h 998759"/>
              <a:gd name="connsiteX11" fmla="*/ 553896 w 839646"/>
              <a:gd name="connsiteY11" fmla="*/ 145327 h 998759"/>
              <a:gd name="connsiteX12" fmla="*/ 636446 w 839646"/>
              <a:gd name="connsiteY12" fmla="*/ 246927 h 998759"/>
              <a:gd name="connsiteX13" fmla="*/ 839646 w 839646"/>
              <a:gd name="connsiteY13" fmla="*/ 437427 h 998759"/>
              <a:gd name="connsiteX0" fmla="*/ 839646 w 839646"/>
              <a:gd name="connsiteY0" fmla="*/ 437427 h 1075779"/>
              <a:gd name="connsiteX1" fmla="*/ 636446 w 839646"/>
              <a:gd name="connsiteY1" fmla="*/ 297727 h 1075779"/>
              <a:gd name="connsiteX2" fmla="*/ 477696 w 839646"/>
              <a:gd name="connsiteY2" fmla="*/ 227877 h 1075779"/>
              <a:gd name="connsiteX3" fmla="*/ 376096 w 839646"/>
              <a:gd name="connsiteY3" fmla="*/ 342177 h 1075779"/>
              <a:gd name="connsiteX4" fmla="*/ 343552 w 839646"/>
              <a:gd name="connsiteY4" fmla="*/ 593002 h 1075779"/>
              <a:gd name="connsiteX5" fmla="*/ 564215 w 839646"/>
              <a:gd name="connsiteY5" fmla="*/ 838271 h 1075779"/>
              <a:gd name="connsiteX6" fmla="*/ 692008 w 839646"/>
              <a:gd name="connsiteY6" fmla="*/ 1074808 h 1075779"/>
              <a:gd name="connsiteX7" fmla="*/ 477696 w 839646"/>
              <a:gd name="connsiteY7" fmla="*/ 907327 h 1075779"/>
              <a:gd name="connsiteX8" fmla="*/ 109396 w 839646"/>
              <a:gd name="connsiteY8" fmla="*/ 558077 h 1075779"/>
              <a:gd name="connsiteX9" fmla="*/ 20496 w 839646"/>
              <a:gd name="connsiteY9" fmla="*/ 81827 h 1075779"/>
              <a:gd name="connsiteX10" fmla="*/ 445946 w 839646"/>
              <a:gd name="connsiteY10" fmla="*/ 5627 h 1075779"/>
              <a:gd name="connsiteX11" fmla="*/ 553896 w 839646"/>
              <a:gd name="connsiteY11" fmla="*/ 145327 h 1075779"/>
              <a:gd name="connsiteX12" fmla="*/ 636446 w 839646"/>
              <a:gd name="connsiteY12" fmla="*/ 246927 h 1075779"/>
              <a:gd name="connsiteX13" fmla="*/ 839646 w 839646"/>
              <a:gd name="connsiteY13" fmla="*/ 437427 h 1075779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76096 w 839646"/>
              <a:gd name="connsiteY3" fmla="*/ 342177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57071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2622"/>
              <a:gd name="connsiteX1" fmla="*/ 636446 w 839646"/>
              <a:gd name="connsiteY1" fmla="*/ 297727 h 1132622"/>
              <a:gd name="connsiteX2" fmla="*/ 496746 w 839646"/>
              <a:gd name="connsiteY2" fmla="*/ 261214 h 1132622"/>
              <a:gd name="connsiteX3" fmla="*/ 347521 w 839646"/>
              <a:gd name="connsiteY3" fmla="*/ 354083 h 1132622"/>
              <a:gd name="connsiteX4" fmla="*/ 343552 w 839646"/>
              <a:gd name="connsiteY4" fmla="*/ 593002 h 1132622"/>
              <a:gd name="connsiteX5" fmla="*/ 557071 w 839646"/>
              <a:gd name="connsiteY5" fmla="*/ 838271 h 1132622"/>
              <a:gd name="connsiteX6" fmla="*/ 725345 w 839646"/>
              <a:gd name="connsiteY6" fmla="*/ 1131958 h 1132622"/>
              <a:gd name="connsiteX7" fmla="*/ 477696 w 839646"/>
              <a:gd name="connsiteY7" fmla="*/ 907327 h 1132622"/>
              <a:gd name="connsiteX8" fmla="*/ 109396 w 839646"/>
              <a:gd name="connsiteY8" fmla="*/ 558077 h 1132622"/>
              <a:gd name="connsiteX9" fmla="*/ 20496 w 839646"/>
              <a:gd name="connsiteY9" fmla="*/ 81827 h 1132622"/>
              <a:gd name="connsiteX10" fmla="*/ 445946 w 839646"/>
              <a:gd name="connsiteY10" fmla="*/ 5627 h 1132622"/>
              <a:gd name="connsiteX11" fmla="*/ 553896 w 839646"/>
              <a:gd name="connsiteY11" fmla="*/ 145327 h 1132622"/>
              <a:gd name="connsiteX12" fmla="*/ 636446 w 839646"/>
              <a:gd name="connsiteY12" fmla="*/ 246927 h 1132622"/>
              <a:gd name="connsiteX13" fmla="*/ 839646 w 839646"/>
              <a:gd name="connsiteY13" fmla="*/ 437427 h 1132622"/>
              <a:gd name="connsiteX0" fmla="*/ 839646 w 839646"/>
              <a:gd name="connsiteY0" fmla="*/ 437427 h 1150015"/>
              <a:gd name="connsiteX1" fmla="*/ 636446 w 839646"/>
              <a:gd name="connsiteY1" fmla="*/ 297727 h 1150015"/>
              <a:gd name="connsiteX2" fmla="*/ 496746 w 839646"/>
              <a:gd name="connsiteY2" fmla="*/ 261214 h 1150015"/>
              <a:gd name="connsiteX3" fmla="*/ 347521 w 839646"/>
              <a:gd name="connsiteY3" fmla="*/ 354083 h 1150015"/>
              <a:gd name="connsiteX4" fmla="*/ 343552 w 839646"/>
              <a:gd name="connsiteY4" fmla="*/ 593002 h 1150015"/>
              <a:gd name="connsiteX5" fmla="*/ 557071 w 839646"/>
              <a:gd name="connsiteY5" fmla="*/ 838271 h 1150015"/>
              <a:gd name="connsiteX6" fmla="*/ 725345 w 839646"/>
              <a:gd name="connsiteY6" fmla="*/ 1131958 h 1150015"/>
              <a:gd name="connsiteX7" fmla="*/ 477696 w 839646"/>
              <a:gd name="connsiteY7" fmla="*/ 907327 h 1150015"/>
              <a:gd name="connsiteX8" fmla="*/ 109396 w 839646"/>
              <a:gd name="connsiteY8" fmla="*/ 558077 h 1150015"/>
              <a:gd name="connsiteX9" fmla="*/ 20496 w 839646"/>
              <a:gd name="connsiteY9" fmla="*/ 81827 h 1150015"/>
              <a:gd name="connsiteX10" fmla="*/ 445946 w 839646"/>
              <a:gd name="connsiteY10" fmla="*/ 5627 h 1150015"/>
              <a:gd name="connsiteX11" fmla="*/ 553896 w 839646"/>
              <a:gd name="connsiteY11" fmla="*/ 145327 h 1150015"/>
              <a:gd name="connsiteX12" fmla="*/ 636446 w 839646"/>
              <a:gd name="connsiteY12" fmla="*/ 246927 h 1150015"/>
              <a:gd name="connsiteX13" fmla="*/ 839646 w 839646"/>
              <a:gd name="connsiteY13" fmla="*/ 437427 h 115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9646" h="1150015">
                <a:moveTo>
                  <a:pt x="839646" y="437427"/>
                </a:moveTo>
                <a:cubicBezTo>
                  <a:pt x="839646" y="445894"/>
                  <a:pt x="693596" y="327096"/>
                  <a:pt x="636446" y="297727"/>
                </a:cubicBezTo>
                <a:cubicBezTo>
                  <a:pt x="579296" y="268358"/>
                  <a:pt x="544900" y="251821"/>
                  <a:pt x="496746" y="261214"/>
                </a:cubicBezTo>
                <a:cubicBezTo>
                  <a:pt x="448592" y="270607"/>
                  <a:pt x="373053" y="298785"/>
                  <a:pt x="347521" y="354083"/>
                </a:cubicBezTo>
                <a:cubicBezTo>
                  <a:pt x="321989" y="409381"/>
                  <a:pt x="308627" y="512304"/>
                  <a:pt x="343552" y="593002"/>
                </a:cubicBezTo>
                <a:cubicBezTo>
                  <a:pt x="378477" y="673700"/>
                  <a:pt x="493439" y="748445"/>
                  <a:pt x="557071" y="838271"/>
                </a:cubicBezTo>
                <a:cubicBezTo>
                  <a:pt x="620703" y="928097"/>
                  <a:pt x="686187" y="1051392"/>
                  <a:pt x="725345" y="1131958"/>
                </a:cubicBezTo>
                <a:cubicBezTo>
                  <a:pt x="764503" y="1212524"/>
                  <a:pt x="580354" y="1002974"/>
                  <a:pt x="477696" y="907327"/>
                </a:cubicBezTo>
                <a:cubicBezTo>
                  <a:pt x="375038" y="811680"/>
                  <a:pt x="185596" y="695660"/>
                  <a:pt x="109396" y="558077"/>
                </a:cubicBezTo>
                <a:cubicBezTo>
                  <a:pt x="33196" y="420494"/>
                  <a:pt x="-35596" y="173902"/>
                  <a:pt x="20496" y="81827"/>
                </a:cubicBezTo>
                <a:cubicBezTo>
                  <a:pt x="76588" y="-10248"/>
                  <a:pt x="357046" y="-4956"/>
                  <a:pt x="445946" y="5627"/>
                </a:cubicBezTo>
                <a:cubicBezTo>
                  <a:pt x="534846" y="16210"/>
                  <a:pt x="522146" y="105110"/>
                  <a:pt x="553896" y="145327"/>
                </a:cubicBezTo>
                <a:cubicBezTo>
                  <a:pt x="585646" y="185544"/>
                  <a:pt x="594113" y="203535"/>
                  <a:pt x="636446" y="246927"/>
                </a:cubicBezTo>
                <a:cubicBezTo>
                  <a:pt x="678779" y="290319"/>
                  <a:pt x="839646" y="428960"/>
                  <a:pt x="839646" y="43742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1" name="자유형 50"/>
          <p:cNvSpPr/>
          <p:nvPr/>
        </p:nvSpPr>
        <p:spPr>
          <a:xfrm flipH="1">
            <a:off x="3822100" y="6009334"/>
            <a:ext cx="901633" cy="704273"/>
          </a:xfrm>
          <a:custGeom>
            <a:avLst/>
            <a:gdLst>
              <a:gd name="connsiteX0" fmla="*/ 260382 w 901633"/>
              <a:gd name="connsiteY0" fmla="*/ 683593 h 704273"/>
              <a:gd name="connsiteX1" fmla="*/ 198469 w 901633"/>
              <a:gd name="connsiteY1" fmla="*/ 435943 h 704273"/>
              <a:gd name="connsiteX2" fmla="*/ 212757 w 901633"/>
              <a:gd name="connsiteY2" fmla="*/ 240680 h 704273"/>
              <a:gd name="connsiteX3" fmla="*/ 446119 w 901633"/>
              <a:gd name="connsiteY3" fmla="*/ 269255 h 704273"/>
              <a:gd name="connsiteX4" fmla="*/ 703294 w 901633"/>
              <a:gd name="connsiteY4" fmla="*/ 502618 h 704273"/>
              <a:gd name="connsiteX5" fmla="*/ 846169 w 901633"/>
              <a:gd name="connsiteY5" fmla="*/ 645493 h 704273"/>
              <a:gd name="connsiteX6" fmla="*/ 898557 w 901633"/>
              <a:gd name="connsiteY6" fmla="*/ 631205 h 704273"/>
              <a:gd name="connsiteX7" fmla="*/ 765207 w 901633"/>
              <a:gd name="connsiteY7" fmla="*/ 326405 h 704273"/>
              <a:gd name="connsiteX8" fmla="*/ 346107 w 901633"/>
              <a:gd name="connsiteY8" fmla="*/ 12080 h 704273"/>
              <a:gd name="connsiteX9" fmla="*/ 22257 w 901633"/>
              <a:gd name="connsiteY9" fmla="*/ 88280 h 704273"/>
              <a:gd name="connsiteX10" fmla="*/ 41307 w 901633"/>
              <a:gd name="connsiteY10" fmla="*/ 307355 h 704273"/>
              <a:gd name="connsiteX11" fmla="*/ 146082 w 901633"/>
              <a:gd name="connsiteY11" fmla="*/ 645493 h 704273"/>
              <a:gd name="connsiteX12" fmla="*/ 260382 w 901633"/>
              <a:gd name="connsiteY12" fmla="*/ 683593 h 7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633" h="704273">
                <a:moveTo>
                  <a:pt x="260382" y="683593"/>
                </a:moveTo>
                <a:cubicBezTo>
                  <a:pt x="269113" y="648668"/>
                  <a:pt x="206407" y="509762"/>
                  <a:pt x="198469" y="435943"/>
                </a:cubicBezTo>
                <a:cubicBezTo>
                  <a:pt x="190531" y="362124"/>
                  <a:pt x="171482" y="268461"/>
                  <a:pt x="212757" y="240680"/>
                </a:cubicBezTo>
                <a:cubicBezTo>
                  <a:pt x="254032" y="212899"/>
                  <a:pt x="364363" y="225599"/>
                  <a:pt x="446119" y="269255"/>
                </a:cubicBezTo>
                <a:cubicBezTo>
                  <a:pt x="527875" y="312911"/>
                  <a:pt x="636619" y="439912"/>
                  <a:pt x="703294" y="502618"/>
                </a:cubicBezTo>
                <a:cubicBezTo>
                  <a:pt x="769969" y="565324"/>
                  <a:pt x="813625" y="624062"/>
                  <a:pt x="846169" y="645493"/>
                </a:cubicBezTo>
                <a:cubicBezTo>
                  <a:pt x="878713" y="666924"/>
                  <a:pt x="912051" y="684386"/>
                  <a:pt x="898557" y="631205"/>
                </a:cubicBezTo>
                <a:cubicBezTo>
                  <a:pt x="885063" y="578024"/>
                  <a:pt x="857282" y="429592"/>
                  <a:pt x="765207" y="326405"/>
                </a:cubicBezTo>
                <a:cubicBezTo>
                  <a:pt x="673132" y="223218"/>
                  <a:pt x="469932" y="51767"/>
                  <a:pt x="346107" y="12080"/>
                </a:cubicBezTo>
                <a:cubicBezTo>
                  <a:pt x="222282" y="-27607"/>
                  <a:pt x="73057" y="39067"/>
                  <a:pt x="22257" y="88280"/>
                </a:cubicBezTo>
                <a:cubicBezTo>
                  <a:pt x="-28543" y="137492"/>
                  <a:pt x="20669" y="214486"/>
                  <a:pt x="41307" y="307355"/>
                </a:cubicBezTo>
                <a:cubicBezTo>
                  <a:pt x="61944" y="400224"/>
                  <a:pt x="111157" y="579612"/>
                  <a:pt x="146082" y="645493"/>
                </a:cubicBezTo>
                <a:cubicBezTo>
                  <a:pt x="181007" y="711374"/>
                  <a:pt x="251651" y="718518"/>
                  <a:pt x="260382" y="68359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03955" y="2039068"/>
            <a:ext cx="6784089" cy="1256321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20981" y="2285469"/>
            <a:ext cx="4013705" cy="773904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56535" y="2344452"/>
            <a:ext cx="1236859" cy="663120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253510" y="2352219"/>
            <a:ext cx="607779" cy="663120"/>
            <a:chOff x="7211538" y="2410199"/>
            <a:chExt cx="352800" cy="352425"/>
          </a:xfrm>
        </p:grpSpPr>
        <p:sp>
          <p:nvSpPr>
            <p:cNvPr id="8" name="직사각형 7"/>
            <p:cNvSpPr/>
            <p:nvPr/>
          </p:nvSpPr>
          <p:spPr>
            <a:xfrm>
              <a:off x="7211538" y="2410199"/>
              <a:ext cx="352800" cy="352425"/>
            </a:xfrm>
            <a:prstGeom prst="rect">
              <a:avLst/>
            </a:prstGeom>
            <a:solidFill>
              <a:srgbClr val="29A93A"/>
            </a:solidFill>
            <a:ln w="12700">
              <a:solidFill>
                <a:srgbClr val="01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0" name="도넛 9"/>
            <p:cNvSpPr/>
            <p:nvPr/>
          </p:nvSpPr>
          <p:spPr>
            <a:xfrm>
              <a:off x="7290117" y="2484361"/>
              <a:ext cx="157164" cy="156482"/>
            </a:xfrm>
            <a:prstGeom prst="donut">
              <a:avLst>
                <a:gd name="adj" fmla="val 6590"/>
              </a:avLst>
            </a:prstGeom>
            <a:solidFill>
              <a:schemeClr val="bg1"/>
            </a:solidFill>
            <a:ln w="952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7449026" y="2598749"/>
              <a:ext cx="10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13" name="이등변 삼각형 12"/>
          <p:cNvSpPr/>
          <p:nvPr/>
        </p:nvSpPr>
        <p:spPr>
          <a:xfrm flipV="1">
            <a:off x="6850099" y="2591168"/>
            <a:ext cx="129666" cy="86444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772561" y="2380034"/>
            <a:ext cx="3027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세미나</a:t>
            </a:r>
            <a:r>
              <a:rPr lang="en-US" altLang="ko-KR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251830-E39F-4FC7-B731-8E6A6F4A5D4B}"/>
              </a:ext>
            </a:extLst>
          </p:cNvPr>
          <p:cNvSpPr/>
          <p:nvPr/>
        </p:nvSpPr>
        <p:spPr>
          <a:xfrm>
            <a:off x="4957257" y="3891054"/>
            <a:ext cx="3027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발제자 </a:t>
            </a:r>
            <a:r>
              <a:rPr lang="en-US" altLang="ko-KR" sz="32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32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유영재</a:t>
            </a:r>
            <a:endParaRPr lang="en-US" altLang="ko-KR" sz="3200" kern="0" dirty="0">
              <a:solidFill>
                <a:schemeClr val="accent6">
                  <a:lumMod val="60000"/>
                  <a:lumOff val="4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0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remove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remove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7" grpId="0" animBg="1"/>
      <p:bldP spid="37" grpId="1" animBg="1"/>
      <p:bldP spid="37" grpId="2" animBg="1"/>
      <p:bldP spid="37" grpId="3" animBg="1"/>
      <p:bldP spid="37" grpId="4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1" grpId="3" animBg="1"/>
      <p:bldP spid="53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92370" y="1040044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Q&gt;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그러면 어떤 것을 써야하나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93140-04A0-47E7-818D-80C341B34713}"/>
              </a:ext>
            </a:extLst>
          </p:cNvPr>
          <p:cNvSpPr txBox="1"/>
          <p:nvPr/>
        </p:nvSpPr>
        <p:spPr>
          <a:xfrm>
            <a:off x="996460" y="2275983"/>
            <a:ext cx="103221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클라이언트</a:t>
            </a:r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터미널 콘솔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vs GUI</a:t>
            </a:r>
          </a:p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- 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초기에는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GUI, 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나중에는 콘솔로 넘어오는 것을 추천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(+Linux)</a:t>
            </a:r>
          </a:p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- GUI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사용할 수 없는 명령도 있고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속도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(GUI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콘솔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서버</a:t>
            </a:r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-  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자신에게 맞는 서비스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오픈소스 프로젝트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제공하는 사이트</a:t>
            </a:r>
            <a:endParaRPr lang="en-US" altLang="ko-KR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lvl="2"/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개인 서버를 두는 것도 하나의 대안</a:t>
            </a:r>
            <a:b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참조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en-US" altLang="ko-KR" dirty="0">
                <a:hlinkClick r:id="rId2"/>
              </a:rPr>
              <a:t>https://github.com/ingbeeedd/raspberrypi-git-server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60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815915" y="1119174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구성</a:t>
            </a:r>
          </a:p>
        </p:txBody>
      </p:sp>
      <p:pic>
        <p:nvPicPr>
          <p:cNvPr id="15" name="Picture 6" descr="Windows 사용자를 위한 Git Bash 설정 - Violet Bora Lee - Medium">
            <a:extLst>
              <a:ext uri="{FF2B5EF4-FFF2-40B4-BE49-F238E27FC236}">
                <a16:creationId xmlns:a16="http://schemas.microsoft.com/office/drawing/2014/main" id="{7DE4A839-79E1-4ECA-AE19-2E19CD166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542" y="2728441"/>
            <a:ext cx="1960375" cy="19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759B66-7223-4742-9FA9-9796E0DA6D60}"/>
              </a:ext>
            </a:extLst>
          </p:cNvPr>
          <p:cNvSpPr txBox="1"/>
          <p:nvPr/>
        </p:nvSpPr>
        <p:spPr>
          <a:xfrm>
            <a:off x="5293658" y="2859187"/>
            <a:ext cx="16046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+</a:t>
            </a:r>
            <a:endParaRPr lang="ko-KR" altLang="en-US" sz="3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6" name="Picture 2" descr="TortoiseGit - 위키백과, 우리 모두의 백과사전">
            <a:extLst>
              <a:ext uri="{FF2B5EF4-FFF2-40B4-BE49-F238E27FC236}">
                <a16:creationId xmlns:a16="http://schemas.microsoft.com/office/drawing/2014/main" id="{F24CEC56-2151-49EF-BD9D-087987B37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67" y="1848189"/>
            <a:ext cx="2615917" cy="14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tlassian Sourcetree (@sourcetree) | Twitter">
            <a:extLst>
              <a:ext uri="{FF2B5EF4-FFF2-40B4-BE49-F238E27FC236}">
                <a16:creationId xmlns:a16="http://schemas.microsoft.com/office/drawing/2014/main" id="{8BFD1E18-77CE-4808-8B44-F4574188B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205" y="3429000"/>
            <a:ext cx="1590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Best git-gui Alternatives (2020) - SaaSHub">
            <a:extLst>
              <a:ext uri="{FF2B5EF4-FFF2-40B4-BE49-F238E27FC236}">
                <a16:creationId xmlns:a16="http://schemas.microsoft.com/office/drawing/2014/main" id="{0A3AEC15-B5CB-4DFE-9E73-888EF5DA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489" y="3463305"/>
            <a:ext cx="1373325" cy="13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17C53B-2252-42F1-B869-992F3B13A284}"/>
              </a:ext>
            </a:extLst>
          </p:cNvPr>
          <p:cNvSpPr txBox="1"/>
          <p:nvPr/>
        </p:nvSpPr>
        <p:spPr>
          <a:xfrm>
            <a:off x="8504611" y="748997"/>
            <a:ext cx="2060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옵션</a:t>
            </a:r>
            <a:r>
              <a:rPr lang="en-US" altLang="ko-KR" sz="3200" dirty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</a:t>
            </a:r>
            <a:endParaRPr lang="ko-KR" altLang="en-US" dirty="0">
              <a:solidFill>
                <a:srgbClr val="C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535CE49-C5FD-4FCE-B6BC-822152528656}"/>
              </a:ext>
            </a:extLst>
          </p:cNvPr>
          <p:cNvSpPr/>
          <p:nvPr/>
        </p:nvSpPr>
        <p:spPr>
          <a:xfrm>
            <a:off x="6096000" y="1432663"/>
            <a:ext cx="5708540" cy="517297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F77468-0351-4738-B101-957300A3835B}"/>
              </a:ext>
            </a:extLst>
          </p:cNvPr>
          <p:cNvSpPr txBox="1"/>
          <p:nvPr/>
        </p:nvSpPr>
        <p:spPr>
          <a:xfrm>
            <a:off x="2425856" y="4919207"/>
            <a:ext cx="2060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필수</a:t>
            </a:r>
            <a:r>
              <a:rPr lang="en-US" altLang="ko-KR" sz="3200" dirty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</a:t>
            </a:r>
            <a:endParaRPr lang="ko-KR" altLang="en-US" dirty="0">
              <a:solidFill>
                <a:srgbClr val="C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0" name="Picture 2" descr="Atom 1.47.0 - 다운로드">
            <a:extLst>
              <a:ext uri="{FF2B5EF4-FFF2-40B4-BE49-F238E27FC236}">
                <a16:creationId xmlns:a16="http://schemas.microsoft.com/office/drawing/2014/main" id="{F1B2D8F6-4CB1-4F88-B9FF-3F2135307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67" y="5036557"/>
            <a:ext cx="1252187" cy="12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VSCODE] 항상 git 자격증명 요구 해제방법 | 부빠기별 로그">
            <a:extLst>
              <a:ext uri="{FF2B5EF4-FFF2-40B4-BE49-F238E27FC236}">
                <a16:creationId xmlns:a16="http://schemas.microsoft.com/office/drawing/2014/main" id="{7B0FC5C1-934C-44E0-A949-854C2E21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223" y="4885663"/>
            <a:ext cx="1332298" cy="12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67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349922" y="957957"/>
            <a:ext cx="5593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구성 프로그램 설치</a:t>
            </a:r>
          </a:p>
        </p:txBody>
      </p:sp>
      <p:pic>
        <p:nvPicPr>
          <p:cNvPr id="15" name="Picture 6" descr="Windows 사용자를 위한 Git Bash 설정 - Violet Bora Lee - Medium">
            <a:extLst>
              <a:ext uri="{FF2B5EF4-FFF2-40B4-BE49-F238E27FC236}">
                <a16:creationId xmlns:a16="http://schemas.microsoft.com/office/drawing/2014/main" id="{7DE4A839-79E1-4ECA-AE19-2E19CD166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13" y="3154991"/>
            <a:ext cx="1960375" cy="19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tlassian Sourcetree (@sourcetree) | Twitter">
            <a:extLst>
              <a:ext uri="{FF2B5EF4-FFF2-40B4-BE49-F238E27FC236}">
                <a16:creationId xmlns:a16="http://schemas.microsoft.com/office/drawing/2014/main" id="{8BFD1E18-77CE-4808-8B44-F4574188B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813" y="3154992"/>
            <a:ext cx="1960374" cy="196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tom 1.47.0 - 다운로드">
            <a:extLst>
              <a:ext uri="{FF2B5EF4-FFF2-40B4-BE49-F238E27FC236}">
                <a16:creationId xmlns:a16="http://schemas.microsoft.com/office/drawing/2014/main" id="{F1B2D8F6-4CB1-4F88-B9FF-3F2135307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608" y="3088644"/>
            <a:ext cx="2026722" cy="20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12BB615F-C9FB-4CE5-9908-8CC2208EE152}"/>
              </a:ext>
            </a:extLst>
          </p:cNvPr>
          <p:cNvSpPr/>
          <p:nvPr/>
        </p:nvSpPr>
        <p:spPr>
          <a:xfrm>
            <a:off x="1406770" y="1990165"/>
            <a:ext cx="9729555" cy="450933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0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92370" y="124887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초기화 후 숨겨진 디렉토리 탐색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93140-04A0-47E7-818D-80C341B34713}"/>
              </a:ext>
            </a:extLst>
          </p:cNvPr>
          <p:cNvSpPr txBox="1"/>
          <p:nvPr/>
        </p:nvSpPr>
        <p:spPr>
          <a:xfrm>
            <a:off x="1137137" y="2675610"/>
            <a:ext cx="10322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</a:t>
            </a:r>
            <a:r>
              <a:rPr lang="en-US" altLang="ko-KR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mkdir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git-test &amp;&amp; cd git-test</a:t>
            </a:r>
          </a:p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</a:t>
            </a:r>
            <a:r>
              <a:rPr lang="en-US" altLang="ko-KR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init</a:t>
            </a:r>
            <a:endParaRPr lang="en-US" altLang="ko-KR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ls -al</a:t>
            </a:r>
          </a:p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cd .git</a:t>
            </a:r>
          </a:p>
        </p:txBody>
      </p:sp>
    </p:spTree>
    <p:extLst>
      <p:ext uri="{BB962C8B-B14F-4D97-AF65-F5344CB8AC3E}">
        <p14:creationId xmlns:p14="http://schemas.microsoft.com/office/powerpoint/2010/main" val="133799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92370" y="124887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원리 분석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17F4DD-0E2E-495F-A97A-7454493451DC}"/>
              </a:ext>
            </a:extLst>
          </p:cNvPr>
          <p:cNvSpPr/>
          <p:nvPr/>
        </p:nvSpPr>
        <p:spPr>
          <a:xfrm>
            <a:off x="2633416" y="3590324"/>
            <a:ext cx="6925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2"/>
              </a:rPr>
              <a:t>https://opentutorials.org/course/2708/15212</a:t>
            </a:r>
            <a:endParaRPr lang="ko-KR" altLang="en-US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33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92370" y="124887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Atom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으로 </a:t>
            </a:r>
            <a:r>
              <a:rPr lang="ko-KR" altLang="en-US" sz="48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48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만들어보기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6B12E-EAC7-4933-8415-EB8658A65D7C}"/>
              </a:ext>
            </a:extLst>
          </p:cNvPr>
          <p:cNvSpPr txBox="1"/>
          <p:nvPr/>
        </p:nvSpPr>
        <p:spPr>
          <a:xfrm>
            <a:off x="3904052" y="3536294"/>
            <a:ext cx="4383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과정 블로그 참조</a:t>
            </a:r>
          </a:p>
        </p:txBody>
      </p:sp>
    </p:spTree>
    <p:extLst>
      <p:ext uri="{BB962C8B-B14F-4D97-AF65-F5344CB8AC3E}">
        <p14:creationId xmlns:p14="http://schemas.microsoft.com/office/powerpoint/2010/main" val="398718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92370" y="124887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Bash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</a:t>
            </a:r>
            <a:r>
              <a:rPr lang="ko-KR" altLang="en-US" sz="48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이어서 </a:t>
            </a:r>
            <a:r>
              <a:rPr lang="ko-KR" altLang="en-US" sz="48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만들어보기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6B12E-EAC7-4933-8415-EB8658A65D7C}"/>
              </a:ext>
            </a:extLst>
          </p:cNvPr>
          <p:cNvSpPr txBox="1"/>
          <p:nvPr/>
        </p:nvSpPr>
        <p:spPr>
          <a:xfrm>
            <a:off x="3904052" y="3536294"/>
            <a:ext cx="4383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과정 블로그 참조</a:t>
            </a:r>
          </a:p>
        </p:txBody>
      </p:sp>
    </p:spTree>
    <p:extLst>
      <p:ext uri="{BB962C8B-B14F-4D97-AF65-F5344CB8AC3E}">
        <p14:creationId xmlns:p14="http://schemas.microsoft.com/office/powerpoint/2010/main" val="73109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8819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실제 윈도우 폴더 작업으로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 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이해하기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6F07D0-573B-4B57-A422-6C6DE99B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30" y="2002903"/>
            <a:ext cx="8616337" cy="42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4D097-BC77-40E0-AB2E-0D8562FFF0F7}"/>
              </a:ext>
            </a:extLst>
          </p:cNvPr>
          <p:cNvSpPr txBox="1"/>
          <p:nvPr/>
        </p:nvSpPr>
        <p:spPr>
          <a:xfrm>
            <a:off x="457200" y="1018050"/>
            <a:ext cx="8932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HEAD 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포인터로 </a:t>
            </a:r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이해하기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1ABBE-2C99-44FB-A633-62CFE09F1EE4}"/>
              </a:ext>
            </a:extLst>
          </p:cNvPr>
          <p:cNvSpPr txBox="1"/>
          <p:nvPr/>
        </p:nvSpPr>
        <p:spPr>
          <a:xfrm>
            <a:off x="1220663" y="2109004"/>
            <a:ext cx="9750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HEAD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포인터는 현재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위치를 가리키는 중요한 위치다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그리고 파일은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HEAD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가리키는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스냅샷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으로 상태를 유지하고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HEAD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옮겨보도록 한다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</a:t>
            </a:r>
            <a:r>
              <a:rPr lang="ko-KR" altLang="en-US" sz="2400" dirty="0" err="1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커밋의</a:t>
            </a:r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이름은</a:t>
            </a:r>
            <a:r>
              <a:rPr lang="en-US" altLang="ko-KR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sha-256 </a:t>
            </a:r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알고리즘으로 만들어진 값을 말한다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2FA991-661C-46EF-B13D-7D7CDEFAC6DD}"/>
              </a:ext>
            </a:extLst>
          </p:cNvPr>
          <p:cNvSpPr/>
          <p:nvPr/>
        </p:nvSpPr>
        <p:spPr>
          <a:xfrm>
            <a:off x="1220663" y="3692401"/>
            <a:ext cx="43258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checkout &lt;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커밋해쉬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  <a:p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확인 후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master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돌아오도록 한다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checkout master</a:t>
            </a:r>
          </a:p>
        </p:txBody>
      </p:sp>
    </p:spTree>
    <p:extLst>
      <p:ext uri="{BB962C8B-B14F-4D97-AF65-F5344CB8AC3E}">
        <p14:creationId xmlns:p14="http://schemas.microsoft.com/office/powerpoint/2010/main" val="2157288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501162" y="110857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status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624829-7D0C-4D89-B452-55C36E3DA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90906"/>
              </p:ext>
            </p:extLst>
          </p:nvPr>
        </p:nvGraphicFramePr>
        <p:xfrm>
          <a:off x="1328127" y="2865999"/>
          <a:ext cx="20564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422">
                  <a:extLst>
                    <a:ext uri="{9D8B030D-6E8A-4147-A177-3AD203B41FA5}">
                      <a16:colId xmlns:a16="http://schemas.microsoft.com/office/drawing/2014/main" val="385286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Tracked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수정안한 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7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수정한 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1274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80E3796-7F99-4578-A539-F0B8678D16FF}"/>
              </a:ext>
            </a:extLst>
          </p:cNvPr>
          <p:cNvSpPr/>
          <p:nvPr/>
        </p:nvSpPr>
        <p:spPr>
          <a:xfrm>
            <a:off x="756138" y="2356338"/>
            <a:ext cx="3200400" cy="36751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9BB8F16-C7F6-41D0-9179-C988F795E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50595"/>
              </p:ext>
            </p:extLst>
          </p:nvPr>
        </p:nvGraphicFramePr>
        <p:xfrm>
          <a:off x="1328127" y="4634181"/>
          <a:ext cx="205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422">
                  <a:extLst>
                    <a:ext uri="{9D8B030D-6E8A-4147-A177-3AD203B41FA5}">
                      <a16:colId xmlns:a16="http://schemas.microsoft.com/office/drawing/2014/main" val="385286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Untracked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새로 생성된 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7775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C89C0CE-CDF3-4594-BAD6-768E99C2AAE6}"/>
              </a:ext>
            </a:extLst>
          </p:cNvPr>
          <p:cNvSpPr txBox="1"/>
          <p:nvPr/>
        </p:nvSpPr>
        <p:spPr>
          <a:xfrm>
            <a:off x="1122795" y="2010282"/>
            <a:ext cx="268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작업 디렉토리</a:t>
            </a:r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en-US" altLang="ko-KR" sz="2000" b="1" dirty="0" err="1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unstage</a:t>
            </a:r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ko-KR" altLang="en-US" sz="4800" b="1" dirty="0">
              <a:solidFill>
                <a:srgbClr val="00B0F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E5F885D-EEB7-4D38-8FE5-C9A3A74499D1}"/>
              </a:ext>
            </a:extLst>
          </p:cNvPr>
          <p:cNvSpPr/>
          <p:nvPr/>
        </p:nvSpPr>
        <p:spPr>
          <a:xfrm>
            <a:off x="1587011" y="3544663"/>
            <a:ext cx="1538653" cy="5890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416CC4A-3F93-4A93-A41C-2BACD191EBCC}"/>
              </a:ext>
            </a:extLst>
          </p:cNvPr>
          <p:cNvSpPr/>
          <p:nvPr/>
        </p:nvSpPr>
        <p:spPr>
          <a:xfrm>
            <a:off x="1497623" y="4932778"/>
            <a:ext cx="1674935" cy="5890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3B2ABD-F068-4BB5-8DB9-7327489A5AD9}"/>
              </a:ext>
            </a:extLst>
          </p:cNvPr>
          <p:cNvCxnSpPr/>
          <p:nvPr/>
        </p:nvCxnSpPr>
        <p:spPr>
          <a:xfrm flipV="1">
            <a:off x="3125664" y="3165230"/>
            <a:ext cx="2053005" cy="57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4BA510C-A706-4DCA-A4A0-CB5F020CBA0D}"/>
              </a:ext>
            </a:extLst>
          </p:cNvPr>
          <p:cNvCxnSpPr>
            <a:cxnSpLocks/>
          </p:cNvCxnSpPr>
          <p:nvPr/>
        </p:nvCxnSpPr>
        <p:spPr>
          <a:xfrm flipV="1">
            <a:off x="3155459" y="4488180"/>
            <a:ext cx="2091049" cy="68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91E31A-0CD5-4C13-95C0-2E5A8CD08F6E}"/>
              </a:ext>
            </a:extLst>
          </p:cNvPr>
          <p:cNvSpPr/>
          <p:nvPr/>
        </p:nvSpPr>
        <p:spPr>
          <a:xfrm>
            <a:off x="7299513" y="2356337"/>
            <a:ext cx="3200400" cy="36751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598F78-BE03-4A46-A144-E93048A949AE}"/>
              </a:ext>
            </a:extLst>
          </p:cNvPr>
          <p:cNvSpPr txBox="1"/>
          <p:nvPr/>
        </p:nvSpPr>
        <p:spPr>
          <a:xfrm>
            <a:off x="7620620" y="1996871"/>
            <a:ext cx="292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stage (</a:t>
            </a:r>
            <a:r>
              <a:rPr lang="ko-KR" altLang="en-US" sz="2000" b="1" dirty="0" err="1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대기 장소</a:t>
            </a:r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ko-KR" altLang="en-US" sz="4400" b="1" dirty="0">
              <a:solidFill>
                <a:srgbClr val="00B0F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4C04C6-36C9-4C6C-9FFE-5726DD387B84}"/>
              </a:ext>
            </a:extLst>
          </p:cNvPr>
          <p:cNvSpPr txBox="1"/>
          <p:nvPr/>
        </p:nvSpPr>
        <p:spPr>
          <a:xfrm>
            <a:off x="4057649" y="2761525"/>
            <a:ext cx="401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추적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커밋에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올라갈 수 있는 자격 충족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</a:t>
            </a:r>
            <a:endParaRPr lang="ko-KR" altLang="en-US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414427-03AB-48F4-9E96-5137A3DD645A}"/>
              </a:ext>
            </a:extLst>
          </p:cNvPr>
          <p:cNvSpPr txBox="1"/>
          <p:nvPr/>
        </p:nvSpPr>
        <p:spPr>
          <a:xfrm>
            <a:off x="4057649" y="4047978"/>
            <a:ext cx="319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추적 못하지만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커밋에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올라갈 수 있는 자격 충족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</a:t>
            </a:r>
            <a:endParaRPr lang="ko-KR" altLang="en-US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4924D4-17AA-465B-9249-80D2941909D6}"/>
              </a:ext>
            </a:extLst>
          </p:cNvPr>
          <p:cNvSpPr txBox="1"/>
          <p:nvPr/>
        </p:nvSpPr>
        <p:spPr>
          <a:xfrm>
            <a:off x="7659167" y="2789567"/>
            <a:ext cx="242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원하는 파일만 선택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E5F1876-74CE-4FE8-8108-70A1FE27A076}"/>
              </a:ext>
            </a:extLst>
          </p:cNvPr>
          <p:cNvCxnSpPr/>
          <p:nvPr/>
        </p:nvCxnSpPr>
        <p:spPr>
          <a:xfrm>
            <a:off x="6096000" y="3165230"/>
            <a:ext cx="1895850" cy="57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FCEA89D-5083-44E2-A5F0-EEF55FB81B55}"/>
              </a:ext>
            </a:extLst>
          </p:cNvPr>
          <p:cNvCxnSpPr/>
          <p:nvPr/>
        </p:nvCxnSpPr>
        <p:spPr>
          <a:xfrm flipV="1">
            <a:off x="6096000" y="4083492"/>
            <a:ext cx="1895850" cy="48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DB6E99C-60BA-455C-BAD5-06518F67F7BF}"/>
              </a:ext>
            </a:extLst>
          </p:cNvPr>
          <p:cNvSpPr txBox="1"/>
          <p:nvPr/>
        </p:nvSpPr>
        <p:spPr>
          <a:xfrm>
            <a:off x="8150469" y="3788950"/>
            <a:ext cx="187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add ???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720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GOAL</a:t>
            </a:r>
            <a:endParaRPr lang="ko-KR" altLang="en-US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74785" y="1171774"/>
            <a:ext cx="8932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세미나 목표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93140-04A0-47E7-818D-80C341B34713}"/>
              </a:ext>
            </a:extLst>
          </p:cNvPr>
          <p:cNvSpPr txBox="1"/>
          <p:nvPr/>
        </p:nvSpPr>
        <p:spPr>
          <a:xfrm>
            <a:off x="934914" y="3317539"/>
            <a:ext cx="10732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 Git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원리를 이해함으로써 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 친숙해지기</a:t>
            </a:r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온라인 영상 혹은 구글링을 통해서도 학습이 가능한 정도로 만들기 </a:t>
            </a:r>
          </a:p>
        </p:txBody>
      </p:sp>
    </p:spTree>
    <p:extLst>
      <p:ext uri="{BB962C8B-B14F-4D97-AF65-F5344CB8AC3E}">
        <p14:creationId xmlns:p14="http://schemas.microsoft.com/office/powerpoint/2010/main" val="368560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518747" y="96073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status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91E31A-0CD5-4C13-95C0-2E5A8CD08F6E}"/>
              </a:ext>
            </a:extLst>
          </p:cNvPr>
          <p:cNvSpPr/>
          <p:nvPr/>
        </p:nvSpPr>
        <p:spPr>
          <a:xfrm>
            <a:off x="1558869" y="2319754"/>
            <a:ext cx="3200400" cy="36751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598F78-BE03-4A46-A144-E93048A949AE}"/>
              </a:ext>
            </a:extLst>
          </p:cNvPr>
          <p:cNvSpPr txBox="1"/>
          <p:nvPr/>
        </p:nvSpPr>
        <p:spPr>
          <a:xfrm>
            <a:off x="1835281" y="1913606"/>
            <a:ext cx="292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stage</a:t>
            </a:r>
            <a:r>
              <a:rPr lang="ko-KR" altLang="en-US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000" b="1" dirty="0" err="1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대기 장소</a:t>
            </a:r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ko-KR" altLang="en-US" sz="4400" b="1" dirty="0">
              <a:solidFill>
                <a:srgbClr val="00B0F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4924D4-17AA-465B-9249-80D2941909D6}"/>
              </a:ext>
            </a:extLst>
          </p:cNvPr>
          <p:cNvSpPr txBox="1"/>
          <p:nvPr/>
        </p:nvSpPr>
        <p:spPr>
          <a:xfrm>
            <a:off x="2025191" y="2944657"/>
            <a:ext cx="242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원하는 파일 완료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B6E99C-60BA-455C-BAD5-06518F67F7BF}"/>
              </a:ext>
            </a:extLst>
          </p:cNvPr>
          <p:cNvSpPr txBox="1"/>
          <p:nvPr/>
        </p:nvSpPr>
        <p:spPr>
          <a:xfrm>
            <a:off x="2566526" y="3780272"/>
            <a:ext cx="1879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main.h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….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312405-BC56-4418-B366-C658B522B127}"/>
              </a:ext>
            </a:extLst>
          </p:cNvPr>
          <p:cNvCxnSpPr>
            <a:cxnSpLocks/>
          </p:cNvCxnSpPr>
          <p:nvPr/>
        </p:nvCxnSpPr>
        <p:spPr>
          <a:xfrm>
            <a:off x="4759269" y="4285804"/>
            <a:ext cx="374272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32032A-1568-46A1-996E-0C2F32A1B11A}"/>
              </a:ext>
            </a:extLst>
          </p:cNvPr>
          <p:cNvSpPr txBox="1"/>
          <p:nvPr/>
        </p:nvSpPr>
        <p:spPr>
          <a:xfrm>
            <a:off x="4867276" y="3824920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메시지를 포함한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commit</a:t>
            </a:r>
            <a:endParaRPr lang="ko-KR" altLang="en-US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D6E8CF-1D62-4A4C-8213-CA9325E7F6EB}"/>
              </a:ext>
            </a:extLst>
          </p:cNvPr>
          <p:cNvSpPr txBox="1"/>
          <p:nvPr/>
        </p:nvSpPr>
        <p:spPr>
          <a:xfrm>
            <a:off x="7874793" y="2549839"/>
            <a:ext cx="40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은 일종의 스냅샷 기능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</a:t>
            </a:r>
            <a:endParaRPr lang="ko-KR" altLang="en-US" sz="1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B60317C-CE2F-4D62-BDCF-F795297B1422}"/>
              </a:ext>
            </a:extLst>
          </p:cNvPr>
          <p:cNvSpPr/>
          <p:nvPr/>
        </p:nvSpPr>
        <p:spPr>
          <a:xfrm>
            <a:off x="7430608" y="1493801"/>
            <a:ext cx="4498730" cy="270396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3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92370" y="124887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Github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원격 서버와 연동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6B12E-EAC7-4933-8415-EB8658A65D7C}"/>
              </a:ext>
            </a:extLst>
          </p:cNvPr>
          <p:cNvSpPr txBox="1"/>
          <p:nvPr/>
        </p:nvSpPr>
        <p:spPr>
          <a:xfrm>
            <a:off x="3904052" y="3536294"/>
            <a:ext cx="4383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과정 블로그 참조</a:t>
            </a:r>
          </a:p>
        </p:txBody>
      </p:sp>
    </p:spTree>
    <p:extLst>
      <p:ext uri="{BB962C8B-B14F-4D97-AF65-F5344CB8AC3E}">
        <p14:creationId xmlns:p14="http://schemas.microsoft.com/office/powerpoint/2010/main" val="4272503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92370" y="1248878"/>
            <a:ext cx="956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Github</a:t>
            </a:r>
            <a:r>
              <a:rPr lang="ko-KR" altLang="en-US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프로젝트 협업하기 </a:t>
            </a:r>
            <a:r>
              <a:rPr lang="en-US" altLang="ko-KR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(1) - Fork, Pull Request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6B12E-EAC7-4933-8415-EB8658A65D7C}"/>
              </a:ext>
            </a:extLst>
          </p:cNvPr>
          <p:cNvSpPr txBox="1"/>
          <p:nvPr/>
        </p:nvSpPr>
        <p:spPr>
          <a:xfrm>
            <a:off x="3904052" y="3536294"/>
            <a:ext cx="4383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과정 블로그 참조</a:t>
            </a:r>
          </a:p>
        </p:txBody>
      </p:sp>
    </p:spTree>
    <p:extLst>
      <p:ext uri="{BB962C8B-B14F-4D97-AF65-F5344CB8AC3E}">
        <p14:creationId xmlns:p14="http://schemas.microsoft.com/office/powerpoint/2010/main" val="1757737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92370" y="1248878"/>
            <a:ext cx="893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Github</a:t>
            </a:r>
            <a:r>
              <a:rPr lang="ko-KR" altLang="en-US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프로젝트 협업하기 </a:t>
            </a:r>
            <a:r>
              <a:rPr lang="en-US" altLang="ko-KR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(2) - Collaborator 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6B12E-EAC7-4933-8415-EB8658A65D7C}"/>
              </a:ext>
            </a:extLst>
          </p:cNvPr>
          <p:cNvSpPr txBox="1"/>
          <p:nvPr/>
        </p:nvSpPr>
        <p:spPr>
          <a:xfrm>
            <a:off x="3904052" y="3536294"/>
            <a:ext cx="4383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과정 블로그 참조</a:t>
            </a:r>
          </a:p>
        </p:txBody>
      </p:sp>
    </p:spTree>
    <p:extLst>
      <p:ext uri="{BB962C8B-B14F-4D97-AF65-F5344CB8AC3E}">
        <p14:creationId xmlns:p14="http://schemas.microsoft.com/office/powerpoint/2010/main" val="3577318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518747" y="96073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추가 </a:t>
            </a:r>
            <a:r>
              <a:rPr lang="ko-KR" altLang="en-US" sz="48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 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+ commit -am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95512-0018-4984-B163-9FA984ABC0A6}"/>
              </a:ext>
            </a:extLst>
          </p:cNvPr>
          <p:cNvSpPr txBox="1"/>
          <p:nvPr/>
        </p:nvSpPr>
        <p:spPr>
          <a:xfrm>
            <a:off x="1220664" y="2772352"/>
            <a:ext cx="97506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소스코드를 추가하고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새로 하나 생성하도록 한다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추적된 모든 파일에 대해서는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add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와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명령을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am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옵션을 합할 수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</a:p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반대로 </a:t>
            </a:r>
            <a:r>
              <a:rPr lang="en-US" altLang="ko-KR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untracked </a:t>
            </a:r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파일은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항상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add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먼저 한 후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명령을 해야 한다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commit -am “add contents template C file”</a:t>
            </a:r>
          </a:p>
          <a:p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주의할 점은 원격에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push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 이후에는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--amend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자제해야 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커밋이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꼬이기 때문에 원격에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push --force</a:t>
            </a:r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해야만 한다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423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92370" y="940730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HEAD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이해하기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3577CE-F293-4AB3-BB28-639418015011}"/>
              </a:ext>
            </a:extLst>
          </p:cNvPr>
          <p:cNvSpPr txBox="1"/>
          <p:nvPr/>
        </p:nvSpPr>
        <p:spPr>
          <a:xfrm>
            <a:off x="1170234" y="3139862"/>
            <a:ext cx="102949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실제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checkout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은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이동하는 것으로 알고 있지만 실제로는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가리키는 용도다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브랜치는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결국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가리키기 때문에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checkout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통해 직접적으로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가리킬 수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 가리키는 친구가 </a:t>
            </a:r>
            <a:r>
              <a:rPr lang="en-US" altLang="ko-KR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HEAD </a:t>
            </a:r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포인터다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endParaRPr lang="ko-KR" altLang="en-US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CC01382-359E-43F9-83C9-4A404CD674F5}"/>
              </a:ext>
            </a:extLst>
          </p:cNvPr>
          <p:cNvSpPr/>
          <p:nvPr/>
        </p:nvSpPr>
        <p:spPr>
          <a:xfrm>
            <a:off x="5345722" y="4835769"/>
            <a:ext cx="1354015" cy="1397976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1B587-7255-4BDB-B958-C9F10B406948}"/>
              </a:ext>
            </a:extLst>
          </p:cNvPr>
          <p:cNvSpPr txBox="1"/>
          <p:nvPr/>
        </p:nvSpPr>
        <p:spPr>
          <a:xfrm>
            <a:off x="5600700" y="5303924"/>
            <a:ext cx="116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1898E0-4F22-457D-B709-08ECFB142A7D}"/>
              </a:ext>
            </a:extLst>
          </p:cNvPr>
          <p:cNvCxnSpPr>
            <a:cxnSpLocks/>
          </p:cNvCxnSpPr>
          <p:nvPr/>
        </p:nvCxnSpPr>
        <p:spPr>
          <a:xfrm>
            <a:off x="4914901" y="5188097"/>
            <a:ext cx="386860" cy="24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48B4FF-79B1-4C18-9615-5E9D5AD0563B}"/>
              </a:ext>
            </a:extLst>
          </p:cNvPr>
          <p:cNvSpPr txBox="1"/>
          <p:nvPr/>
        </p:nvSpPr>
        <p:spPr>
          <a:xfrm>
            <a:off x="3982917" y="5003431"/>
            <a:ext cx="116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master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5D81D7-CC53-4C87-B21B-CAF00C6EFFA1}"/>
              </a:ext>
            </a:extLst>
          </p:cNvPr>
          <p:cNvCxnSpPr/>
          <p:nvPr/>
        </p:nvCxnSpPr>
        <p:spPr>
          <a:xfrm>
            <a:off x="2964794" y="5189368"/>
            <a:ext cx="931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08D789-7764-491E-B9C2-EB8DDA1617C3}"/>
              </a:ext>
            </a:extLst>
          </p:cNvPr>
          <p:cNvSpPr/>
          <p:nvPr/>
        </p:nvSpPr>
        <p:spPr>
          <a:xfrm>
            <a:off x="3996103" y="4972996"/>
            <a:ext cx="857250" cy="4302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205D6C-5608-4CB0-AE5B-4603978CEABF}"/>
              </a:ext>
            </a:extLst>
          </p:cNvPr>
          <p:cNvSpPr txBox="1"/>
          <p:nvPr/>
        </p:nvSpPr>
        <p:spPr>
          <a:xfrm>
            <a:off x="1969797" y="4941533"/>
            <a:ext cx="99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HEAD</a:t>
            </a:r>
            <a:endParaRPr lang="ko-KR" altLang="en-US" sz="2400" b="1" dirty="0">
              <a:solidFill>
                <a:srgbClr val="FF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DF0DD5-D36A-4589-9B2F-890CC5DB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258" y="1130581"/>
            <a:ext cx="4900246" cy="18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46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stage -&gt; </a:t>
            </a:r>
            <a:r>
              <a:rPr lang="en-US" altLang="ko-KR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unstage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49A79-0FEB-40CC-84C8-BACDA8AF9582}"/>
              </a:ext>
            </a:extLst>
          </p:cNvPr>
          <p:cNvSpPr txBox="1"/>
          <p:nvPr/>
        </p:nvSpPr>
        <p:spPr>
          <a:xfrm>
            <a:off x="1220664" y="2325525"/>
            <a:ext cx="975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스테이지에 올라간 파일을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커밋에서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제외하고 싶어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unstage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하는 경우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91190C-5128-4B1C-AA65-8B828A4C583D}"/>
              </a:ext>
            </a:extLst>
          </p:cNvPr>
          <p:cNvSpPr/>
          <p:nvPr/>
        </p:nvSpPr>
        <p:spPr>
          <a:xfrm>
            <a:off x="1220664" y="3239814"/>
            <a:ext cx="6263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restore --staged &lt;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  <a:p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모든 파일을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unstage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하기 위해서는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붙이면 된다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514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81048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수정한 파일 최근 </a:t>
            </a:r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커밋으로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되돌리기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49A79-0FEB-40CC-84C8-BACDA8AF9582}"/>
              </a:ext>
            </a:extLst>
          </p:cNvPr>
          <p:cNvSpPr txBox="1"/>
          <p:nvPr/>
        </p:nvSpPr>
        <p:spPr>
          <a:xfrm>
            <a:off x="1220664" y="2325525"/>
            <a:ext cx="9971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파일을 수정하고 나서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undo(ctrl + z)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하고 싶은데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일일이 지우기 힘들 때 사용한다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DCE31F-3442-4A1A-83FB-063952FE5392}"/>
              </a:ext>
            </a:extLst>
          </p:cNvPr>
          <p:cNvSpPr/>
          <p:nvPr/>
        </p:nvSpPr>
        <p:spPr>
          <a:xfrm>
            <a:off x="1220664" y="3239814"/>
            <a:ext cx="4325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checkout -- &lt;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83356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덮어쓰기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 --amend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49A79-0FEB-40CC-84C8-BACDA8AF9582}"/>
              </a:ext>
            </a:extLst>
          </p:cNvPr>
          <p:cNvSpPr txBox="1"/>
          <p:nvPr/>
        </p:nvSpPr>
        <p:spPr>
          <a:xfrm>
            <a:off x="1220663" y="2214947"/>
            <a:ext cx="9750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개인 혹은 협업에 있어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단위는 의미를 가져야만 나중에 원하는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손쉽게 찾을 수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현재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커밋으로부터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발생하는 단순한 라인 추가나 오타 수정에 관련한 추가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발생은 바람직하지 않다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따라서 수정사항을 이전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커밋에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포함시킬 수 있다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91190C-5128-4B1C-AA65-8B828A4C583D}"/>
              </a:ext>
            </a:extLst>
          </p:cNvPr>
          <p:cNvSpPr/>
          <p:nvPr/>
        </p:nvSpPr>
        <p:spPr>
          <a:xfrm>
            <a:off x="1220663" y="3895207"/>
            <a:ext cx="43258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add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수정 파일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commit --amend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F38F6-155C-4A0E-A008-FFC3D5527CF9}"/>
              </a:ext>
            </a:extLst>
          </p:cNvPr>
          <p:cNvSpPr txBox="1"/>
          <p:nvPr/>
        </p:nvSpPr>
        <p:spPr>
          <a:xfrm>
            <a:off x="1220663" y="5159243"/>
            <a:ext cx="975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또한 직전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메시지가 마음에 들지 않아도 사용해도 된다</a:t>
            </a:r>
          </a:p>
        </p:txBody>
      </p:sp>
    </p:spTree>
    <p:extLst>
      <p:ext uri="{BB962C8B-B14F-4D97-AF65-F5344CB8AC3E}">
        <p14:creationId xmlns:p14="http://schemas.microsoft.com/office/powerpoint/2010/main" val="2091927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취소하기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(1)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reset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E2865-63B7-4DEF-A1B2-FDD7120CEABB}"/>
              </a:ext>
            </a:extLst>
          </p:cNvPr>
          <p:cNvSpPr txBox="1"/>
          <p:nvPr/>
        </p:nvSpPr>
        <p:spPr>
          <a:xfrm>
            <a:off x="1220661" y="2327338"/>
            <a:ext cx="9750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파괴시킨다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개인이 로컬에서 작업한다면 사용해도 좋지만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협업에 있어서는 사용을 지양해야 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근본을 파괴할 수 있기 때문이다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5AF734-CCFA-4C46-93DC-8DA9761876A8}"/>
              </a:ext>
            </a:extLst>
          </p:cNvPr>
          <p:cNvSpPr txBox="1"/>
          <p:nvPr/>
        </p:nvSpPr>
        <p:spPr>
          <a:xfrm>
            <a:off x="1220662" y="3824710"/>
            <a:ext cx="9750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reset --hard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reset --mixed (default)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reset --soft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48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026" name="Picture 2" descr="https://miro.medium.com/max/1138/1*BCZkmZR1_YzDZy22Vn4uUw.png">
            <a:extLst>
              <a:ext uri="{FF2B5EF4-FFF2-40B4-BE49-F238E27FC236}">
                <a16:creationId xmlns:a16="http://schemas.microsoft.com/office/drawing/2014/main" id="{17676120-5550-42B5-A6A0-1AEC5FA4E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92" y="2397787"/>
            <a:ext cx="4497623" cy="187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6E25A-5941-4CE2-A3E7-B0016BA293A2}"/>
              </a:ext>
            </a:extLst>
          </p:cNvPr>
          <p:cNvSpPr txBox="1"/>
          <p:nvPr/>
        </p:nvSpPr>
        <p:spPr>
          <a:xfrm>
            <a:off x="2205919" y="5353179"/>
            <a:ext cx="352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3"/>
              </a:rPr>
              <a:t>https://github.com/git/git</a:t>
            </a:r>
            <a:endParaRPr lang="ko-KR" altLang="en-US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028" name="Picture 4" descr="https://media.vlpt.us/images/ppl8709/post/ee071d15-ad5a-41c1-9581-5f0d81d113f7/image.png">
            <a:extLst>
              <a:ext uri="{FF2B5EF4-FFF2-40B4-BE49-F238E27FC236}">
                <a16:creationId xmlns:a16="http://schemas.microsoft.com/office/drawing/2014/main" id="{7567873C-BA05-42F5-BB39-382A06397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07" y="1459413"/>
            <a:ext cx="5268203" cy="351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7C002F-B59F-4797-B294-1F183BD57B51}"/>
              </a:ext>
            </a:extLst>
          </p:cNvPr>
          <p:cNvSpPr txBox="1"/>
          <p:nvPr/>
        </p:nvSpPr>
        <p:spPr>
          <a:xfrm>
            <a:off x="6383215" y="5381690"/>
            <a:ext cx="4902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5"/>
              </a:rPr>
              <a:t>https://learngitbranching.js.org/?locale=ko</a:t>
            </a:r>
            <a:endParaRPr lang="ko-KR" altLang="en-US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470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A26777-CC51-439C-8965-6BFDA3F4537A}"/>
              </a:ext>
            </a:extLst>
          </p:cNvPr>
          <p:cNvSpPr txBox="1"/>
          <p:nvPr/>
        </p:nvSpPr>
        <p:spPr>
          <a:xfrm>
            <a:off x="928411" y="1420286"/>
            <a:ext cx="957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첫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지울 때 에러가 발생한다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어떻게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 --soft, --hard, --mixed </a:t>
            </a:r>
          </a:p>
          <a:p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5B2773B-8047-4D8A-BB6F-4D530A2C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80" y="2577492"/>
            <a:ext cx="8972550" cy="1257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71F093-9655-4B0A-ACA2-5325F5E4ED3C}"/>
              </a:ext>
            </a:extLst>
          </p:cNvPr>
          <p:cNvSpPr txBox="1"/>
          <p:nvPr/>
        </p:nvSpPr>
        <p:spPr>
          <a:xfrm>
            <a:off x="928411" y="4495966"/>
            <a:ext cx="997405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첫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지울 때 에러가 발생한다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어떻게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다음을 가리킬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커밋이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없기 때문에 에러가 발생한다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.git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파일을 지우는 방법밖에 없다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ko-KR" altLang="en-US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311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취소하기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(2)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revert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C24BE-D940-4F1F-9EB2-CB7BD75F7755}"/>
              </a:ext>
            </a:extLst>
          </p:cNvPr>
          <p:cNvSpPr txBox="1"/>
          <p:nvPr/>
        </p:nvSpPr>
        <p:spPr>
          <a:xfrm>
            <a:off x="1220664" y="4051952"/>
            <a:ext cx="975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지우고 싶은 </a:t>
            </a:r>
            <a:r>
              <a:rPr lang="ko-KR" altLang="en-US" sz="2400" dirty="0" err="1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revert &lt;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해쉬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38CD1-53F4-490D-917F-1D4A5A4E7B9F}"/>
              </a:ext>
            </a:extLst>
          </p:cNvPr>
          <p:cNvSpPr txBox="1"/>
          <p:nvPr/>
        </p:nvSpPr>
        <p:spPr>
          <a:xfrm>
            <a:off x="1220664" y="2274863"/>
            <a:ext cx="9884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기존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유지하면서 내용을 수정할 수 있는 명령어다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바로 이전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--amend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옵션으로는 가능하지만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뒤에 있는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지우기 위해서는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revert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log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남기면서 지워야 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log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남겨야만 다른 협업자도 그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받을 수 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5BC77-8CDF-4C48-91E4-3B6D217C684A}"/>
              </a:ext>
            </a:extLst>
          </p:cNvPr>
          <p:cNvSpPr txBox="1"/>
          <p:nvPr/>
        </p:nvSpPr>
        <p:spPr>
          <a:xfrm>
            <a:off x="1220664" y="4941863"/>
            <a:ext cx="9884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충돌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confilct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발생하는 경우를 방지하려면 한 번에 하나씩 이전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revert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해야 한다는 주의사항이 있다</a:t>
            </a:r>
          </a:p>
        </p:txBody>
      </p:sp>
    </p:spTree>
    <p:extLst>
      <p:ext uri="{BB962C8B-B14F-4D97-AF65-F5344CB8AC3E}">
        <p14:creationId xmlns:p14="http://schemas.microsoft.com/office/powerpoint/2010/main" val="973026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518747" y="984001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로그 옵션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3577CE-F293-4AB3-BB28-639418015011}"/>
              </a:ext>
            </a:extLst>
          </p:cNvPr>
          <p:cNvSpPr txBox="1"/>
          <p:nvPr/>
        </p:nvSpPr>
        <p:spPr>
          <a:xfrm>
            <a:off x="1530720" y="1871335"/>
            <a:ext cx="10322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log --stat --all --</a:t>
            </a:r>
            <a:r>
              <a:rPr lang="en-US" altLang="ko-KR" sz="28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oneline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--graph -p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457026-3EFD-4415-9DDA-4BB942475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22" y="2705690"/>
            <a:ext cx="6676294" cy="370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25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38CD1-53F4-490D-917F-1D4A5A4E7B9F}"/>
              </a:ext>
            </a:extLst>
          </p:cNvPr>
          <p:cNvSpPr txBox="1"/>
          <p:nvPr/>
        </p:nvSpPr>
        <p:spPr>
          <a:xfrm>
            <a:off x="1220663" y="2313604"/>
            <a:ext cx="9750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브랜치는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특정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기준으로 줄기를 나누어 작업할 수 있는 기능을 일컫는다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아래 명령을 통해 현재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커밋에서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생성해보도록 하자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5BDF0B-2B0A-4ACC-9370-B54B61042C62}"/>
              </a:ext>
            </a:extLst>
          </p:cNvPr>
          <p:cNvSpPr txBox="1"/>
          <p:nvPr/>
        </p:nvSpPr>
        <p:spPr>
          <a:xfrm>
            <a:off x="1220663" y="3395023"/>
            <a:ext cx="9884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branch &lt;branch name&gt;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 후 바로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checkout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checkout -b &lt;branch name&gt;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모든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정보 확인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branch -a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9494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왜 만드나요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5BDF0B-2B0A-4ACC-9370-B54B61042C62}"/>
              </a:ext>
            </a:extLst>
          </p:cNvPr>
          <p:cNvSpPr txBox="1"/>
          <p:nvPr/>
        </p:nvSpPr>
        <p:spPr>
          <a:xfrm>
            <a:off x="1153988" y="2957018"/>
            <a:ext cx="9884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새로운 기능 추가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가장 흔한 이유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버그 수정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기존 코드 개선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이전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커밋으로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돌아가서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생성하는 경우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병합과 리베이스 테스트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000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현재 </a:t>
            </a:r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브랜치에서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622B15-0837-4D6D-A8DD-113015F6C076}"/>
              </a:ext>
            </a:extLst>
          </p:cNvPr>
          <p:cNvSpPr txBox="1"/>
          <p:nvPr/>
        </p:nvSpPr>
        <p:spPr>
          <a:xfrm>
            <a:off x="1153988" y="3256012"/>
            <a:ext cx="9884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vim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commit -am “edit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| branch feature”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log --all --graph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92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다른 </a:t>
            </a:r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커밋에서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38CD1-53F4-490D-917F-1D4A5A4E7B9F}"/>
              </a:ext>
            </a:extLst>
          </p:cNvPr>
          <p:cNvSpPr txBox="1"/>
          <p:nvPr/>
        </p:nvSpPr>
        <p:spPr>
          <a:xfrm>
            <a:off x="1220663" y="2313604"/>
            <a:ext cx="975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HEAD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포인터를 움직여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생성할 수 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89DA1-E7AC-4F21-9E1B-A3AAE66EB181}"/>
              </a:ext>
            </a:extLst>
          </p:cNvPr>
          <p:cNvSpPr txBox="1"/>
          <p:nvPr/>
        </p:nvSpPr>
        <p:spPr>
          <a:xfrm>
            <a:off x="1220663" y="3429000"/>
            <a:ext cx="9884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checkout &lt;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Hash&gt;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switch -c &lt;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이름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vim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commit -am “edit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| branch feature”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log --all --graph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12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체크아웃 시 주의사항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stash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38CD1-53F4-490D-917F-1D4A5A4E7B9F}"/>
              </a:ext>
            </a:extLst>
          </p:cNvPr>
          <p:cNvSpPr txBox="1"/>
          <p:nvPr/>
        </p:nvSpPr>
        <p:spPr>
          <a:xfrm>
            <a:off x="1220663" y="2313604"/>
            <a:ext cx="9750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체크아웃 할 때는 반드시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내용이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커밋이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되어야만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그래야만 체크아웃이 가능하다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그리고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unstage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내용은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checkout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때 사라진다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따라서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stash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라는 명령을 통해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staged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내용을 임시로 보관하게 해준다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89DA1-E7AC-4F21-9E1B-A3AAE66EB181}"/>
              </a:ext>
            </a:extLst>
          </p:cNvPr>
          <p:cNvSpPr txBox="1"/>
          <p:nvPr/>
        </p:nvSpPr>
        <p:spPr>
          <a:xfrm>
            <a:off x="1220663" y="3828967"/>
            <a:ext cx="9884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임시저장소 만들기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stash save</a:t>
            </a:r>
          </a:p>
          <a:p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임시저장소 리스트 확인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stash list</a:t>
            </a:r>
          </a:p>
          <a:p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임시저장소 내용 꺼내기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stash apply</a:t>
            </a:r>
          </a:p>
          <a:p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임시저장소 내용 지우기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stash drop</a:t>
            </a:r>
            <a:endParaRPr lang="ko-KR" altLang="en-US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044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병합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(merge)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2D8FB-DF67-4096-A173-CE5B519B2783}"/>
              </a:ext>
            </a:extLst>
          </p:cNvPr>
          <p:cNvSpPr txBox="1"/>
          <p:nvPr/>
        </p:nvSpPr>
        <p:spPr>
          <a:xfrm>
            <a:off x="1171573" y="3036289"/>
            <a:ext cx="984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두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합하는 행위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만드는 대부분의 이유가 </a:t>
            </a:r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새로운 기능 추가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그래서 메인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서브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기능 개발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합할 때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사용한다</a:t>
            </a:r>
          </a:p>
        </p:txBody>
      </p:sp>
    </p:spTree>
    <p:extLst>
      <p:ext uri="{BB962C8B-B14F-4D97-AF65-F5344CB8AC3E}">
        <p14:creationId xmlns:p14="http://schemas.microsoft.com/office/powerpoint/2010/main" val="4289729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병합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(merge)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2D8FB-DF67-4096-A173-CE5B519B2783}"/>
              </a:ext>
            </a:extLst>
          </p:cNvPr>
          <p:cNvSpPr txBox="1"/>
          <p:nvPr/>
        </p:nvSpPr>
        <p:spPr>
          <a:xfrm>
            <a:off x="1171573" y="2049970"/>
            <a:ext cx="9848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두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합하는 행위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만드는 대부분의 이유가 </a:t>
            </a:r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새로운 기능 추가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그래서 메인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서브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기능 개발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합할 때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사용한다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그리고 병합을 설명할 때 충돌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(conflict)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이라는 단어는 항상 언급된다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충돌이 생기는 원인은 두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사이에 </a:t>
            </a:r>
            <a:r>
              <a:rPr lang="ko-KR" altLang="en-US" sz="2400" dirty="0" err="1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이력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같지 않기 때문이다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542134-1154-41BB-80C2-9F68C1733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82900"/>
              </p:ext>
            </p:extLst>
          </p:nvPr>
        </p:nvGraphicFramePr>
        <p:xfrm>
          <a:off x="2172677" y="4312609"/>
          <a:ext cx="23905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531">
                  <a:extLst>
                    <a:ext uri="{9D8B030D-6E8A-4147-A177-3AD203B41FA5}">
                      <a16:colId xmlns:a16="http://schemas.microsoft.com/office/drawing/2014/main" val="1982707013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39714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195893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07347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9454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6673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2094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AF2998-369C-420F-B395-EA684A2CFE22}"/>
              </a:ext>
            </a:extLst>
          </p:cNvPr>
          <p:cNvSpPr txBox="1"/>
          <p:nvPr/>
        </p:nvSpPr>
        <p:spPr>
          <a:xfrm>
            <a:off x="2941920" y="3893321"/>
            <a:ext cx="9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master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3CFF3C6-C082-4D47-AE65-3F5390637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580463"/>
              </p:ext>
            </p:extLst>
          </p:nvPr>
        </p:nvGraphicFramePr>
        <p:xfrm>
          <a:off x="7182338" y="4302333"/>
          <a:ext cx="23905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531">
                  <a:extLst>
                    <a:ext uri="{9D8B030D-6E8A-4147-A177-3AD203B41FA5}">
                      <a16:colId xmlns:a16="http://schemas.microsoft.com/office/drawing/2014/main" val="1982707013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39714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195893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07347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9454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6673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20945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CB3E08C-4D22-440F-B532-14F75BAE69B1}"/>
              </a:ext>
            </a:extLst>
          </p:cNvPr>
          <p:cNvSpPr txBox="1"/>
          <p:nvPr/>
        </p:nvSpPr>
        <p:spPr>
          <a:xfrm>
            <a:off x="7983770" y="3891771"/>
            <a:ext cx="9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feature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D364E75-ED31-4969-A3BA-3ACBE5A15612}"/>
              </a:ext>
            </a:extLst>
          </p:cNvPr>
          <p:cNvSpPr/>
          <p:nvPr/>
        </p:nvSpPr>
        <p:spPr>
          <a:xfrm>
            <a:off x="5239727" y="4322285"/>
            <a:ext cx="1266092" cy="99353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분기점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0D829E-322D-4F4C-AC0A-D25608E888A1}"/>
              </a:ext>
            </a:extLst>
          </p:cNvPr>
          <p:cNvCxnSpPr>
            <a:endCxn id="4" idx="2"/>
          </p:cNvCxnSpPr>
          <p:nvPr/>
        </p:nvCxnSpPr>
        <p:spPr>
          <a:xfrm>
            <a:off x="4563208" y="4819050"/>
            <a:ext cx="676519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63795C-13C6-48F5-B496-14B2880DCFE2}"/>
              </a:ext>
            </a:extLst>
          </p:cNvPr>
          <p:cNvCxnSpPr>
            <a:endCxn id="4" idx="6"/>
          </p:cNvCxnSpPr>
          <p:nvPr/>
        </p:nvCxnSpPr>
        <p:spPr>
          <a:xfrm flipH="1">
            <a:off x="6505819" y="4819050"/>
            <a:ext cx="676519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40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FD90A-3989-4190-8094-48064F630703}"/>
              </a:ext>
            </a:extLst>
          </p:cNvPr>
          <p:cNvSpPr txBox="1"/>
          <p:nvPr/>
        </p:nvSpPr>
        <p:spPr>
          <a:xfrm>
            <a:off x="501162" y="897106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Q.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꼭 사용해야 하나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D8F523-2362-403F-BDA4-DC09E62E90CB}"/>
              </a:ext>
            </a:extLst>
          </p:cNvPr>
          <p:cNvSpPr txBox="1"/>
          <p:nvPr/>
        </p:nvSpPr>
        <p:spPr>
          <a:xfrm>
            <a:off x="10275277" y="4334313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………….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D267F8-40A4-4221-B431-DCCD62436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7" y="1887479"/>
            <a:ext cx="10560424" cy="40734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71A37D-2CA3-463D-8D4D-950A3381ED35}"/>
              </a:ext>
            </a:extLst>
          </p:cNvPr>
          <p:cNvSpPr txBox="1"/>
          <p:nvPr/>
        </p:nvSpPr>
        <p:spPr>
          <a:xfrm>
            <a:off x="5700864" y="6199318"/>
            <a:ext cx="574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출처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: </a:t>
            </a:r>
            <a:r>
              <a:rPr lang="en-US" altLang="ko-KR" sz="1400" dirty="0">
                <a:hlinkClick r:id="rId3"/>
              </a:rPr>
              <a:t>https://programmers.co.kr/pages/dev-survey-2019#hiring-time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ko-KR" altLang="en-US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747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2982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 way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2D8FB-DF67-4096-A173-CE5B519B2783}"/>
              </a:ext>
            </a:extLst>
          </p:cNvPr>
          <p:cNvSpPr txBox="1"/>
          <p:nvPr/>
        </p:nvSpPr>
        <p:spPr>
          <a:xfrm>
            <a:off x="1171573" y="2049970"/>
            <a:ext cx="984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할 때 내부적으로 동작되는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기법으로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대부분의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version control system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 way merge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기법을 사용한다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4CF31B-15EC-423B-8674-34CFA19E5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104339"/>
              </p:ext>
            </p:extLst>
          </p:nvPr>
        </p:nvGraphicFramePr>
        <p:xfrm>
          <a:off x="1798919" y="3353730"/>
          <a:ext cx="8743055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48611">
                  <a:extLst>
                    <a:ext uri="{9D8B030D-6E8A-4147-A177-3AD203B41FA5}">
                      <a16:colId xmlns:a16="http://schemas.microsoft.com/office/drawing/2014/main" val="1811591202"/>
                    </a:ext>
                  </a:extLst>
                </a:gridCol>
                <a:gridCol w="1748611">
                  <a:extLst>
                    <a:ext uri="{9D8B030D-6E8A-4147-A177-3AD203B41FA5}">
                      <a16:colId xmlns:a16="http://schemas.microsoft.com/office/drawing/2014/main" val="2245876102"/>
                    </a:ext>
                  </a:extLst>
                </a:gridCol>
                <a:gridCol w="1748611">
                  <a:extLst>
                    <a:ext uri="{9D8B030D-6E8A-4147-A177-3AD203B41FA5}">
                      <a16:colId xmlns:a16="http://schemas.microsoft.com/office/drawing/2014/main" val="3493599311"/>
                    </a:ext>
                  </a:extLst>
                </a:gridCol>
                <a:gridCol w="1748611">
                  <a:extLst>
                    <a:ext uri="{9D8B030D-6E8A-4147-A177-3AD203B41FA5}">
                      <a16:colId xmlns:a16="http://schemas.microsoft.com/office/drawing/2014/main" val="1395393467"/>
                    </a:ext>
                  </a:extLst>
                </a:gridCol>
                <a:gridCol w="1748611">
                  <a:extLst>
                    <a:ext uri="{9D8B030D-6E8A-4147-A177-3AD203B41FA5}">
                      <a16:colId xmlns:a16="http://schemas.microsoft.com/office/drawing/2014/main" val="1438142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base (</a:t>
                      </a:r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조상</a:t>
                      </a:r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master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feature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2-way-merge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3-way-merge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05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2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6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0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0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H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H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4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697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4739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Fast forward merge 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2D8FB-DF67-4096-A173-CE5B519B2783}"/>
              </a:ext>
            </a:extLst>
          </p:cNvPr>
          <p:cNvSpPr txBox="1"/>
          <p:nvPr/>
        </p:nvSpPr>
        <p:spPr>
          <a:xfrm>
            <a:off x="1171573" y="2049970"/>
            <a:ext cx="984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Fast forward merge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base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두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중 하나와 똑같을 경우다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이때는 굳이 병합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생성할 필요가 없기 때문에 병합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생성하지 않는다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4CF31B-15EC-423B-8674-34CFA19E5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81310"/>
              </p:ext>
            </p:extLst>
          </p:nvPr>
        </p:nvGraphicFramePr>
        <p:xfrm>
          <a:off x="2001141" y="3327353"/>
          <a:ext cx="8364992" cy="28651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91248">
                  <a:extLst>
                    <a:ext uri="{9D8B030D-6E8A-4147-A177-3AD203B41FA5}">
                      <a16:colId xmlns:a16="http://schemas.microsoft.com/office/drawing/2014/main" val="1811591202"/>
                    </a:ext>
                  </a:extLst>
                </a:gridCol>
                <a:gridCol w="2091248">
                  <a:extLst>
                    <a:ext uri="{9D8B030D-6E8A-4147-A177-3AD203B41FA5}">
                      <a16:colId xmlns:a16="http://schemas.microsoft.com/office/drawing/2014/main" val="2245876102"/>
                    </a:ext>
                  </a:extLst>
                </a:gridCol>
                <a:gridCol w="2091248">
                  <a:extLst>
                    <a:ext uri="{9D8B030D-6E8A-4147-A177-3AD203B41FA5}">
                      <a16:colId xmlns:a16="http://schemas.microsoft.com/office/drawing/2014/main" val="3493599311"/>
                    </a:ext>
                  </a:extLst>
                </a:gridCol>
                <a:gridCol w="2091248">
                  <a:extLst>
                    <a:ext uri="{9D8B030D-6E8A-4147-A177-3AD203B41FA5}">
                      <a16:colId xmlns:a16="http://schemas.microsoft.com/office/drawing/2014/main" val="1438142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base (</a:t>
                      </a:r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조상</a:t>
                      </a:r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master = base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feature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3-way-merge(=feature)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05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2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6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0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0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H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H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4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432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4739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질문 하나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2D8FB-DF67-4096-A173-CE5B519B2783}"/>
              </a:ext>
            </a:extLst>
          </p:cNvPr>
          <p:cNvSpPr txBox="1"/>
          <p:nvPr/>
        </p:nvSpPr>
        <p:spPr>
          <a:xfrm>
            <a:off x="1171573" y="2027248"/>
            <a:ext cx="984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master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와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feature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병합하려고 하는데 두 파일의 내용이 같다면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머지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생기는가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4CF31B-15EC-423B-8674-34CFA19E5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46052"/>
              </p:ext>
            </p:extLst>
          </p:nvPr>
        </p:nvGraphicFramePr>
        <p:xfrm>
          <a:off x="1913503" y="3277926"/>
          <a:ext cx="8364992" cy="28651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91248">
                  <a:extLst>
                    <a:ext uri="{9D8B030D-6E8A-4147-A177-3AD203B41FA5}">
                      <a16:colId xmlns:a16="http://schemas.microsoft.com/office/drawing/2014/main" val="1811591202"/>
                    </a:ext>
                  </a:extLst>
                </a:gridCol>
                <a:gridCol w="2091248">
                  <a:extLst>
                    <a:ext uri="{9D8B030D-6E8A-4147-A177-3AD203B41FA5}">
                      <a16:colId xmlns:a16="http://schemas.microsoft.com/office/drawing/2014/main" val="2245876102"/>
                    </a:ext>
                  </a:extLst>
                </a:gridCol>
                <a:gridCol w="2091248">
                  <a:extLst>
                    <a:ext uri="{9D8B030D-6E8A-4147-A177-3AD203B41FA5}">
                      <a16:colId xmlns:a16="http://schemas.microsoft.com/office/drawing/2014/main" val="3493599311"/>
                    </a:ext>
                  </a:extLst>
                </a:gridCol>
                <a:gridCol w="2091248">
                  <a:extLst>
                    <a:ext uri="{9D8B030D-6E8A-4147-A177-3AD203B41FA5}">
                      <a16:colId xmlns:a16="http://schemas.microsoft.com/office/drawing/2014/main" val="1438142434"/>
                    </a:ext>
                  </a:extLst>
                </a:gridCol>
              </a:tblGrid>
              <a:tr h="382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base (</a:t>
                      </a:r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조상</a:t>
                      </a:r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master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feature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3-way-merge(=feature)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05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Z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Z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Z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2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Y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Y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Y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6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0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W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W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W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0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V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V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V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4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358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5714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mergetool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p4merge 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설정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3692D0-646F-44B6-968C-C7CBE5E60005}"/>
              </a:ext>
            </a:extLst>
          </p:cNvPr>
          <p:cNvSpPr txBox="1"/>
          <p:nvPr/>
        </p:nvSpPr>
        <p:spPr>
          <a:xfrm>
            <a:off x="1765296" y="5460833"/>
            <a:ext cx="816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설치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2"/>
              </a:rPr>
              <a:t>https://www.perforce.com/downloads/visual-merge-tool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FCC92-2FC2-40F1-9755-6C7A4E6CBEEF}"/>
              </a:ext>
            </a:extLst>
          </p:cNvPr>
          <p:cNvSpPr txBox="1"/>
          <p:nvPr/>
        </p:nvSpPr>
        <p:spPr>
          <a:xfrm>
            <a:off x="969348" y="2445780"/>
            <a:ext cx="10117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충돌이 났을 경우에는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Git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직접 해결하지 않고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사용자에게 충돌사항만 알려준다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따라서 사용자는 충돌사항을 보고 직접 해결해야만 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하지만 프로젝트가 방대해질 때는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기본적으로 제공되는 에디터로는 충돌사항을 쉽게 확인하기가 어렵다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</a:p>
          <a:p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따라서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서드파티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mergetool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중 하나인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p4merge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사용하려고 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모든 플랫폼에서 사용할 수 있다는 장점이 있고 기본적으로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3-way-merge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기법으로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한다</a:t>
            </a:r>
          </a:p>
        </p:txBody>
      </p:sp>
    </p:spTree>
    <p:extLst>
      <p:ext uri="{BB962C8B-B14F-4D97-AF65-F5344CB8AC3E}">
        <p14:creationId xmlns:p14="http://schemas.microsoft.com/office/powerpoint/2010/main" val="2134855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고급 기술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1400432" y="2921168"/>
            <a:ext cx="9201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rebase, cherry</a:t>
            </a:r>
            <a:r>
              <a:rPr lang="ko-KR" altLang="en-US" sz="6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6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pick</a:t>
            </a:r>
            <a:r>
              <a:rPr lang="ko-KR" altLang="en-US" sz="6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맛보기</a:t>
            </a:r>
          </a:p>
        </p:txBody>
      </p:sp>
    </p:spTree>
    <p:extLst>
      <p:ext uri="{BB962C8B-B14F-4D97-AF65-F5344CB8AC3E}">
        <p14:creationId xmlns:p14="http://schemas.microsoft.com/office/powerpoint/2010/main" val="13000048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유용한 사이트 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534B8C-2C89-4F06-A4AD-F9E6E186FE27}"/>
              </a:ext>
            </a:extLst>
          </p:cNvPr>
          <p:cNvSpPr txBox="1"/>
          <p:nvPr/>
        </p:nvSpPr>
        <p:spPr>
          <a:xfrm>
            <a:off x="1432961" y="2960278"/>
            <a:ext cx="932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생활코딩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(Git - CLI, Git - SourceTree, SVN,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Github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Gitlab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등 제공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인프런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코드스쿼드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정호영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2"/>
              </a:rPr>
              <a:t>https://www.inflearn.com/course/git-and-github/dashboard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en-US" altLang="ko-KR" sz="1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가지고 놀기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(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3"/>
              </a:rPr>
              <a:t>https://learngitbranching.js.org/?locale=ko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1193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767006"/>
            <a:ext cx="1181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감사합니다</a:t>
            </a:r>
            <a:endParaRPr lang="en-US" altLang="ko-KR" sz="138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sz="3600" b="1" dirty="0">
              <a:solidFill>
                <a:srgbClr val="FF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3600" b="1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PPT</a:t>
            </a:r>
            <a:r>
              <a:rPr lang="ko-KR" altLang="en-US" sz="3600" b="1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템플릿 자료는 </a:t>
            </a:r>
            <a:r>
              <a:rPr lang="en-US" altLang="ko-KR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2"/>
              </a:rPr>
              <a:t>http://pptbizcam.co.kr/</a:t>
            </a:r>
            <a:r>
              <a:rPr lang="ko-KR" altLang="en-US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이용했습니다</a:t>
            </a:r>
            <a:r>
              <a:rPr lang="en-US" altLang="ko-KR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endParaRPr lang="en-US" altLang="ko-KR" sz="3600" b="1" dirty="0">
              <a:solidFill>
                <a:srgbClr val="FF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73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D8F523-2362-403F-BDA4-DC09E62E90CB}"/>
              </a:ext>
            </a:extLst>
          </p:cNvPr>
          <p:cNvSpPr txBox="1"/>
          <p:nvPr/>
        </p:nvSpPr>
        <p:spPr>
          <a:xfrm>
            <a:off x="10275277" y="4334313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………….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3027F0-7DAE-4534-BCC4-1C199198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9" y="2169944"/>
            <a:ext cx="9867900" cy="3790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39E066-4D19-4EF7-AA63-62F9B9C1BF4C}"/>
              </a:ext>
            </a:extLst>
          </p:cNvPr>
          <p:cNvSpPr txBox="1"/>
          <p:nvPr/>
        </p:nvSpPr>
        <p:spPr>
          <a:xfrm>
            <a:off x="3984760" y="6199318"/>
            <a:ext cx="7465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출처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: </a:t>
            </a:r>
            <a:r>
              <a:rPr lang="ko-KR" altLang="en-US" sz="1400" dirty="0">
                <a:hlinkClick r:id="rId3"/>
              </a:rPr>
              <a:t>https://programmers.co.kr/pages/dev-survey-2020#developer-tech-stack-codereview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C8CC1-DA5C-4E5C-A0C6-8AC75B870B7C}"/>
              </a:ext>
            </a:extLst>
          </p:cNvPr>
          <p:cNvSpPr txBox="1"/>
          <p:nvPr/>
        </p:nvSpPr>
        <p:spPr>
          <a:xfrm>
            <a:off x="501162" y="897106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Q.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꼭 사용해야 하나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57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22D322-E91B-4C6F-9178-F8F79673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786" y="2898402"/>
            <a:ext cx="5058951" cy="12973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EFD90A-3989-4190-8094-48064F630703}"/>
              </a:ext>
            </a:extLst>
          </p:cNvPr>
          <p:cNvSpPr txBox="1"/>
          <p:nvPr/>
        </p:nvSpPr>
        <p:spPr>
          <a:xfrm>
            <a:off x="501162" y="897106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Q.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꼭 사용해야 하나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32D87-0964-4297-904C-1BF3E7E5742F}"/>
              </a:ext>
            </a:extLst>
          </p:cNvPr>
          <p:cNvSpPr txBox="1"/>
          <p:nvPr/>
        </p:nvSpPr>
        <p:spPr>
          <a:xfrm>
            <a:off x="1279096" y="1884099"/>
            <a:ext cx="505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버전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C86C91-4D21-4150-B28E-990279CDF8D1}"/>
              </a:ext>
            </a:extLst>
          </p:cNvPr>
          <p:cNvSpPr/>
          <p:nvPr/>
        </p:nvSpPr>
        <p:spPr>
          <a:xfrm>
            <a:off x="1388877" y="5435937"/>
            <a:ext cx="1966128" cy="929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MCU </a:t>
            </a:r>
            <a:r>
              <a:rPr lang="ko-KR" altLang="en-US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템플릿 코드 작성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C1F58F-FA7D-4715-B7CD-8FE7F99995E5}"/>
              </a:ext>
            </a:extLst>
          </p:cNvPr>
          <p:cNvSpPr/>
          <p:nvPr/>
        </p:nvSpPr>
        <p:spPr>
          <a:xfrm>
            <a:off x="4056307" y="5435936"/>
            <a:ext cx="1966128" cy="929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블루투스 추가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D798EE-553C-4B65-AFC7-6FE95C51F9CD}"/>
              </a:ext>
            </a:extLst>
          </p:cNvPr>
          <p:cNvSpPr/>
          <p:nvPr/>
        </p:nvSpPr>
        <p:spPr>
          <a:xfrm>
            <a:off x="6723737" y="5435935"/>
            <a:ext cx="1966128" cy="929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WIFI </a:t>
            </a:r>
            <a:r>
              <a:rPr lang="ko-KR" altLang="en-US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2BC305-3BA9-4115-AC5B-AD07D57146E2}"/>
              </a:ext>
            </a:extLst>
          </p:cNvPr>
          <p:cNvSpPr/>
          <p:nvPr/>
        </p:nvSpPr>
        <p:spPr>
          <a:xfrm>
            <a:off x="9391167" y="5435934"/>
            <a:ext cx="1966128" cy="929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네트워크 보안 설정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07140B-7FFF-4CBD-A708-BF94E883BDBD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355005" y="5900809"/>
            <a:ext cx="7013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D21A1E-6087-4425-9182-AEF56B12EC5E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6022435" y="5900808"/>
            <a:ext cx="7013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12DD69F-CA73-4418-B583-B4A927AB7486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8689865" y="5900807"/>
            <a:ext cx="7013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BB33B6-D3DC-4947-A577-4E68437E803B}"/>
              </a:ext>
            </a:extLst>
          </p:cNvPr>
          <p:cNvSpPr txBox="1"/>
          <p:nvPr/>
        </p:nvSpPr>
        <p:spPr>
          <a:xfrm>
            <a:off x="3627466" y="2474842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Q. </a:t>
            </a:r>
            <a:r>
              <a:rPr lang="ko-KR" altLang="en-US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용량이 폴더 하나당 </a:t>
            </a:r>
            <a:r>
              <a:rPr lang="en-US" altLang="ko-KR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10G</a:t>
            </a:r>
            <a:r>
              <a:rPr lang="ko-KR" altLang="en-US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라면</a:t>
            </a:r>
            <a:r>
              <a:rPr lang="en-US" altLang="ko-KR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168F17-2131-4C16-A5F4-F84E0C5E94F4}"/>
              </a:ext>
            </a:extLst>
          </p:cNvPr>
          <p:cNvSpPr txBox="1"/>
          <p:nvPr/>
        </p:nvSpPr>
        <p:spPr>
          <a:xfrm>
            <a:off x="1388877" y="4428214"/>
            <a:ext cx="84207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Q. </a:t>
            </a:r>
            <a:r>
              <a:rPr lang="ko-KR" altLang="en-US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오디오 장치를 개발하는데 보안기능까지 완료했다</a:t>
            </a:r>
            <a:r>
              <a:rPr lang="en-US" altLang="ko-KR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그런데</a:t>
            </a:r>
            <a:r>
              <a:rPr lang="en-US" altLang="ko-KR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갑자기 블루투스에 </a:t>
            </a:r>
            <a:r>
              <a:rPr lang="en-US" altLang="ko-KR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LCD</a:t>
            </a:r>
            <a:r>
              <a:rPr lang="ko-KR" altLang="en-US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만 추가한 장치를 만들어 달라는 외주가 들어왔다</a:t>
            </a:r>
            <a:r>
              <a:rPr lang="en-US" altLang="ko-KR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기능별로 캡슐화를 잘했다고 생각하는데</a:t>
            </a:r>
            <a:r>
              <a:rPr lang="en-US" altLang="ko-KR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WIFI, </a:t>
            </a:r>
            <a:r>
              <a:rPr lang="ko-KR" altLang="en-US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보완 관련 코드가 너무 많을뿐더러 여러 소스파일에 추가되어 있다</a:t>
            </a:r>
            <a:r>
              <a:rPr lang="en-US" altLang="ko-KR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r>
              <a:rPr lang="ko-KR" altLang="en-US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어떻게 삭제하지</a:t>
            </a:r>
            <a:r>
              <a:rPr lang="en-US" altLang="ko-KR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35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FD90A-3989-4190-8094-48064F630703}"/>
              </a:ext>
            </a:extLst>
          </p:cNvPr>
          <p:cNvSpPr txBox="1"/>
          <p:nvPr/>
        </p:nvSpPr>
        <p:spPr>
          <a:xfrm>
            <a:off x="501162" y="897106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Q.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꼭 사용해야 하나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32D87-0964-4297-904C-1BF3E7E5742F}"/>
              </a:ext>
            </a:extLst>
          </p:cNvPr>
          <p:cNvSpPr txBox="1"/>
          <p:nvPr/>
        </p:nvSpPr>
        <p:spPr>
          <a:xfrm>
            <a:off x="1279096" y="1884099"/>
            <a:ext cx="505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백업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AEEE12-ABF3-44C3-A9FE-347AD3396381}"/>
              </a:ext>
            </a:extLst>
          </p:cNvPr>
          <p:cNvSpPr txBox="1"/>
          <p:nvPr/>
        </p:nvSpPr>
        <p:spPr>
          <a:xfrm>
            <a:off x="1713397" y="2653030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F273B-D438-447E-BFEF-5AF82FEE8E53}"/>
              </a:ext>
            </a:extLst>
          </p:cNvPr>
          <p:cNvSpPr txBox="1"/>
          <p:nvPr/>
        </p:nvSpPr>
        <p:spPr>
          <a:xfrm>
            <a:off x="1713397" y="2567941"/>
            <a:ext cx="9169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컴퓨터 상황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혹은 오류 상황이 언제 들이닥칠지 모르는 것이다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버전관리를 통한 백업은 필수다</a:t>
            </a:r>
          </a:p>
        </p:txBody>
      </p:sp>
      <p:pic>
        <p:nvPicPr>
          <p:cNvPr id="27" name="Picture 4" descr="Dropbox: 백업, 동기화 및 공유를 위한 클라우드 스토리지 - Google ...">
            <a:extLst>
              <a:ext uri="{FF2B5EF4-FFF2-40B4-BE49-F238E27FC236}">
                <a16:creationId xmlns:a16="http://schemas.microsoft.com/office/drawing/2014/main" id="{EC9B65E9-200C-4C90-969B-C149FA670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706" y="3946398"/>
            <a:ext cx="2077915" cy="207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구글 드라이브 - 위키백과, 우리 모두의 백과사전">
            <a:extLst>
              <a:ext uri="{FF2B5EF4-FFF2-40B4-BE49-F238E27FC236}">
                <a16:creationId xmlns:a16="http://schemas.microsoft.com/office/drawing/2014/main" id="{3A695AB4-7DB4-47B0-B803-476E2EB9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621" y="39166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DCFD5E0-DF14-4050-A404-DA1C4DE2B45B}"/>
              </a:ext>
            </a:extLst>
          </p:cNvPr>
          <p:cNvSpPr txBox="1"/>
          <p:nvPr/>
        </p:nvSpPr>
        <p:spPr>
          <a:xfrm>
            <a:off x="1713397" y="3621368"/>
            <a:ext cx="364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Q. </a:t>
            </a:r>
            <a:r>
              <a:rPr lang="ko-KR" altLang="en-US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상용 클라우드를 사용해도 되지 않나</a:t>
            </a:r>
            <a:r>
              <a:rPr lang="en-US" altLang="ko-KR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18C227-B8EF-40D1-BBC2-0ACCECBC8A05}"/>
              </a:ext>
            </a:extLst>
          </p:cNvPr>
          <p:cNvSpPr txBox="1"/>
          <p:nvPr/>
        </p:nvSpPr>
        <p:spPr>
          <a:xfrm>
            <a:off x="6456884" y="4292857"/>
            <a:ext cx="9169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유지비</a:t>
            </a:r>
            <a:endParaRPr lang="en-US" altLang="ko-KR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 사이즈</a:t>
            </a:r>
            <a:endParaRPr lang="en-US" altLang="ko-KR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버전관리</a:t>
            </a:r>
          </a:p>
        </p:txBody>
      </p:sp>
    </p:spTree>
    <p:extLst>
      <p:ext uri="{BB962C8B-B14F-4D97-AF65-F5344CB8AC3E}">
        <p14:creationId xmlns:p14="http://schemas.microsoft.com/office/powerpoint/2010/main" val="330389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FD90A-3989-4190-8094-48064F630703}"/>
              </a:ext>
            </a:extLst>
          </p:cNvPr>
          <p:cNvSpPr txBox="1"/>
          <p:nvPr/>
        </p:nvSpPr>
        <p:spPr>
          <a:xfrm>
            <a:off x="501162" y="897106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Q.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꼭 사용해야 하나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32D87-0964-4297-904C-1BF3E7E5742F}"/>
              </a:ext>
            </a:extLst>
          </p:cNvPr>
          <p:cNvSpPr txBox="1"/>
          <p:nvPr/>
        </p:nvSpPr>
        <p:spPr>
          <a:xfrm>
            <a:off x="1279096" y="1884099"/>
            <a:ext cx="505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협업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C86C91-4D21-4150-B28E-990279CDF8D1}"/>
              </a:ext>
            </a:extLst>
          </p:cNvPr>
          <p:cNvSpPr/>
          <p:nvPr/>
        </p:nvSpPr>
        <p:spPr>
          <a:xfrm>
            <a:off x="1279096" y="3769093"/>
            <a:ext cx="1966128" cy="929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MCU </a:t>
            </a:r>
            <a:r>
              <a:rPr lang="ko-KR" altLang="en-US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템플 코드 작성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C1F58F-FA7D-4715-B7CD-8FE7F99995E5}"/>
              </a:ext>
            </a:extLst>
          </p:cNvPr>
          <p:cNvSpPr/>
          <p:nvPr/>
        </p:nvSpPr>
        <p:spPr>
          <a:xfrm>
            <a:off x="4212327" y="2905917"/>
            <a:ext cx="1966128" cy="929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블루투스 추가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D798EE-553C-4B65-AFC7-6FE95C51F9CD}"/>
              </a:ext>
            </a:extLst>
          </p:cNvPr>
          <p:cNvSpPr/>
          <p:nvPr/>
        </p:nvSpPr>
        <p:spPr>
          <a:xfrm>
            <a:off x="4245727" y="4698838"/>
            <a:ext cx="1966128" cy="929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WIFI </a:t>
            </a:r>
            <a:r>
              <a:rPr lang="ko-KR" altLang="en-US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추가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07140B-7FFF-4CBD-A708-BF94E883BDBD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245224" y="3370790"/>
            <a:ext cx="967103" cy="863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A586FC4-E319-4FB7-BFFE-43DF208FDACB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3245224" y="4233966"/>
            <a:ext cx="1000503" cy="929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A074F2A-F71E-4491-BBC2-486AC11C2D55}"/>
              </a:ext>
            </a:extLst>
          </p:cNvPr>
          <p:cNvCxnSpPr>
            <a:stCxn id="20" idx="3"/>
          </p:cNvCxnSpPr>
          <p:nvPr/>
        </p:nvCxnSpPr>
        <p:spPr>
          <a:xfrm>
            <a:off x="6178455" y="3370790"/>
            <a:ext cx="1480473" cy="700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B0FF109-5B44-40CB-98C1-6BCB5A760FFF}"/>
              </a:ext>
            </a:extLst>
          </p:cNvPr>
          <p:cNvCxnSpPr>
            <a:stCxn id="21" idx="3"/>
          </p:cNvCxnSpPr>
          <p:nvPr/>
        </p:nvCxnSpPr>
        <p:spPr>
          <a:xfrm flipV="1">
            <a:off x="6211855" y="4473814"/>
            <a:ext cx="1447073" cy="689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0" descr="확성기와 3d 사람들 로열티 무료 사진, 그림, 이미지 그리고 스톡포토 ...">
            <a:extLst>
              <a:ext uri="{FF2B5EF4-FFF2-40B4-BE49-F238E27FC236}">
                <a16:creationId xmlns:a16="http://schemas.microsoft.com/office/drawing/2014/main" id="{2174AB2E-7821-43C5-A488-48FAEC702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650" y="2202545"/>
            <a:ext cx="1609406" cy="214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 descr="난처한일러스트, 벡터, 상업적 이미지사이트 - 123RF">
            <a:extLst>
              <a:ext uri="{FF2B5EF4-FFF2-40B4-BE49-F238E27FC236}">
                <a16:creationId xmlns:a16="http://schemas.microsoft.com/office/drawing/2014/main" id="{17CAE037-B8B0-44A8-B641-4F9B9F089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483" y="2824297"/>
            <a:ext cx="1324362" cy="13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76F1F8A-6CF6-4B84-BCA8-25FFC01EB7EC}"/>
              </a:ext>
            </a:extLst>
          </p:cNvPr>
          <p:cNvSpPr txBox="1"/>
          <p:nvPr/>
        </p:nvSpPr>
        <p:spPr>
          <a:xfrm>
            <a:off x="7823237" y="4364510"/>
            <a:ext cx="41870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서로 개발한 파일을 합쳐야 하려면 어떻게 하지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..?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만일 같은 부분을 수정했다면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팀장인 내가 팀원이 수정한 부분에 대해서만 코멘트를 하고 싶다면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1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2C8BE9-A32B-4E35-BEB0-B2448E1BADC6}"/>
              </a:ext>
            </a:extLst>
          </p:cNvPr>
          <p:cNvSpPr txBox="1"/>
          <p:nvPr/>
        </p:nvSpPr>
        <p:spPr>
          <a:xfrm>
            <a:off x="10618857" y="2428873"/>
            <a:ext cx="168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………….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94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3074" name="Picture 2" descr="TortoiseGit - 위키백과, 우리 모두의 백과사전">
            <a:extLst>
              <a:ext uri="{FF2B5EF4-FFF2-40B4-BE49-F238E27FC236}">
                <a16:creationId xmlns:a16="http://schemas.microsoft.com/office/drawing/2014/main" id="{3D344420-3AA4-4999-9546-3FD3DC7D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10" y="1446702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tlassian Sourcetree (@sourcetree) | Twitter">
            <a:extLst>
              <a:ext uri="{FF2B5EF4-FFF2-40B4-BE49-F238E27FC236}">
                <a16:creationId xmlns:a16="http://schemas.microsoft.com/office/drawing/2014/main" id="{C2922F13-28CF-4707-9062-555DF4544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3" y="3093199"/>
            <a:ext cx="2121877" cy="212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indows 사용자를 위한 Git Bash 설정 - Violet Bora Lee - Medium">
            <a:extLst>
              <a:ext uri="{FF2B5EF4-FFF2-40B4-BE49-F238E27FC236}">
                <a16:creationId xmlns:a16="http://schemas.microsoft.com/office/drawing/2014/main" id="{D5E620E0-C4DC-407D-9C2E-E5E20D627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82" y="2563318"/>
            <a:ext cx="1960375" cy="19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est git-gui Alternatives (2020) - SaaSHub">
            <a:extLst>
              <a:ext uri="{FF2B5EF4-FFF2-40B4-BE49-F238E27FC236}">
                <a16:creationId xmlns:a16="http://schemas.microsoft.com/office/drawing/2014/main" id="{9CDD4805-7F10-4214-BACC-6F4607524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224" y="460506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ithub 로그인 유지하기">
            <a:extLst>
              <a:ext uri="{FF2B5EF4-FFF2-40B4-BE49-F238E27FC236}">
                <a16:creationId xmlns:a16="http://schemas.microsoft.com/office/drawing/2014/main" id="{3CA3EE17-BD5E-4C78-AD79-D20FD549E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29" y="1261851"/>
            <a:ext cx="3920752" cy="196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GitLab] 프로젝트 삭제하기">
            <a:extLst>
              <a:ext uri="{FF2B5EF4-FFF2-40B4-BE49-F238E27FC236}">
                <a16:creationId xmlns:a16="http://schemas.microsoft.com/office/drawing/2014/main" id="{B786C6E0-4BD2-473D-A704-F877D3F92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62" y="3414155"/>
            <a:ext cx="3931985" cy="19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Atlassian Bitbucket 소개 - (주) 커브">
            <a:extLst>
              <a:ext uri="{FF2B5EF4-FFF2-40B4-BE49-F238E27FC236}">
                <a16:creationId xmlns:a16="http://schemas.microsoft.com/office/drawing/2014/main" id="{31FC020C-6E26-40A1-A082-314ADE1AC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438" y="5601554"/>
            <a:ext cx="4970706" cy="71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3CEE22-DBAE-4DBA-9DD8-AF42C3EE12CB}"/>
              </a:ext>
            </a:extLst>
          </p:cNvPr>
          <p:cNvSpPr txBox="1"/>
          <p:nvPr/>
        </p:nvSpPr>
        <p:spPr>
          <a:xfrm>
            <a:off x="9301047" y="654864"/>
            <a:ext cx="98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D4CCB-97CD-4FF5-A4E1-003C85A99CC1}"/>
              </a:ext>
            </a:extLst>
          </p:cNvPr>
          <p:cNvSpPr txBox="1"/>
          <p:nvPr/>
        </p:nvSpPr>
        <p:spPr>
          <a:xfrm>
            <a:off x="1657690" y="665109"/>
            <a:ext cx="2030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클라이언트</a:t>
            </a:r>
          </a:p>
        </p:txBody>
      </p:sp>
      <p:pic>
        <p:nvPicPr>
          <p:cNvPr id="1026" name="Picture 2" descr="마이크로소프트 기업, 채용, 투자, 뉴스">
            <a:extLst>
              <a:ext uri="{FF2B5EF4-FFF2-40B4-BE49-F238E27FC236}">
                <a16:creationId xmlns:a16="http://schemas.microsoft.com/office/drawing/2014/main" id="{F966B3B1-5DE8-426F-8819-C516F5D09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3" t="6850" r="8409" b="5258"/>
          <a:stretch/>
        </p:blipFill>
        <p:spPr bwMode="auto">
          <a:xfrm>
            <a:off x="10164455" y="1032929"/>
            <a:ext cx="715202" cy="93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tom 1.47.0 - 다운로드">
            <a:extLst>
              <a:ext uri="{FF2B5EF4-FFF2-40B4-BE49-F238E27FC236}">
                <a16:creationId xmlns:a16="http://schemas.microsoft.com/office/drawing/2014/main" id="{68A40772-4C1B-4754-82BD-2D27ED9DA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3" y="5349053"/>
            <a:ext cx="1252187" cy="12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SCODE] 항상 git 자격증명 요구 해제방법 | 부빠기별 로그">
            <a:extLst>
              <a:ext uri="{FF2B5EF4-FFF2-40B4-BE49-F238E27FC236}">
                <a16:creationId xmlns:a16="http://schemas.microsoft.com/office/drawing/2014/main" id="{A2CB9ED1-3542-41B9-93F2-7AB72BC80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94" y="5356827"/>
            <a:ext cx="1332298" cy="12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73952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1787</Words>
  <Application>Microsoft Office PowerPoint</Application>
  <PresentationFormat>와이드스크린</PresentationFormat>
  <Paragraphs>388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맑은 고딕</vt:lpstr>
      <vt:lpstr>배달의민족 한나체 Air</vt:lpstr>
      <vt:lpstr>배달의민족 한나체 Pro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yeongjae you</cp:lastModifiedBy>
  <cp:revision>302</cp:revision>
  <dcterms:created xsi:type="dcterms:W3CDTF">2020-04-20T04:21:07Z</dcterms:created>
  <dcterms:modified xsi:type="dcterms:W3CDTF">2020-06-28T00:20:57Z</dcterms:modified>
</cp:coreProperties>
</file>