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69" r:id="rId6"/>
    <p:sldId id="259" r:id="rId7"/>
    <p:sldId id="270" r:id="rId8"/>
    <p:sldId id="265" r:id="rId9"/>
    <p:sldId id="263" r:id="rId10"/>
    <p:sldId id="264" r:id="rId11"/>
    <p:sldId id="266" r:id="rId12"/>
    <p:sldId id="258" r:id="rId13"/>
    <p:sldId id="268" r:id="rId14"/>
    <p:sldId id="267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4352" autoAdjust="0"/>
    <p:restoredTop sz="94674" autoAdjust="0"/>
  </p:normalViewPr>
  <p:slideViewPr>
    <p:cSldViewPr>
      <p:cViewPr varScale="1">
        <p:scale>
          <a:sx n="100" d="100"/>
          <a:sy n="100" d="100"/>
        </p:scale>
        <p:origin x="108" y="332"/>
      </p:cViewPr>
      <p:guideLst>
        <p:guide orient="horz" pos="2159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0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0086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4.png"  /><Relationship Id="rId11" Type="http://schemas.openxmlformats.org/officeDocument/2006/relationships/image" Target="../media/image5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2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Relationship Id="rId9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21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9.png"  /><Relationship Id="rId8" Type="http://schemas.openxmlformats.org/officeDocument/2006/relationships/image" Target="../media/image12.png"  /><Relationship Id="rId9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40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3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9.png"  /><Relationship Id="rId8" Type="http://schemas.openxmlformats.org/officeDocument/2006/relationships/image" Target="../media/image12.png"  /><Relationship Id="rId9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Relationship Id="rId3" Type="http://schemas.openxmlformats.org/officeDocument/2006/relationships/image" Target="../media/image2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7.png"  /><Relationship Id="rId13" Type="http://schemas.openxmlformats.org/officeDocument/2006/relationships/image" Target="../media/image17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9.png"  /><Relationship Id="rId8" Type="http://schemas.openxmlformats.org/officeDocument/2006/relationships/image" Target="../media/image12.png"  /><Relationship Id="rId9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2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2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hyperlink" Target="https://www.fis.kr/ko/major_biz/cyber_safety_oper/attack_info/notice_issue?articleSeq=3960" TargetMode="External"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25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0.png"  /><Relationship Id="rId11" Type="http://schemas.openxmlformats.org/officeDocument/2006/relationships/image" Target="../media/image16.png"  /><Relationship Id="rId12" Type="http://schemas.openxmlformats.org/officeDocument/2006/relationships/image" Target="../media/image31.png"  /><Relationship Id="rId13" Type="http://schemas.openxmlformats.org/officeDocument/2006/relationships/image" Target="../media/image32.png"  /><Relationship Id="rId14" Type="http://schemas.openxmlformats.org/officeDocument/2006/relationships/image" Target="../media/image33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5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6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6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a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2700" y="1092200"/>
            <a:ext cx="15722600" cy="919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00" y="863600"/>
            <a:ext cx="1752600" cy="162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6600" y="5143500"/>
            <a:ext cx="16814800" cy="514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0" y="863600"/>
            <a:ext cx="1752600" cy="162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2700" y="1244600"/>
            <a:ext cx="15722600" cy="904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2700" y="1384300"/>
            <a:ext cx="15722600" cy="890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9500" y="1168400"/>
            <a:ext cx="1752600" cy="1625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82700" y="1524000"/>
            <a:ext cx="15722600" cy="876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98500" y="7277100"/>
            <a:ext cx="16891000" cy="3009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168900" y="7429500"/>
            <a:ext cx="393700" cy="609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651500" y="8013700"/>
            <a:ext cx="74041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092450" y="2794000"/>
            <a:ext cx="12103100" cy="326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000" b="0" i="0" u="none" strike="noStrike" spc="-500" dirty="0">
                <a:solidFill>
                  <a:srgbClr val="545454"/>
                </a:solidFill>
                <a:ea typeface="Pretendard Light"/>
              </a:rPr>
              <a:t>HWP </a:t>
            </a:r>
            <a:r>
              <a:rPr lang="ko-KR" altLang="en-US" sz="8000" b="0" i="0" u="none" strike="noStrike" spc="-500" dirty="0">
                <a:solidFill>
                  <a:srgbClr val="545454"/>
                </a:solidFill>
                <a:ea typeface="Pretendard Light"/>
              </a:rPr>
              <a:t>문서 기반</a:t>
            </a:r>
            <a:r>
              <a:rPr lang="ko-KR" altLang="en-US" sz="8000" spc="-500" dirty="0">
                <a:solidFill>
                  <a:srgbClr val="545454"/>
                </a:solidFill>
                <a:ea typeface="Pretendard Light"/>
              </a:rPr>
              <a:t> </a:t>
            </a:r>
            <a:r>
              <a:rPr lang="ko-KR" altLang="en-US" sz="8000" b="0" i="0" u="none" strike="noStrike" spc="-500" dirty="0">
                <a:solidFill>
                  <a:srgbClr val="545454"/>
                </a:solidFill>
                <a:ea typeface="Pretendard Light"/>
              </a:rPr>
              <a:t>악성코드 탐지 기술 비교  및 개선 방향 연구</a:t>
            </a:r>
            <a:endParaRPr lang="ko-KR" sz="8000" b="0" i="0" u="none" strike="noStrike" spc="-5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689350" y="6413500"/>
            <a:ext cx="1090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4000" spc="-300" dirty="0">
                <a:solidFill>
                  <a:srgbClr val="545454"/>
                </a:solidFill>
                <a:ea typeface="Pretendard Light"/>
              </a:rPr>
              <a:t>악성코드 탐지 기술 고도화를 위한 비교</a:t>
            </a:r>
            <a:r>
              <a:rPr lang="en-US" altLang="ko-KR" sz="4000" dirty="0"/>
              <a:t>·</a:t>
            </a:r>
            <a:r>
              <a:rPr lang="ko-KR" altLang="en-US" sz="4000" spc="-300" dirty="0">
                <a:solidFill>
                  <a:srgbClr val="545454"/>
                </a:solidFill>
                <a:ea typeface="Pretendard Light"/>
              </a:rPr>
              <a:t>분석 연구</a:t>
            </a:r>
            <a:endParaRPr lang="ko-KR" sz="4000" b="0" i="0" u="none" strike="noStrike" spc="-3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53100" y="7505700"/>
            <a:ext cx="72771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500" spc="-100">
                <a:solidFill>
                  <a:srgbClr val="545454">
                    <a:alpha val="87840"/>
                  </a:srgbClr>
                </a:solidFill>
                <a:latin typeface="Pretendard Light"/>
                <a:ea typeface="Pretendard Light"/>
              </a:rPr>
              <a:t>연구원</a:t>
            </a:r>
            <a:endParaRPr lang="en-US" sz="2500" b="0" i="0" u="none" strike="noStrike" spc="-100">
              <a:solidFill>
                <a:srgbClr val="545454">
                  <a:alpha val="87840"/>
                </a:srgbClr>
              </a:solidFill>
              <a:latin typeface="Pretendard Light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5765800" y="7962900"/>
            <a:ext cx="6426200" cy="2311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lvl="0" indent="-285750" algn="l">
              <a:lnSpc>
                <a:spcPct val="99600"/>
              </a:lnSpc>
              <a:buFont typeface="Wingdings"/>
              <a:buChar char="§"/>
              <a:defRPr/>
            </a:pPr>
            <a:r>
              <a:rPr lang="ko-KR" altLang="en-US" sz="3200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구민우 </a:t>
            </a:r>
            <a:r>
              <a:rPr lang="en-US" altLang="ko-KR" sz="3200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- 2021243075 </a:t>
            </a:r>
            <a:endParaRPr lang="en-US" altLang="ko-KR" sz="3200" spc="-100">
              <a:solidFill>
                <a:srgbClr val="545454">
                  <a:alpha val="58040"/>
                </a:srgbClr>
              </a:solidFill>
              <a:ea typeface="Pretendard Light"/>
            </a:endParaRPr>
          </a:p>
          <a:p>
            <a:pPr marL="285750" lvl="0" indent="-285750" algn="l">
              <a:lnSpc>
                <a:spcPct val="99600"/>
              </a:lnSpc>
              <a:buFont typeface="Wingdings"/>
              <a:buChar char="§"/>
              <a:defRPr/>
            </a:pPr>
            <a:r>
              <a:rPr lang="ko-KR" altLang="en-US" sz="3200" b="0" i="0" u="none" strike="noStrike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신인철 </a:t>
            </a:r>
            <a:r>
              <a:rPr lang="en-US" altLang="ko-KR" sz="3200" b="0" i="0" u="none" strike="noStrike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- 2021243031</a:t>
            </a:r>
            <a:endParaRPr lang="en-US" altLang="ko-KR" sz="3200" b="0" i="0" u="none" strike="noStrike" spc="-100">
              <a:solidFill>
                <a:srgbClr val="545454">
                  <a:alpha val="58040"/>
                </a:srgbClr>
              </a:solidFill>
              <a:ea typeface="Pretendard Light"/>
            </a:endParaRPr>
          </a:p>
          <a:p>
            <a:pPr marL="285750" lvl="0" indent="-285750" algn="l">
              <a:lnSpc>
                <a:spcPct val="99600"/>
              </a:lnSpc>
              <a:buFont typeface="Wingdings"/>
              <a:buChar char="§"/>
              <a:defRPr/>
            </a:pPr>
            <a:r>
              <a:rPr lang="ko-KR" altLang="en-US" sz="3200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이태준 </a:t>
            </a:r>
            <a:r>
              <a:rPr lang="en-US" altLang="ko-KR" sz="3200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- 2021243022</a:t>
            </a:r>
            <a:endParaRPr lang="en-US" altLang="ko-KR" sz="3200" spc="-100">
              <a:solidFill>
                <a:srgbClr val="545454">
                  <a:alpha val="58040"/>
                </a:srgbClr>
              </a:solidFill>
              <a:ea typeface="Pretendard Light"/>
            </a:endParaRPr>
          </a:p>
          <a:p>
            <a:pPr marL="285750" lvl="0" indent="-285750" algn="l">
              <a:lnSpc>
                <a:spcPct val="99600"/>
              </a:lnSpc>
              <a:buFont typeface="Wingdings"/>
              <a:buChar char="§"/>
              <a:defRPr/>
            </a:pPr>
            <a:r>
              <a:rPr lang="ko-KR" altLang="en-US" sz="3200" b="0" i="0" u="none" strike="noStrike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박형근 </a:t>
            </a:r>
            <a:r>
              <a:rPr lang="en-US" altLang="ko-KR" sz="3200" b="0" i="0" u="none" strike="noStrike" spc="-100">
                <a:solidFill>
                  <a:srgbClr val="545454">
                    <a:alpha val="58040"/>
                  </a:srgbClr>
                </a:solidFill>
                <a:ea typeface="Pretendard Light"/>
              </a:rPr>
              <a:t>- 2020243027</a:t>
            </a:r>
            <a:endParaRPr lang="ko-KR" sz="3200" b="0" i="0" u="none" strike="noStrike" spc="-100">
              <a:solidFill>
                <a:srgbClr val="545454">
                  <a:alpha val="58040"/>
                </a:srgbClr>
              </a:solidFill>
              <a:ea typeface="Pretendar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32" y="1364247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0000" y="1968500"/>
            <a:ext cx="812800" cy="812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1435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84900" y="1701800"/>
            <a:ext cx="77597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2130"/>
              </a:lnSpc>
              <a:defRPr/>
            </a:pPr>
            <a:r>
              <a:rPr lang="ko-KR" altLang="en-US" sz="7300" spc="-500">
                <a:solidFill>
                  <a:srgbClr val="545454"/>
                </a:solidFill>
                <a:ea typeface="Pretendard Medium"/>
              </a:rPr>
              <a:t>예상되는 어려움</a:t>
            </a:r>
            <a:endParaRPr lang="ko-KR" sz="7300" b="0" i="0" u="none" strike="noStrike" spc="-500">
              <a:solidFill>
                <a:srgbClr val="545454"/>
              </a:solidFill>
              <a:ea typeface="Pretendard Medium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1" name="TextBox 31"/>
          <p:cNvSpPr txBox="1"/>
          <p:nvPr/>
        </p:nvSpPr>
        <p:spPr>
          <a:xfrm>
            <a:off x="1879600" y="3835400"/>
            <a:ext cx="22225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95400" y="4686300"/>
            <a:ext cx="4533109" cy="1752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실제 악성 샘플은 보안 기관이나 제한된 커뮤니티에만 공유</a:t>
            </a:r>
            <a:endParaRPr lang="ko-KR" altLang="en-US" sz="2400" spc="-100">
              <a:solidFill>
                <a:srgbClr val="545454">
                  <a:alpha val="78040"/>
                </a:srgbClr>
              </a:solidFill>
              <a:latin typeface="Pretendard Light"/>
              <a:ea typeface="Pretendard Light"/>
            </a:endParaRPr>
          </a:p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공개 자료가 부족해 다양한 유형의 문서를 수집하기 어려움 </a:t>
            </a:r>
            <a:r>
              <a:rPr lang="en-US" sz="2400" b="0" i="0" u="none" strike="noStrike" spc="-100">
                <a:solidFill>
                  <a:srgbClr val="545454">
                    <a:alpha val="78040"/>
                  </a:srgbClr>
                </a:solidFill>
                <a:latin typeface="Pretendard Light"/>
              </a:rPr>
              <a:t> </a:t>
            </a:r>
            <a:endParaRPr lang="en-US" sz="2400" b="0" i="0" u="none" strike="noStrike" spc="-100">
              <a:solidFill>
                <a:srgbClr val="545454">
                  <a:alpha val="78040"/>
                </a:srgbClr>
              </a:solidFill>
              <a:latin typeface="Pretendard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724400" y="3835400"/>
            <a:ext cx="21844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9872238" y="3748259"/>
            <a:ext cx="4148562" cy="52656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altLang="en-US" sz="2400" spc="-100">
                <a:solidFill>
                  <a:srgbClr val="545454"/>
                </a:solidFill>
                <a:ea typeface="Pretendard Medium"/>
              </a:rPr>
              <a:t>탐지 기술 간 비교의 표준 부재</a:t>
            </a:r>
            <a:endParaRPr lang="ko-KR" sz="2400" b="0" i="0" u="none" strike="noStrike" spc="-1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0CB79747-1CED-4D93-898C-9696A12CA1EF}"/>
              </a:ext>
            </a:extLst>
          </p:cNvPr>
          <p:cNvSpPr txBox="1"/>
          <p:nvPr/>
        </p:nvSpPr>
        <p:spPr>
          <a:xfrm>
            <a:off x="13217083" y="3835400"/>
            <a:ext cx="20828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41" name="TextBox 35"/>
          <p:cNvSpPr txBox="1"/>
          <p:nvPr/>
        </p:nvSpPr>
        <p:spPr>
          <a:xfrm>
            <a:off x="13759373" y="3940958"/>
            <a:ext cx="3548730" cy="364342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ko-KR" altLang="en-US" sz="2400" spc="-100">
                <a:solidFill>
                  <a:srgbClr val="545454"/>
                </a:solidFill>
                <a:ea typeface="Pretendard Medium"/>
              </a:rPr>
              <a:t>선행연구 기반 한계점 도출의 어려움</a:t>
            </a:r>
            <a:endParaRPr lang="ko-KR" sz="2400" b="0" i="0" u="none" strike="noStrike" spc="-1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42" name="TextBox 32"/>
          <p:cNvSpPr txBox="1"/>
          <p:nvPr/>
        </p:nvSpPr>
        <p:spPr>
          <a:xfrm>
            <a:off x="6019800" y="4305300"/>
            <a:ext cx="3657600" cy="210530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en-US" altLang="ko-KR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OLE, Script </a:t>
            </a: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등 여러 스트림 구조가 복합적으로 존재</a:t>
            </a:r>
            <a:endParaRPr lang="ko-KR" altLang="en-US" sz="2400" spc="-100">
              <a:solidFill>
                <a:srgbClr val="545454">
                  <a:alpha val="78040"/>
                </a:srgbClr>
              </a:solidFill>
              <a:latin typeface="Pretendard Light"/>
              <a:ea typeface="Pretendard Light"/>
            </a:endParaRPr>
          </a:p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기술적 진입 장벽이 높음 </a:t>
            </a:r>
            <a:r>
              <a:rPr lang="en-US" sz="2400" b="0" i="0" u="none" strike="noStrike" spc="-100">
                <a:solidFill>
                  <a:srgbClr val="545454">
                    <a:alpha val="78040"/>
                  </a:srgbClr>
                </a:solidFill>
                <a:latin typeface="Pretendard Light"/>
              </a:rPr>
              <a:t> </a:t>
            </a:r>
            <a:endParaRPr lang="en-US" sz="2400" b="0" i="0" u="none" strike="noStrike" spc="-100">
              <a:solidFill>
                <a:srgbClr val="545454">
                  <a:alpha val="78040"/>
                </a:srgbClr>
              </a:solidFill>
              <a:latin typeface="Pretendard Light"/>
            </a:endParaRPr>
          </a:p>
        </p:txBody>
      </p:sp>
      <p:sp>
        <p:nvSpPr>
          <p:cNvPr id="44" name="TextBox 32">
            <a:extLst>
              <a:ext uri="{FF2B5EF4-FFF2-40B4-BE49-F238E27FC236}">
                <a16:creationId xmlns:a16="http://schemas.microsoft.com/office/drawing/2014/main" id="{BABE5AF9-A454-42C4-AD15-4EDB8C507FAE}"/>
              </a:ext>
            </a:extLst>
          </p:cNvPr>
          <p:cNvSpPr txBox="1"/>
          <p:nvPr/>
        </p:nvSpPr>
        <p:spPr>
          <a:xfrm>
            <a:off x="9872238" y="4509269"/>
            <a:ext cx="3719499" cy="21053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12782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 err="1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탐지율</a:t>
            </a:r>
            <a:r>
              <a:rPr lang="en-US" altLang="ko-KR" sz="2400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, </a:t>
            </a:r>
            <a:r>
              <a:rPr lang="ko-KR" altLang="en-US" sz="2400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속도</a:t>
            </a:r>
            <a:r>
              <a:rPr lang="en-US" altLang="ko-KR" sz="2400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, </a:t>
            </a:r>
            <a:r>
              <a:rPr lang="ko-KR" altLang="en-US" sz="2400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범위 등 평가 지표가 논문마다 상이함</a:t>
            </a:r>
            <a:endParaRPr lang="en-US" altLang="ko-KR" sz="2400" spc="-100" dirty="0">
              <a:solidFill>
                <a:srgbClr val="545454">
                  <a:alpha val="78039"/>
                </a:srgbClr>
              </a:solidFill>
              <a:latin typeface="Pretendard Light"/>
              <a:ea typeface="Pretendard Light"/>
            </a:endParaRPr>
          </a:p>
          <a:p>
            <a:pPr marL="285750" lvl="0" indent="-285750">
              <a:lnSpc>
                <a:spcPct val="127820"/>
              </a:lnSpc>
              <a:buFont typeface="Wingdings" panose="05000000000000000000" pitchFamily="2" charset="2"/>
              <a:buChar char="§"/>
            </a:pPr>
            <a:r>
              <a:rPr lang="ko-KR" altLang="en-US" sz="2400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같은 기준으로 성능을 비교하기 어려움 </a:t>
            </a:r>
            <a:r>
              <a:rPr lang="en-US" sz="2400" b="0" i="0" u="none" strike="noStrike" spc="-100" dirty="0">
                <a:solidFill>
                  <a:srgbClr val="545454">
                    <a:alpha val="78039"/>
                  </a:srgbClr>
                </a:solidFill>
                <a:latin typeface="Pretendard Light"/>
              </a:rPr>
              <a:t> </a:t>
            </a:r>
          </a:p>
        </p:txBody>
      </p:sp>
      <p:sp>
        <p:nvSpPr>
          <p:cNvPr id="45" name="TextBox 32"/>
          <p:cNvSpPr txBox="1"/>
          <p:nvPr/>
        </p:nvSpPr>
        <p:spPr>
          <a:xfrm>
            <a:off x="13767557" y="4686300"/>
            <a:ext cx="3548729" cy="210530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논문마다 기준</a:t>
            </a:r>
            <a:r>
              <a:rPr lang="en-US" altLang="ko-KR" sz="2400"/>
              <a:t>·</a:t>
            </a: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환경이 달라 비교하기 어려움</a:t>
            </a:r>
            <a:endParaRPr lang="ko-KR" altLang="en-US" sz="2400" spc="-100">
              <a:solidFill>
                <a:srgbClr val="545454">
                  <a:alpha val="78040"/>
                </a:srgbClr>
              </a:solidFill>
              <a:latin typeface="Pretendard Light"/>
              <a:ea typeface="Pretendard Light"/>
            </a:endParaRPr>
          </a:p>
          <a:p>
            <a:pPr marL="285750" lvl="0" indent="-285750">
              <a:lnSpc>
                <a:spcPct val="127820"/>
              </a:lnSpc>
              <a:buFont typeface="Wingdings"/>
              <a:buChar char="§"/>
              <a:defRPr/>
            </a:pPr>
            <a:r>
              <a:rPr lang="ko-KR" altLang="en-US" sz="2400" spc="-100">
                <a:solidFill>
                  <a:srgbClr val="545454">
                    <a:alpha val="78040"/>
                  </a:srgbClr>
                </a:solidFill>
                <a:latin typeface="Pretendard Light"/>
                <a:ea typeface="Pretendard Light"/>
              </a:rPr>
              <a:t>해석과 도출을 위해 보안 지식과 시간이 많이 요구됨 </a:t>
            </a:r>
            <a:r>
              <a:rPr lang="en-US" sz="2400" b="0" i="0" u="none" strike="noStrike" spc="-100">
                <a:solidFill>
                  <a:srgbClr val="545454">
                    <a:alpha val="78040"/>
                  </a:srgbClr>
                </a:solidFill>
                <a:latin typeface="Pretendard Light"/>
              </a:rPr>
              <a:t> </a:t>
            </a:r>
            <a:endParaRPr lang="en-US" sz="2400" b="0" i="0" u="none" strike="noStrike" spc="-100">
              <a:solidFill>
                <a:srgbClr val="545454">
                  <a:alpha val="78040"/>
                </a:srgbClr>
              </a:solidFill>
              <a:latin typeface="Pretendard Light"/>
            </a:endParaRPr>
          </a:p>
        </p:txBody>
      </p:sp>
      <p:sp>
        <p:nvSpPr>
          <p:cNvPr id="48" name="TextBox 32">
            <a:extLst>
              <a:ext uri="{FF2B5EF4-FFF2-40B4-BE49-F238E27FC236}">
                <a16:creationId xmlns:a16="http://schemas.microsoft.com/office/drawing/2014/main" id="{9E81E1A1-7744-4B96-B6E2-58D36D4F3EFD}"/>
              </a:ext>
            </a:extLst>
          </p:cNvPr>
          <p:cNvSpPr txBox="1"/>
          <p:nvPr/>
        </p:nvSpPr>
        <p:spPr>
          <a:xfrm>
            <a:off x="7105570" y="6924233"/>
            <a:ext cx="2876630" cy="21053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7820"/>
              </a:lnSpc>
            </a:pPr>
            <a:endParaRPr lang="en-US" altLang="ko-KR" sz="1700" spc="-100" dirty="0">
              <a:solidFill>
                <a:srgbClr val="545454">
                  <a:alpha val="78039"/>
                </a:srgbClr>
              </a:solidFill>
              <a:latin typeface="Pretendard Light"/>
              <a:ea typeface="Pretendard Light"/>
            </a:endParaRPr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476AB81E-58AF-4615-9E97-9A35969524EB}"/>
              </a:ext>
            </a:extLst>
          </p:cNvPr>
          <p:cNvSpPr txBox="1"/>
          <p:nvPr/>
        </p:nvSpPr>
        <p:spPr>
          <a:xfrm>
            <a:off x="998076" y="3626104"/>
            <a:ext cx="4832078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400" spc="-100" dirty="0">
                <a:solidFill>
                  <a:srgbClr val="545454"/>
                </a:solidFill>
                <a:ea typeface="Pretendard Medium"/>
              </a:rPr>
              <a:t>악성 </a:t>
            </a:r>
            <a:r>
              <a:rPr lang="en-US" altLang="ko-KR" sz="2400" spc="-100" dirty="0">
                <a:solidFill>
                  <a:srgbClr val="545454"/>
                </a:solidFill>
                <a:ea typeface="Pretendard Medium"/>
              </a:rPr>
              <a:t>HWP </a:t>
            </a:r>
            <a:r>
              <a:rPr lang="ko-KR" altLang="en-US" sz="2400" spc="-100" dirty="0">
                <a:solidFill>
                  <a:srgbClr val="545454"/>
                </a:solidFill>
                <a:ea typeface="Pretendard Medium"/>
              </a:rPr>
              <a:t>문서 샘플 확보의 어려움</a:t>
            </a:r>
            <a:endParaRPr lang="ko-KR" sz="24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52" name="TextBox 33"/>
          <p:cNvSpPr txBox="1"/>
          <p:nvPr/>
        </p:nvSpPr>
        <p:spPr>
          <a:xfrm>
            <a:off x="5977269" y="3716636"/>
            <a:ext cx="3928730" cy="60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2130"/>
              </a:lnSpc>
              <a:defRPr/>
            </a:pPr>
            <a:r>
              <a:rPr lang="en-US" altLang="ko-KR" sz="2400" spc="-100">
                <a:solidFill>
                  <a:srgbClr val="545454"/>
                </a:solidFill>
                <a:ea typeface="Pretendard Medium"/>
              </a:rPr>
              <a:t>HWP</a:t>
            </a:r>
            <a:r>
              <a:rPr lang="ko-KR" altLang="en-US" sz="2400" spc="-100">
                <a:solidFill>
                  <a:srgbClr val="545454"/>
                </a:solidFill>
                <a:ea typeface="Pretendard Medium"/>
              </a:rPr>
              <a:t>내부 구조 분석의 복잡성</a:t>
            </a:r>
            <a:endParaRPr lang="ko-KR" sz="2400" b="0" i="0" u="none" strike="noStrike" spc="-1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56" name="TextBox 11">
            <a:extLst>
              <a:ext uri="{FF2B5EF4-FFF2-40B4-BE49-F238E27FC236}">
                <a16:creationId xmlns:a16="http://schemas.microsoft.com/office/drawing/2014/main" id="{FFDFCF45-B815-44B3-85D9-055B57D238DE}"/>
              </a:ext>
            </a:extLst>
          </p:cNvPr>
          <p:cNvSpPr txBox="1"/>
          <p:nvPr/>
        </p:nvSpPr>
        <p:spPr>
          <a:xfrm>
            <a:off x="3759200" y="2118761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2800" b="0" i="0" u="none" strike="noStrike" spc="100" dirty="0">
              <a:solidFill>
                <a:srgbClr val="545454"/>
              </a:solidFill>
              <a:latin typeface="Pretendard Regular"/>
            </a:endParaRPr>
          </a:p>
        </p:txBody>
      </p:sp>
      <p:sp>
        <p:nvSpPr>
          <p:cNvPr id="57" name="TextBox 12"/>
          <p:cNvSpPr txBox="1"/>
          <p:nvPr/>
        </p:nvSpPr>
        <p:spPr>
          <a:xfrm>
            <a:off x="4800600" y="1699661"/>
            <a:ext cx="78486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2130"/>
              </a:lnSpc>
              <a:defRPr/>
            </a:pPr>
            <a:endParaRPr lang="ko-KR" sz="7300" b="0" i="0" u="none" strike="noStrike" spc="-50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7DFF3377-3DBD-4C06-B38A-94FFB4780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3741" y="8294418"/>
            <a:ext cx="13100518" cy="723900"/>
          </a:xfrm>
          <a:prstGeom prst="rect">
            <a:avLst/>
          </a:prstGeom>
        </p:spPr>
      </p:pic>
      <p:sp>
        <p:nvSpPr>
          <p:cNvPr id="34" name="TextBox 15"/>
          <p:cNvSpPr txBox="1"/>
          <p:nvPr/>
        </p:nvSpPr>
        <p:spPr>
          <a:xfrm>
            <a:off x="5080000" y="8464296"/>
            <a:ext cx="9626600" cy="43678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2130"/>
              </a:lnSpc>
              <a:defRPr/>
            </a:pPr>
            <a:r>
              <a:rPr lang="ko-KR" altLang="en-US" sz="2400" spc="-100">
                <a:solidFill>
                  <a:srgbClr val="545454"/>
                </a:solidFill>
                <a:ea typeface="Pretendard Regular"/>
              </a:rPr>
              <a:t>탐지 기술의 구조와 성능을 객관적으로 비교하기 위한 자료 해석이 필요함</a:t>
            </a:r>
            <a:endParaRPr lang="ko-KR" sz="2400" b="0" i="0" u="none" strike="noStrike" spc="-100">
              <a:solidFill>
                <a:srgbClr val="545454"/>
              </a:solidFill>
              <a:ea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328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1968500"/>
            <a:ext cx="812800" cy="812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559300" y="2120900"/>
            <a:ext cx="6858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00700" y="1701800"/>
            <a:ext cx="83820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ea typeface="Pretendard Medium"/>
              </a:rPr>
              <a:t>활용방안 및 기대효과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3848100"/>
            <a:ext cx="4330700" cy="4749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6500" y="4343400"/>
            <a:ext cx="1752600" cy="1752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6900" y="4876800"/>
            <a:ext cx="444500" cy="698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495800" y="6426200"/>
            <a:ext cx="2794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545454"/>
                </a:solidFill>
                <a:latin typeface="Pretendard Bold"/>
              </a:rPr>
              <a:t>활용방안</a:t>
            </a:r>
            <a:endParaRPr lang="en-US" sz="28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82586" y="6781800"/>
            <a:ext cx="39243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b="0" i="0" u="none" strike="noStrike" spc="-100" dirty="0">
                <a:solidFill>
                  <a:srgbClr val="545454">
                    <a:alpha val="72157"/>
                  </a:srgbClr>
                </a:solidFill>
                <a:ea typeface="Pretendard Light"/>
              </a:rPr>
              <a:t>보안 실무 교육 자료로 사용 가능</a:t>
            </a:r>
            <a:endParaRPr lang="en-US" altLang="ko-KR" sz="1700" b="0" i="0" u="none" strike="noStrike" spc="-100" dirty="0">
              <a:solidFill>
                <a:srgbClr val="545454">
                  <a:alpha val="72157"/>
                </a:srgbClr>
              </a:solidFill>
              <a:ea typeface="Pretendard Light"/>
            </a:endParaRPr>
          </a:p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spc="-100" dirty="0">
                <a:solidFill>
                  <a:srgbClr val="545454">
                    <a:alpha val="72157"/>
                  </a:srgbClr>
                </a:solidFill>
                <a:ea typeface="Pretendard Light"/>
              </a:rPr>
              <a:t>오픈소스 기반 탐지 도구 설계 시 참고 가능</a:t>
            </a:r>
            <a:endParaRPr lang="en-US" altLang="ko-KR" sz="1700" spc="-100" dirty="0">
              <a:solidFill>
                <a:srgbClr val="545454">
                  <a:alpha val="72157"/>
                </a:srgbClr>
              </a:solidFill>
              <a:ea typeface="Pretendard Light"/>
            </a:endParaRPr>
          </a:p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b="0" i="0" u="none" strike="noStrike" spc="-100" dirty="0">
                <a:solidFill>
                  <a:srgbClr val="545454">
                    <a:alpha val="72157"/>
                  </a:srgbClr>
                </a:solidFill>
                <a:ea typeface="Pretendard Light"/>
              </a:rPr>
              <a:t>한글 문서 포맷에 특화된 보안 정책 수립에 활용</a:t>
            </a:r>
            <a:endParaRPr lang="ko-KR" sz="1700" b="0" i="0" u="none" strike="noStrike" spc="-100" dirty="0">
              <a:solidFill>
                <a:srgbClr val="545454">
                  <a:alpha val="72157"/>
                </a:srgbClr>
              </a:solidFill>
              <a:ea typeface="Pretendard Light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3848100"/>
            <a:ext cx="4330700" cy="4749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8900" y="4343400"/>
            <a:ext cx="1752600" cy="1752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4500" y="4673600"/>
            <a:ext cx="1028700" cy="1028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998200" y="6426200"/>
            <a:ext cx="2794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545454"/>
                </a:solidFill>
                <a:latin typeface="Pretendard Bold"/>
              </a:rPr>
              <a:t>기대효과</a:t>
            </a:r>
            <a:endParaRPr lang="en-US" sz="28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459687" y="6769100"/>
            <a:ext cx="4051300" cy="164471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b="0" i="0" u="none" strike="noStrike" spc="-100" dirty="0">
                <a:solidFill>
                  <a:srgbClr val="545454">
                    <a:alpha val="72157"/>
                  </a:srgbClr>
                </a:solidFill>
                <a:latin typeface="Pretendard Light"/>
              </a:rPr>
              <a:t>악성 </a:t>
            </a:r>
            <a:r>
              <a:rPr lang="en-US" altLang="ko-KR" sz="1700" b="0" i="0" u="none" strike="noStrike" spc="-100" dirty="0">
                <a:solidFill>
                  <a:srgbClr val="545454">
                    <a:alpha val="72157"/>
                  </a:srgbClr>
                </a:solidFill>
                <a:latin typeface="Pretendard Light"/>
              </a:rPr>
              <a:t>HWP </a:t>
            </a:r>
            <a:r>
              <a:rPr lang="ko-KR" altLang="en-US" sz="1700" b="0" i="0" u="none" strike="noStrike" spc="-100" dirty="0">
                <a:solidFill>
                  <a:srgbClr val="545454">
                    <a:alpha val="72157"/>
                  </a:srgbClr>
                </a:solidFill>
                <a:latin typeface="Pretendard Light"/>
              </a:rPr>
              <a:t>문서에 대한 탐지 정확도 향상</a:t>
            </a:r>
            <a:endParaRPr lang="en-US" altLang="ko-KR" sz="1700" b="0" i="0" u="none" strike="noStrike" spc="-100" dirty="0">
              <a:solidFill>
                <a:srgbClr val="545454">
                  <a:alpha val="72157"/>
                </a:srgbClr>
              </a:solidFill>
              <a:latin typeface="Pretendard Light"/>
            </a:endParaRPr>
          </a:p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spc="-100" dirty="0">
                <a:solidFill>
                  <a:srgbClr val="545454">
                    <a:alpha val="72157"/>
                  </a:srgbClr>
                </a:solidFill>
                <a:latin typeface="Pretendard Light"/>
              </a:rPr>
              <a:t>실무와 이론 사이의 간극을 좁혀주는 분석 자료 제공</a:t>
            </a:r>
            <a:endParaRPr lang="en-US" altLang="ko-KR" sz="1700" spc="-100" dirty="0">
              <a:solidFill>
                <a:srgbClr val="545454">
                  <a:alpha val="72157"/>
                </a:srgbClr>
              </a:solidFill>
              <a:latin typeface="Pretendard Light"/>
            </a:endParaRPr>
          </a:p>
          <a:p>
            <a:pPr marL="285750" lvl="0" indent="-285750">
              <a:lnSpc>
                <a:spcPct val="123669"/>
              </a:lnSpc>
              <a:buFont typeface="Wingdings" panose="05000000000000000000" pitchFamily="2" charset="2"/>
              <a:buChar char="§"/>
            </a:pPr>
            <a:r>
              <a:rPr lang="ko-KR" altLang="en-US" sz="1700" spc="-100" dirty="0">
                <a:solidFill>
                  <a:srgbClr val="545454">
                    <a:alpha val="72157"/>
                  </a:srgbClr>
                </a:solidFill>
                <a:latin typeface="Pretendard Light"/>
              </a:rPr>
              <a:t>기술적 관심 환기와 후속 연구의 초석 마련</a:t>
            </a:r>
            <a:endParaRPr lang="en-US" altLang="ko-KR" sz="1700" spc="-100" dirty="0">
              <a:solidFill>
                <a:srgbClr val="545454">
                  <a:alpha val="72157"/>
                </a:srgbClr>
              </a:solidFill>
              <a:latin typeface="Pretendar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12700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69200" y="1257300"/>
            <a:ext cx="31877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6000" spc="-500" dirty="0">
                <a:solidFill>
                  <a:srgbClr val="545454"/>
                </a:solidFill>
                <a:ea typeface="Pretendard Medium"/>
              </a:rPr>
              <a:t>개발 일정 </a:t>
            </a:r>
            <a:endParaRPr lang="ko-KR" sz="60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1" name="TextBox 31"/>
          <p:cNvSpPr txBox="1"/>
          <p:nvPr/>
        </p:nvSpPr>
        <p:spPr>
          <a:xfrm>
            <a:off x="1879600" y="3835400"/>
            <a:ext cx="22225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724400" y="3835400"/>
            <a:ext cx="21844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0CB79747-1CED-4D93-898C-9696A12CA1EF}"/>
              </a:ext>
            </a:extLst>
          </p:cNvPr>
          <p:cNvSpPr txBox="1"/>
          <p:nvPr/>
        </p:nvSpPr>
        <p:spPr>
          <a:xfrm>
            <a:off x="13217083" y="3835400"/>
            <a:ext cx="20828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1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48" name="TextBox 32">
            <a:extLst>
              <a:ext uri="{FF2B5EF4-FFF2-40B4-BE49-F238E27FC236}">
                <a16:creationId xmlns:a16="http://schemas.microsoft.com/office/drawing/2014/main" id="{9E81E1A1-7744-4B96-B6E2-58D36D4F3EFD}"/>
              </a:ext>
            </a:extLst>
          </p:cNvPr>
          <p:cNvSpPr txBox="1"/>
          <p:nvPr/>
        </p:nvSpPr>
        <p:spPr>
          <a:xfrm>
            <a:off x="7105570" y="6924233"/>
            <a:ext cx="2876630" cy="21053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7820"/>
              </a:lnSpc>
            </a:pPr>
            <a:endParaRPr lang="en-US" altLang="ko-KR" sz="1700" spc="-100" dirty="0">
              <a:solidFill>
                <a:srgbClr val="545454">
                  <a:alpha val="78039"/>
                </a:srgbClr>
              </a:solidFill>
              <a:latin typeface="Pretendard Light"/>
              <a:ea typeface="Pretendard Light"/>
            </a:endParaRPr>
          </a:p>
        </p:txBody>
      </p:sp>
      <p:sp>
        <p:nvSpPr>
          <p:cNvPr id="56" name="TextBox 11">
            <a:extLst>
              <a:ext uri="{FF2B5EF4-FFF2-40B4-BE49-F238E27FC236}">
                <a16:creationId xmlns:a16="http://schemas.microsoft.com/office/drawing/2014/main" id="{FFDFCF45-B815-44B3-85D9-055B57D238DE}"/>
              </a:ext>
            </a:extLst>
          </p:cNvPr>
          <p:cNvSpPr txBox="1"/>
          <p:nvPr/>
        </p:nvSpPr>
        <p:spPr>
          <a:xfrm>
            <a:off x="3759200" y="2118761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2800" b="0" i="0" u="none" strike="noStrike" spc="100" dirty="0">
              <a:solidFill>
                <a:srgbClr val="545454"/>
              </a:solidFill>
              <a:latin typeface="Pretendard Regular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11947BD5-9DBD-4642-A133-D7BBD734AAB5}"/>
              </a:ext>
            </a:extLst>
          </p:cNvPr>
          <p:cNvSpPr txBox="1"/>
          <p:nvPr/>
        </p:nvSpPr>
        <p:spPr>
          <a:xfrm>
            <a:off x="4800600" y="1699661"/>
            <a:ext cx="53975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00EE4B5F-E8ED-4B8D-8983-887F0CC784A0}"/>
              </a:ext>
            </a:extLst>
          </p:cNvPr>
          <p:cNvSpPr txBox="1"/>
          <p:nvPr/>
        </p:nvSpPr>
        <p:spPr>
          <a:xfrm>
            <a:off x="6400800" y="2130458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2800" b="0" i="0" u="none" strike="noStrike" spc="100" dirty="0">
              <a:solidFill>
                <a:srgbClr val="545454"/>
              </a:solidFill>
              <a:latin typeface="Pretendard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49300" y="2359059"/>
          <a:ext cx="16785128" cy="7798804"/>
        </p:xfrm>
        <a:graphic>
          <a:graphicData uri="http://schemas.openxmlformats.org/drawingml/2006/table">
            <a:tbl>
              <a:tblGrid>
                <a:gridCol w="3402303"/>
                <a:gridCol w="6494346"/>
                <a:gridCol w="6888479"/>
              </a:tblGrid>
              <a:tr h="559156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내용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9999"/>
                    </a:solidFill>
                  </a:tcPr>
                </a:tc>
              </a:tr>
              <a:tr h="130947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04.14 ~ 04.21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프로젝트 기획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시스템 구조 설계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역할 분담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탐지 필요성 정리 및 초기 자료 조사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0947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04.22 ~ 05.05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악성 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HWP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문서 수집 및 유형 분류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실제 악성 샘플 수집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endParaRPr lang="en-US" altLang="ko-KR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OLE/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매크로 등 공격 유형 분류 및 정리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0947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05.06 ~ 05.19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선행연구 및 논문 분석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관련 논문 수집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탐지 방식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속도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정확도 비교표 작성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0947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05.20 ~ 06.02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시각자료 작성 및 탐지 구성도 설계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분석 결과를 설계 도식으로 정리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시작자료 및 설명 문서 작성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130947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06.03 ~ 06.16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기술자료 정리 및 문서화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논문 분석 결과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탐지 기법 비교표</a:t>
                      </a: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기술 설계 문서 등 문서화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92258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25` 06.17 ~ 06.30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최종 점검 및 결과 보고서 작성</a:t>
                      </a:r>
                      <a:endParaRPr lang="ko-KR" alt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0C7234B0-1E62-4C95-B84D-FC0ACB5D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82" y="3508408"/>
            <a:ext cx="47876894" cy="84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D00BE6C2-0A46-42A9-ACD6-C4FC685CB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8760" y="1485900"/>
            <a:ext cx="812800" cy="812800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7B697CA3-1C70-44C1-8726-29D1D9AB3F10}"/>
              </a:ext>
            </a:extLst>
          </p:cNvPr>
          <p:cNvSpPr txBox="1"/>
          <p:nvPr/>
        </p:nvSpPr>
        <p:spPr>
          <a:xfrm>
            <a:off x="6439560" y="1662697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3309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092200"/>
            <a:ext cx="15722600" cy="1099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00" y="863600"/>
            <a:ext cx="1752600" cy="162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6883400"/>
            <a:ext cx="16814800" cy="666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0" y="863600"/>
            <a:ext cx="1752600" cy="162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244600"/>
            <a:ext cx="15722600" cy="10998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384300"/>
            <a:ext cx="15722600" cy="10998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0" y="1168400"/>
            <a:ext cx="1752600" cy="1625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1524000"/>
            <a:ext cx="15722600" cy="1099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0" y="8826500"/>
            <a:ext cx="16891000" cy="5638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00" y="9245600"/>
            <a:ext cx="393700" cy="609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500" y="9829800"/>
            <a:ext cx="74041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629400" y="3797300"/>
            <a:ext cx="5226050" cy="234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0600" b="0" i="0" u="none" strike="noStrike" spc="-500" dirty="0">
                <a:solidFill>
                  <a:srgbClr val="545454"/>
                </a:solidFill>
                <a:ea typeface="Pretendard Light"/>
              </a:rPr>
              <a:t>Q&amp;A</a:t>
            </a:r>
            <a:endParaRPr lang="ko-KR" sz="20600" b="0" i="0" u="none" strike="noStrike" spc="-5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53100" y="9321800"/>
            <a:ext cx="7277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pc="-100" dirty="0">
                <a:solidFill>
                  <a:srgbClr val="545454">
                    <a:alpha val="87843"/>
                  </a:srgbClr>
                </a:solidFill>
                <a:latin typeface="Pretendard Light"/>
                <a:ea typeface="Pretendard Light"/>
              </a:rPr>
              <a:t>감사합니다</a:t>
            </a:r>
            <a:r>
              <a:rPr lang="en-US" altLang="ko-KR" spc="-100" dirty="0">
                <a:solidFill>
                  <a:srgbClr val="545454">
                    <a:alpha val="87843"/>
                  </a:srgbClr>
                </a:solidFill>
                <a:latin typeface="Pretendard Light"/>
                <a:ea typeface="Pretendard Light"/>
              </a:rPr>
              <a:t>.</a:t>
            </a:r>
            <a:endParaRPr lang="en-US" sz="1800" b="0" i="0" u="none" strike="noStrike" spc="-100" dirty="0">
              <a:solidFill>
                <a:srgbClr val="545454">
                  <a:alpha val="87843"/>
                </a:srgbClr>
              </a:solidFill>
              <a:latin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67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58" y="1181100"/>
            <a:ext cx="16802100" cy="8458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845300" y="1803400"/>
            <a:ext cx="4584700" cy="173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9700" b="0" i="0" u="none" strike="noStrike">
                <a:solidFill>
                  <a:srgbClr val="545454"/>
                </a:solidFill>
                <a:latin typeface="Pretendard SemiBold"/>
              </a:rPr>
              <a:t>INDEX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00" y="4025900"/>
            <a:ext cx="1206500" cy="1079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600" y="5105400"/>
            <a:ext cx="45212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984500" y="4178300"/>
            <a:ext cx="736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45000" y="40132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주제 선정 배경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445000" y="46101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기술개발의 필요성 필요성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900" y="4025900"/>
            <a:ext cx="1206500" cy="1079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3600" y="5105400"/>
            <a:ext cx="4521200" cy="12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64700" y="4178300"/>
            <a:ext cx="10922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15700" y="40132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산출물 담당자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15700" y="46101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팀원 소개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00" y="5638800"/>
            <a:ext cx="1206500" cy="1079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600" y="6718300"/>
            <a:ext cx="4521200" cy="12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882900" y="5791200"/>
            <a:ext cx="952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445000" y="56261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관련연구 및 참고연구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445000" y="62230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참고 논문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900" y="5638800"/>
            <a:ext cx="1206500" cy="1079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3600" y="6718300"/>
            <a:ext cx="4521200" cy="12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9690100" y="5791200"/>
            <a:ext cx="10414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315700" y="56261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예상되는 어려움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315700" y="62230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데이터 수집 문제</a:t>
            </a:r>
            <a:r>
              <a:rPr lang="en-US" altLang="ko-KR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, </a:t>
            </a: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자료 해석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00" y="7251700"/>
            <a:ext cx="1206500" cy="10795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600" y="8331200"/>
            <a:ext cx="45212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2895600" y="7404100"/>
            <a:ext cx="9271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445000" y="72390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연구목표 및 산출물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445000" y="78232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900" y="7251700"/>
            <a:ext cx="1206500" cy="10795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3600" y="8331200"/>
            <a:ext cx="4521200" cy="127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9715500" y="7404100"/>
            <a:ext cx="10033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200" b="0" i="0" u="none" strike="noStrike" spc="200">
                <a:solidFill>
                  <a:srgbClr val="545454"/>
                </a:solidFill>
                <a:latin typeface="Pretendard Medium"/>
              </a:rPr>
              <a:t>06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315700" y="7239000"/>
            <a:ext cx="3949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3000" spc="-100" dirty="0">
                <a:solidFill>
                  <a:srgbClr val="545454"/>
                </a:solidFill>
                <a:ea typeface="Pretendard Medium"/>
              </a:rPr>
              <a:t>활용방안 및 기대효과</a:t>
            </a:r>
            <a:endParaRPr lang="ko-KR" sz="30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1315700" y="78232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303EA1B4-24B0-4D55-BB70-AA1742EB1D58}"/>
              </a:ext>
            </a:extLst>
          </p:cNvPr>
          <p:cNvSpPr txBox="1"/>
          <p:nvPr/>
        </p:nvSpPr>
        <p:spPr>
          <a:xfrm>
            <a:off x="4445000" y="7772400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b="0" i="0" u="none" strike="noStrike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달성 </a:t>
            </a:r>
            <a:r>
              <a:rPr lang="ko-KR" altLang="en-US" sz="1700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하고자 하는 </a:t>
            </a:r>
            <a:r>
              <a:rPr lang="ko-KR" altLang="en-US" sz="1700" b="0" i="0" u="none" strike="noStrike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목표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CB4ABA9E-A44E-4DBC-AE07-B3836B03B64C}"/>
              </a:ext>
            </a:extLst>
          </p:cNvPr>
          <p:cNvSpPr txBox="1"/>
          <p:nvPr/>
        </p:nvSpPr>
        <p:spPr>
          <a:xfrm>
            <a:off x="11332258" y="7771194"/>
            <a:ext cx="3441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700" b="0" i="0" u="none" strike="noStrike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실제 어디에 적용 가능한가</a:t>
            </a:r>
            <a:r>
              <a:rPr lang="en-US" altLang="ko-KR" sz="1700" b="0" i="0" u="none" strike="noStrike" spc="-100" dirty="0">
                <a:solidFill>
                  <a:srgbClr val="545454">
                    <a:alpha val="58039"/>
                  </a:srgbClr>
                </a:solidFill>
                <a:ea typeface="Pretendard Light"/>
              </a:rPr>
              <a:t>?</a:t>
            </a:r>
            <a:endParaRPr lang="ko-KR" sz="1700" b="0" i="0" u="none" strike="noStrike" spc="-100" dirty="0">
              <a:solidFill>
                <a:srgbClr val="545454">
                  <a:alpha val="58039"/>
                </a:srgbClr>
              </a:solidFill>
              <a:ea typeface="Pretendar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1100" y="1968500"/>
            <a:ext cx="812800" cy="812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0546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96000" y="1701800"/>
            <a:ext cx="73914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latin typeface="Pretendard Medium"/>
                <a:ea typeface="Pretendard Medium"/>
              </a:rPr>
              <a:t>주제 선정 배경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9053" y="3746500"/>
            <a:ext cx="7505700" cy="2438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100" y="6362700"/>
            <a:ext cx="7505700" cy="2438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0200" y="3752850"/>
            <a:ext cx="7505700" cy="2438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0200" y="6362700"/>
            <a:ext cx="7505700" cy="2438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7800" y="5016500"/>
            <a:ext cx="2527300" cy="2527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26500" y="5537200"/>
            <a:ext cx="495300" cy="762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115300" y="6388100"/>
            <a:ext cx="1905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>
                <a:solidFill>
                  <a:srgbClr val="545454"/>
                </a:solidFill>
                <a:latin typeface="Pretendard Bold"/>
              </a:rPr>
              <a:t>위협</a:t>
            </a:r>
            <a:endParaRPr lang="en-US" sz="24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98700" y="4241800"/>
            <a:ext cx="13589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27555" y="4546600"/>
            <a:ext cx="4336889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2130"/>
              </a:lnSpc>
              <a:defRPr/>
            </a:pPr>
            <a:r>
              <a:rPr lang="en-US" altLang="ko-KR" sz="2600" b="0" i="0" u="none" strike="noStrike" spc="-100">
                <a:solidFill>
                  <a:srgbClr val="545454"/>
                </a:solidFill>
                <a:ea typeface="Pretendard Medium"/>
              </a:rPr>
              <a:t>HWP</a:t>
            </a:r>
            <a:r>
              <a:rPr lang="ko-KR" altLang="en-US" sz="2600" b="0" i="0" u="none" strike="noStrike" spc="-100">
                <a:solidFill>
                  <a:srgbClr val="545454"/>
                </a:solidFill>
                <a:ea typeface="Pretendard Medium"/>
              </a:rPr>
              <a:t>는 국내 공공</a:t>
            </a:r>
            <a:r>
              <a:rPr lang="en-US" altLang="ko-KR" sz="2600" b="0" i="0" u="none" strike="noStrike" spc="-100">
                <a:solidFill>
                  <a:srgbClr val="545454"/>
                </a:solidFill>
                <a:ea typeface="Pretendard Medium"/>
              </a:rPr>
              <a:t>/</a:t>
            </a:r>
            <a:r>
              <a:rPr lang="ko-KR" altLang="en-US" sz="2600" b="0" i="0" u="none" strike="noStrike" spc="-100">
                <a:solidFill>
                  <a:srgbClr val="545454"/>
                </a:solidFill>
                <a:ea typeface="Pretendard Medium"/>
              </a:rPr>
              <a:t>기업에서 광범위하게 사용되고 있음</a:t>
            </a:r>
            <a:endParaRPr lang="ko-KR" altLang="en-US" sz="2600" b="0" i="0" u="none" strike="noStrike" spc="-1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84400" y="6845300"/>
            <a:ext cx="15875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09200" y="4241800"/>
            <a:ext cx="16002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38651" y="4483100"/>
            <a:ext cx="4419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600" b="0" i="0" u="none" strike="noStrike" spc="-100" dirty="0">
                <a:solidFill>
                  <a:srgbClr val="545454"/>
                </a:solidFill>
                <a:ea typeface="Pretendard Medium"/>
              </a:rPr>
              <a:t>최근 </a:t>
            </a:r>
            <a:r>
              <a:rPr lang="en-US" altLang="ko-KR" sz="2600" b="0" i="0" u="none" strike="noStrike" spc="-100" dirty="0">
                <a:solidFill>
                  <a:srgbClr val="545454"/>
                </a:solidFill>
                <a:ea typeface="Pretendard Medium"/>
              </a:rPr>
              <a:t>APT </a:t>
            </a:r>
            <a:r>
              <a:rPr lang="ko-KR" altLang="en-US" sz="2600" b="0" i="0" u="none" strike="noStrike" spc="-100" dirty="0">
                <a:solidFill>
                  <a:srgbClr val="545454"/>
                </a:solidFill>
                <a:ea typeface="Pretendard Medium"/>
              </a:rPr>
              <a:t>공격에서 </a:t>
            </a:r>
            <a:r>
              <a:rPr lang="en-US" altLang="ko-KR" sz="2600" b="0" i="0" u="none" strike="noStrike" spc="-100" dirty="0">
                <a:solidFill>
                  <a:srgbClr val="545454"/>
                </a:solidFill>
                <a:ea typeface="Pretendard Medium"/>
              </a:rPr>
              <a:t>HWP </a:t>
            </a:r>
            <a:r>
              <a:rPr lang="ko-KR" altLang="en-US" sz="2600" b="0" i="0" u="none" strike="noStrike" spc="-100" dirty="0">
                <a:solidFill>
                  <a:srgbClr val="545454"/>
                </a:solidFill>
                <a:ea typeface="Pretendard Medium"/>
              </a:rPr>
              <a:t>문서를 통한 악성코드 유포 사례가 급증</a:t>
            </a:r>
            <a:endParaRPr lang="ko-KR" sz="26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096500" y="6845300"/>
            <a:ext cx="16383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838651" y="6934200"/>
            <a:ext cx="4572000" cy="1320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600" spc="-100" dirty="0">
                <a:solidFill>
                  <a:srgbClr val="545454"/>
                </a:solidFill>
                <a:ea typeface="Pretendard Medium"/>
              </a:rPr>
              <a:t>변종</a:t>
            </a:r>
            <a:r>
              <a:rPr lang="en-US" altLang="ko-KR" sz="2600" spc="-100" dirty="0">
                <a:solidFill>
                  <a:srgbClr val="545454"/>
                </a:solidFill>
                <a:ea typeface="Pretendard Medium"/>
              </a:rPr>
              <a:t>, </a:t>
            </a:r>
            <a:r>
              <a:rPr lang="ko-KR" altLang="en-US" sz="2600" spc="-100" dirty="0">
                <a:solidFill>
                  <a:srgbClr val="545454"/>
                </a:solidFill>
                <a:ea typeface="Pretendard Medium"/>
              </a:rPr>
              <a:t>난독화 악성코드 탐지를 위한 개선방안 필요</a:t>
            </a:r>
            <a:endParaRPr lang="ko-KR" sz="26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70409316-E4C4-4979-B220-896D6BE9C3B3}"/>
              </a:ext>
            </a:extLst>
          </p:cNvPr>
          <p:cNvSpPr txBox="1"/>
          <p:nvPr/>
        </p:nvSpPr>
        <p:spPr>
          <a:xfrm>
            <a:off x="3933906" y="7112000"/>
            <a:ext cx="4336889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en-US" altLang="ko-KR" sz="2600" b="0" i="0" u="none" strike="noStrike" spc="-100" dirty="0">
                <a:solidFill>
                  <a:srgbClr val="545454"/>
                </a:solidFill>
                <a:ea typeface="Pretendard Medium"/>
              </a:rPr>
              <a:t>MS</a:t>
            </a:r>
            <a:r>
              <a:rPr lang="ko-KR" altLang="en-US" sz="2600" b="0" i="0" u="none" strike="noStrike" spc="-100" dirty="0">
                <a:solidFill>
                  <a:srgbClr val="545454"/>
                </a:solidFill>
                <a:ea typeface="Pretendard Medium"/>
              </a:rPr>
              <a:t> </a:t>
            </a:r>
            <a:r>
              <a:rPr lang="en-US" altLang="ko-KR" sz="2600" b="0" i="0" u="none" strike="noStrike" spc="-100" dirty="0">
                <a:solidFill>
                  <a:srgbClr val="545454"/>
                </a:solidFill>
                <a:ea typeface="Pretendard Medium"/>
              </a:rPr>
              <a:t>Office</a:t>
            </a:r>
            <a:r>
              <a:rPr lang="ko-KR" altLang="en-US" sz="2600" b="0" i="0" u="none" strike="noStrike" spc="-100" dirty="0">
                <a:solidFill>
                  <a:srgbClr val="545454"/>
                </a:solidFill>
                <a:ea typeface="Pretendard Medium"/>
              </a:rPr>
              <a:t> 대비 </a:t>
            </a:r>
            <a:r>
              <a:rPr lang="en-US" altLang="ko-KR" sz="2600" b="0" i="0" u="none" strike="noStrike" spc="-100" dirty="0">
                <a:solidFill>
                  <a:srgbClr val="545454"/>
                </a:solidFill>
                <a:ea typeface="Pretendard Medium"/>
              </a:rPr>
              <a:t>HWP </a:t>
            </a:r>
            <a:r>
              <a:rPr lang="ko-KR" altLang="en-US" sz="2600" spc="-100" dirty="0">
                <a:solidFill>
                  <a:srgbClr val="545454"/>
                </a:solidFill>
                <a:ea typeface="Pretendard Medium"/>
              </a:rPr>
              <a:t>전용 악성코드 탐지 기술은 부족</a:t>
            </a:r>
            <a:endParaRPr lang="ko-KR" sz="26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1968500"/>
            <a:ext cx="812800" cy="812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5593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00700" y="1701800"/>
            <a:ext cx="95631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b="0" i="0" u="none" strike="noStrike" spc="-500" dirty="0">
                <a:solidFill>
                  <a:srgbClr val="545454"/>
                </a:solidFill>
                <a:ea typeface="Pretendard Medium"/>
              </a:rPr>
              <a:t>기술개발의 필요성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63125" y="4121150"/>
            <a:ext cx="6800850" cy="416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74299"/>
              </a:lnSpc>
            </a:pPr>
            <a:r>
              <a:rPr lang="en-US" sz="1800" b="0" i="0" u="none" strike="noStrike" dirty="0">
                <a:solidFill>
                  <a:srgbClr val="545454"/>
                </a:solidFill>
                <a:latin typeface="Pretendard Light"/>
              </a:rPr>
              <a:t> </a:t>
            </a:r>
            <a:r>
              <a:rPr lang="en-US" sz="2000" b="0" i="0" u="none" strike="noStrike" dirty="0">
                <a:solidFill>
                  <a:srgbClr val="545454"/>
                </a:solidFill>
                <a:latin typeface="Pretendard Light"/>
              </a:rPr>
              <a:t>HWP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문서는 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MS 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오피스 문서와 달리 특수한 내부 구조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(OLE, ZIP 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등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)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로 인해 체계적인 악성코드 탐지 기술이 부족하며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일반 사용자나 조직에서는 분석 환경이 갖춰지지 않아 대응이 어려운 상황이다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. 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또한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sz="2000" dirty="0">
                <a:latin typeface="Pretendard Light" panose="020B0600000101010101" charset="-127"/>
                <a:ea typeface="Pretendard Light" panose="020B0600000101010101" charset="-127"/>
              </a:rPr>
              <a:t>관련 기술은 전문가 중심으로 제한되어 있어 학습용이나 실무용 오픈 자료의 접근성과 활용성에도 한계가 존재한다</a:t>
            </a:r>
            <a:r>
              <a:rPr lang="en-US" altLang="ko-KR" sz="2000" dirty="0">
                <a:latin typeface="Pretendard Light" panose="020B0600000101010101" charset="-127"/>
                <a:ea typeface="Pretendard Light" panose="020B0600000101010101" charset="-127"/>
              </a:rPr>
              <a:t>.</a:t>
            </a:r>
            <a:endParaRPr lang="en-US" sz="2000" b="0" i="0" u="none" strike="noStrike" dirty="0">
              <a:solidFill>
                <a:srgbClr val="545454"/>
              </a:solidFill>
              <a:latin typeface="Pretendard Light" panose="020B0600000101010101" charset="-127"/>
              <a:ea typeface="Pretendard Light" panose="020B0600000101010101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375900" y="3886200"/>
            <a:ext cx="55499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600" b="0" i="0" u="none" strike="noStrike" spc="-200" dirty="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EE335097-A92C-4781-88B6-11CA6C01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3100" y="3949700"/>
            <a:ext cx="6604000" cy="49872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68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1968500"/>
            <a:ext cx="812800" cy="812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5593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>
                <a:solidFill>
                  <a:srgbClr val="545454"/>
                </a:solidFill>
                <a:latin typeface="Pretendard Regular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00700" y="1701800"/>
            <a:ext cx="95631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ea typeface="Pretendard Medium"/>
              </a:rPr>
              <a:t>관련연구 </a:t>
            </a:r>
            <a:r>
              <a:rPr lang="ko-KR" altLang="en-US" sz="7300" spc="-500">
                <a:solidFill>
                  <a:srgbClr val="545454"/>
                </a:solidFill>
                <a:ea typeface="Pretendard Medium"/>
              </a:rPr>
              <a:t>및 유사참고연구</a:t>
            </a:r>
            <a:endParaRPr lang="ko-KR" sz="7300" b="0" i="0" u="none" strike="noStrike" spc="-5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20300" y="4737100"/>
            <a:ext cx="6261100" cy="416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74299"/>
              </a:lnSpc>
            </a:pPr>
            <a:r>
              <a:rPr lang="en-US" sz="1800" b="0" i="0" u="none" strike="noStrike" dirty="0">
                <a:solidFill>
                  <a:srgbClr val="545454"/>
                </a:solidFill>
                <a:latin typeface="Pretendard Light"/>
              </a:rPr>
              <a:t>HWP 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문서 주요 공격 유형</a:t>
            </a:r>
            <a:endParaRPr lang="en-US" sz="1800" b="0" i="0" u="none" strike="noStrike" dirty="0">
              <a:solidFill>
                <a:srgbClr val="545454"/>
              </a:solidFill>
              <a:latin typeface="Pretendard Light"/>
            </a:endParaRPr>
          </a:p>
          <a:p>
            <a:pPr marL="285750" lvl="0" indent="-285750" algn="just">
              <a:lnSpc>
                <a:spcPct val="174299"/>
              </a:lnSpc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545454"/>
                </a:solidFill>
                <a:latin typeface="Pretendard Light"/>
              </a:rPr>
              <a:t>OLE 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기반 공격</a:t>
            </a:r>
            <a:endParaRPr lang="en-US" altLang="ko-KR" sz="1800" b="0" i="0" u="none" strike="noStrike" dirty="0">
              <a:solidFill>
                <a:srgbClr val="545454"/>
              </a:solidFill>
              <a:latin typeface="Pretendard Light"/>
            </a:endParaRPr>
          </a:p>
          <a:p>
            <a:pPr marL="285750" lvl="0" indent="-285750" algn="just">
              <a:lnSpc>
                <a:spcPct val="174299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545454"/>
                </a:solidFill>
                <a:latin typeface="Pretendard Light"/>
              </a:rPr>
              <a:t>외부 </a:t>
            </a:r>
            <a:r>
              <a:rPr lang="en-US" altLang="ko-KR" dirty="0">
                <a:solidFill>
                  <a:srgbClr val="545454"/>
                </a:solidFill>
                <a:latin typeface="Pretendard Light"/>
              </a:rPr>
              <a:t>URL </a:t>
            </a:r>
            <a:r>
              <a:rPr lang="ko-KR" altLang="en-US" dirty="0">
                <a:solidFill>
                  <a:srgbClr val="545454"/>
                </a:solidFill>
                <a:latin typeface="Pretendard Light"/>
              </a:rPr>
              <a:t>호출 기반 공격</a:t>
            </a:r>
            <a:endParaRPr lang="en-US" altLang="ko-KR" dirty="0">
              <a:solidFill>
                <a:srgbClr val="545454"/>
              </a:solidFill>
              <a:latin typeface="Pretendard Light"/>
            </a:endParaRPr>
          </a:p>
          <a:p>
            <a:pPr marL="285750" lvl="0" indent="-285750" algn="just">
              <a:lnSpc>
                <a:spcPct val="174299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545454"/>
                </a:solidFill>
                <a:latin typeface="Pretendard Light"/>
              </a:rPr>
              <a:t>매크로 기반 악성코드 삽입</a:t>
            </a:r>
            <a:endParaRPr lang="en-US" altLang="ko-KR" dirty="0">
              <a:solidFill>
                <a:srgbClr val="545454"/>
              </a:solidFill>
              <a:latin typeface="Pretendard Light"/>
            </a:endParaRPr>
          </a:p>
          <a:p>
            <a:pPr marL="285750" lvl="0" indent="-285750" algn="just">
              <a:lnSpc>
                <a:spcPct val="174299"/>
              </a:lnSpc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545454"/>
                </a:solidFill>
                <a:latin typeface="Pretendard Light"/>
              </a:rPr>
              <a:t>VBS / Java</a:t>
            </a:r>
            <a:r>
              <a:rPr lang="en-US" dirty="0">
                <a:solidFill>
                  <a:srgbClr val="545454"/>
                </a:solidFill>
                <a:latin typeface="Pretendard Light"/>
              </a:rPr>
              <a:t>Script </a:t>
            </a:r>
            <a:r>
              <a:rPr lang="ko-KR" altLang="en-US" dirty="0">
                <a:solidFill>
                  <a:srgbClr val="545454"/>
                </a:solidFill>
                <a:latin typeface="Pretendard Light"/>
              </a:rPr>
              <a:t>실행형 공격</a:t>
            </a:r>
            <a:endParaRPr lang="en-US" altLang="ko-KR" dirty="0">
              <a:solidFill>
                <a:srgbClr val="545454"/>
              </a:solidFill>
              <a:latin typeface="Pretendard Light"/>
            </a:endParaRPr>
          </a:p>
          <a:p>
            <a:pPr marL="285750" lvl="0" indent="-285750" algn="just">
              <a:lnSpc>
                <a:spcPct val="174299"/>
              </a:lnSpc>
              <a:buFont typeface="Wingdings" panose="05000000000000000000" pitchFamily="2" charset="2"/>
              <a:buChar char="§"/>
            </a:pP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난독화 및 인코딩 기반 우회 기법</a:t>
            </a:r>
            <a:endParaRPr lang="en-US" altLang="ko-KR" sz="1800" b="0" i="0" u="none" strike="noStrike" dirty="0">
              <a:solidFill>
                <a:srgbClr val="545454"/>
              </a:solidFill>
              <a:latin typeface="Pretendard Light"/>
            </a:endParaRPr>
          </a:p>
          <a:p>
            <a:pPr lvl="0" algn="just">
              <a:lnSpc>
                <a:spcPct val="174299"/>
              </a:lnSpc>
            </a:pPr>
            <a:r>
              <a:rPr lang="en-US" sz="1800" b="0" i="0" u="none" strike="noStrike" dirty="0">
                <a:solidFill>
                  <a:srgbClr val="545454"/>
                </a:solidFill>
                <a:latin typeface="Pretendard Light"/>
              </a:rPr>
              <a:t>HWP 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악성코드 탐지관련 선행 논문들을 수집하고</a:t>
            </a:r>
            <a:r>
              <a:rPr lang="en-US" altLang="ko-KR" dirty="0">
                <a:solidFill>
                  <a:srgbClr val="545454"/>
                </a:solidFill>
                <a:latin typeface="Pretendard Light"/>
              </a:rPr>
              <a:t> 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공격 유형별 탐지 방식 및 성능 비교 예정</a:t>
            </a:r>
            <a:r>
              <a:rPr lang="en-US" altLang="ko-KR" sz="1800" b="0" i="0" u="none" strike="noStrike" dirty="0">
                <a:solidFill>
                  <a:srgbClr val="545454"/>
                </a:solidFill>
                <a:latin typeface="Pretendard Light"/>
              </a:rPr>
              <a:t>, 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분석을 통해 기존 연구의 한계점을 도출하고 </a:t>
            </a:r>
            <a:r>
              <a:rPr lang="ko-KR" altLang="en-US" sz="1800" b="0" i="0" u="none" strike="noStrike" dirty="0" err="1">
                <a:solidFill>
                  <a:srgbClr val="545454"/>
                </a:solidFill>
                <a:latin typeface="Pretendard Light"/>
              </a:rPr>
              <a:t>차별점</a:t>
            </a:r>
            <a:r>
              <a:rPr lang="ko-KR" altLang="en-US" sz="1800" b="0" i="0" u="none" strike="noStrike" dirty="0">
                <a:solidFill>
                  <a:srgbClr val="545454"/>
                </a:solidFill>
                <a:latin typeface="Pretendard Light"/>
              </a:rPr>
              <a:t> 및 개선 방향을 제시</a:t>
            </a:r>
            <a:endParaRPr lang="en-US" sz="1800" b="0" i="0" u="none" strike="noStrike" dirty="0">
              <a:solidFill>
                <a:srgbClr val="545454"/>
              </a:solidFill>
              <a:latin typeface="Pretendard Light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7900" y="3771900"/>
            <a:ext cx="6565900" cy="7239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375900" y="3886200"/>
            <a:ext cx="55499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endParaRPr lang="ko-KR" sz="2600" b="0" i="0" u="none" strike="noStrike" spc="-2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5AF1C17C-FF3E-4F99-A970-B1C248F4B477}"/>
              </a:ext>
            </a:extLst>
          </p:cNvPr>
          <p:cNvSpPr txBox="1"/>
          <p:nvPr/>
        </p:nvSpPr>
        <p:spPr>
          <a:xfrm>
            <a:off x="10055989" y="3945118"/>
            <a:ext cx="6502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400" b="0" i="0" u="none" strike="noStrike" spc="-100" dirty="0">
                <a:solidFill>
                  <a:srgbClr val="545454"/>
                </a:solidFill>
                <a:ea typeface="Pretendard Regular"/>
              </a:rPr>
              <a:t>선행 논문 기반 비교분석을 통한 탐지 전략 도출</a:t>
            </a:r>
            <a:endParaRPr lang="ko-KR" sz="2400" b="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D59EB9-50AB-4625-85C2-4E13C2AFE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19" y="3762255"/>
            <a:ext cx="8295281" cy="5162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1100" y="1968500"/>
            <a:ext cx="812800" cy="812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0546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96000" y="1701800"/>
            <a:ext cx="73914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latin typeface="Pretendard Medium"/>
                <a:ea typeface="Pretendard Medium"/>
              </a:rPr>
              <a:t>참고 문헌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9053" y="3746500"/>
            <a:ext cx="7505700" cy="2438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2100" y="6362700"/>
            <a:ext cx="7505700" cy="2438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3752850"/>
            <a:ext cx="7505700" cy="2438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6362700"/>
            <a:ext cx="7505700" cy="2438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7794" y="5133295"/>
            <a:ext cx="1978706" cy="197870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537200"/>
            <a:ext cx="495300" cy="762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178800" y="6363690"/>
            <a:ext cx="1905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b="0" i="0" u="none" strike="noStrike" dirty="0">
                <a:solidFill>
                  <a:srgbClr val="545454"/>
                </a:solidFill>
                <a:latin typeface="Pretendard Bold"/>
              </a:rPr>
              <a:t>논문</a:t>
            </a:r>
            <a:endParaRPr lang="en-US" sz="24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98700" y="4241800"/>
            <a:ext cx="13589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84400" y="6845300"/>
            <a:ext cx="15875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09200" y="4241800"/>
            <a:ext cx="16002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96500" y="6845300"/>
            <a:ext cx="16383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sz="7900" b="0" i="0" u="none" strike="noStrike" spc="-100">
                <a:solidFill>
                  <a:srgbClr val="C5CEDB"/>
                </a:solidFill>
                <a:latin typeface="Pretendard SemiBold"/>
              </a:rPr>
              <a:t>04</a:t>
            </a: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96EA87CB-3009-45A1-98D7-67FC2588C0CF}"/>
              </a:ext>
            </a:extLst>
          </p:cNvPr>
          <p:cNvSpPr txBox="1"/>
          <p:nvPr/>
        </p:nvSpPr>
        <p:spPr>
          <a:xfrm>
            <a:off x="3673555" y="4350215"/>
            <a:ext cx="5140245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생성형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AI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악용한 사기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악성코드 경보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…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기업용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5G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도 해킹 타깃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sz="1800" u="sng" kern="0" spc="0" dirty="0" err="1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Pretendard Light" panose="020B0600000101010101" charset="-127"/>
                <a:ea typeface="Pretendard Light" panose="020B0600000101010101" charset="-127"/>
              </a:rPr>
              <a:t>이해성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Pretendard Light" panose="020B0600000101010101" charset="-127"/>
                <a:ea typeface="Pretendard Light" panose="020B0600000101010101" charset="-127"/>
              </a:rPr>
              <a:t>,2024.12.23</a:t>
            </a:r>
            <a:r>
              <a:rPr lang="en-US" altLang="ko-KR" sz="1800" kern="0" spc="0" dirty="0">
                <a:solidFill>
                  <a:srgbClr val="80008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,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Pretendard Light" panose="020B0600000101010101" charset="-127"/>
              <a:ea typeface="Pretendard Light" panose="020B0600000101010101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https://v.daum.net/v/20241223160103220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Pretendard Light" panose="020B0600000101010101" charset="-127"/>
              <a:ea typeface="Pretendard Light" panose="020B0600000101010101" charset="-127"/>
            </a:endParaRPr>
          </a:p>
          <a:p>
            <a:pPr lvl="0" algn="l">
              <a:lnSpc>
                <a:spcPct val="92130"/>
              </a:lnSpc>
            </a:pPr>
            <a:endParaRPr lang="ko-KR" sz="2600" b="0" i="0" u="none" strike="noStrike" spc="-1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CA55E282-D7BF-4889-A7F0-A247699AAE1A}"/>
              </a:ext>
            </a:extLst>
          </p:cNvPr>
          <p:cNvSpPr txBox="1"/>
          <p:nvPr/>
        </p:nvSpPr>
        <p:spPr>
          <a:xfrm>
            <a:off x="11722100" y="4140200"/>
            <a:ext cx="4910441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213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월 악성코드 공격 동향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한국 재정 정보원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Pretendard Light" panose="020B0600000101010101" charset="-127"/>
                <a:ea typeface="Pretendard Light" panose="020B0600000101010101" charset="-127"/>
              </a:rPr>
              <a:t>,2024.06.21. </a:t>
            </a: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Pretendard Light" panose="020B0600000101010101" charset="-127"/>
                <a:ea typeface="Pretendard Light" panose="020B0600000101010101" charset="-127"/>
                <a:hlinkClick r:id="rId12"/>
              </a:rPr>
              <a:t>https://www.fis.kr/ko/major_biz/cyber_safety_oper/attack_info/notice_issue?articleSeq=3960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Pretendard Light" panose="020B0600000101010101" charset="-127"/>
              <a:ea typeface="Pretendard Light" panose="020B0600000101010101" charset="-127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904CCE51-4ACC-4A32-B734-0E10B2AE44F1}"/>
              </a:ext>
            </a:extLst>
          </p:cNvPr>
          <p:cNvSpPr txBox="1"/>
          <p:nvPr/>
        </p:nvSpPr>
        <p:spPr>
          <a:xfrm>
            <a:off x="3771900" y="6845300"/>
            <a:ext cx="5140245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HWP 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문서형 악성코드 분석 및 탐지 프로그램</a:t>
            </a:r>
            <a:endParaRPr lang="en-US" altLang="ko-KR" dirty="0">
              <a:latin typeface="Pretendard Light" panose="020B0600000101010101" charset="-127"/>
              <a:ea typeface="Pretendard Light" panose="020B0600000101010101" charset="-127"/>
            </a:endParaRPr>
          </a:p>
          <a:p>
            <a:pPr lvl="0" algn="l">
              <a:lnSpc>
                <a:spcPct val="92130"/>
              </a:lnSpc>
            </a:pP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김성우</a:t>
            </a: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dirty="0" err="1">
                <a:latin typeface="Pretendard Light" panose="020B0600000101010101" charset="-127"/>
                <a:ea typeface="Pretendard Light" panose="020B0600000101010101" charset="-127"/>
              </a:rPr>
              <a:t>김도희</a:t>
            </a: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이정훈</a:t>
            </a: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dirty="0" err="1">
                <a:latin typeface="Pretendard Light" panose="020B0600000101010101" charset="-127"/>
                <a:ea typeface="Pretendard Light" panose="020B0600000101010101" charset="-127"/>
              </a:rPr>
              <a:t>국중진</a:t>
            </a:r>
            <a:endParaRPr lang="en-US" altLang="ko-KR" dirty="0">
              <a:latin typeface="Pretendard Light" panose="020B0600000101010101" charset="-127"/>
              <a:ea typeface="Pretendard Light" panose="020B0600000101010101" charset="-127"/>
            </a:endParaRPr>
          </a:p>
          <a:p>
            <a:pPr lvl="0" algn="l">
              <a:lnSpc>
                <a:spcPct val="92130"/>
              </a:lnSpc>
            </a:pP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상명대학교 정보보안공학과 </a:t>
            </a:r>
            <a:r>
              <a:rPr lang="en-US" altLang="ko-KR" u="sng" dirty="0">
                <a:latin typeface="Pretendard Light" panose="020B0600000101010101" charset="-127"/>
                <a:ea typeface="Pretendard Light" panose="020B0600000101010101" charset="-127"/>
              </a:rPr>
              <a:t>2024</a:t>
            </a:r>
            <a:r>
              <a:rPr lang="ko-KR" altLang="en-US" u="sng" dirty="0" err="1">
                <a:latin typeface="Pretendard Light" panose="020B0600000101010101" charset="-127"/>
                <a:ea typeface="Pretendard Light" panose="020B0600000101010101" charset="-127"/>
              </a:rPr>
              <a:t>년도대한전기학회하계학술대회논문집</a:t>
            </a:r>
            <a:r>
              <a:rPr lang="en-US" altLang="ko-KR" u="sng" dirty="0">
                <a:latin typeface="Pretendard Light" panose="020B0600000101010101" charset="-127"/>
                <a:ea typeface="Pretendard Light" panose="020B0600000101010101" charset="-127"/>
              </a:rPr>
              <a:t>2024.7.10~13</a:t>
            </a:r>
            <a:endParaRPr lang="ko-KR" b="0" i="0" u="sng" strike="noStrike" spc="-100" dirty="0">
              <a:solidFill>
                <a:srgbClr val="545454"/>
              </a:solidFill>
              <a:latin typeface="Pretendard Light" panose="020B0600000101010101" charset="-127"/>
              <a:ea typeface="Pretendard Light" panose="020B0600000101010101" charset="-127"/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8D68EC68-1392-42BF-9F10-915E93075F87}"/>
              </a:ext>
            </a:extLst>
          </p:cNvPr>
          <p:cNvSpPr txBox="1"/>
          <p:nvPr/>
        </p:nvSpPr>
        <p:spPr>
          <a:xfrm>
            <a:off x="11796071" y="6743535"/>
            <a:ext cx="4779923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HWP 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문서형 악성코드 위협인자 추출 및 분석 연구* 최민지</a:t>
            </a: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, </a:t>
            </a:r>
            <a:r>
              <a:rPr lang="ko-KR" altLang="en-US" dirty="0" err="1">
                <a:latin typeface="Pretendard Light" panose="020B0600000101010101" charset="-127"/>
                <a:ea typeface="Pretendard Light" panose="020B0600000101010101" charset="-127"/>
              </a:rPr>
              <a:t>신강식</a:t>
            </a: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,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 </a:t>
            </a:r>
            <a:r>
              <a:rPr lang="ko-KR" altLang="en-US" dirty="0" err="1">
                <a:latin typeface="Pretendard Light" panose="020B0600000101010101" charset="-127"/>
                <a:ea typeface="Pretendard Light" panose="020B0600000101010101" charset="-127"/>
              </a:rPr>
              <a:t>정동재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 </a:t>
            </a:r>
            <a:endParaRPr lang="en-US" altLang="ko-KR" dirty="0">
              <a:latin typeface="Pretendard Light" panose="020B0600000101010101" charset="-127"/>
              <a:ea typeface="Pretendard Light" panose="020B0600000101010101" charset="-127"/>
            </a:endParaRPr>
          </a:p>
          <a:p>
            <a:pPr lvl="0" algn="l">
              <a:lnSpc>
                <a:spcPct val="92130"/>
              </a:lnSpc>
            </a:pP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KAIST 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사이버보안연구센터</a:t>
            </a:r>
            <a:endParaRPr lang="en-US" altLang="ko-KR" dirty="0">
              <a:latin typeface="Pretendard Light" panose="020B0600000101010101" charset="-127"/>
              <a:ea typeface="Pretendard Light" panose="020B0600000101010101" charset="-127"/>
            </a:endParaRPr>
          </a:p>
          <a:p>
            <a:pPr lvl="0" algn="l">
              <a:lnSpc>
                <a:spcPct val="92130"/>
              </a:lnSpc>
            </a:pPr>
            <a:r>
              <a:rPr lang="en-US" altLang="ko-KR" dirty="0">
                <a:latin typeface="Pretendard Light" panose="020B0600000101010101" charset="-127"/>
                <a:ea typeface="Pretendard Light" panose="020B0600000101010101" charset="-127"/>
              </a:rPr>
              <a:t>2021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년 </a:t>
            </a:r>
            <a:r>
              <a:rPr lang="ko-KR" altLang="en-US" dirty="0" err="1">
                <a:latin typeface="Pretendard Light" panose="020B0600000101010101" charset="-127"/>
                <a:ea typeface="Pretendard Light" panose="020B0600000101010101" charset="-127"/>
              </a:rPr>
              <a:t>한국소프트웨어종합학술대회</a:t>
            </a:r>
            <a:r>
              <a:rPr lang="ko-KR" altLang="en-US" dirty="0">
                <a:latin typeface="Pretendard Light" panose="020B0600000101010101" charset="-127"/>
                <a:ea typeface="Pretendard Light" panose="020B0600000101010101" charset="-127"/>
              </a:rPr>
              <a:t> 논문집</a:t>
            </a:r>
            <a:endParaRPr lang="ko-KR" b="0" i="0" u="none" strike="noStrike" spc="-100" dirty="0">
              <a:solidFill>
                <a:srgbClr val="545454"/>
              </a:solidFill>
              <a:latin typeface="Pretendard Light" panose="020B0600000101010101" charset="-127"/>
              <a:ea typeface="Pretendard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5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4673600"/>
            <a:ext cx="7264400" cy="9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5715000"/>
            <a:ext cx="7264400" cy="952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6756400"/>
            <a:ext cx="72644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7797800"/>
            <a:ext cx="7264400" cy="95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3619500"/>
            <a:ext cx="7264400" cy="95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1968500"/>
            <a:ext cx="812800" cy="812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53975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51600" y="1701800"/>
            <a:ext cx="84074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>
                <a:solidFill>
                  <a:srgbClr val="545454"/>
                </a:solidFill>
                <a:ea typeface="Pretendard Medium"/>
              </a:rPr>
              <a:t>연구 목표 및 예상 산출물</a:t>
            </a:r>
            <a:endParaRPr lang="ko-KR" sz="7300" b="0" i="0" u="none" strike="noStrike" spc="-50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35300" y="3835400"/>
            <a:ext cx="41275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900" b="0" i="0" u="none" strike="noStrike" spc="-100" dirty="0">
                <a:solidFill>
                  <a:srgbClr val="545454"/>
                </a:solidFill>
                <a:latin typeface="Pretendard Medium"/>
              </a:rPr>
              <a:t>연구 목표</a:t>
            </a:r>
            <a:endParaRPr lang="en-US" sz="2900" b="0" i="0" u="none" strike="noStrike" spc="-100" dirty="0">
              <a:solidFill>
                <a:srgbClr val="545454"/>
              </a:solidFill>
              <a:latin typeface="Pretendard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84400" y="494030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altLang="ko-KR" sz="2200" b="0" i="0" u="none" strike="noStrike" spc="-100" dirty="0">
                <a:solidFill>
                  <a:srgbClr val="545454"/>
                </a:solidFill>
                <a:ea typeface="Pretendard Light"/>
              </a:rPr>
              <a:t>HWP</a:t>
            </a: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 악성 문서 유형별 공격 패턴 분석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00" y="4673600"/>
            <a:ext cx="7264400" cy="95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00" y="5715000"/>
            <a:ext cx="7264400" cy="952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00" y="6756400"/>
            <a:ext cx="7264400" cy="952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00" y="7797800"/>
            <a:ext cx="7264400" cy="952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7700" y="3619500"/>
            <a:ext cx="7264400" cy="952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8712200" y="5753100"/>
            <a:ext cx="863600" cy="863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1099800" y="3835400"/>
            <a:ext cx="41275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900" dirty="0">
                <a:solidFill>
                  <a:srgbClr val="545454"/>
                </a:solidFill>
                <a:latin typeface="Pretendard Medium"/>
              </a:rPr>
              <a:t>예상 산출물</a:t>
            </a:r>
            <a:endParaRPr lang="en-US" sz="2900" b="0" i="0" u="none" strike="noStrike" dirty="0">
              <a:solidFill>
                <a:srgbClr val="545454"/>
              </a:solidFill>
              <a:latin typeface="Pretendard Medium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248900" y="494030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en-US" altLang="ko-KR" sz="2200" spc="-100" dirty="0">
                <a:solidFill>
                  <a:srgbClr val="545454"/>
                </a:solidFill>
                <a:ea typeface="Pretendard Light"/>
              </a:rPr>
              <a:t>HWP </a:t>
            </a:r>
            <a:r>
              <a:rPr lang="ko-KR" altLang="en-US" sz="2200" spc="-100" dirty="0">
                <a:solidFill>
                  <a:srgbClr val="545454"/>
                </a:solidFill>
                <a:ea typeface="Pretendard Light"/>
              </a:rPr>
              <a:t>악성코드 유형 분류 보고서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184400" y="598170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spc="-100" dirty="0">
                <a:solidFill>
                  <a:srgbClr val="545454"/>
                </a:solidFill>
                <a:ea typeface="Pretendard Light"/>
              </a:rPr>
              <a:t>주요 탐지 기술 구조 및 성능 비교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248900" y="598170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spc="-100" dirty="0" err="1">
                <a:solidFill>
                  <a:srgbClr val="545454"/>
                </a:solidFill>
                <a:ea typeface="Pretendard Light"/>
              </a:rPr>
              <a:t>논문별</a:t>
            </a:r>
            <a:r>
              <a:rPr lang="ko-KR" altLang="en-US" sz="2200" spc="-100" dirty="0">
                <a:solidFill>
                  <a:srgbClr val="545454"/>
                </a:solidFill>
                <a:ea typeface="Pretendard Light"/>
              </a:rPr>
              <a:t> 탐지 기술 비교표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6A0DAB75-3F36-4D7A-93E3-75E40503C4C0}"/>
              </a:ext>
            </a:extLst>
          </p:cNvPr>
          <p:cNvSpPr txBox="1"/>
          <p:nvPr/>
        </p:nvSpPr>
        <p:spPr>
          <a:xfrm>
            <a:off x="2184400" y="704215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개선된 탐지 설계 도식 및 기술 자료 개발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AA8BB99A-91BB-4339-9A33-793780567AC3}"/>
              </a:ext>
            </a:extLst>
          </p:cNvPr>
          <p:cNvSpPr txBox="1"/>
          <p:nvPr/>
        </p:nvSpPr>
        <p:spPr>
          <a:xfrm>
            <a:off x="10261600" y="704215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탐지 설계 도식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BF791CE3-F04B-41FA-BFB4-1BE7DA2C0F60}"/>
              </a:ext>
            </a:extLst>
          </p:cNvPr>
          <p:cNvSpPr txBox="1"/>
          <p:nvPr/>
        </p:nvSpPr>
        <p:spPr>
          <a:xfrm>
            <a:off x="10261600" y="808355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기술 자료 및 보고서 문서화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CF1344B6-3AE9-4E8C-9BB4-47E5AA1F638D}"/>
              </a:ext>
            </a:extLst>
          </p:cNvPr>
          <p:cNvSpPr txBox="1"/>
          <p:nvPr/>
        </p:nvSpPr>
        <p:spPr>
          <a:xfrm>
            <a:off x="2178050" y="8083550"/>
            <a:ext cx="5842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탐지 기술의 한계점 </a:t>
            </a:r>
            <a:r>
              <a:rPr lang="ko-KR" altLang="en-US" sz="2200" spc="-100" dirty="0">
                <a:solidFill>
                  <a:srgbClr val="545454"/>
                </a:solidFill>
                <a:ea typeface="Pretendard Light"/>
              </a:rPr>
              <a:t>도</a:t>
            </a:r>
            <a:r>
              <a:rPr lang="ko-KR" altLang="en-US" sz="2200" b="0" i="0" u="none" strike="noStrike" spc="-100" dirty="0">
                <a:solidFill>
                  <a:srgbClr val="545454"/>
                </a:solidFill>
                <a:ea typeface="Pretendard Light"/>
              </a:rPr>
              <a:t>출 및 개선 방향 제시</a:t>
            </a:r>
            <a:endParaRPr lang="ko-KR" sz="2200" b="0" i="0" u="none" strike="noStrike" spc="-100" dirty="0">
              <a:solidFill>
                <a:srgbClr val="545454"/>
              </a:solidFill>
              <a:ea typeface="Pretendar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" y="11811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3162300"/>
            <a:ext cx="153162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200" y="3771900"/>
            <a:ext cx="3670300" cy="4914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300" y="3949700"/>
            <a:ext cx="3327400" cy="2743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8300" y="3771900"/>
            <a:ext cx="774700" cy="48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5700" y="1968500"/>
            <a:ext cx="812800" cy="81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0165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70600" y="1701800"/>
            <a:ext cx="7442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latin typeface="Pretendard Medium"/>
                <a:ea typeface="Pretendard Medium"/>
              </a:rPr>
              <a:t>산출물별 담당자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060700" y="3835400"/>
            <a:ext cx="482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45454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20900" y="6908800"/>
            <a:ext cx="2349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b="0" i="0" u="none" strike="noStrike" dirty="0" err="1">
                <a:solidFill>
                  <a:srgbClr val="545454"/>
                </a:solidFill>
                <a:latin typeface="Pretendard Bold"/>
              </a:rPr>
              <a:t>구민우</a:t>
            </a:r>
            <a:endParaRPr lang="en-US" sz="22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52600" y="7429500"/>
            <a:ext cx="30861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7820"/>
              </a:lnSpc>
            </a:pPr>
            <a:r>
              <a:rPr lang="ko-KR" altLang="en-US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악성 문서 수집 및 유형 분류</a:t>
            </a:r>
            <a:r>
              <a:rPr lang="en-US" b="0" i="0" u="none" strike="noStrike" spc="-100" dirty="0">
                <a:solidFill>
                  <a:srgbClr val="545454">
                    <a:alpha val="78039"/>
                  </a:srgbClr>
                </a:solidFill>
                <a:latin typeface="Pretendard Light"/>
              </a:rPr>
              <a:t> 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400" y="3771900"/>
            <a:ext cx="3670300" cy="4914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7200" y="3949700"/>
            <a:ext cx="3327400" cy="2743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200" y="3771900"/>
            <a:ext cx="774700" cy="482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959600" y="3835400"/>
            <a:ext cx="482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45454"/>
                </a:solidFill>
                <a:latin typeface="Pretendard Medium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19800" y="6908800"/>
            <a:ext cx="2349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545454"/>
                </a:solidFill>
                <a:latin typeface="Pretendard Bold"/>
              </a:rPr>
              <a:t>신인철</a:t>
            </a:r>
            <a:endParaRPr lang="en-US" sz="22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651500" y="7429500"/>
            <a:ext cx="30861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7820"/>
              </a:lnSpc>
            </a:pPr>
            <a:r>
              <a:rPr lang="ko-KR" altLang="en-US" spc="-100" dirty="0">
                <a:solidFill>
                  <a:srgbClr val="545454">
                    <a:alpha val="78039"/>
                  </a:srgbClr>
                </a:solidFill>
                <a:latin typeface="Pretendard Light"/>
                <a:ea typeface="Pretendard Light"/>
              </a:rPr>
              <a:t>논문 분석 및 탐지 비교표 작성</a:t>
            </a:r>
            <a:r>
              <a:rPr lang="en-US" b="0" i="0" u="none" strike="noStrike" spc="-100" dirty="0">
                <a:solidFill>
                  <a:srgbClr val="545454">
                    <a:alpha val="78039"/>
                  </a:srgbClr>
                </a:solidFill>
                <a:latin typeface="Pretendard Light"/>
              </a:rPr>
              <a:t> 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0200" y="3771900"/>
            <a:ext cx="3670300" cy="4914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8000" y="3949700"/>
            <a:ext cx="3327400" cy="2743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0" y="3771900"/>
            <a:ext cx="774700" cy="4826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807700" y="3835400"/>
            <a:ext cx="482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45454"/>
                </a:solidFill>
                <a:latin typeface="Pretendard Medium"/>
              </a:rPr>
              <a:t>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880600" y="6908800"/>
            <a:ext cx="2349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545454"/>
                </a:solidFill>
                <a:latin typeface="Pretendard Bold"/>
              </a:rPr>
              <a:t>박형근</a:t>
            </a:r>
            <a:endParaRPr lang="en-US" sz="22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512300" y="7429500"/>
            <a:ext cx="30861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7820"/>
              </a:lnSpc>
            </a:pPr>
            <a:r>
              <a:rPr lang="ko-KR" altLang="en-US" spc="-100" dirty="0">
                <a:solidFill>
                  <a:srgbClr val="545454">
                    <a:alpha val="78039"/>
                  </a:srgbClr>
                </a:solidFill>
                <a:ea typeface="Pretendard Light"/>
              </a:rPr>
              <a:t>탐지 설계 도식 및 시각자료 정리</a:t>
            </a:r>
            <a:endParaRPr lang="ko-KR" b="0" i="0" u="none" strike="noStrike" spc="-100" dirty="0">
              <a:solidFill>
                <a:srgbClr val="545454">
                  <a:alpha val="78039"/>
                </a:srgbClr>
              </a:solidFill>
              <a:ea typeface="Pretendard Light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9100" y="3771900"/>
            <a:ext cx="3670300" cy="491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84200" y="3949700"/>
            <a:ext cx="3327400" cy="2743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66900" y="3771900"/>
            <a:ext cx="774700" cy="4826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4706600" y="3835400"/>
            <a:ext cx="482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45454"/>
                </a:solidFill>
                <a:latin typeface="Pretendard Medium"/>
              </a:rPr>
              <a:t>04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779500" y="6908800"/>
            <a:ext cx="2349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545454"/>
                </a:solidFill>
                <a:latin typeface="Pretendard Bold"/>
              </a:rPr>
              <a:t>이태준</a:t>
            </a:r>
            <a:endParaRPr lang="en-US" sz="2200" b="0" i="0" u="none" strike="noStrike" dirty="0">
              <a:solidFill>
                <a:srgbClr val="545454"/>
              </a:solidFill>
              <a:latin typeface="Pretendard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3398500" y="7429500"/>
            <a:ext cx="30861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7820"/>
              </a:lnSpc>
            </a:pPr>
            <a:r>
              <a:rPr lang="ko-KR" altLang="en-US" spc="-100" dirty="0">
                <a:solidFill>
                  <a:srgbClr val="545454">
                    <a:alpha val="78039"/>
                  </a:srgbClr>
                </a:solidFill>
                <a:ea typeface="Pretendard Light"/>
              </a:rPr>
              <a:t>결과 보고서 및 발표 자료 제작</a:t>
            </a:r>
            <a:endParaRPr lang="ko-KR" b="0" i="0" u="none" strike="noStrike" spc="-100" dirty="0">
              <a:solidFill>
                <a:srgbClr val="545454">
                  <a:alpha val="78039"/>
                </a:srgbClr>
              </a:solidFill>
              <a:ea typeface="Pretendar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98500"/>
            <a:ext cx="16802100" cy="8940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0" y="457200"/>
            <a:ext cx="18669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00" y="457200"/>
            <a:ext cx="18669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863600"/>
            <a:ext cx="16802100" cy="8775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1028700"/>
            <a:ext cx="16802100" cy="862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0" y="787400"/>
            <a:ext cx="1866900" cy="1739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1257300"/>
            <a:ext cx="16802100" cy="845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00" y="1968500"/>
            <a:ext cx="812800" cy="812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594100" y="2120900"/>
            <a:ext cx="685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100" dirty="0">
                <a:solidFill>
                  <a:srgbClr val="545454"/>
                </a:solidFill>
                <a:latin typeface="Pretendard Regular"/>
              </a:rPr>
              <a:t>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8900" y="3111500"/>
            <a:ext cx="54991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130"/>
              </a:lnSpc>
            </a:pPr>
            <a:r>
              <a:rPr lang="ko-KR" altLang="en-US" sz="7300" spc="-500" dirty="0">
                <a:solidFill>
                  <a:srgbClr val="545454"/>
                </a:solidFill>
                <a:latin typeface="Pretendard Medium"/>
                <a:ea typeface="Pretendard Medium"/>
              </a:rPr>
              <a:t>예상되는 어려움</a:t>
            </a:r>
            <a:endParaRPr lang="ko-KR" sz="7300" b="0" i="0" u="none" strike="noStrike" spc="-500" dirty="0">
              <a:solidFill>
                <a:srgbClr val="545454"/>
              </a:solidFill>
              <a:ea typeface="Pretendard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6800" y="2649583"/>
            <a:ext cx="7759700" cy="1244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2649583"/>
            <a:ext cx="1282700" cy="12446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480300" y="2992483"/>
            <a:ext cx="749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600" b="0" i="0" u="none" strike="noStrike" dirty="0">
                <a:solidFill>
                  <a:srgbClr val="545454"/>
                </a:solidFill>
                <a:latin typeface="Pretendard Semi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45600" y="3055822"/>
            <a:ext cx="6502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악성 </a:t>
            </a:r>
            <a:r>
              <a:rPr lang="en-US" altLang="ko-KR" sz="2400" spc="-100" dirty="0">
                <a:solidFill>
                  <a:srgbClr val="545454"/>
                </a:solidFill>
                <a:ea typeface="Pretendard Regular"/>
              </a:rPr>
              <a:t>HWP </a:t>
            </a: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샘플 확보의 어려움</a:t>
            </a:r>
            <a:endParaRPr lang="ko-KR" sz="2400" b="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9500" y="4046583"/>
            <a:ext cx="7759700" cy="1244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046583"/>
            <a:ext cx="1282700" cy="1244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480300" y="4414883"/>
            <a:ext cx="749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600" b="0" i="0" u="none" strike="noStrike" dirty="0">
                <a:solidFill>
                  <a:srgbClr val="545454"/>
                </a:solidFill>
                <a:latin typeface="Pretendard Semi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245600" y="4465683"/>
            <a:ext cx="704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en-US" altLang="ko-KR" sz="2400" spc="-100" dirty="0">
                <a:solidFill>
                  <a:srgbClr val="545454"/>
                </a:solidFill>
                <a:ea typeface="Pretendard Regular"/>
              </a:rPr>
              <a:t>HWP </a:t>
            </a: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내부 구조 분석의 복잡성 </a:t>
            </a:r>
            <a:r>
              <a:rPr lang="en-US" altLang="ko-KR" sz="2400" spc="-100" dirty="0">
                <a:solidFill>
                  <a:srgbClr val="545454"/>
                </a:solidFill>
                <a:ea typeface="Pretendard Regular"/>
              </a:rPr>
              <a:t>(OLE, Script, Bin Data </a:t>
            </a: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등</a:t>
            </a:r>
            <a:r>
              <a:rPr lang="en-US" altLang="ko-KR" sz="2400" spc="-100" dirty="0">
                <a:solidFill>
                  <a:srgbClr val="545454"/>
                </a:solidFill>
                <a:ea typeface="Pretendard Regular"/>
              </a:rPr>
              <a:t>)</a:t>
            </a:r>
            <a:endParaRPr lang="ko-KR" sz="2400" b="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9500" y="5482535"/>
            <a:ext cx="7759700" cy="1244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233" y="5464980"/>
            <a:ext cx="1282700" cy="1244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7480300" y="5825435"/>
            <a:ext cx="749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600" b="0" i="0" u="none" strike="noStrike" dirty="0">
                <a:solidFill>
                  <a:srgbClr val="545454"/>
                </a:solidFill>
                <a:latin typeface="Pretendard SemiBold"/>
              </a:rPr>
              <a:t>03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245600" y="5876235"/>
            <a:ext cx="6756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탐지 기술 간 비교의 표준 부재</a:t>
            </a:r>
            <a:endParaRPr lang="ko-KR" sz="2400" b="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100" y="6870700"/>
            <a:ext cx="7759700" cy="1244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833" y="6865983"/>
            <a:ext cx="1282700" cy="1244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4000" y="5689600"/>
            <a:ext cx="2921000" cy="2921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7467600" y="7186267"/>
            <a:ext cx="749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600" b="0" i="0" u="none" strike="noStrike" dirty="0">
                <a:solidFill>
                  <a:srgbClr val="545454"/>
                </a:solidFill>
                <a:latin typeface="Pretendard SemiBold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279835" y="7264400"/>
            <a:ext cx="6515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130"/>
              </a:lnSpc>
            </a:pPr>
            <a:r>
              <a:rPr lang="ko-KR" altLang="en-US" sz="2400" spc="-100" dirty="0">
                <a:solidFill>
                  <a:srgbClr val="545454"/>
                </a:solidFill>
                <a:ea typeface="Pretendard Regular"/>
              </a:rPr>
              <a:t>선행연구 기반 한계점 도출의 어려움</a:t>
            </a:r>
            <a:endParaRPr lang="ko-KR" sz="2400" b="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44740F7B-687B-4C5D-81F6-CFA281A1316F}"/>
              </a:ext>
            </a:extLst>
          </p:cNvPr>
          <p:cNvSpPr txBox="1"/>
          <p:nvPr/>
        </p:nvSpPr>
        <p:spPr>
          <a:xfrm>
            <a:off x="9279835" y="6575840"/>
            <a:ext cx="6515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130"/>
              </a:lnSpc>
            </a:pPr>
            <a:endParaRPr lang="ko-KR" sz="3200" i="0" u="none" strike="noStrike" spc="-100" dirty="0">
              <a:solidFill>
                <a:srgbClr val="545454"/>
              </a:solidFill>
              <a:ea typeface="Pretendar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533</ep:Words>
  <ep:PresentationFormat>사용자 지정</ep:PresentationFormat>
  <ep:Paragraphs>151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windwings5</cp:lastModifiedBy>
  <dcterms:modified xsi:type="dcterms:W3CDTF">2025-05-14T15:11:39.539</dcterms:modified>
  <cp:revision>65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