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1739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762000" y="5248275"/>
            <a:ext cx="11480800" cy="2016059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762000" y="8350781"/>
            <a:ext cx="11480800" cy="492253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xfrm>
            <a:off x="6349238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762000" y="3341985"/>
            <a:ext cx="11480800" cy="28876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762000" y="2044700"/>
            <a:ext cx="11480800" cy="37577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316" sz="1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762000" y="5829300"/>
            <a:ext cx="11480800" cy="613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half" idx="1" hasCustomPrompt="1"/>
          </p:nvPr>
        </p:nvSpPr>
        <p:spPr>
          <a:xfrm>
            <a:off x="762000" y="3498850"/>
            <a:ext cx="11480800" cy="24213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16" sz="58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Attribution"/>
          <p:cNvSpPr txBox="1"/>
          <p:nvPr>
            <p:ph type="body" sz="quarter" idx="21" hasCustomPrompt="1"/>
          </p:nvPr>
        </p:nvSpPr>
        <p:spPr>
          <a:xfrm>
            <a:off x="762000" y="7100189"/>
            <a:ext cx="11480800" cy="605791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half" idx="21"/>
          </p:nvPr>
        </p:nvSpPr>
        <p:spPr>
          <a:xfrm>
            <a:off x="6502400" y="4254500"/>
            <a:ext cx="7302500" cy="55151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6105525" y="0"/>
            <a:ext cx="729615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4267200" y="0"/>
            <a:ext cx="14630400" cy="9753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 defTabSz="584200">
              <a:lnSpc>
                <a:spcPct val="100000"/>
              </a:lnSpc>
              <a:defRPr spc="0" sz="8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01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anchor="t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anchor="ctr"/>
          <a:lstStyle>
            <a:lvl1pPr defTabSz="584200">
              <a:lnSpc>
                <a:spcPct val="100000"/>
              </a:lnSpc>
              <a:defRPr spc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ClrTx/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ClrTx/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ClrTx/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ClrTx/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ClrTx/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01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 anchor="t"/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762000" y="5245100"/>
            <a:ext cx="11476038" cy="198331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764381" y="8356600"/>
            <a:ext cx="11476038" cy="49225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764381" y="2108200"/>
            <a:ext cx="11476038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762000" y="5295900"/>
            <a:ext cx="4953000" cy="353060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2184400" y="0"/>
            <a:ext cx="14630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762000" y="3441700"/>
            <a:ext cx="4953000" cy="1964399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7404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mage"/>
          <p:cNvSpPr/>
          <p:nvPr>
            <p:ph type="pic" idx="21"/>
          </p:nvPr>
        </p:nvSpPr>
        <p:spPr>
          <a:xfrm>
            <a:off x="4292600" y="0"/>
            <a:ext cx="1291449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762000" y="495300"/>
            <a:ext cx="4953000" cy="1828800"/>
          </a:xfrm>
          <a:prstGeom prst="rect">
            <a:avLst/>
          </a:prstGeom>
        </p:spPr>
        <p:txBody>
          <a:bodyPr anchor="b"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762000" y="3534833"/>
            <a:ext cx="4953000" cy="5437717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762000" y="2247900"/>
            <a:ext cx="49530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762000" y="2108200"/>
            <a:ext cx="11480800" cy="3302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246" sz="82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1pPr>
            <a:lvl2pPr marL="0" indent="4572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2pPr>
            <a:lvl3pPr marL="0" indent="9144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3pPr>
            <a:lvl4pPr marL="0" indent="13716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4pPr>
            <a:lvl5pPr marL="0" indent="1828800" defTabSz="58420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pc="-38" sz="38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762000" y="1422400"/>
            <a:ext cx="11480800" cy="65608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762000" y="2997200"/>
            <a:ext cx="11480800" cy="599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762000" y="457200"/>
            <a:ext cx="11480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6349999" y="9067799"/>
            <a:ext cx="306325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17399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16" strike="noStrike" sz="58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3683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7366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1049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14732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18415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22098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25781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2946400" marR="0" indent="-368300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3318933" marR="0" indent="-372533" algn="l" defTabSz="1739900" rtl="0" latinLnBrk="0">
        <a:lnSpc>
          <a:spcPct val="90000"/>
        </a:lnSpc>
        <a:spcBef>
          <a:spcPts val="32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tif"/><Relationship Id="rId3" Type="http://schemas.openxmlformats.org/officeDocument/2006/relationships/image" Target="../media/image6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nstallazione…"/>
          <p:cNvSpPr txBox="1"/>
          <p:nvPr>
            <p:ph type="title"/>
          </p:nvPr>
        </p:nvSpPr>
        <p:spPr>
          <a:xfrm>
            <a:off x="127000" y="190500"/>
            <a:ext cx="10464800" cy="3759200"/>
          </a:xfrm>
          <a:prstGeom prst="rect">
            <a:avLst/>
          </a:prstGeom>
        </p:spPr>
        <p:txBody>
          <a:bodyPr/>
          <a:lstStyle/>
          <a:p>
            <a:pPr/>
            <a:r>
              <a:t>Installazione</a:t>
            </a:r>
          </a:p>
          <a:p>
            <a:pPr/>
            <a:r>
              <a:t> IDE</a:t>
            </a:r>
          </a:p>
        </p:txBody>
      </p:sp>
      <p:sp>
        <p:nvSpPr>
          <p:cNvPr id="170" name="MacOS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MacOS</a:t>
            </a:r>
          </a:p>
          <a:p>
            <a:pPr defTabSz="537463">
              <a:defRPr sz="3404"/>
            </a:pPr>
            <a:r>
              <a:t>A.A. 2021/22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75100" y="7605712"/>
            <a:ext cx="50546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90139" y="1781834"/>
            <a:ext cx="5301605" cy="5301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1' progetto: Hello World (6) RUN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(6) RUN</a:t>
            </a:r>
          </a:p>
          <a:p>
            <a:pPr marL="0" indent="0">
              <a:buSzTx/>
              <a:buNone/>
            </a:pPr>
            <a:r>
              <a:t>Cliccare sul pulsante </a:t>
            </a:r>
          </a:p>
          <a:p>
            <a:pPr marL="0" indent="0">
              <a:buSzTx/>
              <a:buNone/>
            </a:pPr>
            <a:r>
              <a:t>RUN (non è "play 😄 )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Apparirà: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158" y="1754290"/>
            <a:ext cx="5079749" cy="2241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0541" y="4924627"/>
            <a:ext cx="5519611" cy="367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1' progetto: Hello World (7) Area inferiore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(7) Area inferiore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Se non vedete la zona inferiore..</a:t>
            </a:r>
          </a:p>
          <a:p>
            <a:pPr marL="0" indent="0">
              <a:buSzTx/>
              <a:buNone/>
            </a:pPr>
            <a:r>
              <a:t>A) spostate le zone con il cursore </a:t>
            </a:r>
          </a:p>
          <a:p>
            <a:pPr marL="0" indent="0">
              <a:buSzTx/>
              <a:buNone/>
            </a:pPr>
            <a:r>
              <a:t>B) oppure Cmd Shift Y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2800" y="3606800"/>
            <a:ext cx="8128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0698" y="4875933"/>
            <a:ext cx="5642702" cy="2998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1' progetto: Hello World (9) errors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(9) errors</a:t>
            </a:r>
          </a:p>
          <a:p>
            <a:pPr marL="0" indent="0">
              <a:buSzTx/>
              <a:buNone/>
            </a:pPr>
            <a:r>
              <a:t>Se avete errori, 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Appare diagnostica.</a:t>
            </a:r>
          </a:p>
          <a:p>
            <a:pPr marL="0" indent="0">
              <a:buSzTx/>
              <a:buNone/>
            </a:pPr>
            <a:r>
              <a:t>Se fate click sul pulsante rosso, FIXA lui!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1050" y="1625600"/>
            <a:ext cx="8022551" cy="15452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Xcode e' una &quot;normale&quot; APP, quindi.: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SzTx/>
              <a:buNone/>
            </a:pPr>
            <a:r>
              <a:t>Xcode e' una "normale" APP, quindi.:</a:t>
            </a:r>
          </a:p>
          <a:p>
            <a:pPr marL="0" indent="0">
              <a:buSzTx/>
              <a:buNone/>
            </a:pPr>
            <a:r>
              <a:t>1) andare su AppStore </a:t>
            </a:r>
          </a:p>
          <a:p>
            <a:pPr marL="0" indent="0">
              <a:buSzTx/>
              <a:buNone/>
            </a:pPr>
            <a:r>
              <a:t>2) cercare...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3) scaricare Xcode.. </a:t>
            </a:r>
          </a:p>
          <a:p>
            <a:pPr marL="0" indent="0">
              <a:buSzTx/>
              <a:buNone/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Nota: richiediera' del tempo..</a:t>
            </a:r>
          </a:p>
          <a:p>
            <a:pPr marL="0" indent="0">
              <a:buSzTx/>
              <a:buNone/>
              <a:defRPr i="1" sz="2400">
                <a:latin typeface="Helvetica"/>
                <a:ea typeface="Helvetica"/>
                <a:cs typeface="Helvetica"/>
                <a:sym typeface="Helvetica"/>
              </a:defRPr>
            </a:pPr>
            <a:r>
              <a:t>Sono molti GB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36871" b="0"/>
          <a:stretch>
            <a:fillRect/>
          </a:stretch>
        </p:blipFill>
        <p:spPr>
          <a:xfrm>
            <a:off x="9821160" y="863563"/>
            <a:ext cx="2051623" cy="1781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53281" y="2982207"/>
            <a:ext cx="2987207" cy="1781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0500" y="4913025"/>
            <a:ext cx="4463716" cy="4947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 fine scarico andare nella App  (cmd A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</a:pPr>
            <a:r>
              <a:t>A fine scarico andare nella App  (cmd A)</a:t>
            </a:r>
          </a:p>
          <a:p>
            <a:pPr marL="0" indent="0">
              <a:buSzTx/>
              <a:buNone/>
            </a:pPr>
            <a:r>
              <a:t>(o solito cmd barra di Spotlight ...)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Aprire Xcode ...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6029" y="2466044"/>
            <a:ext cx="84963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1' progetto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</a:t>
            </a:r>
          </a:p>
          <a:p>
            <a:pPr marL="0" indent="0">
              <a:buSzTx/>
              <a:buNone/>
            </a:pPr>
            <a:r>
              <a:t>Concetti sottesi:</a:t>
            </a:r>
          </a:p>
          <a:p>
            <a:pPr marL="0" indent="0">
              <a:buSzTx/>
              <a:buNone/>
            </a:pPr>
            <a:r>
              <a:t>- useremo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SOLO</a:t>
            </a:r>
            <a:r>
              <a:t> il C</a:t>
            </a:r>
          </a:p>
          <a:p>
            <a:pPr marL="0" indent="0">
              <a:buSzTx/>
              <a:buNone/>
            </a:pPr>
            <a:r>
              <a:t>- ogni attività ingegneristica ha un "progetto"</a:t>
            </a:r>
          </a:p>
          <a:p>
            <a:pPr marL="0" indent="0">
              <a:buSzTx/>
              <a:buNone/>
            </a:pPr>
            <a:r>
              <a:t>- creeremo un mini-project</a:t>
            </a:r>
          </a:p>
          <a:p>
            <a:pPr marL="0" indent="0">
              <a:buSzTx/>
              <a:buNone/>
            </a:pPr>
            <a:r>
              <a:t>- Xcode serve x moltissimi altri tipi di progetti.... Non li vedremo!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' progetto: Hello World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</a:t>
            </a:r>
          </a:p>
          <a:p>
            <a:pPr marL="0" indent="0">
              <a:buSzTx/>
              <a:buNone/>
            </a:pPr>
            <a:r>
              <a:t>1) da menu File, </a:t>
            </a:r>
            <a:br/>
            <a:r>
              <a:t>nuovo progetto..</a:t>
            </a:r>
            <a:br/>
            <a:r>
              <a:t>(cmd shift N)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2) appare:</a:t>
            </a:r>
          </a:p>
          <a:p>
            <a:pPr marL="0" indent="0">
              <a:buSzTx/>
              <a:buNone/>
            </a:pPr>
            <a:r>
              <a:t>Scegliere </a:t>
            </a:r>
            <a:br/>
            <a:r>
              <a:t>  macOS E CmdlienTool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4055" y="1555494"/>
            <a:ext cx="6159501" cy="290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7922" y="5672309"/>
            <a:ext cx="79756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1' progetto: Hello World (2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(2)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3) Scegliere </a:t>
            </a:r>
            <a:br/>
            <a:br/>
            <a:r>
              <a:t> macOS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</a:t>
            </a:r>
            <a:br/>
            <a:r>
              <a:t>Command line Tools</a:t>
            </a:r>
          </a:p>
          <a:p>
            <a:pPr marL="0" indent="0">
              <a:buSzTx/>
              <a:buNone/>
            </a:pPr>
            <a:r>
              <a:t>Altre "combinazioni" non servono/non vanno usate.</a:t>
            </a:r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7275" y="1666949"/>
            <a:ext cx="7829183" cy="26679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1' progetto: Hello World (3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(3)</a:t>
            </a:r>
          </a:p>
          <a:p>
            <a:pPr marL="0" indent="0">
              <a:buSzTx/>
              <a:buNone/>
            </a:pPr>
            <a:r>
              <a:t>A) Product name: </a:t>
            </a:r>
            <a:br/>
            <a:r>
              <a:t>HelloWorld</a:t>
            </a:r>
          </a:p>
          <a:p>
            <a:pPr marL="0" indent="0">
              <a:buSzTx/>
              <a:buNone/>
              <a:defRPr sz="2200"/>
            </a:pPr>
            <a:r>
              <a:t>(Non usare spazi... ogni altro nome va benissimo...)</a:t>
            </a:r>
          </a:p>
          <a:p>
            <a:pPr marL="0" indent="0">
              <a:buSzTx/>
              <a:buNone/>
            </a:pPr>
            <a:r>
              <a:t>B) Team: None</a:t>
            </a:r>
          </a:p>
          <a:p>
            <a:pPr marL="0" indent="0">
              <a:buSzTx/>
              <a:buNone/>
            </a:pPr>
            <a:r>
              <a:t>C) Org. Identifier: it.polimi</a:t>
            </a:r>
          </a:p>
          <a:p>
            <a:pPr marL="0" indent="0">
              <a:buSzTx/>
              <a:buNone/>
              <a:defRPr sz="1700"/>
            </a:pPr>
            <a:r>
              <a:t>(A meno ne abbiate gia uno...)</a:t>
            </a:r>
          </a:p>
          <a:p>
            <a:pPr marL="0" indent="0">
              <a:buSzTx/>
              <a:buNone/>
            </a:pPr>
            <a:r>
              <a:t>D)  linguaggio "C"</a:t>
            </a:r>
          </a:p>
          <a:p>
            <a:pPr marL="0" indent="0">
              <a:buSzTx/>
              <a:buNone/>
            </a:pPr>
            <a:r>
              <a:t> 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886" y="598145"/>
            <a:ext cx="5279477" cy="2609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2031" y="6520442"/>
            <a:ext cx="5575301" cy="256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7563" y="3875782"/>
            <a:ext cx="6108701" cy="231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1' progetto: Hello World (4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(4)</a:t>
            </a:r>
          </a:p>
          <a:p>
            <a:pPr marL="0" indent="0">
              <a:buSzTx/>
              <a:buNone/>
            </a:pPr>
            <a:r>
              <a:t>Salvare in cartella a vs scelta.. (evitare desktop...)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"Git" non serve, nè workspace, per noi.</a:t>
            </a:r>
          </a:p>
          <a:p>
            <a:pPr marL="0" indent="0">
              <a:buSzTx/>
              <a:buNone/>
            </a:pPr>
            <a:r>
              <a:t>"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Create</a:t>
            </a:r>
            <a:r>
              <a:t>"...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250" y="2538654"/>
            <a:ext cx="7226300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1' progetto: Hello World (5)…"/>
          <p:cNvSpPr txBox="1"/>
          <p:nvPr>
            <p:ph type="body" idx="1"/>
          </p:nvPr>
        </p:nvSpPr>
        <p:spPr>
          <a:xfrm>
            <a:off x="481749" y="492608"/>
            <a:ext cx="11570551" cy="8397392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1' progetto: Hello World (5)</a:t>
            </a:r>
          </a:p>
          <a:p>
            <a:pPr marL="0" indent="0">
              <a:buSzTx/>
              <a:buNone/>
            </a:pPr>
            <a:r>
              <a:t>Apparirà: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Fate click su main.c: AVETE un programma già completamente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funzionante</a:t>
            </a:r>
            <a:r>
              <a:t>!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6573" y="1610094"/>
            <a:ext cx="9243713" cy="4770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739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