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698500" y="8657488"/>
            <a:ext cx="11607801" cy="461060"/>
          </a:xfrm>
          <a:prstGeom prst="rect">
            <a:avLst/>
          </a:prstGeom>
        </p:spPr>
        <p:txBody>
          <a:bodyPr anchor="b"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b="1" sz="2304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698500" y="1854200"/>
            <a:ext cx="11609057" cy="3302000"/>
          </a:xfrm>
          <a:prstGeom prst="rect">
            <a:avLst/>
          </a:prstGeom>
        </p:spPr>
        <p:txBody>
          <a:bodyPr anchor="b"/>
          <a:lstStyle>
            <a:lvl1pPr>
              <a:defRPr spc="-164" sz="82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01"/>
          <p:cNvSpPr txBox="1"/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698500" y="6209979"/>
            <a:ext cx="11607800" cy="67180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698500" y="999066"/>
            <a:ext cx="11607800" cy="521091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457200" indent="-3429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1143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7200" indent="5715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7200" indent="10287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7200" indent="14859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Attribution"/>
          <p:cNvSpPr txBox="1"/>
          <p:nvPr>
            <p:ph type="body" sz="quarter" idx="21" hasCustomPrompt="1"/>
          </p:nvPr>
        </p:nvSpPr>
        <p:spPr>
          <a:xfrm>
            <a:off x="1219200" y="6426200"/>
            <a:ext cx="11049000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b="1" sz="2304"/>
            </a:lvl1pPr>
          </a:lstStyle>
          <a:p>
            <a:pPr/>
            <a:r>
              <a:t>Attribution</a:t>
            </a:r>
          </a:p>
        </p:txBody>
      </p:sp>
      <p:sp>
        <p:nvSpPr>
          <p:cNvPr id="117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idx="21"/>
          </p:nvPr>
        </p:nvSpPr>
        <p:spPr>
          <a:xfrm>
            <a:off x="-2082800" y="687558"/>
            <a:ext cx="11165190" cy="83738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4984750" y="2749550"/>
            <a:ext cx="7937500" cy="9238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01"/>
          <p:cNvSpPr txBox="1"/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 algn="ctr" defTabSz="584200">
              <a:lnSpc>
                <a:spcPct val="100000"/>
              </a:lnSpc>
              <a:defRPr b="0" spc="0" sz="8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0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700"/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700"/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700"/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700"/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01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anchor="t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anchor="ctr"/>
          <a:lstStyle>
            <a:lvl1pPr algn="ctr" defTabSz="584200">
              <a:lnSpc>
                <a:spcPct val="100000"/>
              </a:lnSpc>
              <a:defRPr b="0" spc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anchor="ctr"/>
          <a:lstStyle>
            <a:lvl1pPr marL="444500" indent="-444500" defTabSz="584200">
              <a:lnSpc>
                <a:spcPct val="100000"/>
              </a:lnSpc>
              <a:spcBef>
                <a:spcPts val="4200"/>
              </a:spcBef>
              <a:buSzPct val="75000"/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889000" indent="-444500" defTabSz="584200">
              <a:lnSpc>
                <a:spcPct val="100000"/>
              </a:lnSpc>
              <a:spcBef>
                <a:spcPts val="4200"/>
              </a:spcBef>
              <a:buSzPct val="75000"/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333500" indent="-444500" defTabSz="584200">
              <a:lnSpc>
                <a:spcPct val="100000"/>
              </a:lnSpc>
              <a:spcBef>
                <a:spcPts val="4200"/>
              </a:spcBef>
              <a:buSzPct val="75000"/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778000" indent="-444500" defTabSz="584200">
              <a:lnSpc>
                <a:spcPct val="100000"/>
              </a:lnSpc>
              <a:spcBef>
                <a:spcPts val="4200"/>
              </a:spcBef>
              <a:buSzPct val="75000"/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222500" indent="-444500" defTabSz="584200">
              <a:lnSpc>
                <a:spcPct val="100000"/>
              </a:lnSpc>
              <a:spcBef>
                <a:spcPts val="4200"/>
              </a:spcBef>
              <a:buSzPct val="75000"/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01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anchor="t"/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21"/>
          </p:nvPr>
        </p:nvSpPr>
        <p:spPr>
          <a:xfrm>
            <a:off x="-376767" y="-915894"/>
            <a:ext cx="17835652" cy="106821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pc="-164" sz="82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698500" y="571500"/>
            <a:ext cx="11607801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b="1" sz="2304"/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01"/>
          <p:cNvSpPr txBox="1"/>
          <p:nvPr>
            <p:ph type="sldNum" sz="quarter" idx="2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"/>
          <p:cNvSpPr/>
          <p:nvPr>
            <p:ph type="pic" idx="21"/>
          </p:nvPr>
        </p:nvSpPr>
        <p:spPr>
          <a:xfrm>
            <a:off x="5319129" y="495299"/>
            <a:ext cx="7543801" cy="8780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Slide Title"/>
          <p:cNvSpPr txBox="1"/>
          <p:nvPr>
            <p:ph type="title" hasCustomPrompt="1"/>
          </p:nvPr>
        </p:nvSpPr>
        <p:spPr>
          <a:xfrm>
            <a:off x="698500" y="692534"/>
            <a:ext cx="5105400" cy="4387466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5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5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Image"/>
          <p:cNvSpPr/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2" name="Slide Subtitle"/>
          <p:cNvSpPr txBox="1"/>
          <p:nvPr>
            <p:ph type="body" sz="quarter" idx="22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b="0"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698500" y="1409700"/>
            <a:ext cx="11607801" cy="671802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None/>
              <a:defRPr spc="-38" sz="3800"/>
            </a:lvl1pPr>
            <a:lvl2pPr marL="0" indent="457200">
              <a:spcBef>
                <a:spcPts val="1300"/>
              </a:spcBef>
              <a:buSzTx/>
              <a:buNone/>
              <a:defRPr spc="-38" sz="3800"/>
            </a:lvl2pPr>
            <a:lvl3pPr marL="0" indent="914400">
              <a:spcBef>
                <a:spcPts val="1300"/>
              </a:spcBef>
              <a:buSzTx/>
              <a:buNone/>
              <a:defRPr spc="-38" sz="3800"/>
            </a:lvl3pPr>
            <a:lvl4pPr marL="0" indent="1371600">
              <a:spcBef>
                <a:spcPts val="1300"/>
              </a:spcBef>
              <a:buSzTx/>
              <a:buNone/>
              <a:defRPr spc="-38" sz="3800"/>
            </a:lvl4pPr>
            <a:lvl5pPr marL="0" indent="1828800">
              <a:spcBef>
                <a:spcPts val="1300"/>
              </a:spcBef>
              <a:buSzTx/>
              <a:buNone/>
              <a:defRPr spc="-38" sz="38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Slide Title"/>
          <p:cNvSpPr txBox="1"/>
          <p:nvPr>
            <p:ph type="title" hasCustomPrompt="1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4" name="01"/>
          <p:cNvSpPr txBox="1"/>
          <p:nvPr>
            <p:ph type="sldNum" sz="quarter" idx="2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3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6.tif"/><Relationship Id="rId3" Type="http://schemas.openxmlformats.org/officeDocument/2006/relationships/image" Target="../media/image7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8.tif"/><Relationship Id="rId3" Type="http://schemas.openxmlformats.org/officeDocument/2006/relationships/image" Target="../media/image9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0.tif"/><Relationship Id="rId3" Type="http://schemas.openxmlformats.org/officeDocument/2006/relationships/image" Target="../media/image11.tif"/><Relationship Id="rId4" Type="http://schemas.openxmlformats.org/officeDocument/2006/relationships/image" Target="../media/image12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3.tif"/><Relationship Id="rId3" Type="http://schemas.openxmlformats.org/officeDocument/2006/relationships/image" Target="../media/image14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://p.es" TargetMode="Externa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8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9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5.png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www.jetbrains.com/clion/" TargetMode="External"/><Relationship Id="rId3" Type="http://schemas.openxmlformats.org/officeDocument/2006/relationships/hyperlink" Target="https://sourceforge.net/projects/mingw-w64/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www.jetbrains.com/clion/" TargetMode="External"/><Relationship Id="rId3" Type="http://schemas.openxmlformats.org/officeDocument/2006/relationships/image" Target="../media/image3.png"/><Relationship Id="rId4" Type="http://schemas.openxmlformats.org/officeDocument/2006/relationships/image" Target="../media/image3.tif"/><Relationship Id="rId5" Type="http://schemas.openxmlformats.org/officeDocument/2006/relationships/image" Target="../media/image4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6.png"/><Relationship Id="rId3" Type="http://schemas.openxmlformats.org/officeDocument/2006/relationships/image" Target="../media/image5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Installazione…"/>
          <p:cNvSpPr txBox="1"/>
          <p:nvPr>
            <p:ph type="title"/>
          </p:nvPr>
        </p:nvSpPr>
        <p:spPr>
          <a:xfrm>
            <a:off x="127000" y="190500"/>
            <a:ext cx="10464800" cy="3759200"/>
          </a:xfrm>
          <a:prstGeom prst="rect">
            <a:avLst/>
          </a:prstGeom>
        </p:spPr>
        <p:txBody>
          <a:bodyPr/>
          <a:lstStyle/>
          <a:p>
            <a:pPr/>
            <a:r>
              <a:t>Installazione</a:t>
            </a:r>
          </a:p>
          <a:p>
            <a:pPr/>
            <a:r>
              <a:t> IDE</a:t>
            </a:r>
          </a:p>
        </p:txBody>
      </p:sp>
      <p:sp>
        <p:nvSpPr>
          <p:cNvPr id="170" name="CLION Windows/Linux…"/>
          <p:cNvSpPr txBox="1"/>
          <p:nvPr>
            <p:ph type="body" sz="quarter" idx="1"/>
          </p:nvPr>
        </p:nvSpPr>
        <p:spPr>
          <a:xfrm>
            <a:off x="1270000" y="6295766"/>
            <a:ext cx="10464800" cy="1048406"/>
          </a:xfrm>
          <a:prstGeom prst="rect">
            <a:avLst/>
          </a:prstGeom>
        </p:spPr>
        <p:txBody>
          <a:bodyPr/>
          <a:lstStyle/>
          <a:p>
            <a:pPr defTabSz="484886">
              <a:defRPr sz="3071"/>
            </a:pPr>
            <a:r>
              <a:t>CLION Windows/Linux</a:t>
            </a:r>
          </a:p>
          <a:p>
            <a:pPr defTabSz="484886">
              <a:defRPr sz="3071"/>
            </a:pPr>
            <a:r>
              <a:t>A.A. 2021/22</a:t>
            </a:r>
          </a:p>
        </p:txBody>
      </p:sp>
      <p:pic>
        <p:nvPicPr>
          <p:cNvPr id="1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75100" y="7605712"/>
            <a:ext cx="5054600" cy="149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5797" y="3756161"/>
            <a:ext cx="10013206" cy="24501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Quando scaricato,…"/>
          <p:cNvSpPr txBox="1"/>
          <p:nvPr>
            <p:ph type="body" idx="1"/>
          </p:nvPr>
        </p:nvSpPr>
        <p:spPr>
          <a:xfrm>
            <a:off x="481749" y="492608"/>
            <a:ext cx="11570551" cy="839739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Quando scaricato, </a:t>
            </a:r>
          </a:p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lanciare installer..</a:t>
            </a:r>
          </a:p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01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76791" r="0" b="0"/>
          <a:stretch>
            <a:fillRect/>
          </a:stretch>
        </p:blipFill>
        <p:spPr>
          <a:xfrm>
            <a:off x="1366431" y="2065123"/>
            <a:ext cx="6921501" cy="804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47208" y="3295650"/>
            <a:ext cx="5384801" cy="3162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iaprire  CLion…"/>
          <p:cNvSpPr txBox="1"/>
          <p:nvPr>
            <p:ph type="body" idx="1"/>
          </p:nvPr>
        </p:nvSpPr>
        <p:spPr>
          <a:xfrm>
            <a:off x="481749" y="492608"/>
            <a:ext cx="11570551" cy="839739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Riaprire  CLion</a:t>
            </a:r>
          </a:p>
          <a:p>
            <a:pPr marL="0" indent="0">
              <a:buSzTx/>
              <a:buNone/>
            </a:pPr>
            <a:r>
              <a:t>Due opzioni:</a:t>
            </a:r>
          </a:p>
          <a:p>
            <a:pPr marL="0" indent="0">
              <a:buSzTx/>
              <a:buNone/>
            </a:pPr>
            <a:r>
              <a:t>A) partire da nuovo progetto...</a:t>
            </a:r>
          </a:p>
          <a:p>
            <a:pPr marL="0" indent="0">
              <a:buSzTx/>
              <a:buNone/>
            </a:pPr>
            <a:r>
              <a:t>B) impostare ambiente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Ps. La impostazione del compilatore va fatta </a:t>
            </a:r>
          </a:p>
          <a:p>
            <a:pPr marL="0" indent="0">
              <a:buSzTx/>
              <a:buNone/>
            </a:pPr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una sola volta</a:t>
            </a:r>
            <a:r>
              <a:t>, usualmente.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A) da &quot;nuovo Progetto&quot;…"/>
          <p:cNvSpPr txBox="1"/>
          <p:nvPr>
            <p:ph type="body" idx="1"/>
          </p:nvPr>
        </p:nvSpPr>
        <p:spPr>
          <a:xfrm>
            <a:off x="481749" y="492608"/>
            <a:ext cx="11883704" cy="8983713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A) da "nuovo Progetto"</a:t>
            </a:r>
          </a:p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buSzTx/>
              <a:buNone/>
            </a:pPr>
            <a:r>
              <a:t>Va configurata la toolchain, ossia va detto dove sono compilatore e linker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Click su "Configure"</a:t>
            </a:r>
          </a:p>
        </p:txBody>
      </p:sp>
      <p:pic>
        <p:nvPicPr>
          <p:cNvPr id="2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01379" y="457217"/>
            <a:ext cx="6201565" cy="21335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70301" y="4334454"/>
            <a:ext cx="8877301" cy="4127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u &quot;+&quot;…"/>
          <p:cNvSpPr txBox="1"/>
          <p:nvPr>
            <p:ph type="body" idx="1"/>
          </p:nvPr>
        </p:nvSpPr>
        <p:spPr>
          <a:xfrm>
            <a:off x="481749" y="492608"/>
            <a:ext cx="11570551" cy="839739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>
              <a:buSzTx/>
              <a:buNone/>
            </a:pPr>
            <a:r>
              <a:t>Su "+"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Aggiungere MinGW: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Selezionare cartella:</a:t>
            </a:r>
          </a:p>
        </p:txBody>
      </p:sp>
      <p:pic>
        <p:nvPicPr>
          <p:cNvPr id="21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20957" y="447789"/>
            <a:ext cx="5308601" cy="3060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5483" y="3542713"/>
            <a:ext cx="2788244" cy="18030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86527" y="6898369"/>
            <a:ext cx="7150101" cy="1231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QUI:…"/>
          <p:cNvSpPr txBox="1"/>
          <p:nvPr>
            <p:ph type="body" idx="1"/>
          </p:nvPr>
        </p:nvSpPr>
        <p:spPr>
          <a:xfrm>
            <a:off x="481749" y="492608"/>
            <a:ext cx="11570551" cy="839739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>
              <a:buSzTx/>
              <a:buNone/>
            </a:pPr>
            <a:r>
              <a:t>QUI: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Se tutto ok, apparira' </a:t>
            </a:r>
          </a:p>
          <a:p>
            <a:pPr marL="0" indent="0">
              <a:buSzTx/>
              <a:buNone/>
            </a:pPr>
            <a:r>
              <a:t>finestra con spunte VERDI:</a:t>
            </a:r>
          </a:p>
        </p:txBody>
      </p:sp>
      <p:pic>
        <p:nvPicPr>
          <p:cNvPr id="21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55123" y="270346"/>
            <a:ext cx="6804620" cy="48147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11038" y="5294012"/>
            <a:ext cx="5111240" cy="41674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1' progetto…"/>
          <p:cNvSpPr txBox="1"/>
          <p:nvPr>
            <p:ph type="body" idx="1"/>
          </p:nvPr>
        </p:nvSpPr>
        <p:spPr>
          <a:xfrm>
            <a:off x="481749" y="492608"/>
            <a:ext cx="11570551" cy="839739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1' progetto</a:t>
            </a:r>
          </a:p>
          <a:p>
            <a:pPr marL="0" indent="0">
              <a:buSzTx/>
              <a:buNone/>
            </a:pPr>
            <a:r>
              <a:t>Concetti sottesi:</a:t>
            </a:r>
          </a:p>
          <a:p>
            <a:pPr marL="0" indent="0">
              <a:buSzTx/>
              <a:buNone/>
            </a:pPr>
            <a:r>
              <a:t>- useremo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SOLO</a:t>
            </a:r>
            <a:r>
              <a:t> il C</a:t>
            </a:r>
          </a:p>
          <a:p>
            <a:pPr marL="0" indent="0">
              <a:buSzTx/>
              <a:buNone/>
            </a:pPr>
            <a:r>
              <a:t>- ogni attività ingegneristica ha un "progetto"</a:t>
            </a:r>
          </a:p>
          <a:p>
            <a:pPr marL="0" indent="0">
              <a:buSzTx/>
              <a:buNone/>
            </a:pPr>
            <a:r>
              <a:t>- creeremo un mini-project</a:t>
            </a:r>
          </a:p>
          <a:p>
            <a:pPr marL="0" indent="0">
              <a:buSzTx/>
              <a:buNone/>
            </a:pPr>
            <a:r>
              <a:t>- Clion serve x moltissimi altri tipi di progetti.... Non li vedremo!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1' progetto (2)…"/>
          <p:cNvSpPr txBox="1"/>
          <p:nvPr>
            <p:ph type="body" idx="1"/>
          </p:nvPr>
        </p:nvSpPr>
        <p:spPr>
          <a:xfrm>
            <a:off x="481749" y="492608"/>
            <a:ext cx="11570551" cy="839739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1' progetto (2)</a:t>
            </a:r>
          </a:p>
          <a:p>
            <a:pPr marL="0" indent="0">
              <a:buSzTx/>
              <a:buNone/>
            </a:pPr>
            <a:r>
              <a:t>a) Nuovo..                                 O da: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b) progetto SOLO C, </a:t>
            </a:r>
            <a:r>
              <a:rPr u="sng">
                <a:hlinkClick r:id="rId2" invalidUrl="" action="" tgtFrame="" tooltip="" history="1" highlightClick="0" endSnd="0"/>
              </a:rPr>
              <a:t>p.es</a:t>
            </a:r>
            <a:r>
              <a:t> con versione C99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c) NO 3rd step! Avete gia "HELLO WORLD" </a:t>
            </a:r>
          </a:p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RUN!</a:t>
            </a:r>
          </a:p>
        </p:txBody>
      </p:sp>
      <p:pic>
        <p:nvPicPr>
          <p:cNvPr id="22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31622" y="1532294"/>
            <a:ext cx="3530601" cy="774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42067" y="715406"/>
            <a:ext cx="4192992" cy="24084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91314" y="4478782"/>
            <a:ext cx="6201564" cy="21335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1' progetto (3)…"/>
          <p:cNvSpPr txBox="1"/>
          <p:nvPr>
            <p:ph type="body" idx="1"/>
          </p:nvPr>
        </p:nvSpPr>
        <p:spPr>
          <a:xfrm>
            <a:off x="481749" y="492608"/>
            <a:ext cx="11570551" cy="839739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1' progetto (3)</a:t>
            </a:r>
          </a:p>
          <a:p>
            <a:pPr marL="0" indent="0">
              <a:buSzTx/>
              <a:buNone/>
            </a:pPr>
            <a:r>
              <a:t>a) RUN (non è "play 😄 )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b) oppure debug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...</a:t>
            </a:r>
          </a:p>
        </p:txBody>
      </p:sp>
      <p:pic>
        <p:nvPicPr>
          <p:cNvPr id="2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2124" y="654968"/>
            <a:ext cx="4901890" cy="13861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55957" y="2198477"/>
            <a:ext cx="4038601" cy="81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Rounded Rectangle Rounded rectangle" descr="Rounded Rectangle Rounded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46272" y="1085277"/>
            <a:ext cx="817808" cy="601772"/>
          </a:xfrm>
          <a:prstGeom prst="rect">
            <a:avLst/>
          </a:prstGeom>
        </p:spPr>
      </p:pic>
      <p:pic>
        <p:nvPicPr>
          <p:cNvPr id="2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4830" y="4441506"/>
            <a:ext cx="4901890" cy="13861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Rounded Rectangle Rounded rectangle" descr="Rounded Rectangle Rounded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85145" y="4937100"/>
            <a:ext cx="817808" cy="60177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1' progetto (4)…"/>
          <p:cNvSpPr txBox="1"/>
          <p:nvPr>
            <p:ph type="body" idx="1"/>
          </p:nvPr>
        </p:nvSpPr>
        <p:spPr>
          <a:xfrm>
            <a:off x="416464" y="388152"/>
            <a:ext cx="11570551" cy="839739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1' progetto (4)</a:t>
            </a:r>
          </a:p>
          <a:p>
            <a:pPr marL="0" indent="0">
              <a:buSzTx/>
              <a:buNone/>
            </a:pPr>
            <a:r>
              <a:t>c) apparira' </a:t>
            </a:r>
          </a:p>
        </p:txBody>
      </p:sp>
      <p:pic>
        <p:nvPicPr>
          <p:cNvPr id="2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94450" y="1363082"/>
            <a:ext cx="8775701" cy="4546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1' progetto (5) tips and tricks.…"/>
          <p:cNvSpPr txBox="1"/>
          <p:nvPr>
            <p:ph type="body" idx="1"/>
          </p:nvPr>
        </p:nvSpPr>
        <p:spPr>
          <a:xfrm>
            <a:off x="481749" y="492608"/>
            <a:ext cx="11570551" cy="839739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1' progetto (5) tips and tricks.</a:t>
            </a:r>
          </a:p>
          <a:p>
            <a:pPr marL="0" indent="0">
              <a:buSzTx/>
              <a:buNone/>
            </a:pPr>
            <a:r>
              <a:t>1) Non appare </a:t>
            </a:r>
          </a:p>
          <a:p>
            <a:pPr marL="0" indent="0">
              <a:buSzTx/>
              <a:buNone/>
            </a:pPr>
            <a:r>
              <a:t>Ma invece: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2) fate ADD.. con il "+"</a:t>
            </a:r>
          </a:p>
          <a:p>
            <a:pPr marL="0" indent="0">
              <a:buSzTx/>
              <a:buNone/>
            </a:pPr>
            <a:r>
              <a:t>Make</a:t>
            </a:r>
          </a:p>
          <a:p>
            <a:pPr marL="0" indent="0">
              <a:buSzTx/>
              <a:buNone/>
            </a:pPr>
            <a:r>
              <a:t>E date ok...</a:t>
            </a:r>
          </a:p>
        </p:txBody>
      </p:sp>
      <p:pic>
        <p:nvPicPr>
          <p:cNvPr id="23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4664" y="1111964"/>
            <a:ext cx="4901890" cy="13861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94474" y="2892052"/>
            <a:ext cx="3715732" cy="12458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25361" y="4822098"/>
            <a:ext cx="2768601" cy="2146301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Dingbat X"/>
          <p:cNvSpPr/>
          <p:nvPr/>
        </p:nvSpPr>
        <p:spPr>
          <a:xfrm>
            <a:off x="8496520" y="840860"/>
            <a:ext cx="1156230" cy="13662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ationale…"/>
          <p:cNvSpPr txBox="1"/>
          <p:nvPr>
            <p:ph type="body" idx="1"/>
          </p:nvPr>
        </p:nvSpPr>
        <p:spPr>
          <a:xfrm>
            <a:off x="481749" y="492608"/>
            <a:ext cx="11898644" cy="8720067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>
              <a:buSzTx/>
              <a:buNone/>
              <a:defRPr b="1" sz="3400">
                <a:latin typeface="Helvetica"/>
                <a:ea typeface="Helvetica"/>
                <a:cs typeface="Helvetica"/>
                <a:sym typeface="Helvetica"/>
              </a:defRPr>
            </a:pPr>
            <a:r>
              <a:t>Rationale</a:t>
            </a:r>
          </a:p>
          <a:p>
            <a:pPr marL="0" indent="0">
              <a:buSzTx/>
              <a:buNone/>
              <a:defRPr sz="3400"/>
            </a:pPr>
            <a:r>
              <a:t>1) CLion e' multipiattaforma</a:t>
            </a:r>
          </a:p>
          <a:p>
            <a:pPr marL="0" indent="0">
              <a:buSzTx/>
              <a:buNone/>
              <a:defRPr sz="3400"/>
            </a:pPr>
            <a:r>
              <a:t>2) e' moderno, esiste la "community ed." (Free)</a:t>
            </a:r>
          </a:p>
          <a:p>
            <a:pPr marL="0" indent="0">
              <a:buSzTx/>
              <a:buNone/>
              <a:defRPr sz="3400"/>
            </a:pPr>
            <a:r>
              <a:t>3) come Studenti POLI avrete quello full Gratis previa registrazione</a:t>
            </a:r>
          </a:p>
          <a:p>
            <a:pPr marL="0" indent="0">
              <a:buSzTx/>
              <a:buNone/>
              <a:defRPr sz="3400"/>
            </a:pPr>
            <a:r>
              <a:t>3) e' un IDE, serve pero' la toolchain (compilatore, linker... librerie binarie e header del C)</a:t>
            </a:r>
          </a:p>
          <a:p>
            <a:pPr marL="0" indent="0">
              <a:buSzTx/>
              <a:buNone/>
              <a:defRPr sz="3400"/>
            </a:pPr>
            <a:r>
              <a:t>4) su Windows la toolchain NON c'e', su MacOS va installata a parte, su Linux di solito gia presente</a:t>
            </a:r>
          </a:p>
          <a:p>
            <a:pPr marL="0" indent="0">
              <a:buSzTx/>
              <a:buNone/>
              <a:defRPr sz="3400"/>
            </a:pPr>
            <a:r>
              <a:rPr i="1">
                <a:latin typeface="Helvetica"/>
                <a:ea typeface="Helvetica"/>
                <a:cs typeface="Helvetica"/>
                <a:sym typeface="Helvetica"/>
              </a:rPr>
              <a:t>Bonus feature</a:t>
            </a:r>
            <a:r>
              <a:t>: programmazione cooperativa!</a:t>
            </a:r>
          </a:p>
        </p:txBody>
      </p:sp>
      <p:pic>
        <p:nvPicPr>
          <p:cNvPr id="1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11670" y="7746533"/>
            <a:ext cx="1892839" cy="18928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&quot;Code with Me&quot;…"/>
          <p:cNvSpPr txBox="1"/>
          <p:nvPr>
            <p:ph type="body" idx="1"/>
          </p:nvPr>
        </p:nvSpPr>
        <p:spPr>
          <a:xfrm>
            <a:off x="481749" y="492608"/>
            <a:ext cx="11570551" cy="839739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"Code with Me"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Potete chattare, vedere codice, editare con i vs compagni lo stesso progetto senza altri tool! 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</p:txBody>
      </p:sp>
      <p:pic>
        <p:nvPicPr>
          <p:cNvPr id="24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1749" y="492608"/>
            <a:ext cx="4025901" cy="177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59130" y="212628"/>
            <a:ext cx="1892839" cy="18928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3293" y="1181100"/>
            <a:ext cx="901701" cy="685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Log Story ... SHORT…"/>
          <p:cNvSpPr txBox="1"/>
          <p:nvPr>
            <p:ph type="body" idx="1"/>
          </p:nvPr>
        </p:nvSpPr>
        <p:spPr>
          <a:xfrm>
            <a:off x="481749" y="492608"/>
            <a:ext cx="11815923" cy="898463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Log Story ... SHORT</a:t>
            </a:r>
          </a:p>
          <a:p>
            <a:pPr marL="0" indent="0">
              <a:buSzTx/>
              <a:buNone/>
            </a:pPr>
            <a:r>
              <a:t>1) scaricare CLion </a:t>
            </a:r>
            <a:r>
              <a:rPr i="1" sz="2900">
                <a:latin typeface="Helvetica"/>
                <a:ea typeface="Helvetica"/>
                <a:cs typeface="Helvetica"/>
                <a:sym typeface="Helvetica"/>
              </a:rPr>
              <a:t>(</a:t>
            </a:r>
            <a:r>
              <a:rPr i="1" sz="2900" u="sng">
                <a:latin typeface="Helvetica"/>
                <a:ea typeface="Helvetica"/>
                <a:cs typeface="Helvetica"/>
                <a:sym typeface="Helvetica"/>
                <a:hlinkClick r:id="rId2" invalidUrl="" action="" tgtFrame="" tooltip="" history="1" highlightClick="0" endSnd="0"/>
              </a:rPr>
              <a:t>https://www.jetbrains.com/clion/</a:t>
            </a:r>
            <a:r>
              <a:t>)</a:t>
            </a:r>
          </a:p>
          <a:p>
            <a:pPr marL="0" indent="0">
              <a:buSzTx/>
              <a:buNone/>
            </a:pPr>
            <a:r>
              <a:t>2) Registrarsi (opz.)</a:t>
            </a:r>
          </a:p>
          <a:p>
            <a:pPr marL="0" indent="0">
              <a:buSzTx/>
              <a:buNone/>
            </a:pPr>
            <a:r>
              <a:t>3) Lanciare installer... al 99 % fa tutto lui..</a:t>
            </a:r>
          </a:p>
          <a:p>
            <a:pPr marL="0" indent="0">
              <a:buSzTx/>
              <a:buNone/>
            </a:pPr>
            <a:r>
              <a:t>4) scaricare ed installare la toolchain Mingw (idem)</a:t>
            </a:r>
          </a:p>
          <a:p>
            <a:pPr marL="0" indent="0">
              <a:buSzTx/>
              <a:buNone/>
              <a:defRPr i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 u="sng">
                <a:hlinkClick r:id="rId3" invalidUrl="" action="" tgtFrame="" tooltip="" history="1" highlightClick="0" endSnd="0"/>
              </a:rPr>
              <a:t>https://sourceforge.net/projects/mingw-w64/</a:t>
            </a:r>
          </a:p>
          <a:p>
            <a:pPr marL="0" indent="0">
              <a:buSzTx/>
              <a:buNone/>
            </a:pPr>
            <a:r>
              <a:t>5) configurare CLion x usare la toolchain</a:t>
            </a:r>
          </a:p>
          <a:p>
            <a:pPr marL="0" indent="0">
              <a:buSzTx/>
              <a:buNone/>
              <a:defRPr sz="3400"/>
            </a:pPr>
            <a:r>
              <a:t>6) fare progetto di prova (vedere la sezione in fondo..)</a:t>
            </a:r>
            <a:br/>
            <a:r>
              <a:t>    </a:t>
            </a:r>
            <a:r>
              <a:rPr i="1" sz="2100">
                <a:latin typeface="Helvetica"/>
                <a:ea typeface="Helvetica"/>
                <a:cs typeface="Helvetica"/>
                <a:sym typeface="Helvetica"/>
              </a:rPr>
              <a:t>A) da "nuovo Progetto"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Long story....…"/>
          <p:cNvSpPr txBox="1"/>
          <p:nvPr>
            <p:ph type="body" idx="1"/>
          </p:nvPr>
        </p:nvSpPr>
        <p:spPr>
          <a:xfrm>
            <a:off x="481749" y="492608"/>
            <a:ext cx="11570551" cy="839739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Long story....</a:t>
            </a:r>
          </a:p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Ecco tutti i passi..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gistrarvi (Opzionale)"/>
          <p:cNvSpPr txBox="1"/>
          <p:nvPr>
            <p:ph type="body" idx="1"/>
          </p:nvPr>
        </p:nvSpPr>
        <p:spPr>
          <a:xfrm>
            <a:off x="481749" y="492608"/>
            <a:ext cx="11570551" cy="839739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Registrarvi (Opzionale)</a:t>
            </a:r>
          </a:p>
        </p:txBody>
      </p:sp>
      <p:pic>
        <p:nvPicPr>
          <p:cNvPr id="182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6688" t="6688" r="0" b="0"/>
          <a:stretch>
            <a:fillRect/>
          </a:stretch>
        </p:blipFill>
        <p:spPr>
          <a:xfrm>
            <a:off x="835604" y="1880396"/>
            <a:ext cx="11206907" cy="71076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Download..…"/>
          <p:cNvSpPr txBox="1"/>
          <p:nvPr>
            <p:ph type="body" idx="1"/>
          </p:nvPr>
        </p:nvSpPr>
        <p:spPr>
          <a:xfrm>
            <a:off x="481749" y="492608"/>
            <a:ext cx="11570551" cy="839739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Download..</a:t>
            </a:r>
          </a:p>
          <a:p>
            <a:pPr marL="0" indent="0">
              <a:buSzTx/>
              <a:buNone/>
            </a:pPr>
            <a:r>
              <a:t>1) scaricare CLion </a:t>
            </a:r>
            <a:br/>
            <a:r>
              <a:rPr i="1" sz="2900">
                <a:latin typeface="Helvetica"/>
                <a:ea typeface="Helvetica"/>
                <a:cs typeface="Helvetica"/>
                <a:sym typeface="Helvetica"/>
              </a:rPr>
              <a:t>(</a:t>
            </a:r>
            <a:r>
              <a:rPr i="1" sz="2900" u="sng">
                <a:latin typeface="Helvetica"/>
                <a:ea typeface="Helvetica"/>
                <a:cs typeface="Helvetica"/>
                <a:sym typeface="Helvetica"/>
                <a:hlinkClick r:id="rId2" invalidUrl="" action="" tgtFrame="" tooltip="" history="1" highlightClick="0" endSnd="0"/>
              </a:rPr>
              <a:t>https://www.jetbrains.com/clion/</a:t>
            </a:r>
            <a:r>
              <a:t>)</a:t>
            </a:r>
          </a:p>
          <a:p>
            <a:pPr marL="0" indent="0">
              <a:buSzTx/>
              <a:buNone/>
            </a:pPr>
            <a:r>
              <a:t>2) salvare</a:t>
            </a:r>
          </a:p>
          <a:p>
            <a:pPr marL="0" indent="0">
              <a:buSzTx/>
              <a:buNone/>
            </a:pPr>
            <a:r>
              <a:t>3) eseguire installer</a:t>
            </a:r>
          </a:p>
          <a:p>
            <a:pPr marL="0" indent="0">
              <a:buSzTx/>
              <a:buNone/>
            </a:pPr>
          </a:p>
        </p:txBody>
      </p:sp>
      <p:pic>
        <p:nvPicPr>
          <p:cNvPr id="18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7018" y="-8175"/>
            <a:ext cx="5511801" cy="482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914" y="5560804"/>
            <a:ext cx="13004801" cy="12278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356459" y="7842334"/>
            <a:ext cx="13004801" cy="11071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Installazione.. screen…"/>
          <p:cNvSpPr txBox="1"/>
          <p:nvPr>
            <p:ph type="body" idx="1"/>
          </p:nvPr>
        </p:nvSpPr>
        <p:spPr>
          <a:xfrm>
            <a:off x="481749" y="492608"/>
            <a:ext cx="11570551" cy="839739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Installazione.. screen</a:t>
            </a:r>
          </a:p>
          <a:p>
            <a:pPr marL="0" indent="0">
              <a:buSzTx/>
              <a:buNone/>
            </a:pPr>
            <a:r>
              <a:t>Accettare...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(</a:t>
            </a:r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Eventualmente</a:t>
            </a:r>
            <a:r>
              <a:t> </a:t>
            </a:r>
          </a:p>
          <a:p>
            <a:pPr marL="0" indent="0">
              <a:buSzTx/>
              <a:buNone/>
            </a:pPr>
            <a:r>
              <a:t>personalizzare..)</a:t>
            </a:r>
          </a:p>
        </p:txBody>
      </p:sp>
      <p:pic>
        <p:nvPicPr>
          <p:cNvPr id="19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82488" y="632949"/>
            <a:ext cx="5017711" cy="3568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13973" y="4410060"/>
            <a:ext cx="5154740" cy="38009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pzioni…"/>
          <p:cNvSpPr txBox="1"/>
          <p:nvPr>
            <p:ph type="body" idx="1"/>
          </p:nvPr>
        </p:nvSpPr>
        <p:spPr>
          <a:xfrm>
            <a:off x="481749" y="492608"/>
            <a:ext cx="11570551" cy="839739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Opzioni</a:t>
            </a:r>
          </a:p>
          <a:p>
            <a:pPr marL="0" indent="0">
              <a:buSzTx/>
              <a:buNone/>
            </a:pPr>
            <a:r>
              <a:t>Useremo CLIon solo x C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Dopo install...</a:t>
            </a:r>
          </a:p>
          <a:p>
            <a:pPr marL="0" indent="0">
              <a:buSzTx/>
              <a:buNone/>
            </a:pPr>
            <a:r>
              <a:t>Credenziali</a:t>
            </a:r>
          </a:p>
        </p:txBody>
      </p:sp>
      <p:pic>
        <p:nvPicPr>
          <p:cNvPr id="19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78665" y="384067"/>
            <a:ext cx="5471156" cy="4061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70070" y="4898042"/>
            <a:ext cx="7140109" cy="37579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Done..…"/>
          <p:cNvSpPr txBox="1"/>
          <p:nvPr>
            <p:ph type="body" idx="1"/>
          </p:nvPr>
        </p:nvSpPr>
        <p:spPr>
          <a:xfrm>
            <a:off x="481749" y="492608"/>
            <a:ext cx="11570551" cy="8875655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Done..</a:t>
            </a:r>
          </a:p>
          <a:p>
            <a:pPr marL="0" indent="0">
              <a:buSzTx/>
              <a:buNone/>
            </a:pPr>
            <a:r>
              <a:t>CLion e' installato, </a:t>
            </a:r>
          </a:p>
          <a:p>
            <a:pPr marL="0" indent="0">
              <a:buSzTx/>
              <a:buNone/>
            </a:pPr>
            <a:r>
              <a:t>Ma mancano i tool...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Useremo Mingw</a:t>
            </a:r>
          </a:p>
          <a:p>
            <a:pPr marL="0" indent="0">
              <a:buSzTx/>
              <a:buNone/>
              <a:defRPr sz="2200"/>
            </a:pPr>
            <a:r>
              <a:t>https://www.mingw-w64.org/downloads/</a:t>
            </a:r>
          </a:p>
          <a:p>
            <a:pPr marL="0" indent="0">
              <a:buSzTx/>
              <a:buNone/>
              <a:defRPr sz="2200"/>
            </a:pPr>
            <a:r>
              <a:t>Installation: Sourceforge</a:t>
            </a:r>
          </a:p>
          <a:p>
            <a:pPr marL="0" indent="0">
              <a:buSzTx/>
              <a:buNone/>
            </a:pPr>
            <a:r>
              <a:t>https://sourceforge.net/projects/mingw-w64/</a:t>
            </a:r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35166" y="246768"/>
            <a:ext cx="6834296" cy="39256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