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21" Type="http://schemas.openxmlformats.org/officeDocument/2006/relationships/font" Target="fonts/Lato-boldItalic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f096d17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f096d17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4971fc4a5_1_6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a4971fc4a5_1_6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a4971fc4a5_1_6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540f770ea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a540f770ea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419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>
            <p:ph idx="2" type="pic"/>
          </p:nvPr>
        </p:nvSpPr>
        <p:spPr>
          <a:xfrm>
            <a:off x="3823036" y="1324751"/>
            <a:ext cx="1497900" cy="1497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9" name="Google Shape;89;p1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>
            <p:ph idx="2" type="pic"/>
          </p:nvPr>
        </p:nvSpPr>
        <p:spPr>
          <a:xfrm>
            <a:off x="4571999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18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9" name="Google Shape;99;p19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>
            <p:ph idx="2" type="pic"/>
          </p:nvPr>
        </p:nvSpPr>
        <p:spPr>
          <a:xfrm>
            <a:off x="1" y="1436299"/>
            <a:ext cx="4572000" cy="294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>
            <p:ph idx="2" type="pic"/>
          </p:nvPr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21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>
            <p:ph idx="2" type="pic"/>
          </p:nvPr>
        </p:nvSpPr>
        <p:spPr>
          <a:xfrm>
            <a:off x="0" y="0"/>
            <a:ext cx="37548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1" name="Google Shape;111;p22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>
            <p:ph idx="2" type="pic"/>
          </p:nvPr>
        </p:nvSpPr>
        <p:spPr>
          <a:xfrm>
            <a:off x="0" y="1324751"/>
            <a:ext cx="9144000" cy="2152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23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/>
          <p:nvPr>
            <p:ph idx="2" type="pic"/>
          </p:nvPr>
        </p:nvSpPr>
        <p:spPr>
          <a:xfrm>
            <a:off x="3852400" y="1661020"/>
            <a:ext cx="1438200" cy="255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9" name="Google Shape;119;p24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4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/>
          <p:nvPr>
            <p:ph idx="2" type="pic"/>
          </p:nvPr>
        </p:nvSpPr>
        <p:spPr>
          <a:xfrm>
            <a:off x="789688" y="1520470"/>
            <a:ext cx="3511200" cy="1979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3" name="Google Shape;123;p25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5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/>
          <p:nvPr>
            <p:ph idx="2" type="pic"/>
          </p:nvPr>
        </p:nvSpPr>
        <p:spPr>
          <a:xfrm>
            <a:off x="3460173" y="1508065"/>
            <a:ext cx="5055000" cy="2984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Google Shape;127;p26"/>
          <p:cNvSpPr/>
          <p:nvPr/>
        </p:nvSpPr>
        <p:spPr>
          <a:xfrm>
            <a:off x="8633387" y="269627"/>
            <a:ext cx="318300" cy="31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8488376" y="330688"/>
            <a:ext cx="608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7"/>
          <p:cNvPicPr preferRelativeResize="0"/>
          <p:nvPr/>
        </p:nvPicPr>
        <p:blipFill rotWithShape="1">
          <a:blip r:embed="rId3">
            <a:alphaModFix/>
          </a:blip>
          <a:srcRect b="0" l="0" r="5651" t="0"/>
          <a:stretch/>
        </p:blipFill>
        <p:spPr>
          <a:xfrm>
            <a:off x="304800" y="858550"/>
            <a:ext cx="833985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/>
          <p:nvPr/>
        </p:nvSpPr>
        <p:spPr>
          <a:xfrm>
            <a:off x="2211450" y="144800"/>
            <a:ext cx="58587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highlight>
                  <a:srgbClr val="05BE82"/>
                </a:highlight>
                <a:latin typeface="Roboto"/>
                <a:ea typeface="Roboto"/>
                <a:cs typeface="Roboto"/>
                <a:sym typeface="Roboto"/>
              </a:rPr>
              <a:t>Qué es una red?</a:t>
            </a:r>
            <a:r>
              <a:rPr lang="es-419" sz="1000">
                <a:solidFill>
                  <a:srgbClr val="7A7A7A"/>
                </a:solidFill>
                <a:latin typeface="Roboto"/>
                <a:ea typeface="Roboto"/>
                <a:cs typeface="Roboto"/>
                <a:sym typeface="Roboto"/>
              </a:rPr>
              <a:t> Dos o más equipos interconectados entre sí, a través de un medio</a:t>
            </a:r>
            <a:endParaRPr sz="1000">
              <a:solidFill>
                <a:srgbClr val="7A7A7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0" name="Google Shape;140;p28"/>
          <p:cNvGrpSpPr/>
          <p:nvPr/>
        </p:nvGrpSpPr>
        <p:grpSpPr>
          <a:xfrm>
            <a:off x="486763" y="199875"/>
            <a:ext cx="1349098" cy="1392273"/>
            <a:chOff x="2537025" y="199875"/>
            <a:chExt cx="910200" cy="924300"/>
          </a:xfrm>
        </p:grpSpPr>
        <p:sp>
          <p:nvSpPr>
            <p:cNvPr id="141" name="Google Shape;141;p28"/>
            <p:cNvSpPr/>
            <p:nvPr/>
          </p:nvSpPr>
          <p:spPr>
            <a:xfrm>
              <a:off x="2537025" y="199875"/>
              <a:ext cx="910200" cy="924300"/>
            </a:xfrm>
            <a:prstGeom prst="ellipse">
              <a:avLst/>
            </a:prstGeom>
            <a:solidFill>
              <a:srgbClr val="05BE8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2568591" y="423071"/>
              <a:ext cx="8319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REDES DE </a:t>
              </a:r>
              <a:r>
                <a:rPr b="1" lang="es-419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750" y="375175"/>
            <a:ext cx="5101300" cy="11266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6025" y="1689475"/>
            <a:ext cx="3843866" cy="7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/>
          <p:nvPr/>
        </p:nvSpPr>
        <p:spPr>
          <a:xfrm>
            <a:off x="1350025" y="1989000"/>
            <a:ext cx="14163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Elementos </a:t>
            </a:r>
            <a:r>
              <a:rPr b="1" lang="es-419" sz="1000">
                <a:solidFill>
                  <a:srgbClr val="FFFFFF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básicos</a:t>
            </a:r>
            <a:r>
              <a:rPr b="1" lang="es-419" sz="1000">
                <a:solidFill>
                  <a:srgbClr val="FFFFFF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 comunes:</a:t>
            </a:r>
            <a:endParaRPr sz="1000">
              <a:solidFill>
                <a:srgbClr val="FFFFFF"/>
              </a:solidFill>
              <a:highlight>
                <a:schemeClr val="accent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8"/>
          <p:cNvSpPr/>
          <p:nvPr/>
        </p:nvSpPr>
        <p:spPr>
          <a:xfrm>
            <a:off x="4358263" y="2562688"/>
            <a:ext cx="8940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Protocolo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" name="Google Shape;147;p28"/>
          <p:cNvCxnSpPr/>
          <p:nvPr/>
        </p:nvCxnSpPr>
        <p:spPr>
          <a:xfrm>
            <a:off x="2103425" y="2261000"/>
            <a:ext cx="7488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8" name="Google Shape;148;p28"/>
          <p:cNvGrpSpPr/>
          <p:nvPr/>
        </p:nvGrpSpPr>
        <p:grpSpPr>
          <a:xfrm>
            <a:off x="3119380" y="3350464"/>
            <a:ext cx="2287372" cy="1351061"/>
            <a:chOff x="4572005" y="1896220"/>
            <a:chExt cx="2287372" cy="1351061"/>
          </a:xfrm>
        </p:grpSpPr>
        <p:grpSp>
          <p:nvGrpSpPr>
            <p:cNvPr id="149" name="Google Shape;149;p28"/>
            <p:cNvGrpSpPr/>
            <p:nvPr/>
          </p:nvGrpSpPr>
          <p:grpSpPr>
            <a:xfrm flipH="1">
              <a:off x="4572166" y="2988174"/>
              <a:ext cx="2287212" cy="259107"/>
              <a:chOff x="220213" y="3970325"/>
              <a:chExt cx="4278361" cy="484675"/>
            </a:xfrm>
          </p:grpSpPr>
          <p:grpSp>
            <p:nvGrpSpPr>
              <p:cNvPr id="150" name="Google Shape;150;p28"/>
              <p:cNvGrpSpPr/>
              <p:nvPr/>
            </p:nvGrpSpPr>
            <p:grpSpPr>
              <a:xfrm>
                <a:off x="220213" y="3970500"/>
                <a:ext cx="4278361" cy="484500"/>
                <a:chOff x="296413" y="3970500"/>
                <a:chExt cx="4278361" cy="484500"/>
              </a:xfrm>
            </p:grpSpPr>
            <p:sp>
              <p:nvSpPr>
                <p:cNvPr id="151" name="Google Shape;151;p28"/>
                <p:cNvSpPr/>
                <p:nvPr/>
              </p:nvSpPr>
              <p:spPr>
                <a:xfrm>
                  <a:off x="481574" y="3970500"/>
                  <a:ext cx="4093200" cy="484500"/>
                </a:xfrm>
                <a:prstGeom prst="rect">
                  <a:avLst/>
                </a:prstGeom>
                <a:solidFill>
                  <a:srgbClr val="FF526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/>
                </a:p>
              </p:txBody>
            </p:sp>
            <p:sp>
              <p:nvSpPr>
                <p:cNvPr id="152" name="Google Shape;152;p28"/>
                <p:cNvSpPr/>
                <p:nvPr/>
              </p:nvSpPr>
              <p:spPr>
                <a:xfrm>
                  <a:off x="296413" y="3970500"/>
                  <a:ext cx="486000" cy="484500"/>
                </a:xfrm>
                <a:prstGeom prst="ellipse">
                  <a:avLst/>
                </a:prstGeom>
                <a:solidFill>
                  <a:srgbClr val="FF52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53" name="Google Shape;153;p28"/>
                <p:cNvSpPr/>
                <p:nvPr/>
              </p:nvSpPr>
              <p:spPr>
                <a:xfrm>
                  <a:off x="749624" y="4146988"/>
                  <a:ext cx="3822300" cy="21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419" sz="9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FISICA</a:t>
                  </a:r>
                  <a:endParaRPr b="1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54" name="Google Shape;154;p28"/>
              <p:cNvSpPr txBox="1"/>
              <p:nvPr/>
            </p:nvSpPr>
            <p:spPr>
              <a:xfrm>
                <a:off x="585258" y="3970325"/>
                <a:ext cx="2349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55" name="Google Shape;155;p28"/>
            <p:cNvGrpSpPr/>
            <p:nvPr/>
          </p:nvGrpSpPr>
          <p:grpSpPr>
            <a:xfrm flipH="1">
              <a:off x="4572148" y="2715321"/>
              <a:ext cx="2152037" cy="259822"/>
              <a:chOff x="473100" y="3459938"/>
              <a:chExt cx="4025509" cy="486012"/>
            </a:xfrm>
          </p:grpSpPr>
          <p:grpSp>
            <p:nvGrpSpPr>
              <p:cNvPr id="156" name="Google Shape;156;p28"/>
              <p:cNvGrpSpPr/>
              <p:nvPr/>
            </p:nvGrpSpPr>
            <p:grpSpPr>
              <a:xfrm>
                <a:off x="473100" y="3459938"/>
                <a:ext cx="4025509" cy="486012"/>
                <a:chOff x="549300" y="3459938"/>
                <a:chExt cx="4025509" cy="486012"/>
              </a:xfrm>
            </p:grpSpPr>
            <p:sp>
              <p:nvSpPr>
                <p:cNvPr id="157" name="Google Shape;157;p28"/>
                <p:cNvSpPr/>
                <p:nvPr/>
              </p:nvSpPr>
              <p:spPr>
                <a:xfrm>
                  <a:off x="814009" y="3459938"/>
                  <a:ext cx="3760800" cy="486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/>
                </a:p>
              </p:txBody>
            </p:sp>
            <p:sp>
              <p:nvSpPr>
                <p:cNvPr id="158" name="Google Shape;158;p28"/>
                <p:cNvSpPr/>
                <p:nvPr/>
              </p:nvSpPr>
              <p:spPr>
                <a:xfrm>
                  <a:off x="549300" y="3459950"/>
                  <a:ext cx="486000" cy="486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59" name="Google Shape;159;p28"/>
                <p:cNvSpPr/>
                <p:nvPr/>
              </p:nvSpPr>
              <p:spPr>
                <a:xfrm>
                  <a:off x="1060293" y="3655598"/>
                  <a:ext cx="3511800" cy="239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419" sz="9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ENLACE DE DATOS</a:t>
                  </a:r>
                  <a:endParaRPr b="1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60" name="Google Shape;160;p28"/>
              <p:cNvSpPr txBox="1"/>
              <p:nvPr/>
            </p:nvSpPr>
            <p:spPr>
              <a:xfrm>
                <a:off x="775133" y="3460600"/>
                <a:ext cx="234900" cy="484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61" name="Google Shape;161;p28"/>
            <p:cNvGrpSpPr/>
            <p:nvPr/>
          </p:nvGrpSpPr>
          <p:grpSpPr>
            <a:xfrm flipH="1">
              <a:off x="4572152" y="2442374"/>
              <a:ext cx="1990128" cy="259816"/>
              <a:chOff x="775952" y="2949375"/>
              <a:chExt cx="3722648" cy="486000"/>
            </a:xfrm>
          </p:grpSpPr>
          <p:grpSp>
            <p:nvGrpSpPr>
              <p:cNvPr id="162" name="Google Shape;162;p28"/>
              <p:cNvGrpSpPr/>
              <p:nvPr/>
            </p:nvGrpSpPr>
            <p:grpSpPr>
              <a:xfrm>
                <a:off x="775952" y="2949375"/>
                <a:ext cx="3722648" cy="486000"/>
                <a:chOff x="852152" y="2949375"/>
                <a:chExt cx="3722648" cy="486000"/>
              </a:xfrm>
            </p:grpSpPr>
            <p:sp>
              <p:nvSpPr>
                <p:cNvPr id="163" name="Google Shape;163;p28"/>
                <p:cNvSpPr/>
                <p:nvPr/>
              </p:nvSpPr>
              <p:spPr>
                <a:xfrm>
                  <a:off x="1102300" y="2949375"/>
                  <a:ext cx="3472500" cy="486000"/>
                </a:xfrm>
                <a:prstGeom prst="rect">
                  <a:avLst/>
                </a:prstGeom>
                <a:solidFill>
                  <a:srgbClr val="EED0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/>
                </a:p>
              </p:txBody>
            </p:sp>
            <p:sp>
              <p:nvSpPr>
                <p:cNvPr id="164" name="Google Shape;164;p28"/>
                <p:cNvSpPr/>
                <p:nvPr/>
              </p:nvSpPr>
              <p:spPr>
                <a:xfrm>
                  <a:off x="852152" y="2949375"/>
                  <a:ext cx="486000" cy="486000"/>
                </a:xfrm>
                <a:prstGeom prst="ellipse">
                  <a:avLst/>
                </a:prstGeom>
                <a:solidFill>
                  <a:srgbClr val="EED05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65" name="Google Shape;165;p28"/>
                <p:cNvSpPr/>
                <p:nvPr/>
              </p:nvSpPr>
              <p:spPr>
                <a:xfrm>
                  <a:off x="1442153" y="3133095"/>
                  <a:ext cx="3130500" cy="2391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419" sz="9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RED</a:t>
                  </a:r>
                  <a:endParaRPr b="1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66" name="Google Shape;166;p28"/>
              <p:cNvSpPr txBox="1"/>
              <p:nvPr/>
            </p:nvSpPr>
            <p:spPr>
              <a:xfrm>
                <a:off x="1079608" y="2950125"/>
                <a:ext cx="234900" cy="484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67" name="Google Shape;167;p28"/>
            <p:cNvGrpSpPr/>
            <p:nvPr/>
          </p:nvGrpSpPr>
          <p:grpSpPr>
            <a:xfrm flipH="1">
              <a:off x="4572166" y="2169420"/>
              <a:ext cx="1806199" cy="259816"/>
              <a:chOff x="1119975" y="2438800"/>
              <a:chExt cx="3378599" cy="486000"/>
            </a:xfrm>
          </p:grpSpPr>
          <p:grpSp>
            <p:nvGrpSpPr>
              <p:cNvPr id="168" name="Google Shape;168;p28"/>
              <p:cNvGrpSpPr/>
              <p:nvPr/>
            </p:nvGrpSpPr>
            <p:grpSpPr>
              <a:xfrm>
                <a:off x="1119975" y="2438800"/>
                <a:ext cx="3378599" cy="486000"/>
                <a:chOff x="1196175" y="2438800"/>
                <a:chExt cx="3378599" cy="486000"/>
              </a:xfrm>
            </p:grpSpPr>
            <p:sp>
              <p:nvSpPr>
                <p:cNvPr id="169" name="Google Shape;169;p28"/>
                <p:cNvSpPr/>
                <p:nvPr/>
              </p:nvSpPr>
              <p:spPr>
                <a:xfrm>
                  <a:off x="1444274" y="2438800"/>
                  <a:ext cx="3130500" cy="486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/>
                </a:p>
              </p:txBody>
            </p:sp>
            <p:sp>
              <p:nvSpPr>
                <p:cNvPr id="170" name="Google Shape;170;p28"/>
                <p:cNvSpPr/>
                <p:nvPr/>
              </p:nvSpPr>
              <p:spPr>
                <a:xfrm>
                  <a:off x="1196175" y="2438800"/>
                  <a:ext cx="486000" cy="4860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71" name="Google Shape;171;p28"/>
                <p:cNvSpPr/>
                <p:nvPr/>
              </p:nvSpPr>
              <p:spPr>
                <a:xfrm>
                  <a:off x="1788634" y="2678701"/>
                  <a:ext cx="2784300" cy="108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419" sz="9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TRANSPORTE</a:t>
                  </a:r>
                  <a:endParaRPr b="1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72" name="Google Shape;172;p28"/>
              <p:cNvSpPr txBox="1"/>
              <p:nvPr/>
            </p:nvSpPr>
            <p:spPr>
              <a:xfrm>
                <a:off x="1458658" y="2439550"/>
                <a:ext cx="234900" cy="484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73" name="Google Shape;173;p28"/>
            <p:cNvGrpSpPr/>
            <p:nvPr/>
          </p:nvGrpSpPr>
          <p:grpSpPr>
            <a:xfrm flipH="1">
              <a:off x="4572005" y="1896220"/>
              <a:ext cx="1681538" cy="260076"/>
              <a:chOff x="1353461" y="1927763"/>
              <a:chExt cx="3145414" cy="486488"/>
            </a:xfrm>
          </p:grpSpPr>
          <p:grpSp>
            <p:nvGrpSpPr>
              <p:cNvPr id="174" name="Google Shape;174;p28"/>
              <p:cNvGrpSpPr/>
              <p:nvPr/>
            </p:nvGrpSpPr>
            <p:grpSpPr>
              <a:xfrm>
                <a:off x="1353461" y="1928250"/>
                <a:ext cx="3145414" cy="486000"/>
                <a:chOff x="1429661" y="1928250"/>
                <a:chExt cx="3145414" cy="486000"/>
              </a:xfrm>
            </p:grpSpPr>
            <p:sp>
              <p:nvSpPr>
                <p:cNvPr id="175" name="Google Shape;175;p28"/>
                <p:cNvSpPr/>
                <p:nvPr/>
              </p:nvSpPr>
              <p:spPr>
                <a:xfrm>
                  <a:off x="1682175" y="1928250"/>
                  <a:ext cx="2892900" cy="486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/>
                </a:p>
              </p:txBody>
            </p:sp>
            <p:sp>
              <p:nvSpPr>
                <p:cNvPr id="176" name="Google Shape;176;p28"/>
                <p:cNvSpPr/>
                <p:nvPr/>
              </p:nvSpPr>
              <p:spPr>
                <a:xfrm>
                  <a:off x="1429661" y="1928250"/>
                  <a:ext cx="486000" cy="4860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77" name="Google Shape;177;p28"/>
                <p:cNvSpPr/>
                <p:nvPr/>
              </p:nvSpPr>
              <p:spPr>
                <a:xfrm>
                  <a:off x="2092687" y="2103957"/>
                  <a:ext cx="2480400" cy="2391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s-419" sz="90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APLICACIÓN</a:t>
                  </a:r>
                  <a:endParaRPr b="1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78" name="Google Shape;178;p28"/>
              <p:cNvSpPr txBox="1"/>
              <p:nvPr/>
            </p:nvSpPr>
            <p:spPr>
              <a:xfrm>
                <a:off x="1660783" y="1927763"/>
                <a:ext cx="234900" cy="4845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</a:t>
                </a:r>
                <a:endParaRPr b="1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79" name="Google Shape;179;p28"/>
          <p:cNvSpPr/>
          <p:nvPr/>
        </p:nvSpPr>
        <p:spPr>
          <a:xfrm>
            <a:off x="3043175" y="3114663"/>
            <a:ext cx="2239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rgbClr val="FFFFFF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Modelo de Capas: OSI - TCP/IP</a:t>
            </a:r>
            <a:endParaRPr sz="1000">
              <a:solidFill>
                <a:srgbClr val="7A7A7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29338"/>
            <a:ext cx="2766324" cy="12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/>
          <p:nvPr/>
        </p:nvSpPr>
        <p:spPr>
          <a:xfrm flipH="1" rot="10800000">
            <a:off x="3861850" y="2408721"/>
            <a:ext cx="467400" cy="404100"/>
          </a:xfrm>
          <a:prstGeom prst="bentArrow">
            <a:avLst>
              <a:gd fmla="val 37596" name="adj1"/>
              <a:gd fmla="val 28969" name="adj2"/>
              <a:gd fmla="val 25000" name="adj3"/>
              <a:gd fmla="val 55903" name="adj4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2950" y="2844602"/>
            <a:ext cx="3671052" cy="219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/>
          <p:nvPr/>
        </p:nvSpPr>
        <p:spPr>
          <a:xfrm>
            <a:off x="2786150" y="3168850"/>
            <a:ext cx="298250" cy="1549475"/>
          </a:xfrm>
          <a:custGeom>
            <a:rect b="b" l="l" r="r" t="t"/>
            <a:pathLst>
              <a:path extrusionOk="0" h="61979" w="11930">
                <a:moveTo>
                  <a:pt x="0" y="0"/>
                </a:moveTo>
                <a:lnTo>
                  <a:pt x="11930" y="52668"/>
                </a:lnTo>
                <a:lnTo>
                  <a:pt x="3492" y="61979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Google Shape;184;p28"/>
          <p:cNvSpPr/>
          <p:nvPr/>
        </p:nvSpPr>
        <p:spPr>
          <a:xfrm>
            <a:off x="5281275" y="2848775"/>
            <a:ext cx="276450" cy="2153250"/>
          </a:xfrm>
          <a:custGeom>
            <a:rect b="b" l="l" r="r" t="t"/>
            <a:pathLst>
              <a:path extrusionOk="0" h="86130" w="11058">
                <a:moveTo>
                  <a:pt x="8148" y="0"/>
                </a:moveTo>
                <a:lnTo>
                  <a:pt x="0" y="54704"/>
                </a:lnTo>
                <a:lnTo>
                  <a:pt x="11058" y="86130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Google Shape;185;p28"/>
          <p:cNvSpPr/>
          <p:nvPr/>
        </p:nvSpPr>
        <p:spPr>
          <a:xfrm>
            <a:off x="1038983" y="1597575"/>
            <a:ext cx="2009050" cy="1585825"/>
          </a:xfrm>
          <a:custGeom>
            <a:rect b="b" l="l" r="r" t="t"/>
            <a:pathLst>
              <a:path extrusionOk="0" h="63433" w="80362">
                <a:moveTo>
                  <a:pt x="634" y="0"/>
                </a:moveTo>
                <a:cubicBezTo>
                  <a:pt x="1943" y="8875"/>
                  <a:pt x="-4798" y="42677"/>
                  <a:pt x="8490" y="53249"/>
                </a:cubicBezTo>
                <a:cubicBezTo>
                  <a:pt x="21778" y="63821"/>
                  <a:pt x="68383" y="61736"/>
                  <a:pt x="80362" y="63433"/>
                </a:cubicBez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6" name="Google Shape;186;p28"/>
          <p:cNvSpPr/>
          <p:nvPr/>
        </p:nvSpPr>
        <p:spPr>
          <a:xfrm>
            <a:off x="1191375" y="1616750"/>
            <a:ext cx="205325" cy="490020"/>
          </a:xfrm>
          <a:custGeom>
            <a:rect b="b" l="l" r="r" t="t"/>
            <a:pathLst>
              <a:path extrusionOk="0" h="63433" w="80362">
                <a:moveTo>
                  <a:pt x="634" y="0"/>
                </a:moveTo>
                <a:cubicBezTo>
                  <a:pt x="1943" y="8875"/>
                  <a:pt x="-4798" y="42677"/>
                  <a:pt x="8490" y="53249"/>
                </a:cubicBezTo>
                <a:cubicBezTo>
                  <a:pt x="21778" y="63821"/>
                  <a:pt x="68383" y="61736"/>
                  <a:pt x="80362" y="63433"/>
                </a:cubicBez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7" name="Google Shape;187;p28"/>
          <p:cNvSpPr/>
          <p:nvPr/>
        </p:nvSpPr>
        <p:spPr>
          <a:xfrm>
            <a:off x="1698798" y="324550"/>
            <a:ext cx="603775" cy="974775"/>
          </a:xfrm>
          <a:custGeom>
            <a:rect b="b" l="l" r="r" t="t"/>
            <a:pathLst>
              <a:path extrusionOk="0" h="38991" w="24151">
                <a:moveTo>
                  <a:pt x="0" y="38991"/>
                </a:moveTo>
                <a:cubicBezTo>
                  <a:pt x="3346" y="38021"/>
                  <a:pt x="16052" y="39670"/>
                  <a:pt x="20077" y="33171"/>
                </a:cubicBezTo>
                <a:cubicBezTo>
                  <a:pt x="24102" y="26673"/>
                  <a:pt x="23472" y="5529"/>
                  <a:pt x="24151" y="0"/>
                </a:cubicBez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88" name="Google Shape;188;p28"/>
          <p:cNvCxnSpPr/>
          <p:nvPr/>
        </p:nvCxnSpPr>
        <p:spPr>
          <a:xfrm>
            <a:off x="4597475" y="2797875"/>
            <a:ext cx="29100" cy="411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/>
          <p:nvPr/>
        </p:nvSpPr>
        <p:spPr>
          <a:xfrm>
            <a:off x="29125" y="576600"/>
            <a:ext cx="57906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Se encarga de colocar en una  </a:t>
            </a:r>
            <a:r>
              <a:rPr i="1" lang="es-419" sz="1200">
                <a:solidFill>
                  <a:srgbClr val="FFFFFF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b="1" i="1" lang="es-419" sz="1200">
                <a:solidFill>
                  <a:srgbClr val="FFFFFF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TRAMA</a:t>
            </a:r>
            <a:r>
              <a:rPr i="1" lang="es-419" sz="1200">
                <a:solidFill>
                  <a:srgbClr val="FFFFFF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lang="es-419" sz="1200">
                <a:solidFill>
                  <a:srgbClr val="FFFFFF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 los datos de la capa superior y le agrega la información necesaria para poder enviarlos por el medio</a:t>
            </a:r>
            <a:r>
              <a:rPr lang="es-419" sz="1100">
                <a:solidFill>
                  <a:srgbClr val="FFFFFF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FFFFFF"/>
              </a:solidFill>
              <a:highlight>
                <a:schemeClr val="accent2"/>
              </a:highlight>
            </a:endParaRPr>
          </a:p>
        </p:txBody>
      </p:sp>
      <p:grpSp>
        <p:nvGrpSpPr>
          <p:cNvPr id="194" name="Google Shape;194;p29"/>
          <p:cNvGrpSpPr/>
          <p:nvPr/>
        </p:nvGrpSpPr>
        <p:grpSpPr>
          <a:xfrm>
            <a:off x="819043" y="1312599"/>
            <a:ext cx="4100021" cy="363406"/>
            <a:chOff x="4467830" y="3001668"/>
            <a:chExt cx="4100021" cy="389754"/>
          </a:xfrm>
        </p:grpSpPr>
        <p:sp>
          <p:nvSpPr>
            <p:cNvPr id="195" name="Google Shape;195;p29"/>
            <p:cNvSpPr/>
            <p:nvPr/>
          </p:nvSpPr>
          <p:spPr>
            <a:xfrm>
              <a:off x="6581551" y="3001668"/>
              <a:ext cx="1285800" cy="38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accent5"/>
                </a:highlight>
              </a:endParaRPr>
            </a:p>
          </p:txBody>
        </p:sp>
        <p:sp>
          <p:nvSpPr>
            <p:cNvPr id="196" name="Google Shape;196;p29"/>
            <p:cNvSpPr txBox="1"/>
            <p:nvPr/>
          </p:nvSpPr>
          <p:spPr>
            <a:xfrm>
              <a:off x="6588676" y="3001668"/>
              <a:ext cx="12858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7867351" y="3001677"/>
              <a:ext cx="700500" cy="386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accent5"/>
                </a:highlight>
              </a:endParaRPr>
            </a:p>
          </p:txBody>
        </p:sp>
        <p:sp>
          <p:nvSpPr>
            <p:cNvPr id="198" name="Google Shape;198;p29"/>
            <p:cNvSpPr txBox="1"/>
            <p:nvPr/>
          </p:nvSpPr>
          <p:spPr>
            <a:xfrm>
              <a:off x="7867351" y="3003472"/>
              <a:ext cx="7005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TRAILER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99" name="Google Shape;199;p29"/>
            <p:cNvGrpSpPr/>
            <p:nvPr/>
          </p:nvGrpSpPr>
          <p:grpSpPr>
            <a:xfrm>
              <a:off x="4467830" y="3001839"/>
              <a:ext cx="2122668" cy="389583"/>
              <a:chOff x="271381" y="2593265"/>
              <a:chExt cx="1291239" cy="573000"/>
            </a:xfrm>
          </p:grpSpPr>
          <p:sp>
            <p:nvSpPr>
              <p:cNvPr id="200" name="Google Shape;200;p29"/>
              <p:cNvSpPr/>
              <p:nvPr/>
            </p:nvSpPr>
            <p:spPr>
              <a:xfrm>
                <a:off x="271381" y="2593265"/>
                <a:ext cx="1285800" cy="567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highlight>
                    <a:schemeClr val="accent5"/>
                  </a:highlight>
                </a:endParaRPr>
              </a:p>
            </p:txBody>
          </p:sp>
          <p:sp>
            <p:nvSpPr>
              <p:cNvPr id="201" name="Google Shape;201;p29"/>
              <p:cNvSpPr txBox="1"/>
              <p:nvPr/>
            </p:nvSpPr>
            <p:spPr>
              <a:xfrm>
                <a:off x="276820" y="2598364"/>
                <a:ext cx="1285800" cy="56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Encabezado</a:t>
                </a:r>
                <a:endParaRPr b="1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2" name="Google Shape;202;p29"/>
          <p:cNvGrpSpPr/>
          <p:nvPr/>
        </p:nvGrpSpPr>
        <p:grpSpPr>
          <a:xfrm>
            <a:off x="819058" y="1300792"/>
            <a:ext cx="2197000" cy="372507"/>
            <a:chOff x="1486650" y="4146440"/>
            <a:chExt cx="2197000" cy="572560"/>
          </a:xfrm>
        </p:grpSpPr>
        <p:sp>
          <p:nvSpPr>
            <p:cNvPr id="203" name="Google Shape;203;p29"/>
            <p:cNvSpPr/>
            <p:nvPr/>
          </p:nvSpPr>
          <p:spPr>
            <a:xfrm>
              <a:off x="2074994" y="4165800"/>
              <a:ext cx="761700" cy="55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accent5"/>
                </a:highlight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2836625" y="4165800"/>
              <a:ext cx="761700" cy="553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accent5"/>
                </a:highlight>
              </a:endParaRPr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1486650" y="4165800"/>
              <a:ext cx="588300" cy="553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accent5"/>
                </a:highlight>
              </a:endParaRPr>
            </a:p>
          </p:txBody>
        </p:sp>
        <p:sp>
          <p:nvSpPr>
            <p:cNvPr id="206" name="Google Shape;206;p29"/>
            <p:cNvSpPr txBox="1"/>
            <p:nvPr/>
          </p:nvSpPr>
          <p:spPr>
            <a:xfrm>
              <a:off x="1517685" y="4146440"/>
              <a:ext cx="526200" cy="5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INICIO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29"/>
            <p:cNvSpPr txBox="1"/>
            <p:nvPr/>
          </p:nvSpPr>
          <p:spPr>
            <a:xfrm>
              <a:off x="2065575" y="4165800"/>
              <a:ext cx="771000" cy="5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DIRECCIÓN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29"/>
            <p:cNvSpPr txBox="1"/>
            <p:nvPr/>
          </p:nvSpPr>
          <p:spPr>
            <a:xfrm>
              <a:off x="2846050" y="4170300"/>
              <a:ext cx="837600" cy="5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TIPO / LONGITUD</a:t>
              </a:r>
              <a:endParaRPr b="1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Google Shape;209;p29"/>
          <p:cNvGrpSpPr/>
          <p:nvPr/>
        </p:nvGrpSpPr>
        <p:grpSpPr>
          <a:xfrm>
            <a:off x="1223300" y="1294116"/>
            <a:ext cx="991050" cy="379056"/>
            <a:chOff x="733525" y="4471050"/>
            <a:chExt cx="991050" cy="379056"/>
          </a:xfrm>
        </p:grpSpPr>
        <p:sp>
          <p:nvSpPr>
            <p:cNvPr id="210" name="Google Shape;210;p29"/>
            <p:cNvSpPr/>
            <p:nvPr/>
          </p:nvSpPr>
          <p:spPr>
            <a:xfrm>
              <a:off x="922076" y="4490106"/>
              <a:ext cx="3939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accent5"/>
                </a:highlight>
              </a:endParaRPr>
            </a:p>
          </p:txBody>
        </p:sp>
        <p:sp>
          <p:nvSpPr>
            <p:cNvPr id="211" name="Google Shape;211;p29"/>
            <p:cNvSpPr txBox="1"/>
            <p:nvPr/>
          </p:nvSpPr>
          <p:spPr>
            <a:xfrm>
              <a:off x="733525" y="4487716"/>
              <a:ext cx="771000" cy="3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MAC</a:t>
              </a:r>
              <a:endParaRPr b="1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ORIG</a:t>
              </a:r>
              <a:endParaRPr b="1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1303076" y="4490106"/>
              <a:ext cx="3939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accent5"/>
                </a:highlight>
              </a:endParaRPr>
            </a:p>
          </p:txBody>
        </p:sp>
        <p:sp>
          <p:nvSpPr>
            <p:cNvPr id="213" name="Google Shape;213;p29"/>
            <p:cNvSpPr txBox="1"/>
            <p:nvPr/>
          </p:nvSpPr>
          <p:spPr>
            <a:xfrm>
              <a:off x="1275475" y="4471050"/>
              <a:ext cx="4491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MAC DEST</a:t>
              </a:r>
              <a:endParaRPr b="1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4" name="Google Shape;214;p29"/>
          <p:cNvSpPr txBox="1"/>
          <p:nvPr/>
        </p:nvSpPr>
        <p:spPr>
          <a:xfrm>
            <a:off x="232325" y="2026950"/>
            <a:ext cx="1836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8E:57:2B:8E:57:2B</a:t>
            </a:r>
            <a:endParaRPr sz="1600">
              <a:solidFill>
                <a:srgbClr val="FFFFFF"/>
              </a:solidFill>
              <a:highlight>
                <a:schemeClr val="accent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5" name="Google Shape;215;p29"/>
          <p:cNvGrpSpPr/>
          <p:nvPr/>
        </p:nvGrpSpPr>
        <p:grpSpPr>
          <a:xfrm>
            <a:off x="161275" y="2127075"/>
            <a:ext cx="1977600" cy="744900"/>
            <a:chOff x="951975" y="3687800"/>
            <a:chExt cx="1977600" cy="744900"/>
          </a:xfrm>
        </p:grpSpPr>
        <p:cxnSp>
          <p:nvCxnSpPr>
            <p:cNvPr id="216" name="Google Shape;216;p29"/>
            <p:cNvCxnSpPr/>
            <p:nvPr/>
          </p:nvCxnSpPr>
          <p:spPr>
            <a:xfrm flipH="1">
              <a:off x="1933525" y="3687800"/>
              <a:ext cx="7200" cy="6687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17" name="Google Shape;217;p29"/>
            <p:cNvGrpSpPr/>
            <p:nvPr/>
          </p:nvGrpSpPr>
          <p:grpSpPr>
            <a:xfrm>
              <a:off x="951975" y="3958700"/>
              <a:ext cx="1977600" cy="474000"/>
              <a:chOff x="951975" y="3958700"/>
              <a:chExt cx="1977600" cy="474000"/>
            </a:xfrm>
          </p:grpSpPr>
          <p:sp>
            <p:nvSpPr>
              <p:cNvPr id="218" name="Google Shape;218;p29"/>
              <p:cNvSpPr/>
              <p:nvPr/>
            </p:nvSpPr>
            <p:spPr>
              <a:xfrm>
                <a:off x="951975" y="3958700"/>
                <a:ext cx="988800" cy="4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rtl="0" algn="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b="1" lang="es-419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Identificador de </a:t>
                </a:r>
                <a:endParaRPr b="1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b="1" lang="es-419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fabricante</a:t>
                </a:r>
                <a:endParaRPr b="1" sz="1100">
                  <a:solidFill>
                    <a:schemeClr val="dk1"/>
                  </a:solidFill>
                </a:endParaRPr>
              </a:p>
              <a:p>
                <a:pPr indent="0" lvl="0" marL="0" marR="0" rtl="0" algn="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9" name="Google Shape;219;p29"/>
              <p:cNvSpPr/>
              <p:nvPr/>
            </p:nvSpPr>
            <p:spPr>
              <a:xfrm>
                <a:off x="1940775" y="3958700"/>
                <a:ext cx="988800" cy="47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Identificador de </a:t>
                </a:r>
                <a:endParaRPr b="1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9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dispositivo</a:t>
                </a:r>
                <a:endParaRPr b="1" sz="1100">
                  <a:solidFill>
                    <a:schemeClr val="dk1"/>
                  </a:solidFill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9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20" name="Google Shape;220;p29"/>
          <p:cNvSpPr/>
          <p:nvPr/>
        </p:nvSpPr>
        <p:spPr>
          <a:xfrm>
            <a:off x="2138875" y="2092800"/>
            <a:ext cx="35679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irección</a:t>
            </a: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MAC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 un identificador 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físico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único de </a:t>
            </a: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48 bits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que cada fabricante le asigna a un dispositivo (</a:t>
            </a: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placa de red</a:t>
            </a: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/>
          </a:p>
        </p:txBody>
      </p:sp>
      <p:sp>
        <p:nvSpPr>
          <p:cNvPr id="221" name="Google Shape;221;p29"/>
          <p:cNvSpPr txBox="1"/>
          <p:nvPr/>
        </p:nvSpPr>
        <p:spPr>
          <a:xfrm>
            <a:off x="1110050" y="2954213"/>
            <a:ext cx="11043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ARP - Protocolo de </a:t>
            </a: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resolución</a:t>
            </a:r>
            <a:r>
              <a:rPr b="1"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 direcciones </a:t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2306175" y="2991475"/>
            <a:ext cx="35679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Nos permite obtener la dirección MAC de un equipo en la red, mediante un mensaje de enviado a todos los broadcast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76200" y="1346100"/>
            <a:ext cx="6558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TRAMA</a:t>
            </a:r>
            <a:endParaRPr b="1" sz="1300"/>
          </a:p>
        </p:txBody>
      </p:sp>
      <p:sp>
        <p:nvSpPr>
          <p:cNvPr id="224" name="Google Shape;224;p29"/>
          <p:cNvSpPr/>
          <p:nvPr/>
        </p:nvSpPr>
        <p:spPr>
          <a:xfrm rot="5400000">
            <a:off x="1783975" y="755875"/>
            <a:ext cx="180900" cy="2110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1398850" y="1827903"/>
            <a:ext cx="30000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419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ENCABEZADO</a:t>
            </a:r>
            <a:endParaRPr/>
          </a:p>
        </p:txBody>
      </p:sp>
      <p:cxnSp>
        <p:nvCxnSpPr>
          <p:cNvPr id="226" name="Google Shape;226;p29"/>
          <p:cNvCxnSpPr/>
          <p:nvPr/>
        </p:nvCxnSpPr>
        <p:spPr>
          <a:xfrm flipH="1">
            <a:off x="880350" y="1673875"/>
            <a:ext cx="865800" cy="4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9"/>
          <p:cNvCxnSpPr/>
          <p:nvPr/>
        </p:nvCxnSpPr>
        <p:spPr>
          <a:xfrm flipH="1">
            <a:off x="1949600" y="2453513"/>
            <a:ext cx="1531800" cy="5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9"/>
          <p:cNvSpPr txBox="1"/>
          <p:nvPr/>
        </p:nvSpPr>
        <p:spPr>
          <a:xfrm>
            <a:off x="707400" y="3602263"/>
            <a:ext cx="3943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SWITCH: </a:t>
            </a:r>
            <a:r>
              <a:rPr lang="es-419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Dispositivo por excelencia de capa 2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9" name="Google Shape;229;p29"/>
          <p:cNvGrpSpPr/>
          <p:nvPr/>
        </p:nvGrpSpPr>
        <p:grpSpPr>
          <a:xfrm>
            <a:off x="232323" y="3505970"/>
            <a:ext cx="423423" cy="423284"/>
            <a:chOff x="1029901" y="3454577"/>
            <a:chExt cx="693000" cy="693000"/>
          </a:xfrm>
        </p:grpSpPr>
        <p:sp>
          <p:nvSpPr>
            <p:cNvPr id="230" name="Google Shape;230;p29"/>
            <p:cNvSpPr/>
            <p:nvPr/>
          </p:nvSpPr>
          <p:spPr>
            <a:xfrm>
              <a:off x="1029901" y="3454577"/>
              <a:ext cx="693000" cy="693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1" name="Google Shape;231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0561" y="3690289"/>
              <a:ext cx="531671" cy="249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Google Shape;232;p29"/>
          <p:cNvSpPr/>
          <p:nvPr/>
        </p:nvSpPr>
        <p:spPr>
          <a:xfrm>
            <a:off x="2138875" y="3067288"/>
            <a:ext cx="174600" cy="230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">
      <a:dk1>
        <a:srgbClr val="000000"/>
      </a:dk1>
      <a:lt1>
        <a:srgbClr val="FFFFFF"/>
      </a:lt1>
      <a:dk2>
        <a:srgbClr val="7A7A7A"/>
      </a:dk2>
      <a:lt2>
        <a:srgbClr val="E7E6E6"/>
      </a:lt2>
      <a:accent1>
        <a:srgbClr val="FF526D"/>
      </a:accent1>
      <a:accent2>
        <a:srgbClr val="FF8854"/>
      </a:accent2>
      <a:accent3>
        <a:srgbClr val="EED054"/>
      </a:accent3>
      <a:accent4>
        <a:srgbClr val="CBD84C"/>
      </a:accent4>
      <a:accent5>
        <a:srgbClr val="05BE82"/>
      </a:accent5>
      <a:accent6>
        <a:srgbClr val="439EB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