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22" Type="http://schemas.openxmlformats.org/officeDocument/2006/relationships/font" Target="fonts/Montserrat-bold.fntdata"/><Relationship Id="rId10" Type="http://schemas.openxmlformats.org/officeDocument/2006/relationships/font" Target="fonts/Raleway-bold.fntdata"/><Relationship Id="rId21" Type="http://schemas.openxmlformats.org/officeDocument/2006/relationships/font" Target="fonts/Montserrat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Montserrat-boldItalic.fntdata"/><Relationship Id="rId12" Type="http://schemas.openxmlformats.org/officeDocument/2006/relationships/font" Target="fonts/Raleway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3a50f755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a73a50f755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a73a50f755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10e0ac6f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a110e0ac6f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1" name="Google Shape;111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3" name="Google Shape;123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1" name="Google Shape;131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8"/>
          <p:cNvGrpSpPr/>
          <p:nvPr/>
        </p:nvGrpSpPr>
        <p:grpSpPr>
          <a:xfrm>
            <a:off x="6378625" y="3800"/>
            <a:ext cx="2781179" cy="2882550"/>
            <a:chOff x="6378625" y="3800"/>
            <a:chExt cx="2781179" cy="2882550"/>
          </a:xfrm>
        </p:grpSpPr>
        <p:sp>
          <p:nvSpPr>
            <p:cNvPr id="142" name="Google Shape;142;p28"/>
            <p:cNvSpPr/>
            <p:nvPr/>
          </p:nvSpPr>
          <p:spPr>
            <a:xfrm>
              <a:off x="6378625" y="3800"/>
              <a:ext cx="2765400" cy="2701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6409725" y="2075450"/>
              <a:ext cx="2734200" cy="8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Está formado por los </a:t>
              </a:r>
              <a:r>
                <a:rPr b="1"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 de la capa de transporte + un </a:t>
              </a:r>
              <a:r>
                <a:rPr b="1"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encabezado</a:t>
              </a: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IP</a:t>
              </a: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A este proceso se lo denomina </a:t>
              </a:r>
              <a:r>
                <a:rPr b="1"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encapsulado.</a:t>
              </a: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4" name="Google Shape;144;p28"/>
            <p:cNvGrpSpPr/>
            <p:nvPr/>
          </p:nvGrpSpPr>
          <p:grpSpPr>
            <a:xfrm>
              <a:off x="6409725" y="646069"/>
              <a:ext cx="2750079" cy="1185232"/>
              <a:chOff x="6409725" y="646069"/>
              <a:chExt cx="2750079" cy="1185232"/>
            </a:xfrm>
          </p:grpSpPr>
          <p:grpSp>
            <p:nvGrpSpPr>
              <p:cNvPr id="145" name="Google Shape;145;p28"/>
              <p:cNvGrpSpPr/>
              <p:nvPr/>
            </p:nvGrpSpPr>
            <p:grpSpPr>
              <a:xfrm>
                <a:off x="6454405" y="1113648"/>
                <a:ext cx="1826173" cy="277051"/>
                <a:chOff x="5016183" y="3001657"/>
                <a:chExt cx="2851168" cy="389773"/>
              </a:xfrm>
            </p:grpSpPr>
            <p:sp>
              <p:nvSpPr>
                <p:cNvPr id="146" name="Google Shape;146;p28"/>
                <p:cNvSpPr/>
                <p:nvPr/>
              </p:nvSpPr>
              <p:spPr>
                <a:xfrm>
                  <a:off x="6581551" y="3001668"/>
                  <a:ext cx="1285800" cy="386100"/>
                </a:xfrm>
                <a:prstGeom prst="rect">
                  <a:avLst/>
                </a:prstGeom>
                <a:solidFill>
                  <a:srgbClr val="05BE8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highlight>
                      <a:srgbClr val="05BE82"/>
                    </a:highlight>
                  </a:endParaRPr>
                </a:p>
              </p:txBody>
            </p:sp>
            <p:sp>
              <p:nvSpPr>
                <p:cNvPr id="147" name="Google Shape;147;p28"/>
                <p:cNvSpPr txBox="1"/>
                <p:nvPr/>
              </p:nvSpPr>
              <p:spPr>
                <a:xfrm>
                  <a:off x="6588679" y="3001657"/>
                  <a:ext cx="10638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7A7A7A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Datos</a:t>
                  </a:r>
                  <a:endParaRPr b="1" sz="9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148" name="Google Shape;148;p28"/>
                <p:cNvGrpSpPr/>
                <p:nvPr/>
              </p:nvGrpSpPr>
              <p:grpSpPr>
                <a:xfrm>
                  <a:off x="5016183" y="3001833"/>
                  <a:ext cx="1709327" cy="389597"/>
                  <a:chOff x="604949" y="2593256"/>
                  <a:chExt cx="1039800" cy="573021"/>
                </a:xfrm>
              </p:grpSpPr>
              <p:sp>
                <p:nvSpPr>
                  <p:cNvPr id="149" name="Google Shape;149;p28"/>
                  <p:cNvSpPr/>
                  <p:nvPr/>
                </p:nvSpPr>
                <p:spPr>
                  <a:xfrm>
                    <a:off x="604949" y="2593256"/>
                    <a:ext cx="1039800" cy="567900"/>
                  </a:xfrm>
                  <a:prstGeom prst="rect">
                    <a:avLst/>
                  </a:prstGeom>
                  <a:solidFill>
                    <a:srgbClr val="EED0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highlight>
                        <a:srgbClr val="05BE82"/>
                      </a:highlight>
                    </a:endParaRPr>
                  </a:p>
                </p:txBody>
              </p:sp>
              <p:sp>
                <p:nvSpPr>
                  <p:cNvPr id="150" name="Google Shape;150;p28"/>
                  <p:cNvSpPr txBox="1"/>
                  <p:nvPr/>
                </p:nvSpPr>
                <p:spPr>
                  <a:xfrm>
                    <a:off x="610279" y="2598377"/>
                    <a:ext cx="1034400" cy="56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s-419" sz="900">
                        <a:solidFill>
                          <a:srgbClr val="7A7A7A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Encabezado IP</a:t>
                    </a:r>
                    <a:endParaRPr b="1" sz="900">
                      <a:solidFill>
                        <a:srgbClr val="7A7A7A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</p:grpSp>
          <p:grpSp>
            <p:nvGrpSpPr>
              <p:cNvPr id="151" name="Google Shape;151;p28"/>
              <p:cNvGrpSpPr/>
              <p:nvPr/>
            </p:nvGrpSpPr>
            <p:grpSpPr>
              <a:xfrm>
                <a:off x="6409725" y="646069"/>
                <a:ext cx="2750079" cy="1185232"/>
                <a:chOff x="6409725" y="646069"/>
                <a:chExt cx="2750079" cy="1185232"/>
              </a:xfrm>
            </p:grpSpPr>
            <p:sp>
              <p:nvSpPr>
                <p:cNvPr id="152" name="Google Shape;152;p28"/>
                <p:cNvSpPr/>
                <p:nvPr/>
              </p:nvSpPr>
              <p:spPr>
                <a:xfrm>
                  <a:off x="8287682" y="1050225"/>
                  <a:ext cx="832800" cy="390600"/>
                </a:xfrm>
                <a:prstGeom prst="leftArrowCallout">
                  <a:avLst>
                    <a:gd fmla="val 25000" name="adj1"/>
                    <a:gd fmla="val 25000" name="adj2"/>
                    <a:gd fmla="val 25000" name="adj3"/>
                    <a:gd fmla="val 64977" name="adj4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10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</a:t>
                  </a:r>
                  <a:endParaRPr b="1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153" name="Google Shape;153;p28"/>
                <p:cNvGrpSpPr/>
                <p:nvPr/>
              </p:nvGrpSpPr>
              <p:grpSpPr>
                <a:xfrm>
                  <a:off x="6906282" y="646069"/>
                  <a:ext cx="1351496" cy="1185232"/>
                  <a:chOff x="2127277" y="2656430"/>
                  <a:chExt cx="1990128" cy="1554811"/>
                </a:xfrm>
              </p:grpSpPr>
              <p:grpSp>
                <p:nvGrpSpPr>
                  <p:cNvPr id="154" name="Google Shape;154;p28"/>
                  <p:cNvGrpSpPr/>
                  <p:nvPr/>
                </p:nvGrpSpPr>
                <p:grpSpPr>
                  <a:xfrm flipH="1">
                    <a:off x="2133617" y="3952227"/>
                    <a:ext cx="1977458" cy="259014"/>
                    <a:chOff x="-33314" y="3970500"/>
                    <a:chExt cx="4278361" cy="484500"/>
                  </a:xfrm>
                </p:grpSpPr>
                <p:sp>
                  <p:nvSpPr>
                    <p:cNvPr id="155" name="Google Shape;155;p28"/>
                    <p:cNvSpPr/>
                    <p:nvPr/>
                  </p:nvSpPr>
                  <p:spPr>
                    <a:xfrm>
                      <a:off x="151847" y="3970500"/>
                      <a:ext cx="4093200" cy="484500"/>
                    </a:xfrm>
                    <a:prstGeom prst="rect">
                      <a:avLst/>
                    </a:prstGeom>
                    <a:solidFill>
                      <a:srgbClr val="D9D9D9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p:txBody>
                </p:sp>
                <p:sp>
                  <p:nvSpPr>
                    <p:cNvPr id="156" name="Google Shape;156;p28"/>
                    <p:cNvSpPr/>
                    <p:nvPr/>
                  </p:nvSpPr>
                  <p:spPr>
                    <a:xfrm>
                      <a:off x="-33314" y="3970500"/>
                      <a:ext cx="486000" cy="484500"/>
                    </a:xfrm>
                    <a:prstGeom prst="ellipse">
                      <a:avLst/>
                    </a:prstGeom>
                    <a:solidFill>
                      <a:srgbClr val="D9D9D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p:txBody>
                </p:sp>
                <p:sp>
                  <p:nvSpPr>
                    <p:cNvPr id="157" name="Google Shape;157;p28"/>
                    <p:cNvSpPr/>
                    <p:nvPr/>
                  </p:nvSpPr>
                  <p:spPr>
                    <a:xfrm>
                      <a:off x="419897" y="4146988"/>
                      <a:ext cx="3822300" cy="215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ENLACE DE DATOS</a:t>
                      </a:r>
                      <a:endParaRPr b="1" sz="9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p:txBody>
                </p:sp>
              </p:grpSp>
              <p:grpSp>
                <p:nvGrpSpPr>
                  <p:cNvPr id="158" name="Google Shape;158;p28"/>
                  <p:cNvGrpSpPr/>
                  <p:nvPr/>
                </p:nvGrpSpPr>
                <p:grpSpPr>
                  <a:xfrm>
                    <a:off x="2127277" y="2656430"/>
                    <a:ext cx="1990128" cy="469245"/>
                    <a:chOff x="1437227" y="2504030"/>
                    <a:chExt cx="1990128" cy="469245"/>
                  </a:xfrm>
                </p:grpSpPr>
                <p:grpSp>
                  <p:nvGrpSpPr>
                    <p:cNvPr id="159" name="Google Shape;159;p28"/>
                    <p:cNvGrpSpPr/>
                    <p:nvPr/>
                  </p:nvGrpSpPr>
                  <p:grpSpPr>
                    <a:xfrm flipH="1">
                      <a:off x="1437227" y="2504030"/>
                      <a:ext cx="1990128" cy="259816"/>
                      <a:chOff x="567079" y="2949375"/>
                      <a:chExt cx="3722648" cy="486000"/>
                    </a:xfrm>
                  </p:grpSpPr>
                  <p:sp>
                    <p:nvSpPr>
                      <p:cNvPr id="160" name="Google Shape;160;p28"/>
                      <p:cNvSpPr/>
                      <p:nvPr/>
                    </p:nvSpPr>
                    <p:spPr>
                      <a:xfrm>
                        <a:off x="817227" y="2949375"/>
                        <a:ext cx="3472500" cy="486000"/>
                      </a:xfrm>
                      <a:prstGeom prst="rect">
                        <a:avLst/>
                      </a:prstGeom>
                      <a:solidFill>
                        <a:srgbClr val="D9D9D9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900"/>
                      </a:p>
                    </p:txBody>
                  </p:sp>
                  <p:sp>
                    <p:nvSpPr>
                      <p:cNvPr id="161" name="Google Shape;161;p28"/>
                      <p:cNvSpPr/>
                      <p:nvPr/>
                    </p:nvSpPr>
                    <p:spPr>
                      <a:xfrm>
                        <a:off x="567079" y="2949375"/>
                        <a:ext cx="486000" cy="486000"/>
                      </a:xfrm>
                      <a:prstGeom prst="ellipse">
                        <a:avLst/>
                      </a:prstGeom>
                      <a:solidFill>
                        <a:srgbClr val="D9D9D9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9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p:txBody>
                  </p:sp>
                  <p:sp>
                    <p:nvSpPr>
                      <p:cNvPr id="162" name="Google Shape;162;p28"/>
                      <p:cNvSpPr/>
                      <p:nvPr/>
                    </p:nvSpPr>
                    <p:spPr>
                      <a:xfrm>
                        <a:off x="1157080" y="3133095"/>
                        <a:ext cx="3130500" cy="239100"/>
                      </a:xfrm>
                      <a:prstGeom prst="rect">
                        <a:avLst/>
                      </a:prstGeom>
                      <a:solidFill>
                        <a:srgbClr val="D9D9D9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1" lang="es-419" sz="900">
                            <a:solidFill>
                              <a:srgbClr val="FFFF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TRANSPORTE</a:t>
                        </a:r>
                        <a:endParaRPr b="1" sz="9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p:txBody>
                  </p:sp>
                </p:grpSp>
                <p:sp>
                  <p:nvSpPr>
                    <p:cNvPr id="163" name="Google Shape;163;p28"/>
                    <p:cNvSpPr/>
                    <p:nvPr/>
                  </p:nvSpPr>
                  <p:spPr>
                    <a:xfrm>
                      <a:off x="2351225" y="2813375"/>
                      <a:ext cx="149100" cy="159900"/>
                    </a:xfrm>
                    <a:prstGeom prst="down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05BE8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64" name="Google Shape;164;p28"/>
                <p:cNvSpPr/>
                <p:nvPr/>
              </p:nvSpPr>
              <p:spPr>
                <a:xfrm>
                  <a:off x="8479404" y="1050225"/>
                  <a:ext cx="680400" cy="390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10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Paquete</a:t>
                  </a:r>
                  <a:endParaRPr b="1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65" name="Google Shape;165;p28"/>
                <p:cNvSpPr/>
                <p:nvPr/>
              </p:nvSpPr>
              <p:spPr>
                <a:xfrm>
                  <a:off x="6409725" y="1018050"/>
                  <a:ext cx="1893600" cy="4908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66" name="Google Shape;166;p28"/>
          <p:cNvSpPr/>
          <p:nvPr/>
        </p:nvSpPr>
        <p:spPr>
          <a:xfrm>
            <a:off x="4061250" y="1049625"/>
            <a:ext cx="1936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rPr>
              <a:t>Es el mecanismo que nos permite trasladar este mensaje entre las diferentes redes.</a:t>
            </a:r>
            <a:endParaRPr b="1" sz="900">
              <a:solidFill>
                <a:srgbClr val="FFFFFF"/>
              </a:solidFill>
              <a:highlight>
                <a:srgbClr val="FF526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6633300" y="361215"/>
            <a:ext cx="20976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rPr>
              <a:t>El protocolo por excelencia: </a:t>
            </a:r>
            <a:r>
              <a:rPr b="1" lang="es-419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IP</a:t>
            </a:r>
            <a:r>
              <a:rPr lang="es-419" sz="11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100">
              <a:solidFill>
                <a:srgbClr val="7A7A7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8" name="Google Shape;168;p28"/>
          <p:cNvGrpSpPr/>
          <p:nvPr/>
        </p:nvGrpSpPr>
        <p:grpSpPr>
          <a:xfrm>
            <a:off x="28850" y="845200"/>
            <a:ext cx="3633600" cy="4288900"/>
            <a:chOff x="28850" y="845200"/>
            <a:chExt cx="3633600" cy="4288900"/>
          </a:xfrm>
        </p:grpSpPr>
        <p:sp>
          <p:nvSpPr>
            <p:cNvPr id="169" name="Google Shape;169;p28"/>
            <p:cNvSpPr/>
            <p:nvPr/>
          </p:nvSpPr>
          <p:spPr>
            <a:xfrm>
              <a:off x="1887900" y="845200"/>
              <a:ext cx="1774500" cy="892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8850" y="1252400"/>
              <a:ext cx="3633600" cy="3881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28"/>
          <p:cNvGrpSpPr/>
          <p:nvPr/>
        </p:nvGrpSpPr>
        <p:grpSpPr>
          <a:xfrm>
            <a:off x="89620" y="1296474"/>
            <a:ext cx="356249" cy="355941"/>
            <a:chOff x="396075" y="4354800"/>
            <a:chExt cx="398400" cy="398100"/>
          </a:xfrm>
        </p:grpSpPr>
        <p:sp>
          <p:nvSpPr>
            <p:cNvPr id="172" name="Google Shape;172;p28"/>
            <p:cNvSpPr/>
            <p:nvPr/>
          </p:nvSpPr>
          <p:spPr>
            <a:xfrm>
              <a:off x="396075" y="4354800"/>
              <a:ext cx="398400" cy="39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431925" y="4443600"/>
              <a:ext cx="326700" cy="22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IP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28"/>
          <p:cNvGrpSpPr/>
          <p:nvPr/>
        </p:nvGrpSpPr>
        <p:grpSpPr>
          <a:xfrm>
            <a:off x="89627" y="1327856"/>
            <a:ext cx="3488400" cy="908943"/>
            <a:chOff x="89627" y="1327856"/>
            <a:chExt cx="3488400" cy="908943"/>
          </a:xfrm>
        </p:grpSpPr>
        <p:sp>
          <p:nvSpPr>
            <p:cNvPr id="175" name="Google Shape;175;p28"/>
            <p:cNvSpPr/>
            <p:nvPr/>
          </p:nvSpPr>
          <p:spPr>
            <a:xfrm>
              <a:off x="483502" y="1327856"/>
              <a:ext cx="3094500" cy="6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 una dirección de </a:t>
              </a: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32 bits</a:t>
              </a:r>
              <a:r>
                <a:rPr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que nos permite identificar a un dispositivo dentro de una red.</a:t>
              </a:r>
              <a:endParaRPr sz="1100"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42027" y="1783706"/>
              <a:ext cx="3300900" cy="2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11000000            10101000            00001010            00001010 </a:t>
              </a:r>
              <a:endParaRPr b="1" sz="1100"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89627" y="1971599"/>
              <a:ext cx="3488400" cy="2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chemeClr val="dk2"/>
                  </a:solidFill>
                  <a:highlight>
                    <a:schemeClr val="accent2"/>
                  </a:highlight>
                  <a:latin typeface="Roboto"/>
                  <a:ea typeface="Roboto"/>
                  <a:cs typeface="Roboto"/>
                  <a:sym typeface="Roboto"/>
                </a:rPr>
                <a:t>192.168.10.10</a:t>
              </a:r>
              <a:endParaRPr b="1" sz="1100">
                <a:solidFill>
                  <a:schemeClr val="dk2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8" name="Google Shape;178;p28"/>
          <p:cNvSpPr txBox="1"/>
          <p:nvPr/>
        </p:nvSpPr>
        <p:spPr>
          <a:xfrm>
            <a:off x="30252" y="2236806"/>
            <a:ext cx="3300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Máscara de subred!</a:t>
            </a:r>
            <a:endParaRPr sz="1100">
              <a:solidFill>
                <a:srgbClr val="FFFFFF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" name="Google Shape;179;p28"/>
          <p:cNvGrpSpPr/>
          <p:nvPr/>
        </p:nvGrpSpPr>
        <p:grpSpPr>
          <a:xfrm>
            <a:off x="28852" y="2451681"/>
            <a:ext cx="3549000" cy="1168725"/>
            <a:chOff x="28852" y="2451681"/>
            <a:chExt cx="3549000" cy="1168725"/>
          </a:xfrm>
        </p:grpSpPr>
        <p:grpSp>
          <p:nvGrpSpPr>
            <p:cNvPr id="180" name="Google Shape;180;p28"/>
            <p:cNvGrpSpPr/>
            <p:nvPr/>
          </p:nvGrpSpPr>
          <p:grpSpPr>
            <a:xfrm>
              <a:off x="116452" y="2451681"/>
              <a:ext cx="3408300" cy="852425"/>
              <a:chOff x="116452" y="2451681"/>
              <a:chExt cx="3408300" cy="852425"/>
            </a:xfrm>
          </p:grpSpPr>
          <p:sp>
            <p:nvSpPr>
              <p:cNvPr id="181" name="Google Shape;181;p28"/>
              <p:cNvSpPr txBox="1"/>
              <p:nvPr/>
            </p:nvSpPr>
            <p:spPr>
              <a:xfrm>
                <a:off x="182652" y="2451681"/>
                <a:ext cx="3017700" cy="59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Es quien identifica la parte que corresponde a la </a:t>
                </a:r>
                <a:r>
                  <a:rPr b="1"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red</a:t>
                </a:r>
                <a:r>
                  <a:rPr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y cuál al </a:t>
                </a:r>
                <a:r>
                  <a:rPr b="1"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dispositivo o host</a:t>
                </a:r>
                <a:r>
                  <a:rPr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. Es otra dirección de </a:t>
                </a:r>
                <a:r>
                  <a:rPr b="1"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32 bits</a:t>
                </a:r>
                <a:r>
                  <a:rPr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con </a:t>
                </a:r>
                <a:r>
                  <a:rPr i="1"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 en la porción de red y 0 en la porción de HOST.</a:t>
                </a:r>
                <a:endParaRPr i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116452" y="3111806"/>
                <a:ext cx="3408300" cy="1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11111111            11111111            11111111            00000000 </a:t>
                </a:r>
                <a:endParaRPr b="1" sz="1100"/>
              </a:p>
            </p:txBody>
          </p:sp>
        </p:grpSp>
        <p:sp>
          <p:nvSpPr>
            <p:cNvPr id="183" name="Google Shape;183;p28"/>
            <p:cNvSpPr/>
            <p:nvPr/>
          </p:nvSpPr>
          <p:spPr>
            <a:xfrm>
              <a:off x="28852" y="3355206"/>
              <a:ext cx="3549000" cy="2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chemeClr val="dk2"/>
                  </a:solidFill>
                  <a:highlight>
                    <a:schemeClr val="accent2"/>
                  </a:highlight>
                  <a:latin typeface="Roboto"/>
                  <a:ea typeface="Roboto"/>
                  <a:cs typeface="Roboto"/>
                  <a:sym typeface="Roboto"/>
                </a:rPr>
                <a:t>255.255.255.0</a:t>
              </a:r>
              <a:endParaRPr b="1" sz="1100">
                <a:solidFill>
                  <a:schemeClr val="dk2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100">
                  <a:solidFill>
                    <a:schemeClr val="dk2"/>
                  </a:solidFill>
                  <a:highlight>
                    <a:schemeClr val="accent4"/>
                  </a:highlight>
                  <a:latin typeface="Roboto"/>
                  <a:ea typeface="Roboto"/>
                  <a:cs typeface="Roboto"/>
                  <a:sym typeface="Roboto"/>
                </a:rPr>
                <a:t>192.168</a:t>
              </a:r>
              <a:r>
                <a:rPr b="1" lang="es-419" sz="1100">
                  <a:solidFill>
                    <a:schemeClr val="dk2"/>
                  </a:solidFill>
                  <a:highlight>
                    <a:schemeClr val="accent3"/>
                  </a:highlight>
                  <a:latin typeface="Roboto"/>
                  <a:ea typeface="Roboto"/>
                  <a:cs typeface="Roboto"/>
                  <a:sym typeface="Roboto"/>
                </a:rPr>
                <a:t>.10.10 </a:t>
              </a:r>
              <a:r>
                <a:rPr b="1" lang="es-419" sz="1100">
                  <a:solidFill>
                    <a:schemeClr val="dk2"/>
                  </a:solidFill>
                  <a:highlight>
                    <a:schemeClr val="accent2"/>
                  </a:highlight>
                  <a:latin typeface="Roboto"/>
                  <a:ea typeface="Roboto"/>
                  <a:cs typeface="Roboto"/>
                  <a:sym typeface="Roboto"/>
                </a:rPr>
                <a:t>/24</a:t>
              </a:r>
              <a:endParaRPr b="1" sz="1100">
                <a:solidFill>
                  <a:schemeClr val="dk2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3190427" y="2473506"/>
            <a:ext cx="471900" cy="645000"/>
            <a:chOff x="3190427" y="2473506"/>
            <a:chExt cx="471900" cy="645000"/>
          </a:xfrm>
        </p:grpSpPr>
        <p:cxnSp>
          <p:nvCxnSpPr>
            <p:cNvPr id="185" name="Google Shape;185;p28"/>
            <p:cNvCxnSpPr/>
            <p:nvPr/>
          </p:nvCxnSpPr>
          <p:spPr>
            <a:xfrm>
              <a:off x="3273052" y="2473506"/>
              <a:ext cx="0" cy="645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6" name="Google Shape;186;p28"/>
            <p:cNvSpPr/>
            <p:nvPr/>
          </p:nvSpPr>
          <p:spPr>
            <a:xfrm>
              <a:off x="3190427" y="2605181"/>
              <a:ext cx="471900" cy="2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1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AND</a:t>
              </a:r>
              <a:endParaRPr i="1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28"/>
          <p:cNvGrpSpPr/>
          <p:nvPr/>
        </p:nvGrpSpPr>
        <p:grpSpPr>
          <a:xfrm>
            <a:off x="630747" y="3796389"/>
            <a:ext cx="2322904" cy="319707"/>
            <a:chOff x="630747" y="3796389"/>
            <a:chExt cx="2322904" cy="319707"/>
          </a:xfrm>
        </p:grpSpPr>
        <p:sp>
          <p:nvSpPr>
            <p:cNvPr id="188" name="Google Shape;188;p28"/>
            <p:cNvSpPr/>
            <p:nvPr/>
          </p:nvSpPr>
          <p:spPr>
            <a:xfrm>
              <a:off x="1857507" y="3833898"/>
              <a:ext cx="273600" cy="27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" name="Google Shape;189;p28"/>
            <p:cNvGrpSpPr/>
            <p:nvPr/>
          </p:nvGrpSpPr>
          <p:grpSpPr>
            <a:xfrm>
              <a:off x="630747" y="3796389"/>
              <a:ext cx="2322904" cy="319707"/>
              <a:chOff x="630747" y="3796389"/>
              <a:chExt cx="2322904" cy="319707"/>
            </a:xfrm>
          </p:grpSpPr>
          <p:grpSp>
            <p:nvGrpSpPr>
              <p:cNvPr id="190" name="Google Shape;190;p28"/>
              <p:cNvGrpSpPr/>
              <p:nvPr/>
            </p:nvGrpSpPr>
            <p:grpSpPr>
              <a:xfrm>
                <a:off x="1362340" y="3830297"/>
                <a:ext cx="285352" cy="285798"/>
                <a:chOff x="741947" y="3649784"/>
                <a:chExt cx="637800" cy="637800"/>
              </a:xfrm>
            </p:grpSpPr>
            <p:sp>
              <p:nvSpPr>
                <p:cNvPr id="191" name="Google Shape;191;p28"/>
                <p:cNvSpPr/>
                <p:nvPr/>
              </p:nvSpPr>
              <p:spPr>
                <a:xfrm>
                  <a:off x="741947" y="3649784"/>
                  <a:ext cx="637800" cy="637800"/>
                </a:xfrm>
                <a:prstGeom prst="ellipse">
                  <a:avLst/>
                </a:prstGeom>
                <a:solidFill>
                  <a:srgbClr val="CBD84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2" name="Google Shape;192;p28"/>
                <p:cNvSpPr/>
                <p:nvPr/>
              </p:nvSpPr>
              <p:spPr>
                <a:xfrm>
                  <a:off x="910335" y="3838905"/>
                  <a:ext cx="301164" cy="259698"/>
                </a:xfrm>
                <a:custGeom>
                  <a:rect b="b" l="l" r="r" t="t"/>
                  <a:pathLst>
                    <a:path extrusionOk="0" h="55" w="64">
                      <a:moveTo>
                        <a:pt x="64" y="51"/>
                      </a:moveTo>
                      <a:cubicBezTo>
                        <a:pt x="64" y="53"/>
                        <a:pt x="62" y="55"/>
                        <a:pt x="60" y="55"/>
                      </a:cubicBezTo>
                      <a:cubicBezTo>
                        <a:pt x="49" y="55"/>
                        <a:pt x="49" y="55"/>
                        <a:pt x="49" y="55"/>
                      </a:cubicBezTo>
                      <a:cubicBezTo>
                        <a:pt x="47" y="55"/>
                        <a:pt x="45" y="53"/>
                        <a:pt x="45" y="51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45" y="38"/>
                        <a:pt x="47" y="36"/>
                        <a:pt x="49" y="36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2" y="30"/>
                        <a:pt x="52" y="30"/>
                        <a:pt x="52" y="30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9" y="36"/>
                        <a:pt x="41" y="38"/>
                        <a:pt x="41" y="40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3"/>
                        <a:pt x="39" y="55"/>
                        <a:pt x="37" y="55"/>
                      </a:cubicBezTo>
                      <a:cubicBezTo>
                        <a:pt x="26" y="55"/>
                        <a:pt x="26" y="55"/>
                        <a:pt x="26" y="55"/>
                      </a:cubicBezTo>
                      <a:cubicBezTo>
                        <a:pt x="24" y="55"/>
                        <a:pt x="23" y="53"/>
                        <a:pt x="23" y="51"/>
                      </a:cubicBezTo>
                      <a:cubicBezTo>
                        <a:pt x="23" y="40"/>
                        <a:pt x="23" y="40"/>
                        <a:pt x="23" y="40"/>
                      </a:cubicBezTo>
                      <a:cubicBezTo>
                        <a:pt x="23" y="38"/>
                        <a:pt x="24" y="36"/>
                        <a:pt x="26" y="36"/>
                      </a:cubicBezTo>
                      <a:cubicBezTo>
                        <a:pt x="29" y="36"/>
                        <a:pt x="29" y="36"/>
                        <a:pt x="29" y="36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7" y="36"/>
                        <a:pt x="18" y="38"/>
                        <a:pt x="18" y="40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18" y="53"/>
                        <a:pt x="17" y="55"/>
                        <a:pt x="15" y="55"/>
                      </a:cubicBezTo>
                      <a:cubicBezTo>
                        <a:pt x="3" y="55"/>
                        <a:pt x="3" y="55"/>
                        <a:pt x="3" y="55"/>
                      </a:cubicBezTo>
                      <a:cubicBezTo>
                        <a:pt x="1" y="55"/>
                        <a:pt x="0" y="53"/>
                        <a:pt x="0" y="51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38"/>
                        <a:pt x="1" y="36"/>
                        <a:pt x="3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27"/>
                        <a:pt x="9" y="25"/>
                        <a:pt x="11" y="25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4" y="18"/>
                        <a:pt x="23" y="17"/>
                        <a:pt x="23" y="15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1"/>
                        <a:pt x="24" y="0"/>
                        <a:pt x="2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9" y="0"/>
                        <a:pt x="41" y="1"/>
                        <a:pt x="41" y="3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1" y="17"/>
                        <a:pt x="39" y="18"/>
                        <a:pt x="37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5" y="25"/>
                        <a:pt x="57" y="27"/>
                        <a:pt x="57" y="30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2" y="36"/>
                        <a:pt x="64" y="38"/>
                        <a:pt x="64" y="40"/>
                      </a:cubicBezTo>
                      <a:lnTo>
                        <a:pt x="64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93" name="Google Shape;193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890581" y="3892234"/>
                <a:ext cx="207446" cy="1921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" name="Google Shape;194;p28"/>
              <p:cNvSpPr txBox="1"/>
              <p:nvPr/>
            </p:nvSpPr>
            <p:spPr>
              <a:xfrm>
                <a:off x="630747" y="3796389"/>
                <a:ext cx="799200" cy="1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parte de red</a:t>
                </a:r>
                <a:endParaRPr i="1"/>
              </a:p>
            </p:txBody>
          </p:sp>
          <p:sp>
            <p:nvSpPr>
              <p:cNvPr id="195" name="Google Shape;195;p28"/>
              <p:cNvSpPr txBox="1"/>
              <p:nvPr/>
            </p:nvSpPr>
            <p:spPr>
              <a:xfrm>
                <a:off x="2094452" y="3797556"/>
                <a:ext cx="8592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parte de host</a:t>
                </a:r>
                <a:endParaRPr i="1"/>
              </a:p>
            </p:txBody>
          </p:sp>
        </p:grpSp>
      </p:grpSp>
      <p:grpSp>
        <p:nvGrpSpPr>
          <p:cNvPr id="196" name="Google Shape;196;p28"/>
          <p:cNvGrpSpPr/>
          <p:nvPr/>
        </p:nvGrpSpPr>
        <p:grpSpPr>
          <a:xfrm>
            <a:off x="11236" y="4168275"/>
            <a:ext cx="3590265" cy="856200"/>
            <a:chOff x="11236" y="4168275"/>
            <a:chExt cx="3590265" cy="856200"/>
          </a:xfrm>
        </p:grpSpPr>
        <p:grpSp>
          <p:nvGrpSpPr>
            <p:cNvPr id="197" name="Google Shape;197;p28"/>
            <p:cNvGrpSpPr/>
            <p:nvPr/>
          </p:nvGrpSpPr>
          <p:grpSpPr>
            <a:xfrm>
              <a:off x="399004" y="4257633"/>
              <a:ext cx="2264625" cy="693145"/>
              <a:chOff x="8343836" y="760003"/>
              <a:chExt cx="3019500" cy="924193"/>
            </a:xfrm>
          </p:grpSpPr>
          <p:sp>
            <p:nvSpPr>
              <p:cNvPr id="198" name="Google Shape;198;p28"/>
              <p:cNvSpPr txBox="1"/>
              <p:nvPr/>
            </p:nvSpPr>
            <p:spPr>
              <a:xfrm>
                <a:off x="8343836" y="760003"/>
                <a:ext cx="3019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1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Privadas</a:t>
                </a:r>
                <a:endParaRPr b="1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9" name="Google Shape;199;p28"/>
              <p:cNvSpPr/>
              <p:nvPr/>
            </p:nvSpPr>
            <p:spPr>
              <a:xfrm>
                <a:off x="8343836" y="1037996"/>
                <a:ext cx="30195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8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10.0.0.0/8</a:t>
                </a:r>
                <a:r>
                  <a:rPr lang="es-419" sz="8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(255.0.0.0)</a:t>
                </a:r>
                <a:br>
                  <a:rPr lang="es-419" sz="8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1" lang="es-419" sz="8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172.16.0.0/12</a:t>
                </a:r>
                <a:r>
                  <a:rPr lang="es-419" sz="8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(255.240.0.0)</a:t>
                </a:r>
                <a:endParaRPr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b="1" lang="es-419" sz="8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192.168.0.0/16 </a:t>
                </a:r>
                <a:r>
                  <a:rPr lang="es-419" sz="8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(255.255.0.0)</a:t>
                </a:r>
                <a:endParaRPr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00" name="Google Shape;200;p28"/>
            <p:cNvGrpSpPr/>
            <p:nvPr/>
          </p:nvGrpSpPr>
          <p:grpSpPr>
            <a:xfrm>
              <a:off x="11236" y="4351055"/>
              <a:ext cx="346009" cy="311205"/>
              <a:chOff x="7050768" y="5526199"/>
              <a:chExt cx="719953" cy="647534"/>
            </a:xfrm>
          </p:grpSpPr>
          <p:sp>
            <p:nvSpPr>
              <p:cNvPr id="201" name="Google Shape;201;p28"/>
              <p:cNvSpPr/>
              <p:nvPr/>
            </p:nvSpPr>
            <p:spPr>
              <a:xfrm>
                <a:off x="7465241" y="5526199"/>
                <a:ext cx="168000" cy="168900"/>
              </a:xfrm>
              <a:prstGeom prst="ellipse">
                <a:avLst/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8"/>
              <p:cNvSpPr/>
              <p:nvPr/>
            </p:nvSpPr>
            <p:spPr>
              <a:xfrm>
                <a:off x="7189726" y="5526199"/>
                <a:ext cx="168000" cy="168900"/>
              </a:xfrm>
              <a:prstGeom prst="ellipse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8"/>
              <p:cNvSpPr/>
              <p:nvPr/>
            </p:nvSpPr>
            <p:spPr>
              <a:xfrm>
                <a:off x="7465241" y="6004833"/>
                <a:ext cx="168000" cy="1689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8"/>
              <p:cNvSpPr/>
              <p:nvPr/>
            </p:nvSpPr>
            <p:spPr>
              <a:xfrm>
                <a:off x="7602721" y="5765701"/>
                <a:ext cx="168000" cy="168300"/>
              </a:xfrm>
              <a:prstGeom prst="ellipse">
                <a:avLst/>
              </a:prstGeom>
              <a:solidFill>
                <a:srgbClr val="EED05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8"/>
              <p:cNvSpPr/>
              <p:nvPr/>
            </p:nvSpPr>
            <p:spPr>
              <a:xfrm>
                <a:off x="7050768" y="5765701"/>
                <a:ext cx="168600" cy="168300"/>
              </a:xfrm>
              <a:prstGeom prst="ellipse">
                <a:avLst/>
              </a:prstGeom>
              <a:solidFill>
                <a:srgbClr val="439E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8"/>
              <p:cNvSpPr/>
              <p:nvPr/>
            </p:nvSpPr>
            <p:spPr>
              <a:xfrm>
                <a:off x="7189726" y="6004833"/>
                <a:ext cx="168000" cy="168900"/>
              </a:xfrm>
              <a:prstGeom prst="ellipse">
                <a:avLst/>
              </a:prstGeom>
              <a:solidFill>
                <a:srgbClr val="05BE8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8"/>
              <p:cNvSpPr/>
              <p:nvPr/>
            </p:nvSpPr>
            <p:spPr>
              <a:xfrm>
                <a:off x="7134476" y="5655289"/>
                <a:ext cx="139512" cy="149620"/>
              </a:xfrm>
              <a:custGeom>
                <a:rect b="b" l="l" r="r" t="t"/>
                <a:pathLst>
                  <a:path extrusionOk="0" h="328" w="306">
                    <a:moveTo>
                      <a:pt x="305" y="101"/>
                    </a:moveTo>
                    <a:cubicBezTo>
                      <a:pt x="231" y="101"/>
                      <a:pt x="166" y="61"/>
                      <a:pt x="132" y="0"/>
                    </a:cubicBezTo>
                    <a:cubicBezTo>
                      <a:pt x="140" y="114"/>
                      <a:pt x="103" y="178"/>
                      <a:pt x="0" y="227"/>
                    </a:cubicBezTo>
                    <a:cubicBezTo>
                      <a:pt x="1" y="227"/>
                      <a:pt x="1" y="227"/>
                      <a:pt x="1" y="227"/>
                    </a:cubicBezTo>
                    <a:cubicBezTo>
                      <a:pt x="75" y="227"/>
                      <a:pt x="140" y="268"/>
                      <a:pt x="174" y="328"/>
                    </a:cubicBezTo>
                    <a:cubicBezTo>
                      <a:pt x="166" y="214"/>
                      <a:pt x="203" y="151"/>
                      <a:pt x="306" y="101"/>
                    </a:cubicBezTo>
                    <a:cubicBezTo>
                      <a:pt x="306" y="101"/>
                      <a:pt x="305" y="101"/>
                      <a:pt x="305" y="101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8"/>
              <p:cNvSpPr/>
              <p:nvPr/>
            </p:nvSpPr>
            <p:spPr>
              <a:xfrm>
                <a:off x="7351783" y="5564482"/>
                <a:ext cx="119371" cy="92287"/>
              </a:xfrm>
              <a:custGeom>
                <a:rect b="b" l="l" r="r" t="t"/>
                <a:pathLst>
                  <a:path extrusionOk="0" h="202" w="262">
                    <a:moveTo>
                      <a:pt x="234" y="101"/>
                    </a:moveTo>
                    <a:cubicBezTo>
                      <a:pt x="234" y="64"/>
                      <a:pt x="245" y="30"/>
                      <a:pt x="262" y="0"/>
                    </a:cubicBezTo>
                    <a:cubicBezTo>
                      <a:pt x="167" y="65"/>
                      <a:pt x="95" y="65"/>
                      <a:pt x="0" y="0"/>
                    </a:cubicBezTo>
                    <a:cubicBezTo>
                      <a:pt x="17" y="30"/>
                      <a:pt x="28" y="64"/>
                      <a:pt x="28" y="101"/>
                    </a:cubicBezTo>
                    <a:cubicBezTo>
                      <a:pt x="28" y="138"/>
                      <a:pt x="17" y="172"/>
                      <a:pt x="0" y="202"/>
                    </a:cubicBezTo>
                    <a:cubicBezTo>
                      <a:pt x="95" y="138"/>
                      <a:pt x="167" y="138"/>
                      <a:pt x="262" y="202"/>
                    </a:cubicBezTo>
                    <a:cubicBezTo>
                      <a:pt x="245" y="172"/>
                      <a:pt x="234" y="138"/>
                      <a:pt x="234" y="101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8"/>
              <p:cNvSpPr/>
              <p:nvPr/>
            </p:nvSpPr>
            <p:spPr>
              <a:xfrm>
                <a:off x="7548579" y="5894792"/>
                <a:ext cx="138958" cy="149249"/>
              </a:xfrm>
              <a:custGeom>
                <a:rect b="b" l="l" r="r" t="t"/>
                <a:pathLst>
                  <a:path extrusionOk="0" h="327" w="305">
                    <a:moveTo>
                      <a:pt x="304" y="101"/>
                    </a:moveTo>
                    <a:cubicBezTo>
                      <a:pt x="230" y="101"/>
                      <a:pt x="165" y="60"/>
                      <a:pt x="131" y="0"/>
                    </a:cubicBezTo>
                    <a:cubicBezTo>
                      <a:pt x="139" y="114"/>
                      <a:pt x="103" y="177"/>
                      <a:pt x="0" y="227"/>
                    </a:cubicBezTo>
                    <a:cubicBezTo>
                      <a:pt x="1" y="227"/>
                      <a:pt x="1" y="227"/>
                      <a:pt x="2" y="227"/>
                    </a:cubicBezTo>
                    <a:cubicBezTo>
                      <a:pt x="76" y="227"/>
                      <a:pt x="140" y="267"/>
                      <a:pt x="175" y="327"/>
                    </a:cubicBezTo>
                    <a:cubicBezTo>
                      <a:pt x="166" y="214"/>
                      <a:pt x="203" y="151"/>
                      <a:pt x="305" y="101"/>
                    </a:cubicBezTo>
                    <a:cubicBezTo>
                      <a:pt x="305" y="101"/>
                      <a:pt x="304" y="101"/>
                      <a:pt x="304" y="101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8"/>
              <p:cNvSpPr/>
              <p:nvPr/>
            </p:nvSpPr>
            <p:spPr>
              <a:xfrm>
                <a:off x="7548579" y="5655844"/>
                <a:ext cx="138958" cy="149065"/>
              </a:xfrm>
              <a:custGeom>
                <a:rect b="b" l="l" r="r" t="t"/>
                <a:pathLst>
                  <a:path extrusionOk="0" h="327" w="305">
                    <a:moveTo>
                      <a:pt x="131" y="327"/>
                    </a:moveTo>
                    <a:cubicBezTo>
                      <a:pt x="165" y="267"/>
                      <a:pt x="230" y="226"/>
                      <a:pt x="304" y="226"/>
                    </a:cubicBezTo>
                    <a:cubicBezTo>
                      <a:pt x="304" y="226"/>
                      <a:pt x="305" y="226"/>
                      <a:pt x="305" y="226"/>
                    </a:cubicBezTo>
                    <a:cubicBezTo>
                      <a:pt x="203" y="176"/>
                      <a:pt x="166" y="113"/>
                      <a:pt x="175" y="0"/>
                    </a:cubicBezTo>
                    <a:cubicBezTo>
                      <a:pt x="140" y="60"/>
                      <a:pt x="76" y="100"/>
                      <a:pt x="2" y="100"/>
                    </a:cubicBezTo>
                    <a:cubicBezTo>
                      <a:pt x="1" y="100"/>
                      <a:pt x="1" y="100"/>
                      <a:pt x="0" y="100"/>
                    </a:cubicBezTo>
                    <a:cubicBezTo>
                      <a:pt x="103" y="150"/>
                      <a:pt x="139" y="213"/>
                      <a:pt x="131" y="327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8"/>
              <p:cNvSpPr/>
              <p:nvPr/>
            </p:nvSpPr>
            <p:spPr>
              <a:xfrm>
                <a:off x="7134476" y="5894792"/>
                <a:ext cx="139512" cy="149620"/>
              </a:xfrm>
              <a:custGeom>
                <a:rect b="b" l="l" r="r" t="t"/>
                <a:pathLst>
                  <a:path extrusionOk="0" h="328" w="306">
                    <a:moveTo>
                      <a:pt x="132" y="328"/>
                    </a:moveTo>
                    <a:cubicBezTo>
                      <a:pt x="166" y="267"/>
                      <a:pt x="231" y="227"/>
                      <a:pt x="305" y="227"/>
                    </a:cubicBezTo>
                    <a:cubicBezTo>
                      <a:pt x="305" y="227"/>
                      <a:pt x="306" y="227"/>
                      <a:pt x="306" y="227"/>
                    </a:cubicBezTo>
                    <a:cubicBezTo>
                      <a:pt x="203" y="177"/>
                      <a:pt x="166" y="114"/>
                      <a:pt x="174" y="0"/>
                    </a:cubicBezTo>
                    <a:cubicBezTo>
                      <a:pt x="140" y="60"/>
                      <a:pt x="75" y="101"/>
                      <a:pt x="1" y="101"/>
                    </a:cubicBezTo>
                    <a:cubicBezTo>
                      <a:pt x="1" y="101"/>
                      <a:pt x="1" y="101"/>
                      <a:pt x="0" y="101"/>
                    </a:cubicBezTo>
                    <a:cubicBezTo>
                      <a:pt x="103" y="150"/>
                      <a:pt x="140" y="214"/>
                      <a:pt x="132" y="328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8"/>
              <p:cNvSpPr/>
              <p:nvPr/>
            </p:nvSpPr>
            <p:spPr>
              <a:xfrm>
                <a:off x="7351783" y="6043117"/>
                <a:ext cx="119371" cy="92102"/>
              </a:xfrm>
              <a:custGeom>
                <a:rect b="b" l="l" r="r" t="t"/>
                <a:pathLst>
                  <a:path extrusionOk="0" h="202" w="262">
                    <a:moveTo>
                      <a:pt x="234" y="101"/>
                    </a:moveTo>
                    <a:cubicBezTo>
                      <a:pt x="234" y="64"/>
                      <a:pt x="245" y="30"/>
                      <a:pt x="262" y="0"/>
                    </a:cubicBezTo>
                    <a:cubicBezTo>
                      <a:pt x="167" y="64"/>
                      <a:pt x="95" y="64"/>
                      <a:pt x="0" y="0"/>
                    </a:cubicBezTo>
                    <a:cubicBezTo>
                      <a:pt x="17" y="30"/>
                      <a:pt x="28" y="64"/>
                      <a:pt x="28" y="101"/>
                    </a:cubicBezTo>
                    <a:cubicBezTo>
                      <a:pt x="28" y="138"/>
                      <a:pt x="17" y="172"/>
                      <a:pt x="0" y="202"/>
                    </a:cubicBezTo>
                    <a:cubicBezTo>
                      <a:pt x="95" y="137"/>
                      <a:pt x="167" y="137"/>
                      <a:pt x="262" y="202"/>
                    </a:cubicBezTo>
                    <a:cubicBezTo>
                      <a:pt x="245" y="172"/>
                      <a:pt x="234" y="138"/>
                      <a:pt x="234" y="101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28"/>
            <p:cNvGrpSpPr/>
            <p:nvPr/>
          </p:nvGrpSpPr>
          <p:grpSpPr>
            <a:xfrm>
              <a:off x="1899423" y="4331506"/>
              <a:ext cx="1408104" cy="692969"/>
              <a:chOff x="5713472" y="3998300"/>
              <a:chExt cx="1408104" cy="692969"/>
            </a:xfrm>
          </p:grpSpPr>
          <p:sp>
            <p:nvSpPr>
              <p:cNvPr id="214" name="Google Shape;214;p28"/>
              <p:cNvSpPr txBox="1"/>
              <p:nvPr/>
            </p:nvSpPr>
            <p:spPr>
              <a:xfrm>
                <a:off x="6105476" y="3998300"/>
                <a:ext cx="1016100" cy="23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1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Públicas</a:t>
                </a:r>
                <a:endParaRPr b="1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5" name="Google Shape;215;p28"/>
              <p:cNvSpPr/>
              <p:nvPr/>
            </p:nvSpPr>
            <p:spPr>
              <a:xfrm>
                <a:off x="6105474" y="4206769"/>
                <a:ext cx="8328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8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El resto</a:t>
                </a:r>
                <a:endParaRPr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8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(N</a:t>
                </a:r>
                <a:r>
                  <a:rPr lang="es-419" sz="8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avegan en internet)</a:t>
                </a:r>
                <a:endParaRPr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6" name="Google Shape;216;p28"/>
              <p:cNvSpPr/>
              <p:nvPr/>
            </p:nvSpPr>
            <p:spPr>
              <a:xfrm>
                <a:off x="5894357" y="4016228"/>
                <a:ext cx="113601" cy="129576"/>
              </a:xfrm>
              <a:custGeom>
                <a:rect b="b" l="l" r="r" t="t"/>
                <a:pathLst>
                  <a:path extrusionOk="0" h="432" w="378">
                    <a:moveTo>
                      <a:pt x="378" y="119"/>
                    </a:moveTo>
                    <a:cubicBezTo>
                      <a:pt x="378" y="111"/>
                      <a:pt x="374" y="105"/>
                      <a:pt x="367" y="101"/>
                    </a:cubicBezTo>
                    <a:cubicBezTo>
                      <a:pt x="199" y="4"/>
                      <a:pt x="199" y="4"/>
                      <a:pt x="199" y="4"/>
                    </a:cubicBezTo>
                    <a:cubicBezTo>
                      <a:pt x="193" y="0"/>
                      <a:pt x="185" y="0"/>
                      <a:pt x="178" y="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4" y="104"/>
                      <a:pt x="0" y="111"/>
                      <a:pt x="0" y="119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13"/>
                      <a:pt x="0" y="313"/>
                      <a:pt x="0" y="314"/>
                    </a:cubicBezTo>
                    <a:cubicBezTo>
                      <a:pt x="0" y="321"/>
                      <a:pt x="4" y="327"/>
                      <a:pt x="10" y="331"/>
                    </a:cubicBezTo>
                    <a:cubicBezTo>
                      <a:pt x="178" y="428"/>
                      <a:pt x="178" y="428"/>
                      <a:pt x="178" y="428"/>
                    </a:cubicBezTo>
                    <a:cubicBezTo>
                      <a:pt x="185" y="432"/>
                      <a:pt x="193" y="432"/>
                      <a:pt x="199" y="428"/>
                    </a:cubicBezTo>
                    <a:cubicBezTo>
                      <a:pt x="367" y="331"/>
                      <a:pt x="367" y="331"/>
                      <a:pt x="367" y="331"/>
                    </a:cubicBezTo>
                    <a:cubicBezTo>
                      <a:pt x="373" y="327"/>
                      <a:pt x="377" y="321"/>
                      <a:pt x="378" y="314"/>
                    </a:cubicBezTo>
                    <a:cubicBezTo>
                      <a:pt x="378" y="313"/>
                      <a:pt x="378" y="313"/>
                      <a:pt x="378" y="313"/>
                    </a:cubicBezTo>
                    <a:cubicBezTo>
                      <a:pt x="378" y="119"/>
                      <a:pt x="378" y="119"/>
                      <a:pt x="378" y="119"/>
                    </a:cubicBezTo>
                    <a:cubicBezTo>
                      <a:pt x="378" y="119"/>
                      <a:pt x="378" y="119"/>
                      <a:pt x="378" y="119"/>
                    </a:cubicBezTo>
                    <a:close/>
                  </a:path>
                </a:pathLst>
              </a:custGeom>
              <a:solidFill>
                <a:srgbClr val="FF885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>
                <a:off x="5773589" y="4016228"/>
                <a:ext cx="113494" cy="129576"/>
              </a:xfrm>
              <a:custGeom>
                <a:rect b="b" l="l" r="r" t="t"/>
                <a:pathLst>
                  <a:path extrusionOk="0" h="432" w="378">
                    <a:moveTo>
                      <a:pt x="378" y="119"/>
                    </a:moveTo>
                    <a:cubicBezTo>
                      <a:pt x="378" y="111"/>
                      <a:pt x="374" y="105"/>
                      <a:pt x="368" y="101"/>
                    </a:cubicBezTo>
                    <a:cubicBezTo>
                      <a:pt x="200" y="4"/>
                      <a:pt x="200" y="4"/>
                      <a:pt x="200" y="4"/>
                    </a:cubicBezTo>
                    <a:cubicBezTo>
                      <a:pt x="193" y="0"/>
                      <a:pt x="185" y="0"/>
                      <a:pt x="179" y="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4" y="104"/>
                      <a:pt x="0" y="111"/>
                      <a:pt x="0" y="119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13"/>
                      <a:pt x="0" y="313"/>
                      <a:pt x="0" y="314"/>
                    </a:cubicBezTo>
                    <a:cubicBezTo>
                      <a:pt x="1" y="321"/>
                      <a:pt x="5" y="327"/>
                      <a:pt x="11" y="331"/>
                    </a:cubicBezTo>
                    <a:cubicBezTo>
                      <a:pt x="179" y="428"/>
                      <a:pt x="179" y="428"/>
                      <a:pt x="179" y="428"/>
                    </a:cubicBezTo>
                    <a:cubicBezTo>
                      <a:pt x="185" y="432"/>
                      <a:pt x="193" y="432"/>
                      <a:pt x="200" y="428"/>
                    </a:cubicBezTo>
                    <a:cubicBezTo>
                      <a:pt x="367" y="331"/>
                      <a:pt x="367" y="331"/>
                      <a:pt x="367" y="331"/>
                    </a:cubicBezTo>
                    <a:cubicBezTo>
                      <a:pt x="374" y="327"/>
                      <a:pt x="378" y="321"/>
                      <a:pt x="378" y="314"/>
                    </a:cubicBezTo>
                    <a:cubicBezTo>
                      <a:pt x="378" y="313"/>
                      <a:pt x="378" y="313"/>
                      <a:pt x="378" y="313"/>
                    </a:cubicBezTo>
                    <a:cubicBezTo>
                      <a:pt x="378" y="119"/>
                      <a:pt x="378" y="119"/>
                      <a:pt x="378" y="119"/>
                    </a:cubicBezTo>
                    <a:cubicBezTo>
                      <a:pt x="378" y="119"/>
                      <a:pt x="378" y="119"/>
                      <a:pt x="378" y="119"/>
                    </a:cubicBezTo>
                    <a:close/>
                  </a:path>
                </a:pathLst>
              </a:custGeom>
              <a:solidFill>
                <a:srgbClr val="FF526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5713472" y="4120614"/>
                <a:ext cx="113280" cy="129256"/>
              </a:xfrm>
              <a:custGeom>
                <a:rect b="b" l="l" r="r" t="t"/>
                <a:pathLst>
                  <a:path extrusionOk="0" h="431" w="377">
                    <a:moveTo>
                      <a:pt x="377" y="119"/>
                    </a:moveTo>
                    <a:cubicBezTo>
                      <a:pt x="377" y="111"/>
                      <a:pt x="373" y="105"/>
                      <a:pt x="367" y="101"/>
                    </a:cubicBezTo>
                    <a:cubicBezTo>
                      <a:pt x="199" y="4"/>
                      <a:pt x="199" y="4"/>
                      <a:pt x="199" y="4"/>
                    </a:cubicBezTo>
                    <a:cubicBezTo>
                      <a:pt x="193" y="0"/>
                      <a:pt x="185" y="0"/>
                      <a:pt x="178" y="4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4" y="104"/>
                      <a:pt x="0" y="111"/>
                      <a:pt x="0" y="119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21"/>
                      <a:pt x="4" y="327"/>
                      <a:pt x="10" y="331"/>
                    </a:cubicBezTo>
                    <a:cubicBezTo>
                      <a:pt x="178" y="428"/>
                      <a:pt x="178" y="428"/>
                      <a:pt x="178" y="428"/>
                    </a:cubicBezTo>
                    <a:cubicBezTo>
                      <a:pt x="184" y="431"/>
                      <a:pt x="192" y="431"/>
                      <a:pt x="199" y="428"/>
                    </a:cubicBezTo>
                    <a:cubicBezTo>
                      <a:pt x="367" y="331"/>
                      <a:pt x="367" y="331"/>
                      <a:pt x="367" y="331"/>
                    </a:cubicBezTo>
                    <a:cubicBezTo>
                      <a:pt x="373" y="327"/>
                      <a:pt x="377" y="321"/>
                      <a:pt x="377" y="313"/>
                    </a:cubicBezTo>
                    <a:cubicBezTo>
                      <a:pt x="377" y="313"/>
                      <a:pt x="377" y="313"/>
                      <a:pt x="377" y="313"/>
                    </a:cubicBezTo>
                    <a:cubicBezTo>
                      <a:pt x="377" y="119"/>
                      <a:pt x="377" y="119"/>
                      <a:pt x="377" y="119"/>
                    </a:cubicBezTo>
                    <a:cubicBezTo>
                      <a:pt x="377" y="119"/>
                      <a:pt x="377" y="119"/>
                      <a:pt x="377" y="119"/>
                    </a:cubicBezTo>
                    <a:close/>
                  </a:path>
                </a:pathLst>
              </a:custGeom>
              <a:solidFill>
                <a:srgbClr val="439E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5954687" y="4120614"/>
                <a:ext cx="113280" cy="129256"/>
              </a:xfrm>
              <a:custGeom>
                <a:rect b="b" l="l" r="r" t="t"/>
                <a:pathLst>
                  <a:path extrusionOk="0" h="431" w="377">
                    <a:moveTo>
                      <a:pt x="377" y="119"/>
                    </a:moveTo>
                    <a:cubicBezTo>
                      <a:pt x="377" y="111"/>
                      <a:pt x="373" y="105"/>
                      <a:pt x="367" y="101"/>
                    </a:cubicBezTo>
                    <a:cubicBezTo>
                      <a:pt x="199" y="4"/>
                      <a:pt x="199" y="4"/>
                      <a:pt x="199" y="4"/>
                    </a:cubicBezTo>
                    <a:cubicBezTo>
                      <a:pt x="193" y="0"/>
                      <a:pt x="185" y="0"/>
                      <a:pt x="178" y="4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4" y="104"/>
                      <a:pt x="0" y="111"/>
                      <a:pt x="0" y="119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21"/>
                      <a:pt x="4" y="327"/>
                      <a:pt x="10" y="331"/>
                    </a:cubicBezTo>
                    <a:cubicBezTo>
                      <a:pt x="178" y="428"/>
                      <a:pt x="178" y="428"/>
                      <a:pt x="178" y="428"/>
                    </a:cubicBezTo>
                    <a:cubicBezTo>
                      <a:pt x="184" y="431"/>
                      <a:pt x="192" y="431"/>
                      <a:pt x="199" y="428"/>
                    </a:cubicBezTo>
                    <a:cubicBezTo>
                      <a:pt x="367" y="331"/>
                      <a:pt x="367" y="331"/>
                      <a:pt x="367" y="331"/>
                    </a:cubicBezTo>
                    <a:cubicBezTo>
                      <a:pt x="373" y="327"/>
                      <a:pt x="377" y="321"/>
                      <a:pt x="377" y="313"/>
                    </a:cubicBezTo>
                    <a:cubicBezTo>
                      <a:pt x="377" y="313"/>
                      <a:pt x="377" y="313"/>
                      <a:pt x="377" y="313"/>
                    </a:cubicBezTo>
                    <a:cubicBezTo>
                      <a:pt x="377" y="119"/>
                      <a:pt x="377" y="119"/>
                      <a:pt x="377" y="119"/>
                    </a:cubicBezTo>
                    <a:cubicBezTo>
                      <a:pt x="377" y="119"/>
                      <a:pt x="377" y="119"/>
                      <a:pt x="377" y="119"/>
                    </a:cubicBezTo>
                    <a:close/>
                  </a:path>
                </a:pathLst>
              </a:custGeom>
              <a:solidFill>
                <a:srgbClr val="EED05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5894357" y="4225001"/>
                <a:ext cx="113601" cy="129362"/>
              </a:xfrm>
              <a:custGeom>
                <a:rect b="b" l="l" r="r" t="t"/>
                <a:pathLst>
                  <a:path extrusionOk="0" h="431" w="378">
                    <a:moveTo>
                      <a:pt x="378" y="118"/>
                    </a:moveTo>
                    <a:cubicBezTo>
                      <a:pt x="377" y="111"/>
                      <a:pt x="374" y="104"/>
                      <a:pt x="367" y="100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193" y="0"/>
                      <a:pt x="185" y="0"/>
                      <a:pt x="179" y="3"/>
                    </a:cubicBezTo>
                    <a:cubicBezTo>
                      <a:pt x="11" y="100"/>
                      <a:pt x="11" y="100"/>
                      <a:pt x="11" y="100"/>
                    </a:cubicBezTo>
                    <a:cubicBezTo>
                      <a:pt x="4" y="104"/>
                      <a:pt x="0" y="111"/>
                      <a:pt x="0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0" y="312"/>
                      <a:pt x="0" y="312"/>
                      <a:pt x="0" y="313"/>
                    </a:cubicBezTo>
                    <a:cubicBezTo>
                      <a:pt x="0" y="320"/>
                      <a:pt x="4" y="327"/>
                      <a:pt x="11" y="330"/>
                    </a:cubicBezTo>
                    <a:cubicBezTo>
                      <a:pt x="178" y="427"/>
                      <a:pt x="178" y="427"/>
                      <a:pt x="178" y="427"/>
                    </a:cubicBezTo>
                    <a:cubicBezTo>
                      <a:pt x="185" y="431"/>
                      <a:pt x="193" y="431"/>
                      <a:pt x="199" y="427"/>
                    </a:cubicBezTo>
                    <a:cubicBezTo>
                      <a:pt x="367" y="330"/>
                      <a:pt x="367" y="330"/>
                      <a:pt x="367" y="330"/>
                    </a:cubicBezTo>
                    <a:cubicBezTo>
                      <a:pt x="374" y="327"/>
                      <a:pt x="377" y="320"/>
                      <a:pt x="378" y="313"/>
                    </a:cubicBezTo>
                    <a:cubicBezTo>
                      <a:pt x="378" y="313"/>
                      <a:pt x="378" y="312"/>
                      <a:pt x="378" y="312"/>
                    </a:cubicBezTo>
                    <a:cubicBezTo>
                      <a:pt x="378" y="119"/>
                      <a:pt x="378" y="119"/>
                      <a:pt x="378" y="119"/>
                    </a:cubicBezTo>
                    <a:cubicBezTo>
                      <a:pt x="378" y="118"/>
                      <a:pt x="378" y="118"/>
                      <a:pt x="378" y="118"/>
                    </a:cubicBezTo>
                    <a:close/>
                  </a:path>
                </a:pathLst>
              </a:custGeom>
              <a:solidFill>
                <a:srgbClr val="CBD84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5773589" y="4225001"/>
                <a:ext cx="113494" cy="129362"/>
              </a:xfrm>
              <a:custGeom>
                <a:rect b="b" l="l" r="r" t="t"/>
                <a:pathLst>
                  <a:path extrusionOk="0" h="431" w="378">
                    <a:moveTo>
                      <a:pt x="378" y="118"/>
                    </a:moveTo>
                    <a:cubicBezTo>
                      <a:pt x="378" y="111"/>
                      <a:pt x="374" y="104"/>
                      <a:pt x="367" y="100"/>
                    </a:cubicBezTo>
                    <a:cubicBezTo>
                      <a:pt x="200" y="3"/>
                      <a:pt x="200" y="3"/>
                      <a:pt x="200" y="3"/>
                    </a:cubicBezTo>
                    <a:cubicBezTo>
                      <a:pt x="193" y="0"/>
                      <a:pt x="185" y="0"/>
                      <a:pt x="179" y="3"/>
                    </a:cubicBezTo>
                    <a:cubicBezTo>
                      <a:pt x="11" y="100"/>
                      <a:pt x="11" y="100"/>
                      <a:pt x="11" y="100"/>
                    </a:cubicBezTo>
                    <a:cubicBezTo>
                      <a:pt x="4" y="104"/>
                      <a:pt x="1" y="111"/>
                      <a:pt x="0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0" y="312"/>
                      <a:pt x="0" y="312"/>
                      <a:pt x="0" y="313"/>
                    </a:cubicBezTo>
                    <a:cubicBezTo>
                      <a:pt x="1" y="320"/>
                      <a:pt x="4" y="327"/>
                      <a:pt x="11" y="330"/>
                    </a:cubicBezTo>
                    <a:cubicBezTo>
                      <a:pt x="179" y="427"/>
                      <a:pt x="179" y="427"/>
                      <a:pt x="179" y="427"/>
                    </a:cubicBezTo>
                    <a:cubicBezTo>
                      <a:pt x="185" y="431"/>
                      <a:pt x="193" y="431"/>
                      <a:pt x="199" y="427"/>
                    </a:cubicBezTo>
                    <a:cubicBezTo>
                      <a:pt x="367" y="330"/>
                      <a:pt x="367" y="330"/>
                      <a:pt x="367" y="330"/>
                    </a:cubicBezTo>
                    <a:cubicBezTo>
                      <a:pt x="374" y="327"/>
                      <a:pt x="378" y="320"/>
                      <a:pt x="378" y="313"/>
                    </a:cubicBezTo>
                    <a:cubicBezTo>
                      <a:pt x="378" y="313"/>
                      <a:pt x="378" y="312"/>
                      <a:pt x="378" y="312"/>
                    </a:cubicBezTo>
                    <a:cubicBezTo>
                      <a:pt x="378" y="119"/>
                      <a:pt x="378" y="119"/>
                      <a:pt x="378" y="119"/>
                    </a:cubicBezTo>
                    <a:cubicBezTo>
                      <a:pt x="378" y="118"/>
                      <a:pt x="378" y="118"/>
                      <a:pt x="378" y="118"/>
                    </a:cubicBezTo>
                    <a:close/>
                  </a:path>
                </a:pathLst>
              </a:custGeom>
              <a:solidFill>
                <a:srgbClr val="05BE8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22" name="Google Shape;222;p28"/>
            <p:cNvCxnSpPr/>
            <p:nvPr/>
          </p:nvCxnSpPr>
          <p:spPr>
            <a:xfrm>
              <a:off x="62402" y="4168275"/>
              <a:ext cx="35391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" name="Google Shape;223;p28"/>
          <p:cNvGrpSpPr/>
          <p:nvPr/>
        </p:nvGrpSpPr>
        <p:grpSpPr>
          <a:xfrm>
            <a:off x="3089356" y="4241700"/>
            <a:ext cx="482196" cy="831000"/>
            <a:chOff x="3089356" y="4241700"/>
            <a:chExt cx="482196" cy="831000"/>
          </a:xfrm>
        </p:grpSpPr>
        <p:sp>
          <p:nvSpPr>
            <p:cNvPr id="224" name="Google Shape;224;p28"/>
            <p:cNvSpPr/>
            <p:nvPr/>
          </p:nvSpPr>
          <p:spPr>
            <a:xfrm>
              <a:off x="3099652" y="4369831"/>
              <a:ext cx="471900" cy="2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000">
                  <a:solidFill>
                    <a:schemeClr val="dk2"/>
                  </a:solidFill>
                  <a:highlight>
                    <a:schemeClr val="accent2"/>
                  </a:highlight>
                  <a:latin typeface="Roboto"/>
                  <a:ea typeface="Roboto"/>
                  <a:cs typeface="Roboto"/>
                  <a:sym typeface="Roboto"/>
                </a:rPr>
                <a:t>NAT</a:t>
              </a:r>
              <a:endParaRPr i="1" sz="1000">
                <a:solidFill>
                  <a:schemeClr val="dk2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3089356" y="4781781"/>
              <a:ext cx="471900" cy="2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000">
                  <a:solidFill>
                    <a:schemeClr val="dk2"/>
                  </a:solidFill>
                  <a:highlight>
                    <a:schemeClr val="accent2"/>
                  </a:highlight>
                  <a:latin typeface="Roboto"/>
                  <a:ea typeface="Roboto"/>
                  <a:cs typeface="Roboto"/>
                  <a:sym typeface="Roboto"/>
                </a:rPr>
                <a:t>IPv6</a:t>
              </a:r>
              <a:endParaRPr i="1" sz="1000">
                <a:solidFill>
                  <a:schemeClr val="dk2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6" name="Google Shape;226;p28"/>
            <p:cNvCxnSpPr/>
            <p:nvPr/>
          </p:nvCxnSpPr>
          <p:spPr>
            <a:xfrm>
              <a:off x="3129272" y="4241700"/>
              <a:ext cx="0" cy="83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" name="Google Shape;227;p28"/>
          <p:cNvGrpSpPr/>
          <p:nvPr/>
        </p:nvGrpSpPr>
        <p:grpSpPr>
          <a:xfrm>
            <a:off x="3856275" y="1816811"/>
            <a:ext cx="2364900" cy="993139"/>
            <a:chOff x="3856275" y="1816811"/>
            <a:chExt cx="2364900" cy="993139"/>
          </a:xfrm>
        </p:grpSpPr>
        <p:sp>
          <p:nvSpPr>
            <p:cNvPr id="228" name="Google Shape;228;p28"/>
            <p:cNvSpPr txBox="1"/>
            <p:nvPr/>
          </p:nvSpPr>
          <p:spPr>
            <a:xfrm>
              <a:off x="3856275" y="2419350"/>
              <a:ext cx="23649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s-419" sz="9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os dispositivos encargados de esa misión son los </a:t>
              </a:r>
              <a:r>
                <a:rPr lang="es-419" sz="900">
                  <a:solidFill>
                    <a:srgbClr val="7A7A7A"/>
                  </a:solidFill>
                  <a:highlight>
                    <a:schemeClr val="accent4"/>
                  </a:highlight>
                  <a:latin typeface="Roboto"/>
                  <a:ea typeface="Roboto"/>
                  <a:cs typeface="Roboto"/>
                  <a:sym typeface="Roboto"/>
                </a:rPr>
                <a:t>ROUTERS.</a:t>
              </a:r>
              <a:r>
                <a:rPr lang="es-419" sz="900">
                  <a:solidFill>
                    <a:srgbClr val="7A7A7A"/>
                  </a:solidFill>
                  <a:highlight>
                    <a:srgbClr val="0000FF"/>
                  </a:highlight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900">
                <a:solidFill>
                  <a:srgbClr val="7A7A7A"/>
                </a:solidFill>
                <a:highlight>
                  <a:srgbClr val="0000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rgbClr val="7A7A7A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9" name="Google Shape;229;p28"/>
            <p:cNvGrpSpPr/>
            <p:nvPr/>
          </p:nvGrpSpPr>
          <p:grpSpPr>
            <a:xfrm rot="-2854517">
              <a:off x="4632302" y="1888912"/>
              <a:ext cx="336608" cy="320436"/>
              <a:chOff x="5770007" y="5489899"/>
              <a:chExt cx="712976" cy="720067"/>
            </a:xfrm>
          </p:grpSpPr>
          <p:sp>
            <p:nvSpPr>
              <p:cNvPr id="230" name="Google Shape;230;p28"/>
              <p:cNvSpPr/>
              <p:nvPr/>
            </p:nvSpPr>
            <p:spPr>
              <a:xfrm>
                <a:off x="6229483" y="5489899"/>
                <a:ext cx="253500" cy="255300"/>
              </a:xfrm>
              <a:prstGeom prst="ellipse">
                <a:avLst/>
              </a:prstGeom>
              <a:solidFill>
                <a:srgbClr val="FF885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5770007" y="5489899"/>
                <a:ext cx="252900" cy="255300"/>
              </a:xfrm>
              <a:prstGeom prst="ellipse">
                <a:avLst/>
              </a:prstGeom>
              <a:solidFill>
                <a:srgbClr val="FF526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6229483" y="5954666"/>
                <a:ext cx="253500" cy="255300"/>
              </a:xfrm>
              <a:prstGeom prst="ellipse">
                <a:avLst/>
              </a:prstGeom>
              <a:solidFill>
                <a:srgbClr val="EED05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5770007" y="5954666"/>
                <a:ext cx="252900" cy="2553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6011100" y="5535496"/>
                <a:ext cx="228017" cy="163872"/>
              </a:xfrm>
              <a:custGeom>
                <a:rect b="b" l="l" r="r" t="t"/>
                <a:pathLst>
                  <a:path extrusionOk="0" h="258" w="362">
                    <a:moveTo>
                      <a:pt x="362" y="0"/>
                    </a:moveTo>
                    <a:cubicBezTo>
                      <a:pt x="220" y="71"/>
                      <a:pt x="142" y="71"/>
                      <a:pt x="0" y="0"/>
                    </a:cubicBezTo>
                    <a:cubicBezTo>
                      <a:pt x="26" y="37"/>
                      <a:pt x="41" y="81"/>
                      <a:pt x="41" y="129"/>
                    </a:cubicBezTo>
                    <a:cubicBezTo>
                      <a:pt x="41" y="177"/>
                      <a:pt x="26" y="222"/>
                      <a:pt x="0" y="258"/>
                    </a:cubicBezTo>
                    <a:cubicBezTo>
                      <a:pt x="142" y="188"/>
                      <a:pt x="220" y="188"/>
                      <a:pt x="362" y="258"/>
                    </a:cubicBezTo>
                    <a:cubicBezTo>
                      <a:pt x="336" y="222"/>
                      <a:pt x="321" y="177"/>
                      <a:pt x="321" y="129"/>
                    </a:cubicBezTo>
                    <a:cubicBezTo>
                      <a:pt x="321" y="81"/>
                      <a:pt x="336" y="37"/>
                      <a:pt x="362" y="0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6011100" y="6000263"/>
                <a:ext cx="228017" cy="164103"/>
              </a:xfrm>
              <a:custGeom>
                <a:rect b="b" l="l" r="r" t="t"/>
                <a:pathLst>
                  <a:path extrusionOk="0" h="258" w="362">
                    <a:moveTo>
                      <a:pt x="321" y="129"/>
                    </a:moveTo>
                    <a:cubicBezTo>
                      <a:pt x="321" y="81"/>
                      <a:pt x="336" y="36"/>
                      <a:pt x="362" y="0"/>
                    </a:cubicBezTo>
                    <a:cubicBezTo>
                      <a:pt x="220" y="70"/>
                      <a:pt x="142" y="70"/>
                      <a:pt x="0" y="0"/>
                    </a:cubicBezTo>
                    <a:cubicBezTo>
                      <a:pt x="26" y="36"/>
                      <a:pt x="41" y="81"/>
                      <a:pt x="41" y="129"/>
                    </a:cubicBezTo>
                    <a:cubicBezTo>
                      <a:pt x="41" y="177"/>
                      <a:pt x="26" y="221"/>
                      <a:pt x="0" y="258"/>
                    </a:cubicBezTo>
                    <a:cubicBezTo>
                      <a:pt x="142" y="188"/>
                      <a:pt x="220" y="188"/>
                      <a:pt x="362" y="258"/>
                    </a:cubicBezTo>
                    <a:cubicBezTo>
                      <a:pt x="336" y="221"/>
                      <a:pt x="321" y="177"/>
                      <a:pt x="321" y="129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5814051" y="5734318"/>
                <a:ext cx="162411" cy="230995"/>
              </a:xfrm>
              <a:custGeom>
                <a:rect b="b" l="l" r="r" t="t"/>
                <a:pathLst>
                  <a:path extrusionOk="0" h="363" w="258">
                    <a:moveTo>
                      <a:pt x="0" y="363"/>
                    </a:moveTo>
                    <a:cubicBezTo>
                      <a:pt x="36" y="337"/>
                      <a:pt x="81" y="322"/>
                      <a:pt x="129" y="322"/>
                    </a:cubicBezTo>
                    <a:cubicBezTo>
                      <a:pt x="177" y="322"/>
                      <a:pt x="221" y="337"/>
                      <a:pt x="258" y="363"/>
                    </a:cubicBezTo>
                    <a:cubicBezTo>
                      <a:pt x="188" y="221"/>
                      <a:pt x="188" y="142"/>
                      <a:pt x="258" y="0"/>
                    </a:cubicBezTo>
                    <a:cubicBezTo>
                      <a:pt x="221" y="26"/>
                      <a:pt x="177" y="41"/>
                      <a:pt x="129" y="41"/>
                    </a:cubicBezTo>
                    <a:cubicBezTo>
                      <a:pt x="81" y="41"/>
                      <a:pt x="36" y="26"/>
                      <a:pt x="0" y="0"/>
                    </a:cubicBezTo>
                    <a:cubicBezTo>
                      <a:pt x="70" y="142"/>
                      <a:pt x="70" y="221"/>
                      <a:pt x="0" y="363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6273756" y="5735013"/>
                <a:ext cx="162411" cy="230300"/>
              </a:xfrm>
              <a:custGeom>
                <a:rect b="b" l="l" r="r" t="t"/>
                <a:pathLst>
                  <a:path extrusionOk="0" h="362" w="258">
                    <a:moveTo>
                      <a:pt x="258" y="0"/>
                    </a:moveTo>
                    <a:cubicBezTo>
                      <a:pt x="222" y="25"/>
                      <a:pt x="177" y="40"/>
                      <a:pt x="129" y="40"/>
                    </a:cubicBezTo>
                    <a:cubicBezTo>
                      <a:pt x="81" y="40"/>
                      <a:pt x="37" y="25"/>
                      <a:pt x="0" y="0"/>
                    </a:cubicBezTo>
                    <a:cubicBezTo>
                      <a:pt x="70" y="142"/>
                      <a:pt x="70" y="220"/>
                      <a:pt x="0" y="362"/>
                    </a:cubicBezTo>
                    <a:cubicBezTo>
                      <a:pt x="37" y="336"/>
                      <a:pt x="81" y="321"/>
                      <a:pt x="129" y="321"/>
                    </a:cubicBezTo>
                    <a:cubicBezTo>
                      <a:pt x="177" y="321"/>
                      <a:pt x="222" y="336"/>
                      <a:pt x="258" y="362"/>
                    </a:cubicBezTo>
                    <a:cubicBezTo>
                      <a:pt x="188" y="220"/>
                      <a:pt x="188" y="142"/>
                      <a:pt x="258" y="0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Calibri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8" name="Google Shape;238;p28"/>
          <p:cNvGrpSpPr/>
          <p:nvPr/>
        </p:nvGrpSpPr>
        <p:grpSpPr>
          <a:xfrm>
            <a:off x="3856276" y="2934150"/>
            <a:ext cx="4597724" cy="2022175"/>
            <a:chOff x="3856276" y="2934150"/>
            <a:chExt cx="4597724" cy="2022175"/>
          </a:xfrm>
        </p:grpSpPr>
        <p:pic>
          <p:nvPicPr>
            <p:cNvPr id="239" name="Google Shape;239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8275" y="3493174"/>
              <a:ext cx="2466125" cy="1463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28"/>
            <p:cNvSpPr/>
            <p:nvPr/>
          </p:nvSpPr>
          <p:spPr>
            <a:xfrm>
              <a:off x="6910200" y="4453350"/>
              <a:ext cx="1543800" cy="4077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ruta por defecto o gateway predeterminado. 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 rot="10800000">
              <a:off x="6454388" y="4602275"/>
              <a:ext cx="618000" cy="17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28"/>
            <p:cNvGrpSpPr/>
            <p:nvPr/>
          </p:nvGrpSpPr>
          <p:grpSpPr>
            <a:xfrm>
              <a:off x="3856276" y="2934150"/>
              <a:ext cx="3043524" cy="645000"/>
              <a:chOff x="920901" y="1968525"/>
              <a:chExt cx="3043524" cy="645000"/>
            </a:xfrm>
          </p:grpSpPr>
          <p:sp>
            <p:nvSpPr>
              <p:cNvPr id="243" name="Google Shape;243;p28"/>
              <p:cNvSpPr/>
              <p:nvPr/>
            </p:nvSpPr>
            <p:spPr>
              <a:xfrm>
                <a:off x="1497825" y="1968525"/>
                <a:ext cx="2466600" cy="64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0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Tabla de Enrutamiento:</a:t>
                </a:r>
                <a:endParaRPr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Esta </a:t>
                </a:r>
                <a:r>
                  <a:rPr lang="es-419" sz="900">
                    <a:solidFill>
                      <a:srgbClr val="7A7A7A"/>
                    </a:solidFill>
                    <a:latin typeface="Roboto"/>
                    <a:ea typeface="Roboto"/>
                    <a:cs typeface="Roboto"/>
                    <a:sym typeface="Roboto"/>
                  </a:rPr>
                  <a:t>tabla</a:t>
                </a:r>
                <a:r>
                  <a:rPr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 simplemente nos muestra cuál es el camino para alcanzar cierta red. </a:t>
                </a:r>
                <a:endParaRPr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920901" y="1992962"/>
                <a:ext cx="457200" cy="457200"/>
              </a:xfrm>
              <a:prstGeom prst="ellipse">
                <a:avLst/>
              </a:prstGeom>
              <a:solidFill>
                <a:srgbClr val="CBD8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1056470" y="2112887"/>
                <a:ext cx="186162" cy="217451"/>
              </a:xfrm>
              <a:custGeom>
                <a:rect b="b" l="l" r="r" t="t"/>
                <a:pathLst>
                  <a:path extrusionOk="0" h="64" w="55">
                    <a:moveTo>
                      <a:pt x="55" y="9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9"/>
                      <a:pt x="42" y="23"/>
                      <a:pt x="27" y="23"/>
                    </a:cubicBezTo>
                    <a:cubicBezTo>
                      <a:pt x="12" y="23"/>
                      <a:pt x="0" y="19"/>
                      <a:pt x="0" y="1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12" y="0"/>
                      <a:pt x="27" y="0"/>
                    </a:cubicBezTo>
                    <a:cubicBezTo>
                      <a:pt x="42" y="0"/>
                      <a:pt x="55" y="4"/>
                      <a:pt x="55" y="9"/>
                    </a:cubicBezTo>
                    <a:close/>
                    <a:moveTo>
                      <a:pt x="55" y="21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32"/>
                      <a:pt x="42" y="37"/>
                      <a:pt x="27" y="37"/>
                    </a:cubicBezTo>
                    <a:cubicBezTo>
                      <a:pt x="12" y="37"/>
                      <a:pt x="0" y="32"/>
                      <a:pt x="0" y="2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6" y="25"/>
                      <a:pt x="16" y="27"/>
                      <a:pt x="27" y="27"/>
                    </a:cubicBezTo>
                    <a:cubicBezTo>
                      <a:pt x="38" y="27"/>
                      <a:pt x="49" y="25"/>
                      <a:pt x="55" y="21"/>
                    </a:cubicBezTo>
                    <a:close/>
                    <a:moveTo>
                      <a:pt x="55" y="35"/>
                    </a:move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6"/>
                      <a:pt x="42" y="50"/>
                      <a:pt x="27" y="50"/>
                    </a:cubicBezTo>
                    <a:cubicBezTo>
                      <a:pt x="12" y="50"/>
                      <a:pt x="0" y="46"/>
                      <a:pt x="0" y="4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6" y="39"/>
                      <a:pt x="16" y="41"/>
                      <a:pt x="27" y="41"/>
                    </a:cubicBezTo>
                    <a:cubicBezTo>
                      <a:pt x="38" y="41"/>
                      <a:pt x="49" y="39"/>
                      <a:pt x="55" y="35"/>
                    </a:cubicBezTo>
                    <a:close/>
                    <a:moveTo>
                      <a:pt x="55" y="49"/>
                    </a:move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60"/>
                      <a:pt x="42" y="64"/>
                      <a:pt x="27" y="64"/>
                    </a:cubicBezTo>
                    <a:cubicBezTo>
                      <a:pt x="12" y="64"/>
                      <a:pt x="0" y="60"/>
                      <a:pt x="0" y="5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6" y="53"/>
                      <a:pt x="16" y="55"/>
                      <a:pt x="27" y="55"/>
                    </a:cubicBezTo>
                    <a:cubicBezTo>
                      <a:pt x="38" y="55"/>
                      <a:pt x="49" y="53"/>
                      <a:pt x="55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46" name="Google Shape;246;p28"/>
          <p:cNvSpPr txBox="1"/>
          <p:nvPr/>
        </p:nvSpPr>
        <p:spPr>
          <a:xfrm>
            <a:off x="0" y="19400"/>
            <a:ext cx="914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7A7A7A"/>
                </a:solidFill>
                <a:latin typeface="Montserrat"/>
                <a:ea typeface="Montserrat"/>
                <a:cs typeface="Montserrat"/>
                <a:sym typeface="Montserrat"/>
              </a:rPr>
              <a:t>Qué sabemos hasta ahora?</a:t>
            </a:r>
            <a:endParaRPr b="1">
              <a:solidFill>
                <a:srgbClr val="7A7A7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7" name="Google Shape;247;p28"/>
          <p:cNvGrpSpPr/>
          <p:nvPr/>
        </p:nvGrpSpPr>
        <p:grpSpPr>
          <a:xfrm>
            <a:off x="4303749" y="310243"/>
            <a:ext cx="536738" cy="65250"/>
            <a:chOff x="5738133" y="1142444"/>
            <a:chExt cx="715650" cy="87000"/>
          </a:xfrm>
        </p:grpSpPr>
        <p:sp>
          <p:nvSpPr>
            <p:cNvPr id="248" name="Google Shape;248;p28"/>
            <p:cNvSpPr/>
            <p:nvPr/>
          </p:nvSpPr>
          <p:spPr>
            <a:xfrm>
              <a:off x="5738133" y="1142444"/>
              <a:ext cx="87000" cy="87000"/>
            </a:xfrm>
            <a:prstGeom prst="ellipse">
              <a:avLst/>
            </a:prstGeom>
            <a:solidFill>
              <a:srgbClr val="FF52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895295" y="1142444"/>
              <a:ext cx="87000" cy="87000"/>
            </a:xfrm>
            <a:prstGeom prst="ellipse">
              <a:avLst/>
            </a:prstGeom>
            <a:solidFill>
              <a:srgbClr val="FF885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6052457" y="1142444"/>
              <a:ext cx="87000" cy="87000"/>
            </a:xfrm>
            <a:prstGeom prst="ellipse">
              <a:avLst/>
            </a:prstGeom>
            <a:solidFill>
              <a:srgbClr val="EED05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209619" y="1142444"/>
              <a:ext cx="87000" cy="87000"/>
            </a:xfrm>
            <a:prstGeom prst="ellipse">
              <a:avLst/>
            </a:prstGeom>
            <a:solidFill>
              <a:srgbClr val="CBD84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6366783" y="1142444"/>
              <a:ext cx="87000" cy="87000"/>
            </a:xfrm>
            <a:prstGeom prst="ellipse">
              <a:avLst/>
            </a:prstGeom>
            <a:solidFill>
              <a:srgbClr val="05BE8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" name="Google Shape;253;p28"/>
          <p:cNvGrpSpPr/>
          <p:nvPr/>
        </p:nvGrpSpPr>
        <p:grpSpPr>
          <a:xfrm>
            <a:off x="1791075" y="606150"/>
            <a:ext cx="5043000" cy="487025"/>
            <a:chOff x="1791075" y="606150"/>
            <a:chExt cx="5043000" cy="487025"/>
          </a:xfrm>
        </p:grpSpPr>
        <p:sp>
          <p:nvSpPr>
            <p:cNvPr id="254" name="Google Shape;254;p28"/>
            <p:cNvSpPr txBox="1"/>
            <p:nvPr/>
          </p:nvSpPr>
          <p:spPr>
            <a:xfrm>
              <a:off x="2103950" y="862475"/>
              <a:ext cx="15438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Direccionamiento lógico</a:t>
              </a:r>
              <a:endParaRPr sz="900">
                <a:solidFill>
                  <a:srgbClr val="FFFFFF"/>
                </a:solidFill>
                <a:highlight>
                  <a:srgbClr val="FF526D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1909352" y="941240"/>
              <a:ext cx="132000" cy="1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8"/>
            <p:cNvSpPr txBox="1"/>
            <p:nvPr/>
          </p:nvSpPr>
          <p:spPr>
            <a:xfrm>
              <a:off x="4050878" y="839200"/>
              <a:ext cx="23229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7A7A7A"/>
                  </a:solidFill>
                  <a:latin typeface="Roboto"/>
                  <a:ea typeface="Roboto"/>
                  <a:cs typeface="Roboto"/>
                  <a:sym typeface="Roboto"/>
                </a:rPr>
                <a:t>Enrutamiento</a:t>
              </a:r>
              <a:endParaRPr sz="900">
                <a:solidFill>
                  <a:srgbClr val="FFFFFF"/>
                </a:solidFill>
                <a:highlight>
                  <a:srgbClr val="FF526D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856277" y="944695"/>
              <a:ext cx="132000" cy="13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28"/>
            <p:cNvSpPr txBox="1"/>
            <p:nvPr/>
          </p:nvSpPr>
          <p:spPr>
            <a:xfrm>
              <a:off x="1791075" y="606150"/>
              <a:ext cx="50430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Funciones </a:t>
              </a:r>
              <a:r>
                <a:rPr b="1" lang="es-419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Básicas</a:t>
              </a:r>
              <a:endParaRPr b="1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28"/>
          <p:cNvGrpSpPr/>
          <p:nvPr/>
        </p:nvGrpSpPr>
        <p:grpSpPr>
          <a:xfrm>
            <a:off x="3068804" y="3282559"/>
            <a:ext cx="1600500" cy="848441"/>
            <a:chOff x="3068804" y="3282559"/>
            <a:chExt cx="1600500" cy="848441"/>
          </a:xfrm>
        </p:grpSpPr>
        <p:cxnSp>
          <p:nvCxnSpPr>
            <p:cNvPr id="260" name="Google Shape;260;p28"/>
            <p:cNvCxnSpPr/>
            <p:nvPr/>
          </p:nvCxnSpPr>
          <p:spPr>
            <a:xfrm>
              <a:off x="3123854" y="3282559"/>
              <a:ext cx="0" cy="83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28"/>
            <p:cNvSpPr txBox="1"/>
            <p:nvPr/>
          </p:nvSpPr>
          <p:spPr>
            <a:xfrm>
              <a:off x="3068804" y="3342000"/>
              <a:ext cx="16005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8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Conceptos</a:t>
              </a:r>
              <a:endParaRPr i="1"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900">
                  <a:solidFill>
                    <a:schemeClr val="dk2"/>
                  </a:solidFill>
                  <a:highlight>
                    <a:schemeClr val="accent2"/>
                  </a:highlight>
                  <a:latin typeface="Roboto"/>
                  <a:ea typeface="Roboto"/>
                  <a:cs typeface="Roboto"/>
                  <a:sym typeface="Roboto"/>
                </a:rPr>
                <a:t>Subred</a:t>
              </a:r>
              <a:endParaRPr i="1" sz="900">
                <a:solidFill>
                  <a:schemeClr val="dk2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900">
                  <a:solidFill>
                    <a:schemeClr val="dk2"/>
                  </a:solidFill>
                  <a:highlight>
                    <a:schemeClr val="accent2"/>
                  </a:highlight>
                  <a:latin typeface="Roboto"/>
                  <a:ea typeface="Roboto"/>
                  <a:cs typeface="Roboto"/>
                  <a:sym typeface="Roboto"/>
                </a:rPr>
                <a:t>Vlan</a:t>
              </a:r>
              <a:endParaRPr i="1" sz="900">
                <a:solidFill>
                  <a:schemeClr val="dk2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" name="Google Shape;262;p28"/>
          <p:cNvGrpSpPr/>
          <p:nvPr/>
        </p:nvGrpSpPr>
        <p:grpSpPr>
          <a:xfrm>
            <a:off x="1385474" y="402250"/>
            <a:ext cx="7761300" cy="354000"/>
            <a:chOff x="1385474" y="402250"/>
            <a:chExt cx="7761300" cy="354000"/>
          </a:xfrm>
        </p:grpSpPr>
        <p:cxnSp>
          <p:nvCxnSpPr>
            <p:cNvPr id="263" name="Google Shape;263;p28"/>
            <p:cNvCxnSpPr/>
            <p:nvPr/>
          </p:nvCxnSpPr>
          <p:spPr>
            <a:xfrm>
              <a:off x="1385474" y="624880"/>
              <a:ext cx="7761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4" name="Google Shape;264;p28"/>
            <p:cNvSpPr txBox="1"/>
            <p:nvPr/>
          </p:nvSpPr>
          <p:spPr>
            <a:xfrm>
              <a:off x="1791075" y="402250"/>
              <a:ext cx="504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7A7A7A"/>
                  </a:solidFill>
                  <a:highlight>
                    <a:schemeClr val="accent3"/>
                  </a:highlight>
                  <a:latin typeface="Roboto"/>
                  <a:ea typeface="Roboto"/>
                  <a:cs typeface="Roboto"/>
                  <a:sym typeface="Roboto"/>
                </a:rPr>
                <a:t>Se encarga de que dos dispositivos puedan comunicarse a través de una red. </a:t>
              </a:r>
              <a:endParaRPr sz="1000">
                <a:solidFill>
                  <a:srgbClr val="7A7A7A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5" name="Google Shape;265;p28"/>
          <p:cNvGrpSpPr/>
          <p:nvPr/>
        </p:nvGrpSpPr>
        <p:grpSpPr>
          <a:xfrm>
            <a:off x="106465" y="97461"/>
            <a:ext cx="1600475" cy="1038291"/>
            <a:chOff x="4572005" y="1896220"/>
            <a:chExt cx="2287372" cy="1351061"/>
          </a:xfrm>
        </p:grpSpPr>
        <p:grpSp>
          <p:nvGrpSpPr>
            <p:cNvPr id="266" name="Google Shape;266;p28"/>
            <p:cNvGrpSpPr/>
            <p:nvPr/>
          </p:nvGrpSpPr>
          <p:grpSpPr>
            <a:xfrm flipH="1">
              <a:off x="4572166" y="2988174"/>
              <a:ext cx="2287212" cy="259107"/>
              <a:chOff x="220213" y="3970325"/>
              <a:chExt cx="4278361" cy="484675"/>
            </a:xfrm>
          </p:grpSpPr>
          <p:grpSp>
            <p:nvGrpSpPr>
              <p:cNvPr id="267" name="Google Shape;267;p28"/>
              <p:cNvGrpSpPr/>
              <p:nvPr/>
            </p:nvGrpSpPr>
            <p:grpSpPr>
              <a:xfrm>
                <a:off x="220213" y="3970500"/>
                <a:ext cx="4278361" cy="484500"/>
                <a:chOff x="296413" y="3970500"/>
                <a:chExt cx="4278361" cy="484500"/>
              </a:xfrm>
            </p:grpSpPr>
            <p:sp>
              <p:nvSpPr>
                <p:cNvPr id="268" name="Google Shape;268;p28"/>
                <p:cNvSpPr/>
                <p:nvPr/>
              </p:nvSpPr>
              <p:spPr>
                <a:xfrm>
                  <a:off x="481574" y="3970500"/>
                  <a:ext cx="4093200" cy="4845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269" name="Google Shape;269;p28"/>
                <p:cNvSpPr/>
                <p:nvPr/>
              </p:nvSpPr>
              <p:spPr>
                <a:xfrm>
                  <a:off x="296413" y="3970500"/>
                  <a:ext cx="486000" cy="4845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70" name="Google Shape;270;p28"/>
                <p:cNvSpPr/>
                <p:nvPr/>
              </p:nvSpPr>
              <p:spPr>
                <a:xfrm>
                  <a:off x="749624" y="4146988"/>
                  <a:ext cx="3822300" cy="21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FISICA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71" name="Google Shape;271;p28"/>
              <p:cNvSpPr txBox="1"/>
              <p:nvPr/>
            </p:nvSpPr>
            <p:spPr>
              <a:xfrm>
                <a:off x="585258" y="3970325"/>
                <a:ext cx="2349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72" name="Google Shape;272;p28"/>
            <p:cNvGrpSpPr/>
            <p:nvPr/>
          </p:nvGrpSpPr>
          <p:grpSpPr>
            <a:xfrm flipH="1">
              <a:off x="4572148" y="2715321"/>
              <a:ext cx="2152037" cy="259822"/>
              <a:chOff x="473100" y="3459938"/>
              <a:chExt cx="4025509" cy="486012"/>
            </a:xfrm>
          </p:grpSpPr>
          <p:grpSp>
            <p:nvGrpSpPr>
              <p:cNvPr id="273" name="Google Shape;273;p28"/>
              <p:cNvGrpSpPr/>
              <p:nvPr/>
            </p:nvGrpSpPr>
            <p:grpSpPr>
              <a:xfrm>
                <a:off x="473100" y="3459938"/>
                <a:ext cx="4025509" cy="486012"/>
                <a:chOff x="549300" y="3459938"/>
                <a:chExt cx="4025509" cy="486012"/>
              </a:xfrm>
            </p:grpSpPr>
            <p:sp>
              <p:nvSpPr>
                <p:cNvPr id="274" name="Google Shape;274;p28"/>
                <p:cNvSpPr/>
                <p:nvPr/>
              </p:nvSpPr>
              <p:spPr>
                <a:xfrm>
                  <a:off x="814009" y="3459938"/>
                  <a:ext cx="3760800" cy="4860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275" name="Google Shape;275;p28"/>
                <p:cNvSpPr/>
                <p:nvPr/>
              </p:nvSpPr>
              <p:spPr>
                <a:xfrm>
                  <a:off x="549300" y="3459950"/>
                  <a:ext cx="486000" cy="4860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76" name="Google Shape;276;p28"/>
                <p:cNvSpPr/>
                <p:nvPr/>
              </p:nvSpPr>
              <p:spPr>
                <a:xfrm>
                  <a:off x="1060293" y="3655598"/>
                  <a:ext cx="3511800" cy="2391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ENLACE DE DATOS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77" name="Google Shape;277;p28"/>
              <p:cNvSpPr txBox="1"/>
              <p:nvPr/>
            </p:nvSpPr>
            <p:spPr>
              <a:xfrm>
                <a:off x="775133" y="3460600"/>
                <a:ext cx="234900" cy="4845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78" name="Google Shape;278;p28"/>
            <p:cNvGrpSpPr/>
            <p:nvPr/>
          </p:nvGrpSpPr>
          <p:grpSpPr>
            <a:xfrm flipH="1">
              <a:off x="4572152" y="2442374"/>
              <a:ext cx="1990128" cy="259816"/>
              <a:chOff x="775952" y="2949375"/>
              <a:chExt cx="3722648" cy="486000"/>
            </a:xfrm>
          </p:grpSpPr>
          <p:grpSp>
            <p:nvGrpSpPr>
              <p:cNvPr id="279" name="Google Shape;279;p28"/>
              <p:cNvGrpSpPr/>
              <p:nvPr/>
            </p:nvGrpSpPr>
            <p:grpSpPr>
              <a:xfrm>
                <a:off x="775952" y="2949375"/>
                <a:ext cx="3722648" cy="486000"/>
                <a:chOff x="852152" y="2949375"/>
                <a:chExt cx="3722648" cy="486000"/>
              </a:xfrm>
            </p:grpSpPr>
            <p:sp>
              <p:nvSpPr>
                <p:cNvPr id="280" name="Google Shape;280;p28"/>
                <p:cNvSpPr/>
                <p:nvPr/>
              </p:nvSpPr>
              <p:spPr>
                <a:xfrm>
                  <a:off x="1102300" y="2949375"/>
                  <a:ext cx="3472500" cy="486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281" name="Google Shape;281;p28"/>
                <p:cNvSpPr/>
                <p:nvPr/>
              </p:nvSpPr>
              <p:spPr>
                <a:xfrm>
                  <a:off x="852152" y="2949375"/>
                  <a:ext cx="486000" cy="486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82" name="Google Shape;282;p28"/>
                <p:cNvSpPr/>
                <p:nvPr/>
              </p:nvSpPr>
              <p:spPr>
                <a:xfrm>
                  <a:off x="1442153" y="3133095"/>
                  <a:ext cx="3130500" cy="239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RED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83" name="Google Shape;283;p28"/>
              <p:cNvSpPr txBox="1"/>
              <p:nvPr/>
            </p:nvSpPr>
            <p:spPr>
              <a:xfrm>
                <a:off x="1079608" y="2950125"/>
                <a:ext cx="234900" cy="484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4" name="Google Shape;284;p28"/>
            <p:cNvGrpSpPr/>
            <p:nvPr/>
          </p:nvGrpSpPr>
          <p:grpSpPr>
            <a:xfrm flipH="1">
              <a:off x="4572166" y="2169420"/>
              <a:ext cx="1806199" cy="259816"/>
              <a:chOff x="1119975" y="2438800"/>
              <a:chExt cx="3378599" cy="486000"/>
            </a:xfrm>
          </p:grpSpPr>
          <p:grpSp>
            <p:nvGrpSpPr>
              <p:cNvPr id="285" name="Google Shape;285;p28"/>
              <p:cNvGrpSpPr/>
              <p:nvPr/>
            </p:nvGrpSpPr>
            <p:grpSpPr>
              <a:xfrm>
                <a:off x="1119975" y="2438800"/>
                <a:ext cx="3378599" cy="486000"/>
                <a:chOff x="1196175" y="2438800"/>
                <a:chExt cx="3378599" cy="486000"/>
              </a:xfrm>
            </p:grpSpPr>
            <p:sp>
              <p:nvSpPr>
                <p:cNvPr id="286" name="Google Shape;286;p28"/>
                <p:cNvSpPr/>
                <p:nvPr/>
              </p:nvSpPr>
              <p:spPr>
                <a:xfrm>
                  <a:off x="1444274" y="2438800"/>
                  <a:ext cx="3130500" cy="4860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287" name="Google Shape;287;p28"/>
                <p:cNvSpPr/>
                <p:nvPr/>
              </p:nvSpPr>
              <p:spPr>
                <a:xfrm>
                  <a:off x="1196175" y="2438800"/>
                  <a:ext cx="486000" cy="4860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88" name="Google Shape;288;p28"/>
                <p:cNvSpPr/>
                <p:nvPr/>
              </p:nvSpPr>
              <p:spPr>
                <a:xfrm>
                  <a:off x="1788634" y="2678701"/>
                  <a:ext cx="2784300" cy="1080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TRANSPORTE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89" name="Google Shape;289;p28"/>
              <p:cNvSpPr txBox="1"/>
              <p:nvPr/>
            </p:nvSpPr>
            <p:spPr>
              <a:xfrm>
                <a:off x="1458658" y="2439550"/>
                <a:ext cx="234900" cy="4845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0" name="Google Shape;290;p28"/>
            <p:cNvGrpSpPr/>
            <p:nvPr/>
          </p:nvGrpSpPr>
          <p:grpSpPr>
            <a:xfrm flipH="1">
              <a:off x="4572005" y="1896220"/>
              <a:ext cx="1681538" cy="260076"/>
              <a:chOff x="1353461" y="1927763"/>
              <a:chExt cx="3145414" cy="486488"/>
            </a:xfrm>
          </p:grpSpPr>
          <p:grpSp>
            <p:nvGrpSpPr>
              <p:cNvPr id="291" name="Google Shape;291;p28"/>
              <p:cNvGrpSpPr/>
              <p:nvPr/>
            </p:nvGrpSpPr>
            <p:grpSpPr>
              <a:xfrm>
                <a:off x="1353461" y="1928250"/>
                <a:ext cx="3145414" cy="486000"/>
                <a:chOff x="1429661" y="1928250"/>
                <a:chExt cx="3145414" cy="486000"/>
              </a:xfrm>
            </p:grpSpPr>
            <p:sp>
              <p:nvSpPr>
                <p:cNvPr id="292" name="Google Shape;292;p28"/>
                <p:cNvSpPr/>
                <p:nvPr/>
              </p:nvSpPr>
              <p:spPr>
                <a:xfrm>
                  <a:off x="1682175" y="1928250"/>
                  <a:ext cx="2892900" cy="4860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293" name="Google Shape;293;p28"/>
                <p:cNvSpPr/>
                <p:nvPr/>
              </p:nvSpPr>
              <p:spPr>
                <a:xfrm>
                  <a:off x="1429661" y="1928250"/>
                  <a:ext cx="486000" cy="4860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94" name="Google Shape;294;p28"/>
                <p:cNvSpPr/>
                <p:nvPr/>
              </p:nvSpPr>
              <p:spPr>
                <a:xfrm>
                  <a:off x="2092687" y="2103957"/>
                  <a:ext cx="2480400" cy="239100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APLICACIÓN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95" name="Google Shape;295;p28"/>
              <p:cNvSpPr txBox="1"/>
              <p:nvPr/>
            </p:nvSpPr>
            <p:spPr>
              <a:xfrm>
                <a:off x="1660783" y="1927763"/>
                <a:ext cx="234900" cy="4845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9"/>
          <p:cNvGrpSpPr/>
          <p:nvPr/>
        </p:nvGrpSpPr>
        <p:grpSpPr>
          <a:xfrm>
            <a:off x="-492025" y="6840625"/>
            <a:ext cx="3275424" cy="1762763"/>
            <a:chOff x="420275" y="3303500"/>
            <a:chExt cx="3275424" cy="1762763"/>
          </a:xfrm>
        </p:grpSpPr>
        <p:grpSp>
          <p:nvGrpSpPr>
            <p:cNvPr id="301" name="Google Shape;301;p29"/>
            <p:cNvGrpSpPr/>
            <p:nvPr/>
          </p:nvGrpSpPr>
          <p:grpSpPr>
            <a:xfrm>
              <a:off x="420275" y="3303500"/>
              <a:ext cx="3275424" cy="1762763"/>
              <a:chOff x="1629950" y="1490337"/>
              <a:chExt cx="3275424" cy="1762763"/>
            </a:xfrm>
          </p:grpSpPr>
          <p:sp>
            <p:nvSpPr>
              <p:cNvPr id="302" name="Google Shape;302;p29"/>
              <p:cNvSpPr/>
              <p:nvPr/>
            </p:nvSpPr>
            <p:spPr>
              <a:xfrm>
                <a:off x="1629950" y="1490337"/>
                <a:ext cx="3275424" cy="1720980"/>
              </a:xfrm>
              <a:prstGeom prst="cloud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3" name="Google Shape;303;p29"/>
              <p:cNvSpPr/>
              <p:nvPr/>
            </p:nvSpPr>
            <p:spPr>
              <a:xfrm>
                <a:off x="1968375" y="2371550"/>
                <a:ext cx="1155816" cy="492588"/>
              </a:xfrm>
              <a:prstGeom prst="cloud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Subred 1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3406650" y="2343238"/>
                <a:ext cx="1155816" cy="492588"/>
              </a:xfrm>
              <a:prstGeom prst="cloud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Subred 2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305" name="Google Shape;305;p29"/>
              <p:cNvGrpSpPr/>
              <p:nvPr/>
            </p:nvGrpSpPr>
            <p:grpSpPr>
              <a:xfrm>
                <a:off x="3020875" y="1624137"/>
                <a:ext cx="536700" cy="536400"/>
                <a:chOff x="3173275" y="2538537"/>
                <a:chExt cx="536700" cy="536400"/>
              </a:xfrm>
            </p:grpSpPr>
            <p:sp>
              <p:nvSpPr>
                <p:cNvPr id="306" name="Google Shape;306;p29"/>
                <p:cNvSpPr/>
                <p:nvPr/>
              </p:nvSpPr>
              <p:spPr>
                <a:xfrm>
                  <a:off x="3173275" y="2538537"/>
                  <a:ext cx="536700" cy="536400"/>
                </a:xfrm>
                <a:prstGeom prst="ellipse">
                  <a:avLst/>
                </a:prstGeom>
                <a:solidFill>
                  <a:srgbClr val="4A86E8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pic>
              <p:nvPicPr>
                <p:cNvPr id="307" name="Google Shape;307;p29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232872" y="2733658"/>
                  <a:ext cx="399421" cy="1398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08" name="Google Shape;308;p29"/>
              <p:cNvSpPr txBox="1"/>
              <p:nvPr/>
            </p:nvSpPr>
            <p:spPr>
              <a:xfrm>
                <a:off x="2147463" y="2768600"/>
                <a:ext cx="22404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800">
                    <a:solidFill>
                      <a:srgbClr val="1155CC"/>
                    </a:solidFill>
                    <a:latin typeface="Roboto"/>
                    <a:ea typeface="Roboto"/>
                    <a:cs typeface="Roboto"/>
                    <a:sym typeface="Roboto"/>
                  </a:rPr>
                  <a:t>Red1</a:t>
                </a:r>
                <a:endParaRPr b="1" sz="1800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309" name="Google Shape;309;p29"/>
            <p:cNvCxnSpPr>
              <a:stCxn id="306" idx="3"/>
              <a:endCxn id="303" idx="3"/>
            </p:cNvCxnSpPr>
            <p:nvPr/>
          </p:nvCxnSpPr>
          <p:spPr>
            <a:xfrm flipH="1">
              <a:off x="1336598" y="3895146"/>
              <a:ext cx="553200" cy="317700"/>
            </a:xfrm>
            <a:prstGeom prst="straightConnector1">
              <a:avLst/>
            </a:prstGeom>
            <a:noFill/>
            <a:ln cap="flat" cmpd="sng" w="28575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29"/>
            <p:cNvCxnSpPr>
              <a:stCxn id="306" idx="5"/>
              <a:endCxn id="304" idx="3"/>
            </p:cNvCxnSpPr>
            <p:nvPr/>
          </p:nvCxnSpPr>
          <p:spPr>
            <a:xfrm>
              <a:off x="2269302" y="3895146"/>
              <a:ext cx="505500" cy="289500"/>
            </a:xfrm>
            <a:prstGeom prst="straightConnector1">
              <a:avLst/>
            </a:prstGeom>
            <a:noFill/>
            <a:ln cap="flat" cmpd="sng" w="28575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