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2" r:id="rId4"/>
    <p:sldMasterId id="214748367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</p:sldIdLst>
  <p:sldSz cy="5143500" cx="9144000"/>
  <p:notesSz cx="6858000" cy="9144000"/>
  <p:embeddedFontLst>
    <p:embeddedFont>
      <p:font typeface="Roboto"/>
      <p:regular r:id="rId12"/>
      <p:bold r:id="rId13"/>
      <p:italic r:id="rId14"/>
      <p:boldItalic r:id="rId15"/>
    </p:embeddedFont>
    <p:embeddedFont>
      <p:font typeface="Montserrat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17" Type="http://schemas.openxmlformats.org/officeDocument/2006/relationships/font" Target="fonts/Montserrat-bold.fntdata"/><Relationship Id="rId16" Type="http://schemas.openxmlformats.org/officeDocument/2006/relationships/font" Target="fonts/Montserrat-regular.fntdata"/><Relationship Id="rId5" Type="http://schemas.openxmlformats.org/officeDocument/2006/relationships/slideMaster" Target="slideMasters/slideMaster2.xml"/><Relationship Id="rId19" Type="http://schemas.openxmlformats.org/officeDocument/2006/relationships/font" Target="fonts/Montserrat-bold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Montserrat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a898e9db27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a898e9db27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a898e9db27_0_14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ga898e9db27_0_14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a898e9db27_0_34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ga898e9db27_0_34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a898e9db27_0_40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ga898e9db27_0_40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a898e9db27_0_48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ga898e9db27_0_48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4"/>
          <p:cNvSpPr/>
          <p:nvPr/>
        </p:nvSpPr>
        <p:spPr>
          <a:xfrm>
            <a:off x="8633387" y="269627"/>
            <a:ext cx="318300" cy="318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8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3" name="Google Shape;53;p14"/>
          <p:cNvSpPr txBox="1"/>
          <p:nvPr/>
        </p:nvSpPr>
        <p:spPr>
          <a:xfrm>
            <a:off x="8488376" y="330688"/>
            <a:ext cx="6084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b="0" i="0" sz="8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ustom Layout">
  <p:cSld name="1_Custom Layou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6"/>
          <p:cNvSpPr/>
          <p:nvPr>
            <p:ph idx="2" type="pic"/>
          </p:nvPr>
        </p:nvSpPr>
        <p:spPr>
          <a:xfrm>
            <a:off x="3823036" y="1324751"/>
            <a:ext cx="1497900" cy="14979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7" name="Google Shape;57;p16"/>
          <p:cNvSpPr/>
          <p:nvPr/>
        </p:nvSpPr>
        <p:spPr>
          <a:xfrm>
            <a:off x="8633387" y="269627"/>
            <a:ext cx="318300" cy="318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" name="Google Shape;58;p16"/>
          <p:cNvSpPr txBox="1"/>
          <p:nvPr/>
        </p:nvSpPr>
        <p:spPr>
          <a:xfrm>
            <a:off x="8488376" y="330688"/>
            <a:ext cx="6084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sz="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Custom Layout">
  <p:cSld name="2_Custom Layou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7"/>
          <p:cNvSpPr/>
          <p:nvPr>
            <p:ph idx="2" type="pic"/>
          </p:nvPr>
        </p:nvSpPr>
        <p:spPr>
          <a:xfrm>
            <a:off x="4571999" y="0"/>
            <a:ext cx="4572000" cy="51435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Custom Layout">
  <p:cSld name="3_Custom Layou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8"/>
          <p:cNvSpPr/>
          <p:nvPr>
            <p:ph idx="2" type="pic"/>
          </p:nvPr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3" name="Google Shape;63;p18"/>
          <p:cNvSpPr/>
          <p:nvPr/>
        </p:nvSpPr>
        <p:spPr>
          <a:xfrm>
            <a:off x="8633387" y="269627"/>
            <a:ext cx="318300" cy="318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" name="Google Shape;64;p18"/>
          <p:cNvSpPr txBox="1"/>
          <p:nvPr/>
        </p:nvSpPr>
        <p:spPr>
          <a:xfrm>
            <a:off x="8488376" y="330688"/>
            <a:ext cx="6084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sz="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Custom Layout">
  <p:cSld name="4_Custom Layou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9"/>
          <p:cNvSpPr/>
          <p:nvPr>
            <p:ph idx="2" type="pic"/>
          </p:nvPr>
        </p:nvSpPr>
        <p:spPr>
          <a:xfrm>
            <a:off x="0" y="1324751"/>
            <a:ext cx="9144000" cy="21525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7" name="Google Shape;67;p19"/>
          <p:cNvSpPr/>
          <p:nvPr/>
        </p:nvSpPr>
        <p:spPr>
          <a:xfrm>
            <a:off x="8633387" y="269627"/>
            <a:ext cx="318300" cy="318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" name="Google Shape;68;p19"/>
          <p:cNvSpPr txBox="1"/>
          <p:nvPr/>
        </p:nvSpPr>
        <p:spPr>
          <a:xfrm>
            <a:off x="8488376" y="330688"/>
            <a:ext cx="6084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sz="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Custom Layout">
  <p:cSld name="5_Custom Layou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0"/>
          <p:cNvSpPr/>
          <p:nvPr>
            <p:ph idx="2" type="pic"/>
          </p:nvPr>
        </p:nvSpPr>
        <p:spPr>
          <a:xfrm>
            <a:off x="1" y="1436299"/>
            <a:ext cx="4572000" cy="29421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1" name="Google Shape;71;p20"/>
          <p:cNvSpPr/>
          <p:nvPr/>
        </p:nvSpPr>
        <p:spPr>
          <a:xfrm>
            <a:off x="8633387" y="269627"/>
            <a:ext cx="318300" cy="318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" name="Google Shape;72;p20"/>
          <p:cNvSpPr txBox="1"/>
          <p:nvPr/>
        </p:nvSpPr>
        <p:spPr>
          <a:xfrm>
            <a:off x="8488376" y="330688"/>
            <a:ext cx="6084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sz="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Custom Layout">
  <p:cSld name="6_Custom Layou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1"/>
          <p:cNvSpPr/>
          <p:nvPr>
            <p:ph idx="2" type="pic"/>
          </p:nvPr>
        </p:nvSpPr>
        <p:spPr>
          <a:xfrm>
            <a:off x="0" y="0"/>
            <a:ext cx="9144000" cy="25719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5" name="Google Shape;75;p21"/>
          <p:cNvSpPr/>
          <p:nvPr/>
        </p:nvSpPr>
        <p:spPr>
          <a:xfrm>
            <a:off x="8633387" y="269627"/>
            <a:ext cx="318300" cy="318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6" name="Google Shape;76;p21"/>
          <p:cNvSpPr txBox="1"/>
          <p:nvPr/>
        </p:nvSpPr>
        <p:spPr>
          <a:xfrm>
            <a:off x="8488376" y="330688"/>
            <a:ext cx="6084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sz="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_Custom Layout">
  <p:cSld name="7_Custom Layou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2"/>
          <p:cNvSpPr/>
          <p:nvPr>
            <p:ph idx="2" type="pic"/>
          </p:nvPr>
        </p:nvSpPr>
        <p:spPr>
          <a:xfrm>
            <a:off x="0" y="0"/>
            <a:ext cx="3754800" cy="51435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9" name="Google Shape;79;p22"/>
          <p:cNvSpPr/>
          <p:nvPr/>
        </p:nvSpPr>
        <p:spPr>
          <a:xfrm>
            <a:off x="8633387" y="269627"/>
            <a:ext cx="318300" cy="318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" name="Google Shape;80;p22"/>
          <p:cNvSpPr txBox="1"/>
          <p:nvPr/>
        </p:nvSpPr>
        <p:spPr>
          <a:xfrm>
            <a:off x="8488376" y="330688"/>
            <a:ext cx="6084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sz="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_Custom Layout">
  <p:cSld name="8_Custom Layou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3"/>
          <p:cNvSpPr/>
          <p:nvPr>
            <p:ph idx="2" type="pic"/>
          </p:nvPr>
        </p:nvSpPr>
        <p:spPr>
          <a:xfrm>
            <a:off x="0" y="1324751"/>
            <a:ext cx="9144000" cy="21525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3" name="Google Shape;83;p23"/>
          <p:cNvSpPr/>
          <p:nvPr/>
        </p:nvSpPr>
        <p:spPr>
          <a:xfrm>
            <a:off x="8633387" y="269627"/>
            <a:ext cx="318300" cy="318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" name="Google Shape;84;p23"/>
          <p:cNvSpPr txBox="1"/>
          <p:nvPr/>
        </p:nvSpPr>
        <p:spPr>
          <a:xfrm>
            <a:off x="8488376" y="330688"/>
            <a:ext cx="6084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sz="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_Custom Layout">
  <p:cSld name="9_Custom Layou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4"/>
          <p:cNvSpPr/>
          <p:nvPr>
            <p:ph idx="2" type="pic"/>
          </p:nvPr>
        </p:nvSpPr>
        <p:spPr>
          <a:xfrm>
            <a:off x="3852400" y="1661020"/>
            <a:ext cx="1438200" cy="25521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7" name="Google Shape;87;p24"/>
          <p:cNvSpPr/>
          <p:nvPr/>
        </p:nvSpPr>
        <p:spPr>
          <a:xfrm>
            <a:off x="8633387" y="269627"/>
            <a:ext cx="318300" cy="318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" name="Google Shape;88;p24"/>
          <p:cNvSpPr txBox="1"/>
          <p:nvPr/>
        </p:nvSpPr>
        <p:spPr>
          <a:xfrm>
            <a:off x="8488376" y="330688"/>
            <a:ext cx="6084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sz="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_Custom Layout">
  <p:cSld name="10_Custom Layou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5"/>
          <p:cNvSpPr/>
          <p:nvPr>
            <p:ph idx="2" type="pic"/>
          </p:nvPr>
        </p:nvSpPr>
        <p:spPr>
          <a:xfrm>
            <a:off x="789688" y="1520470"/>
            <a:ext cx="3511200" cy="19797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1" name="Google Shape;91;p25"/>
          <p:cNvSpPr/>
          <p:nvPr/>
        </p:nvSpPr>
        <p:spPr>
          <a:xfrm>
            <a:off x="8633387" y="269627"/>
            <a:ext cx="318300" cy="318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" name="Google Shape;92;p25"/>
          <p:cNvSpPr txBox="1"/>
          <p:nvPr/>
        </p:nvSpPr>
        <p:spPr>
          <a:xfrm>
            <a:off x="8488376" y="330688"/>
            <a:ext cx="6084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sz="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1_Custom Layout">
  <p:cSld name="11_Custom Layou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6"/>
          <p:cNvSpPr/>
          <p:nvPr>
            <p:ph idx="2" type="pic"/>
          </p:nvPr>
        </p:nvSpPr>
        <p:spPr>
          <a:xfrm>
            <a:off x="3460173" y="1508065"/>
            <a:ext cx="5055000" cy="29841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5" name="Google Shape;95;p26"/>
          <p:cNvSpPr/>
          <p:nvPr/>
        </p:nvSpPr>
        <p:spPr>
          <a:xfrm>
            <a:off x="8633387" y="269627"/>
            <a:ext cx="318300" cy="318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" name="Google Shape;96;p26"/>
          <p:cNvSpPr txBox="1"/>
          <p:nvPr/>
        </p:nvSpPr>
        <p:spPr>
          <a:xfrm>
            <a:off x="8488376" y="330688"/>
            <a:ext cx="6084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sz="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27"/>
          <p:cNvPicPr preferRelativeResize="0"/>
          <p:nvPr/>
        </p:nvPicPr>
        <p:blipFill rotWithShape="1">
          <a:blip r:embed="rId3">
            <a:alphaModFix/>
          </a:blip>
          <a:srcRect b="0" l="0" r="5651" t="0"/>
          <a:stretch/>
        </p:blipFill>
        <p:spPr>
          <a:xfrm>
            <a:off x="304800" y="858550"/>
            <a:ext cx="8339850" cy="294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28"/>
          <p:cNvGrpSpPr/>
          <p:nvPr/>
        </p:nvGrpSpPr>
        <p:grpSpPr>
          <a:xfrm>
            <a:off x="0" y="4264429"/>
            <a:ext cx="8515933" cy="218250"/>
            <a:chOff x="0" y="5685905"/>
            <a:chExt cx="14547203" cy="291000"/>
          </a:xfrm>
        </p:grpSpPr>
        <p:sp>
          <p:nvSpPr>
            <p:cNvPr id="107" name="Google Shape;107;p28"/>
            <p:cNvSpPr/>
            <p:nvPr/>
          </p:nvSpPr>
          <p:spPr>
            <a:xfrm>
              <a:off x="0" y="5685905"/>
              <a:ext cx="3507900" cy="291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8" name="Google Shape;108;p28"/>
            <p:cNvSpPr/>
            <p:nvPr/>
          </p:nvSpPr>
          <p:spPr>
            <a:xfrm>
              <a:off x="3507972" y="5685905"/>
              <a:ext cx="2011800" cy="291000"/>
            </a:xfrm>
            <a:prstGeom prst="rect">
              <a:avLst/>
            </a:prstGeom>
            <a:solidFill>
              <a:srgbClr val="F6B26B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9" name="Google Shape;109;p28"/>
            <p:cNvSpPr/>
            <p:nvPr/>
          </p:nvSpPr>
          <p:spPr>
            <a:xfrm>
              <a:off x="5519652" y="5685905"/>
              <a:ext cx="3507900" cy="291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0" name="Google Shape;110;p28"/>
            <p:cNvSpPr/>
            <p:nvPr/>
          </p:nvSpPr>
          <p:spPr>
            <a:xfrm>
              <a:off x="9027624" y="5685905"/>
              <a:ext cx="2011800" cy="291000"/>
            </a:xfrm>
            <a:prstGeom prst="rect">
              <a:avLst/>
            </a:prstGeom>
            <a:solidFill>
              <a:srgbClr val="93C47D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1" name="Google Shape;111;p28"/>
            <p:cNvSpPr/>
            <p:nvPr/>
          </p:nvSpPr>
          <p:spPr>
            <a:xfrm>
              <a:off x="11039303" y="5685905"/>
              <a:ext cx="3507900" cy="291000"/>
            </a:xfrm>
            <a:prstGeom prst="rect">
              <a:avLst/>
            </a:prstGeom>
            <a:solidFill>
              <a:srgbClr val="66A8B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12" name="Google Shape;112;p28"/>
          <p:cNvSpPr/>
          <p:nvPr/>
        </p:nvSpPr>
        <p:spPr>
          <a:xfrm>
            <a:off x="0" y="0"/>
            <a:ext cx="4702402" cy="2193624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F2F2F2"/>
                </a:solidFill>
                <a:latin typeface="Oswald"/>
              </a:rPr>
              <a:t>HOLA</a:t>
            </a:r>
          </a:p>
        </p:txBody>
      </p:sp>
      <p:grpSp>
        <p:nvGrpSpPr>
          <p:cNvPr id="113" name="Google Shape;113;p28"/>
          <p:cNvGrpSpPr/>
          <p:nvPr/>
        </p:nvGrpSpPr>
        <p:grpSpPr>
          <a:xfrm>
            <a:off x="1471150" y="3136800"/>
            <a:ext cx="6361616" cy="842357"/>
            <a:chOff x="1471150" y="3136800"/>
            <a:chExt cx="6361616" cy="842357"/>
          </a:xfrm>
        </p:grpSpPr>
        <p:grpSp>
          <p:nvGrpSpPr>
            <p:cNvPr id="114" name="Google Shape;114;p28"/>
            <p:cNvGrpSpPr/>
            <p:nvPr/>
          </p:nvGrpSpPr>
          <p:grpSpPr>
            <a:xfrm>
              <a:off x="2053416" y="3136809"/>
              <a:ext cx="5779350" cy="842348"/>
              <a:chOff x="2737888" y="4182412"/>
              <a:chExt cx="7705800" cy="1123131"/>
            </a:xfrm>
          </p:grpSpPr>
          <p:sp>
            <p:nvSpPr>
              <p:cNvPr id="115" name="Google Shape;115;p28"/>
              <p:cNvSpPr txBox="1"/>
              <p:nvPr/>
            </p:nvSpPr>
            <p:spPr>
              <a:xfrm>
                <a:off x="2737888" y="4182412"/>
                <a:ext cx="7705800" cy="831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3600">
                    <a:solidFill>
                      <a:schemeClr val="dk2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Práctica Clase 3</a:t>
                </a:r>
                <a:endParaRPr b="1" sz="3600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16" name="Google Shape;116;p28"/>
              <p:cNvSpPr txBox="1"/>
              <p:nvPr/>
            </p:nvSpPr>
            <p:spPr>
              <a:xfrm>
                <a:off x="2737888" y="4905343"/>
                <a:ext cx="77058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b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500">
                    <a:solidFill>
                      <a:schemeClr val="dk2"/>
                    </a:solidFill>
                    <a:latin typeface="Roboto"/>
                    <a:ea typeface="Roboto"/>
                    <a:cs typeface="Roboto"/>
                    <a:sym typeface="Roboto"/>
                  </a:rPr>
                  <a:t>ESFUERZO, CONSTANCIA, DEDICACIÓN Y AMOR!</a:t>
                </a:r>
                <a:endParaRPr sz="15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pic>
          <p:nvPicPr>
            <p:cNvPr id="117" name="Google Shape;117;p2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471150" y="3136800"/>
              <a:ext cx="610251" cy="610251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Google Shape;122;p29"/>
          <p:cNvGrpSpPr/>
          <p:nvPr/>
        </p:nvGrpSpPr>
        <p:grpSpPr>
          <a:xfrm>
            <a:off x="628650" y="2301376"/>
            <a:ext cx="7886700" cy="1141227"/>
            <a:chOff x="628650" y="2301376"/>
            <a:chExt cx="7886700" cy="1141227"/>
          </a:xfrm>
        </p:grpSpPr>
        <p:sp>
          <p:nvSpPr>
            <p:cNvPr id="123" name="Google Shape;123;p29"/>
            <p:cNvSpPr txBox="1"/>
            <p:nvPr/>
          </p:nvSpPr>
          <p:spPr>
            <a:xfrm>
              <a:off x="628650" y="2301376"/>
              <a:ext cx="7886700" cy="56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700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rPr>
                <a:t>A navegar por internet</a:t>
              </a:r>
              <a:endParaRPr b="1" sz="27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grpSp>
          <p:nvGrpSpPr>
            <p:cNvPr id="124" name="Google Shape;124;p29"/>
            <p:cNvGrpSpPr/>
            <p:nvPr/>
          </p:nvGrpSpPr>
          <p:grpSpPr>
            <a:xfrm>
              <a:off x="4303599" y="3377353"/>
              <a:ext cx="536738" cy="65250"/>
              <a:chOff x="5738133" y="1142444"/>
              <a:chExt cx="715650" cy="87000"/>
            </a:xfrm>
          </p:grpSpPr>
          <p:sp>
            <p:nvSpPr>
              <p:cNvPr id="125" name="Google Shape;125;p29"/>
              <p:cNvSpPr/>
              <p:nvPr/>
            </p:nvSpPr>
            <p:spPr>
              <a:xfrm>
                <a:off x="5738133" y="1142444"/>
                <a:ext cx="87000" cy="87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26" name="Google Shape;126;p29"/>
              <p:cNvSpPr/>
              <p:nvPr/>
            </p:nvSpPr>
            <p:spPr>
              <a:xfrm>
                <a:off x="5895295" y="1142444"/>
                <a:ext cx="87000" cy="870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27" name="Google Shape;127;p29"/>
              <p:cNvSpPr/>
              <p:nvPr/>
            </p:nvSpPr>
            <p:spPr>
              <a:xfrm>
                <a:off x="6052457" y="1142444"/>
                <a:ext cx="87000" cy="870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28" name="Google Shape;128;p29"/>
              <p:cNvSpPr/>
              <p:nvPr/>
            </p:nvSpPr>
            <p:spPr>
              <a:xfrm>
                <a:off x="6209619" y="1142444"/>
                <a:ext cx="87000" cy="870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29" name="Google Shape;129;p29"/>
              <p:cNvSpPr/>
              <p:nvPr/>
            </p:nvSpPr>
            <p:spPr>
              <a:xfrm>
                <a:off x="6366783" y="1142444"/>
                <a:ext cx="87000" cy="870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30" name="Google Shape;130;p29"/>
            <p:cNvSpPr/>
            <p:nvPr/>
          </p:nvSpPr>
          <p:spPr>
            <a:xfrm>
              <a:off x="628650" y="2853275"/>
              <a:ext cx="78867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En este práctico el objetivo es comprender las capas superiores de TCP/IP. Es super importante entender el funcionamiento de los puertos en la comunicación y comenzar a incorporar los protocolos de aplicación.</a:t>
              </a:r>
              <a:endParaRPr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0"/>
          <p:cNvSpPr txBox="1"/>
          <p:nvPr/>
        </p:nvSpPr>
        <p:spPr>
          <a:xfrm>
            <a:off x="628650" y="461178"/>
            <a:ext cx="78867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Qué debemos realizar?</a:t>
            </a:r>
            <a:endParaRPr b="1" sz="25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36" name="Google Shape;136;p30"/>
          <p:cNvGrpSpPr/>
          <p:nvPr/>
        </p:nvGrpSpPr>
        <p:grpSpPr>
          <a:xfrm>
            <a:off x="4303599" y="926765"/>
            <a:ext cx="536738" cy="65250"/>
            <a:chOff x="5738133" y="1142444"/>
            <a:chExt cx="715650" cy="87000"/>
          </a:xfrm>
        </p:grpSpPr>
        <p:sp>
          <p:nvSpPr>
            <p:cNvPr id="137" name="Google Shape;137;p30"/>
            <p:cNvSpPr/>
            <p:nvPr/>
          </p:nvSpPr>
          <p:spPr>
            <a:xfrm>
              <a:off x="5738133" y="1142444"/>
              <a:ext cx="87000" cy="87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8" name="Google Shape;138;p30"/>
            <p:cNvSpPr/>
            <p:nvPr/>
          </p:nvSpPr>
          <p:spPr>
            <a:xfrm>
              <a:off x="5895295" y="1142444"/>
              <a:ext cx="87000" cy="8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9" name="Google Shape;139;p30"/>
            <p:cNvSpPr/>
            <p:nvPr/>
          </p:nvSpPr>
          <p:spPr>
            <a:xfrm>
              <a:off x="6052457" y="1142444"/>
              <a:ext cx="87000" cy="87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0" name="Google Shape;140;p30"/>
            <p:cNvSpPr/>
            <p:nvPr/>
          </p:nvSpPr>
          <p:spPr>
            <a:xfrm>
              <a:off x="6209619" y="1142444"/>
              <a:ext cx="87000" cy="87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1" name="Google Shape;141;p30"/>
            <p:cNvSpPr/>
            <p:nvPr/>
          </p:nvSpPr>
          <p:spPr>
            <a:xfrm>
              <a:off x="6366783" y="1142444"/>
              <a:ext cx="87000" cy="870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42" name="Google Shape;142;p30"/>
          <p:cNvGrpSpPr/>
          <p:nvPr/>
        </p:nvGrpSpPr>
        <p:grpSpPr>
          <a:xfrm>
            <a:off x="628650" y="2386725"/>
            <a:ext cx="6482825" cy="383175"/>
            <a:chOff x="943302" y="4358601"/>
            <a:chExt cx="8643767" cy="510900"/>
          </a:xfrm>
        </p:grpSpPr>
        <p:sp>
          <p:nvSpPr>
            <p:cNvPr id="143" name="Google Shape;143;p30"/>
            <p:cNvSpPr txBox="1"/>
            <p:nvPr/>
          </p:nvSpPr>
          <p:spPr>
            <a:xfrm>
              <a:off x="1214969" y="4358601"/>
              <a:ext cx="8372100" cy="51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en" sz="9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Luego de descargar el archivo intentemos completar el ejercicio que realizamos al final de la clase 3, para esto tomemos como apoyo el video de la clase y sigamos los pasos para poder simular el envío de los mensajes.</a:t>
              </a:r>
              <a:endParaRPr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4" name="Google Shape;144;p30"/>
            <p:cNvSpPr/>
            <p:nvPr/>
          </p:nvSpPr>
          <p:spPr>
            <a:xfrm>
              <a:off x="943302" y="4451921"/>
              <a:ext cx="132000" cy="132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45" name="Google Shape;145;p30"/>
          <p:cNvGrpSpPr/>
          <p:nvPr/>
        </p:nvGrpSpPr>
        <p:grpSpPr>
          <a:xfrm>
            <a:off x="628650" y="3108150"/>
            <a:ext cx="6958700" cy="484425"/>
            <a:chOff x="943302" y="4358597"/>
            <a:chExt cx="9278267" cy="645900"/>
          </a:xfrm>
        </p:grpSpPr>
        <p:sp>
          <p:nvSpPr>
            <p:cNvPr id="146" name="Google Shape;146;p30"/>
            <p:cNvSpPr txBox="1"/>
            <p:nvPr/>
          </p:nvSpPr>
          <p:spPr>
            <a:xfrm>
              <a:off x="1214969" y="4358597"/>
              <a:ext cx="9006600" cy="64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Es importante realizar en cada uno de los casos, tanto el ping a un dominio como la navegación web un análisis de los paquetes enviados en cada caso, verificando puertos de </a:t>
              </a:r>
              <a:r>
                <a:rPr lang="en" sz="9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origen</a:t>
              </a:r>
              <a:r>
                <a:rPr lang="en" sz="9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 y destino junto con los datos a nivel aplicación. Verificar que el protocolo TCP puede “partir” los datos en segmentos </a:t>
              </a:r>
              <a:r>
                <a:rPr lang="en" sz="9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más</a:t>
              </a:r>
              <a:r>
                <a:rPr lang="en" sz="9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 pequeños al momento de transmitirlos.</a:t>
              </a:r>
              <a:endParaRPr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7" name="Google Shape;147;p30"/>
            <p:cNvSpPr/>
            <p:nvPr/>
          </p:nvSpPr>
          <p:spPr>
            <a:xfrm>
              <a:off x="943302" y="4451921"/>
              <a:ext cx="132000" cy="132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48" name="Google Shape;148;p30"/>
          <p:cNvGrpSpPr/>
          <p:nvPr/>
        </p:nvGrpSpPr>
        <p:grpSpPr>
          <a:xfrm>
            <a:off x="628650" y="1749800"/>
            <a:ext cx="5246757" cy="230700"/>
            <a:chOff x="628650" y="1749800"/>
            <a:chExt cx="5246757" cy="230700"/>
          </a:xfrm>
        </p:grpSpPr>
        <p:sp>
          <p:nvSpPr>
            <p:cNvPr id="149" name="Google Shape;149;p30"/>
            <p:cNvSpPr txBox="1"/>
            <p:nvPr/>
          </p:nvSpPr>
          <p:spPr>
            <a:xfrm>
              <a:off x="832406" y="1749800"/>
              <a:ext cx="5043000" cy="23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Utilizando el archivo del práctico anterior </a:t>
              </a:r>
              <a:r>
                <a:rPr lang="en" sz="9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clase2Lab.pkt abramos el mismo en packet tracer</a:t>
              </a:r>
              <a:endParaRPr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0" name="Google Shape;150;p30"/>
            <p:cNvSpPr/>
            <p:nvPr/>
          </p:nvSpPr>
          <p:spPr>
            <a:xfrm>
              <a:off x="628650" y="1819792"/>
              <a:ext cx="99000" cy="99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" name="Google Shape;155;p31"/>
          <p:cNvGrpSpPr/>
          <p:nvPr/>
        </p:nvGrpSpPr>
        <p:grpSpPr>
          <a:xfrm>
            <a:off x="0" y="4264429"/>
            <a:ext cx="8515933" cy="218250"/>
            <a:chOff x="0" y="5685905"/>
            <a:chExt cx="14547203" cy="291000"/>
          </a:xfrm>
        </p:grpSpPr>
        <p:sp>
          <p:nvSpPr>
            <p:cNvPr id="156" name="Google Shape;156;p31"/>
            <p:cNvSpPr/>
            <p:nvPr/>
          </p:nvSpPr>
          <p:spPr>
            <a:xfrm>
              <a:off x="0" y="5685905"/>
              <a:ext cx="3507900" cy="291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7" name="Google Shape;157;p31"/>
            <p:cNvSpPr/>
            <p:nvPr/>
          </p:nvSpPr>
          <p:spPr>
            <a:xfrm>
              <a:off x="3507972" y="5685905"/>
              <a:ext cx="2011800" cy="291000"/>
            </a:xfrm>
            <a:prstGeom prst="rect">
              <a:avLst/>
            </a:prstGeom>
            <a:solidFill>
              <a:srgbClr val="F6B26B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8" name="Google Shape;158;p31"/>
            <p:cNvSpPr/>
            <p:nvPr/>
          </p:nvSpPr>
          <p:spPr>
            <a:xfrm>
              <a:off x="5519652" y="5685905"/>
              <a:ext cx="3507900" cy="291000"/>
            </a:xfrm>
            <a:prstGeom prst="rect">
              <a:avLst/>
            </a:prstGeom>
            <a:solidFill>
              <a:srgbClr val="EED05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9" name="Google Shape;159;p31"/>
            <p:cNvSpPr/>
            <p:nvPr/>
          </p:nvSpPr>
          <p:spPr>
            <a:xfrm>
              <a:off x="9027624" y="5685905"/>
              <a:ext cx="2011800" cy="291000"/>
            </a:xfrm>
            <a:prstGeom prst="rect">
              <a:avLst/>
            </a:prstGeom>
            <a:solidFill>
              <a:srgbClr val="93C47D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0" name="Google Shape;160;p31"/>
            <p:cNvSpPr/>
            <p:nvPr/>
          </p:nvSpPr>
          <p:spPr>
            <a:xfrm>
              <a:off x="11039303" y="5685905"/>
              <a:ext cx="3507900" cy="291000"/>
            </a:xfrm>
            <a:prstGeom prst="rect">
              <a:avLst/>
            </a:prstGeom>
            <a:solidFill>
              <a:srgbClr val="66A8B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61" name="Google Shape;161;p31"/>
          <p:cNvSpPr/>
          <p:nvPr/>
        </p:nvSpPr>
        <p:spPr>
          <a:xfrm>
            <a:off x="0" y="0"/>
            <a:ext cx="6969299" cy="2193624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EFEFEF"/>
                </a:solidFill>
                <a:latin typeface="Oswald"/>
              </a:rPr>
              <a:t>GRACIAS</a:t>
            </a:r>
          </a:p>
        </p:txBody>
      </p:sp>
      <p:grpSp>
        <p:nvGrpSpPr>
          <p:cNvPr id="162" name="Google Shape;162;p31"/>
          <p:cNvGrpSpPr/>
          <p:nvPr/>
        </p:nvGrpSpPr>
        <p:grpSpPr>
          <a:xfrm>
            <a:off x="3376150" y="3136650"/>
            <a:ext cx="5139651" cy="623100"/>
            <a:chOff x="3376150" y="3136650"/>
            <a:chExt cx="5139651" cy="623100"/>
          </a:xfrm>
        </p:grpSpPr>
        <p:sp>
          <p:nvSpPr>
            <p:cNvPr id="163" name="Google Shape;163;p31"/>
            <p:cNvSpPr txBox="1"/>
            <p:nvPr/>
          </p:nvSpPr>
          <p:spPr>
            <a:xfrm>
              <a:off x="3986401" y="3136650"/>
              <a:ext cx="4529400" cy="62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rPr>
                <a:t>Esfuerzo, constancia, dedicación y amor!</a:t>
              </a:r>
              <a:endParaRPr sz="1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pic>
          <p:nvPicPr>
            <p:cNvPr id="164" name="Google Shape;164;p3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376150" y="3136800"/>
              <a:ext cx="610251" cy="610251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B">
      <a:dk1>
        <a:srgbClr val="000000"/>
      </a:dk1>
      <a:lt1>
        <a:srgbClr val="FFFFFF"/>
      </a:lt1>
      <a:dk2>
        <a:srgbClr val="7A7A7A"/>
      </a:dk2>
      <a:lt2>
        <a:srgbClr val="E7E6E6"/>
      </a:lt2>
      <a:accent1>
        <a:srgbClr val="FF526D"/>
      </a:accent1>
      <a:accent2>
        <a:srgbClr val="FF8854"/>
      </a:accent2>
      <a:accent3>
        <a:srgbClr val="EED054"/>
      </a:accent3>
      <a:accent4>
        <a:srgbClr val="CBD84C"/>
      </a:accent4>
      <a:accent5>
        <a:srgbClr val="05BE82"/>
      </a:accent5>
      <a:accent6>
        <a:srgbClr val="439EB1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