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d821c6d98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d821c6d98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084233f0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b084233f0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7f4a79f8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7f4a79f8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14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/>
          <p:nvPr>
            <p:ph idx="2" type="pic"/>
          </p:nvPr>
        </p:nvSpPr>
        <p:spPr>
          <a:xfrm>
            <a:off x="3823036" y="1324751"/>
            <a:ext cx="1497900" cy="1497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Google Shape;57;p16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6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/>
          <p:nvPr>
            <p:ph idx="2" type="pic"/>
          </p:nvPr>
        </p:nvSpPr>
        <p:spPr>
          <a:xfrm>
            <a:off x="4571999" y="0"/>
            <a:ext cx="4572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18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8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>
            <p:ph idx="2" type="pic"/>
          </p:nvPr>
        </p:nvSpPr>
        <p:spPr>
          <a:xfrm>
            <a:off x="0" y="1324751"/>
            <a:ext cx="9144000" cy="2152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Google Shape;67;p19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9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/>
          <p:nvPr>
            <p:ph idx="2" type="pic"/>
          </p:nvPr>
        </p:nvSpPr>
        <p:spPr>
          <a:xfrm>
            <a:off x="1" y="1436299"/>
            <a:ext cx="4572000" cy="2942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" name="Google Shape;71;p20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20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/>
          <p:nvPr>
            <p:ph idx="2" type="pic"/>
          </p:nvPr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21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21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/>
          <p:nvPr>
            <p:ph idx="2" type="pic"/>
          </p:nvPr>
        </p:nvSpPr>
        <p:spPr>
          <a:xfrm>
            <a:off x="0" y="0"/>
            <a:ext cx="37548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9" name="Google Shape;79;p22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22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/>
          <p:nvPr>
            <p:ph idx="2" type="pic"/>
          </p:nvPr>
        </p:nvSpPr>
        <p:spPr>
          <a:xfrm>
            <a:off x="0" y="1324751"/>
            <a:ext cx="9144000" cy="2152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3" name="Google Shape;83;p23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23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/>
          <p:nvPr>
            <p:ph idx="2" type="pic"/>
          </p:nvPr>
        </p:nvSpPr>
        <p:spPr>
          <a:xfrm>
            <a:off x="3852400" y="1661020"/>
            <a:ext cx="1438200" cy="2552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24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24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/>
          <p:nvPr>
            <p:ph idx="2" type="pic"/>
          </p:nvPr>
        </p:nvSpPr>
        <p:spPr>
          <a:xfrm>
            <a:off x="789688" y="1520470"/>
            <a:ext cx="3511200" cy="19797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1" name="Google Shape;91;p25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25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/>
          <p:nvPr>
            <p:ph idx="2" type="pic"/>
          </p:nvPr>
        </p:nvSpPr>
        <p:spPr>
          <a:xfrm>
            <a:off x="3460173" y="1508065"/>
            <a:ext cx="5055000" cy="2984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26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26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9" name="Google Shape;99;p2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2" name="Google Shape;10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8"/>
          <p:cNvPicPr preferRelativeResize="0"/>
          <p:nvPr/>
        </p:nvPicPr>
        <p:blipFill rotWithShape="1">
          <a:blip r:embed="rId3">
            <a:alphaModFix/>
          </a:blip>
          <a:srcRect b="0" l="0" r="5651" t="0"/>
          <a:stretch/>
        </p:blipFill>
        <p:spPr>
          <a:xfrm>
            <a:off x="304800" y="858550"/>
            <a:ext cx="833985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9"/>
          <p:cNvGrpSpPr/>
          <p:nvPr/>
        </p:nvGrpSpPr>
        <p:grpSpPr>
          <a:xfrm>
            <a:off x="0" y="122050"/>
            <a:ext cx="9144000" cy="405843"/>
            <a:chOff x="0" y="-487550"/>
            <a:chExt cx="9144000" cy="405843"/>
          </a:xfrm>
        </p:grpSpPr>
        <p:sp>
          <p:nvSpPr>
            <p:cNvPr id="114" name="Google Shape;114;p29"/>
            <p:cNvSpPr txBox="1"/>
            <p:nvPr/>
          </p:nvSpPr>
          <p:spPr>
            <a:xfrm>
              <a:off x="0" y="-487550"/>
              <a:ext cx="91440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La </a:t>
              </a:r>
              <a:r>
                <a:rPr b="1" lang="en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última</a:t>
              </a:r>
              <a:r>
                <a:rPr b="1" lang="en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 clase instalamos nuestro servidor web!!</a:t>
              </a:r>
              <a:endParaRPr b="1">
                <a:solidFill>
                  <a:srgbClr val="7A7A7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15" name="Google Shape;115;p29"/>
            <p:cNvGrpSpPr/>
            <p:nvPr/>
          </p:nvGrpSpPr>
          <p:grpSpPr>
            <a:xfrm>
              <a:off x="4303749" y="-146957"/>
              <a:ext cx="536738" cy="65250"/>
              <a:chOff x="5738133" y="1244044"/>
              <a:chExt cx="715650" cy="87000"/>
            </a:xfrm>
          </p:grpSpPr>
          <p:sp>
            <p:nvSpPr>
              <p:cNvPr id="116" name="Google Shape;116;p29"/>
              <p:cNvSpPr/>
              <p:nvPr/>
            </p:nvSpPr>
            <p:spPr>
              <a:xfrm>
                <a:off x="5738133" y="1244044"/>
                <a:ext cx="87000" cy="87000"/>
              </a:xfrm>
              <a:prstGeom prst="ellipse">
                <a:avLst/>
              </a:prstGeom>
              <a:solidFill>
                <a:srgbClr val="FF526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7" name="Google Shape;117;p29"/>
              <p:cNvSpPr/>
              <p:nvPr/>
            </p:nvSpPr>
            <p:spPr>
              <a:xfrm>
                <a:off x="5895295" y="1244044"/>
                <a:ext cx="87000" cy="87000"/>
              </a:xfrm>
              <a:prstGeom prst="ellipse">
                <a:avLst/>
              </a:prstGeom>
              <a:solidFill>
                <a:srgbClr val="FF885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8" name="Google Shape;118;p29"/>
              <p:cNvSpPr/>
              <p:nvPr/>
            </p:nvSpPr>
            <p:spPr>
              <a:xfrm>
                <a:off x="6052457" y="1244044"/>
                <a:ext cx="87000" cy="87000"/>
              </a:xfrm>
              <a:prstGeom prst="ellipse">
                <a:avLst/>
              </a:prstGeom>
              <a:solidFill>
                <a:srgbClr val="EED05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9" name="Google Shape;119;p29"/>
              <p:cNvSpPr/>
              <p:nvPr/>
            </p:nvSpPr>
            <p:spPr>
              <a:xfrm>
                <a:off x="6209619" y="1244044"/>
                <a:ext cx="87000" cy="87000"/>
              </a:xfrm>
              <a:prstGeom prst="ellipse">
                <a:avLst/>
              </a:prstGeom>
              <a:solidFill>
                <a:srgbClr val="CBD84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0" name="Google Shape;120;p29"/>
              <p:cNvSpPr/>
              <p:nvPr/>
            </p:nvSpPr>
            <p:spPr>
              <a:xfrm>
                <a:off x="6366783" y="1244044"/>
                <a:ext cx="87000" cy="87000"/>
              </a:xfrm>
              <a:prstGeom prst="ellipse">
                <a:avLst/>
              </a:prstGeom>
              <a:solidFill>
                <a:srgbClr val="05BE8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1" name="Google Shape;121;p29"/>
          <p:cNvGrpSpPr/>
          <p:nvPr/>
        </p:nvGrpSpPr>
        <p:grpSpPr>
          <a:xfrm>
            <a:off x="179550" y="656554"/>
            <a:ext cx="1152000" cy="1056821"/>
            <a:chOff x="179550" y="656554"/>
            <a:chExt cx="1152000" cy="1056821"/>
          </a:xfrm>
        </p:grpSpPr>
        <p:grpSp>
          <p:nvGrpSpPr>
            <p:cNvPr id="122" name="Google Shape;122;p29"/>
            <p:cNvGrpSpPr/>
            <p:nvPr/>
          </p:nvGrpSpPr>
          <p:grpSpPr>
            <a:xfrm>
              <a:off x="197125" y="656554"/>
              <a:ext cx="822900" cy="822900"/>
              <a:chOff x="974800" y="2482954"/>
              <a:chExt cx="822900" cy="822900"/>
            </a:xfrm>
          </p:grpSpPr>
          <p:sp>
            <p:nvSpPr>
              <p:cNvPr id="123" name="Google Shape;123;p29"/>
              <p:cNvSpPr/>
              <p:nvPr/>
            </p:nvSpPr>
            <p:spPr>
              <a:xfrm>
                <a:off x="974800" y="2482954"/>
                <a:ext cx="822900" cy="82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9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124" name="Google Shape;124;p29"/>
              <p:cNvPicPr preferRelativeResize="0"/>
              <p:nvPr/>
            </p:nvPicPr>
            <p:blipFill rotWithShape="1">
              <a:blip r:embed="rId3">
                <a:alphaModFix/>
              </a:blip>
              <a:srcRect b="39146" l="41566" r="42794" t="39228"/>
              <a:stretch/>
            </p:blipFill>
            <p:spPr>
              <a:xfrm>
                <a:off x="991900" y="2523350"/>
                <a:ext cx="732224" cy="75902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5" name="Google Shape;125;p29"/>
            <p:cNvSpPr txBox="1"/>
            <p:nvPr/>
          </p:nvSpPr>
          <p:spPr>
            <a:xfrm>
              <a:off x="179550" y="1510575"/>
              <a:ext cx="1152000" cy="20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2"/>
                  </a:solidFill>
                  <a:highlight>
                    <a:schemeClr val="accent4"/>
                  </a:highlight>
                  <a:latin typeface="Roboto"/>
                  <a:ea typeface="Roboto"/>
                  <a:cs typeface="Roboto"/>
                  <a:sym typeface="Roboto"/>
                </a:rPr>
                <a:t>CONCEPTOS</a:t>
              </a:r>
              <a:endParaRPr b="1" sz="900">
                <a:solidFill>
                  <a:schemeClr val="dk2"/>
                </a:solidFill>
                <a:highlight>
                  <a:schemeClr val="accent4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" name="Google Shape;126;p29"/>
          <p:cNvGrpSpPr/>
          <p:nvPr/>
        </p:nvGrpSpPr>
        <p:grpSpPr>
          <a:xfrm>
            <a:off x="1199488" y="637000"/>
            <a:ext cx="5066788" cy="600713"/>
            <a:chOff x="1199488" y="637000"/>
            <a:chExt cx="5066788" cy="600713"/>
          </a:xfrm>
        </p:grpSpPr>
        <p:sp>
          <p:nvSpPr>
            <p:cNvPr id="127" name="Google Shape;127;p29"/>
            <p:cNvSpPr txBox="1"/>
            <p:nvPr/>
          </p:nvSpPr>
          <p:spPr>
            <a:xfrm>
              <a:off x="1199488" y="637000"/>
              <a:ext cx="14496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dk2"/>
                  </a:solidFill>
                  <a:highlight>
                    <a:schemeClr val="accent3"/>
                  </a:highlight>
                  <a:latin typeface="Roboto"/>
                  <a:ea typeface="Roboto"/>
                  <a:cs typeface="Roboto"/>
                  <a:sym typeface="Roboto"/>
                </a:rPr>
                <a:t>Servicios</a:t>
              </a:r>
              <a:endParaRPr b="1" sz="1300">
                <a:solidFill>
                  <a:schemeClr val="dk2"/>
                </a:solidFill>
                <a:highlight>
                  <a:schemeClr val="accent3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29"/>
            <p:cNvSpPr txBox="1"/>
            <p:nvPr/>
          </p:nvSpPr>
          <p:spPr>
            <a:xfrm>
              <a:off x="2340775" y="753213"/>
              <a:ext cx="39255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Un servicio (</a:t>
              </a: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demonio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) es un programa que se ejecuta en segundo plano, sin un control interactivo de los usuarios del sistema ya que no dispone de una interfaz.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9" name="Google Shape;129;p29"/>
            <p:cNvCxnSpPr/>
            <p:nvPr/>
          </p:nvCxnSpPr>
          <p:spPr>
            <a:xfrm>
              <a:off x="2343950" y="754663"/>
              <a:ext cx="0" cy="483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0" name="Google Shape;130;p29"/>
          <p:cNvGrpSpPr/>
          <p:nvPr/>
        </p:nvGrpSpPr>
        <p:grpSpPr>
          <a:xfrm>
            <a:off x="6223600" y="736700"/>
            <a:ext cx="2422211" cy="510175"/>
            <a:chOff x="6528400" y="965300"/>
            <a:chExt cx="2422211" cy="510175"/>
          </a:xfrm>
        </p:grpSpPr>
        <p:grpSp>
          <p:nvGrpSpPr>
            <p:cNvPr id="131" name="Google Shape;131;p29"/>
            <p:cNvGrpSpPr/>
            <p:nvPr/>
          </p:nvGrpSpPr>
          <p:grpSpPr>
            <a:xfrm>
              <a:off x="6528411" y="965300"/>
              <a:ext cx="2422200" cy="510175"/>
              <a:chOff x="-14964" y="3441938"/>
              <a:chExt cx="2422200" cy="510175"/>
            </a:xfrm>
          </p:grpSpPr>
          <p:sp>
            <p:nvSpPr>
              <p:cNvPr id="132" name="Google Shape;132;p29"/>
              <p:cNvSpPr txBox="1"/>
              <p:nvPr/>
            </p:nvSpPr>
            <p:spPr>
              <a:xfrm>
                <a:off x="263486" y="3765513"/>
                <a:ext cx="1871100" cy="18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systemctl [OPCIÓN] [SERVICIO]</a:t>
                </a:r>
                <a:endParaRPr b="1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3" name="Google Shape;133;p29"/>
              <p:cNvSpPr txBox="1"/>
              <p:nvPr/>
            </p:nvSpPr>
            <p:spPr>
              <a:xfrm>
                <a:off x="23286" y="3441938"/>
                <a:ext cx="2343000" cy="24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La gestión se realiza a través del comando</a:t>
                </a:r>
                <a:endParaRPr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34" name="Google Shape;134;p29"/>
              <p:cNvCxnSpPr/>
              <p:nvPr/>
            </p:nvCxnSpPr>
            <p:spPr>
              <a:xfrm>
                <a:off x="-14964" y="3700463"/>
                <a:ext cx="2422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35" name="Google Shape;135;p29"/>
            <p:cNvCxnSpPr/>
            <p:nvPr/>
          </p:nvCxnSpPr>
          <p:spPr>
            <a:xfrm>
              <a:off x="6528400" y="983263"/>
              <a:ext cx="0" cy="483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6" name="Google Shape;136;p29"/>
          <p:cNvGrpSpPr/>
          <p:nvPr/>
        </p:nvGrpSpPr>
        <p:grpSpPr>
          <a:xfrm>
            <a:off x="1168625" y="1341063"/>
            <a:ext cx="4682875" cy="484500"/>
            <a:chOff x="1168625" y="1493463"/>
            <a:chExt cx="4682875" cy="484500"/>
          </a:xfrm>
        </p:grpSpPr>
        <p:sp>
          <p:nvSpPr>
            <p:cNvPr id="137" name="Google Shape;137;p29"/>
            <p:cNvSpPr txBox="1"/>
            <p:nvPr/>
          </p:nvSpPr>
          <p:spPr>
            <a:xfrm>
              <a:off x="1168625" y="1493463"/>
              <a:ext cx="14496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7A7A7A"/>
                  </a:solidFill>
                  <a:highlight>
                    <a:schemeClr val="accent3"/>
                  </a:highlight>
                  <a:latin typeface="Roboto"/>
                  <a:ea typeface="Roboto"/>
                  <a:cs typeface="Roboto"/>
                  <a:sym typeface="Roboto"/>
                </a:rPr>
                <a:t>Procesos</a:t>
              </a:r>
              <a:endParaRPr b="1" sz="1300">
                <a:solidFill>
                  <a:srgbClr val="7A7A7A"/>
                </a:solidFill>
                <a:highlight>
                  <a:schemeClr val="accent3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29"/>
            <p:cNvSpPr txBox="1"/>
            <p:nvPr/>
          </p:nvSpPr>
          <p:spPr>
            <a:xfrm>
              <a:off x="2328600" y="1493463"/>
              <a:ext cx="35229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Todo lo que hacemos en Linux es manejado por un proceso.</a:t>
              </a:r>
              <a:endParaRPr sz="900">
                <a:solidFill>
                  <a:srgbClr val="7A7A7A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Básicamente un proceso es un programa que se está ejecutando!</a:t>
              </a:r>
              <a:endParaRPr sz="900">
                <a:solidFill>
                  <a:srgbClr val="7A7A7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9" name="Google Shape;139;p29"/>
            <p:cNvCxnSpPr/>
            <p:nvPr/>
          </p:nvCxnSpPr>
          <p:spPr>
            <a:xfrm>
              <a:off x="2341725" y="1494913"/>
              <a:ext cx="0" cy="483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0" name="Google Shape;140;p29"/>
          <p:cNvGrpSpPr/>
          <p:nvPr/>
        </p:nvGrpSpPr>
        <p:grpSpPr>
          <a:xfrm>
            <a:off x="2341725" y="1828013"/>
            <a:ext cx="2341768" cy="806836"/>
            <a:chOff x="2762525" y="2209013"/>
            <a:chExt cx="2341768" cy="806836"/>
          </a:xfrm>
        </p:grpSpPr>
        <p:sp>
          <p:nvSpPr>
            <p:cNvPr id="141" name="Google Shape;141;p29"/>
            <p:cNvSpPr txBox="1"/>
            <p:nvPr/>
          </p:nvSpPr>
          <p:spPr>
            <a:xfrm>
              <a:off x="2762525" y="2209013"/>
              <a:ext cx="2326800" cy="42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Procesos automáticos y en segundo plano.  </a:t>
              </a: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Servicios o demonios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29"/>
            <p:cNvSpPr txBox="1"/>
            <p:nvPr/>
          </p:nvSpPr>
          <p:spPr>
            <a:xfrm>
              <a:off x="2777493" y="2594048"/>
              <a:ext cx="2326800" cy="42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Procesos ejecutados por el usuario en la consola. </a:t>
              </a: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Interactivos</a:t>
              </a:r>
              <a:endParaRPr b="1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3" name="Google Shape;143;p29"/>
            <p:cNvCxnSpPr/>
            <p:nvPr/>
          </p:nvCxnSpPr>
          <p:spPr>
            <a:xfrm>
              <a:off x="2762525" y="2297434"/>
              <a:ext cx="0" cy="3129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29"/>
            <p:cNvCxnSpPr/>
            <p:nvPr/>
          </p:nvCxnSpPr>
          <p:spPr>
            <a:xfrm>
              <a:off x="2766618" y="2715248"/>
              <a:ext cx="0" cy="2706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5" name="Google Shape;145;p29"/>
          <p:cNvGrpSpPr/>
          <p:nvPr/>
        </p:nvGrpSpPr>
        <p:grpSpPr>
          <a:xfrm>
            <a:off x="6223600" y="1472250"/>
            <a:ext cx="2422211" cy="510175"/>
            <a:chOff x="6528400" y="2108300"/>
            <a:chExt cx="2422211" cy="510175"/>
          </a:xfrm>
        </p:grpSpPr>
        <p:grpSp>
          <p:nvGrpSpPr>
            <p:cNvPr id="146" name="Google Shape;146;p29"/>
            <p:cNvGrpSpPr/>
            <p:nvPr/>
          </p:nvGrpSpPr>
          <p:grpSpPr>
            <a:xfrm>
              <a:off x="6528411" y="2108300"/>
              <a:ext cx="2422200" cy="510175"/>
              <a:chOff x="-14964" y="3441938"/>
              <a:chExt cx="2422200" cy="510175"/>
            </a:xfrm>
          </p:grpSpPr>
          <p:sp>
            <p:nvSpPr>
              <p:cNvPr id="147" name="Google Shape;147;p29"/>
              <p:cNvSpPr txBox="1"/>
              <p:nvPr/>
            </p:nvSpPr>
            <p:spPr>
              <a:xfrm>
                <a:off x="263486" y="3765513"/>
                <a:ext cx="1871100" cy="18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Ps aux</a:t>
                </a:r>
                <a:endParaRPr b="1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8" name="Google Shape;148;p29"/>
              <p:cNvSpPr txBox="1"/>
              <p:nvPr/>
            </p:nvSpPr>
            <p:spPr>
              <a:xfrm>
                <a:off x="23286" y="3441938"/>
                <a:ext cx="2343000" cy="24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Listamos los procesos con la herramienta</a:t>
                </a:r>
                <a:endParaRPr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49" name="Google Shape;149;p29"/>
              <p:cNvCxnSpPr/>
              <p:nvPr/>
            </p:nvCxnSpPr>
            <p:spPr>
              <a:xfrm>
                <a:off x="-14964" y="3700463"/>
                <a:ext cx="2422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50" name="Google Shape;150;p29"/>
            <p:cNvCxnSpPr/>
            <p:nvPr/>
          </p:nvCxnSpPr>
          <p:spPr>
            <a:xfrm>
              <a:off x="6528400" y="2126263"/>
              <a:ext cx="0" cy="483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" name="Google Shape;151;p29"/>
          <p:cNvSpPr txBox="1"/>
          <p:nvPr/>
        </p:nvSpPr>
        <p:spPr>
          <a:xfrm>
            <a:off x="4172950" y="2902050"/>
            <a:ext cx="1998600" cy="3657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sudo apt install nginx</a:t>
            </a:r>
            <a:endParaRPr b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*porque está en los repositorios por defecto</a:t>
            </a:r>
            <a:endParaRPr sz="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2" name="Google Shape;152;p29"/>
          <p:cNvGrpSpPr/>
          <p:nvPr/>
        </p:nvGrpSpPr>
        <p:grpSpPr>
          <a:xfrm>
            <a:off x="1213596" y="4157212"/>
            <a:ext cx="2783777" cy="493513"/>
            <a:chOff x="1213596" y="4157212"/>
            <a:chExt cx="2783777" cy="493513"/>
          </a:xfrm>
        </p:grpSpPr>
        <p:sp>
          <p:nvSpPr>
            <p:cNvPr id="153" name="Google Shape;153;p29"/>
            <p:cNvSpPr/>
            <p:nvPr/>
          </p:nvSpPr>
          <p:spPr>
            <a:xfrm>
              <a:off x="1378072" y="4184825"/>
              <a:ext cx="26193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Archivos</a:t>
              </a:r>
              <a:r>
                <a:rPr lang="en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de configuración</a:t>
              </a:r>
              <a:endPara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29"/>
            <p:cNvSpPr/>
            <p:nvPr/>
          </p:nvSpPr>
          <p:spPr>
            <a:xfrm>
              <a:off x="1213596" y="4413425"/>
              <a:ext cx="10914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highlight>
                    <a:schemeClr val="accent5"/>
                  </a:highlight>
                  <a:latin typeface="Roboto"/>
                  <a:ea typeface="Roboto"/>
                  <a:cs typeface="Roboto"/>
                  <a:sym typeface="Roboto"/>
                </a:rPr>
                <a:t>/etc/nginx</a:t>
              </a:r>
              <a:endParaRPr b="1" sz="1000">
                <a:solidFill>
                  <a:srgbClr val="FFFFFF"/>
                </a:solidFill>
                <a:highlight>
                  <a:schemeClr val="accent5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5" name="Google Shape;155;p29"/>
            <p:cNvCxnSpPr/>
            <p:nvPr/>
          </p:nvCxnSpPr>
          <p:spPr>
            <a:xfrm>
              <a:off x="1423011" y="4397775"/>
              <a:ext cx="2422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29"/>
            <p:cNvCxnSpPr/>
            <p:nvPr/>
          </p:nvCxnSpPr>
          <p:spPr>
            <a:xfrm>
              <a:off x="1423000" y="4157212"/>
              <a:ext cx="0" cy="483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7" name="Google Shape;157;p29"/>
          <p:cNvGrpSpPr/>
          <p:nvPr/>
        </p:nvGrpSpPr>
        <p:grpSpPr>
          <a:xfrm>
            <a:off x="4291446" y="4157212"/>
            <a:ext cx="2677727" cy="493513"/>
            <a:chOff x="1319646" y="4157212"/>
            <a:chExt cx="2677727" cy="493513"/>
          </a:xfrm>
        </p:grpSpPr>
        <p:sp>
          <p:nvSpPr>
            <p:cNvPr id="158" name="Google Shape;158;p29"/>
            <p:cNvSpPr/>
            <p:nvPr/>
          </p:nvSpPr>
          <p:spPr>
            <a:xfrm>
              <a:off x="1378072" y="4184825"/>
              <a:ext cx="26193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Archivos de logs</a:t>
              </a:r>
              <a:endPara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29"/>
            <p:cNvSpPr/>
            <p:nvPr/>
          </p:nvSpPr>
          <p:spPr>
            <a:xfrm>
              <a:off x="1319646" y="4413425"/>
              <a:ext cx="10914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highlight>
                    <a:schemeClr val="accent5"/>
                  </a:highlight>
                  <a:latin typeface="Roboto"/>
                  <a:ea typeface="Roboto"/>
                  <a:cs typeface="Roboto"/>
                  <a:sym typeface="Roboto"/>
                </a:rPr>
                <a:t>/var/log/nginx</a:t>
              </a:r>
              <a:endParaRPr b="1" sz="1000">
                <a:solidFill>
                  <a:srgbClr val="FFFFFF"/>
                </a:solidFill>
                <a:highlight>
                  <a:schemeClr val="accent5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0" name="Google Shape;160;p29"/>
            <p:cNvCxnSpPr/>
            <p:nvPr/>
          </p:nvCxnSpPr>
          <p:spPr>
            <a:xfrm flipH="1" rot="10800000">
              <a:off x="1423011" y="4391175"/>
              <a:ext cx="1575300" cy="66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29"/>
            <p:cNvCxnSpPr/>
            <p:nvPr/>
          </p:nvCxnSpPr>
          <p:spPr>
            <a:xfrm>
              <a:off x="1423000" y="4157212"/>
              <a:ext cx="0" cy="483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2" name="Google Shape;162;p29"/>
          <p:cNvGrpSpPr/>
          <p:nvPr/>
        </p:nvGrpSpPr>
        <p:grpSpPr>
          <a:xfrm>
            <a:off x="6547596" y="4157212"/>
            <a:ext cx="2707577" cy="493513"/>
            <a:chOff x="6547596" y="3776212"/>
            <a:chExt cx="2707577" cy="493513"/>
          </a:xfrm>
        </p:grpSpPr>
        <p:pic>
          <p:nvPicPr>
            <p:cNvPr id="163" name="Google Shape;163;p29"/>
            <p:cNvPicPr preferRelativeResize="0"/>
            <p:nvPr/>
          </p:nvPicPr>
          <p:blipFill rotWithShape="1">
            <a:blip r:embed="rId4">
              <a:alphaModFix/>
            </a:blip>
            <a:srcRect b="0" l="47951" r="0" t="52952"/>
            <a:stretch/>
          </p:blipFill>
          <p:spPr>
            <a:xfrm>
              <a:off x="7045679" y="3781125"/>
              <a:ext cx="286235" cy="2307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4" name="Google Shape;164;p29"/>
            <p:cNvGrpSpPr/>
            <p:nvPr/>
          </p:nvGrpSpPr>
          <p:grpSpPr>
            <a:xfrm>
              <a:off x="6547596" y="3776212"/>
              <a:ext cx="2707577" cy="493513"/>
              <a:chOff x="1289796" y="4157212"/>
              <a:chExt cx="2707577" cy="493513"/>
            </a:xfrm>
          </p:grpSpPr>
          <p:sp>
            <p:nvSpPr>
              <p:cNvPr id="165" name="Google Shape;165;p29"/>
              <p:cNvSpPr/>
              <p:nvPr/>
            </p:nvSpPr>
            <p:spPr>
              <a:xfrm>
                <a:off x="1378072" y="4184825"/>
                <a:ext cx="2619300" cy="23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Red</a:t>
                </a:r>
                <a:endParaRPr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6" name="Google Shape;166;p29"/>
              <p:cNvSpPr/>
              <p:nvPr/>
            </p:nvSpPr>
            <p:spPr>
              <a:xfrm>
                <a:off x="1289796" y="4413425"/>
                <a:ext cx="1091400" cy="23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FFFFFF"/>
                    </a:solidFill>
                    <a:highlight>
                      <a:schemeClr val="accent5"/>
                    </a:highlight>
                    <a:latin typeface="Roboto"/>
                    <a:ea typeface="Roboto"/>
                    <a:cs typeface="Roboto"/>
                    <a:sym typeface="Roboto"/>
                  </a:rPr>
                  <a:t>/etc/netplan</a:t>
                </a:r>
                <a:endParaRPr b="1" sz="1000">
                  <a:solidFill>
                    <a:srgbClr val="FFFFFF"/>
                  </a:solidFill>
                  <a:highlight>
                    <a:schemeClr val="accent5"/>
                  </a:highlight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67" name="Google Shape;167;p29"/>
              <p:cNvCxnSpPr/>
              <p:nvPr/>
            </p:nvCxnSpPr>
            <p:spPr>
              <a:xfrm>
                <a:off x="1423011" y="4397775"/>
                <a:ext cx="2085000" cy="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" name="Google Shape;168;p29"/>
              <p:cNvCxnSpPr/>
              <p:nvPr/>
            </p:nvCxnSpPr>
            <p:spPr>
              <a:xfrm>
                <a:off x="1423000" y="4157212"/>
                <a:ext cx="0" cy="48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69" name="Google Shape;169;p29"/>
          <p:cNvGrpSpPr/>
          <p:nvPr/>
        </p:nvGrpSpPr>
        <p:grpSpPr>
          <a:xfrm>
            <a:off x="383413" y="3319012"/>
            <a:ext cx="4074763" cy="1340763"/>
            <a:chOff x="383413" y="3319012"/>
            <a:chExt cx="4074763" cy="1340763"/>
          </a:xfrm>
        </p:grpSpPr>
        <p:sp>
          <p:nvSpPr>
            <p:cNvPr id="170" name="Google Shape;170;p29"/>
            <p:cNvSpPr txBox="1"/>
            <p:nvPr/>
          </p:nvSpPr>
          <p:spPr>
            <a:xfrm>
              <a:off x="1150375" y="3895938"/>
              <a:ext cx="3307800" cy="20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Para configurarlo correctamente:</a:t>
              </a:r>
              <a:endParaRPr b="1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1" name="Google Shape;171;p29"/>
            <p:cNvCxnSpPr/>
            <p:nvPr/>
          </p:nvCxnSpPr>
          <p:spPr>
            <a:xfrm>
              <a:off x="528500" y="3319012"/>
              <a:ext cx="9000" cy="8307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72" name="Google Shape;172;p29"/>
            <p:cNvPicPr preferRelativeResize="0"/>
            <p:nvPr/>
          </p:nvPicPr>
          <p:blipFill rotWithShape="1">
            <a:blip r:embed="rId5">
              <a:alphaModFix/>
            </a:blip>
            <a:srcRect b="0" l="12786" r="13171" t="0"/>
            <a:stretch/>
          </p:blipFill>
          <p:spPr>
            <a:xfrm>
              <a:off x="383413" y="4024975"/>
              <a:ext cx="744275" cy="634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3" name="Google Shape;173;p29"/>
          <p:cNvGrpSpPr/>
          <p:nvPr/>
        </p:nvGrpSpPr>
        <p:grpSpPr>
          <a:xfrm>
            <a:off x="138600" y="2638774"/>
            <a:ext cx="8667774" cy="800750"/>
            <a:chOff x="138600" y="3248374"/>
            <a:chExt cx="8667774" cy="800750"/>
          </a:xfrm>
        </p:grpSpPr>
        <p:pic>
          <p:nvPicPr>
            <p:cNvPr id="174" name="Google Shape;174;p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38600" y="3248374"/>
              <a:ext cx="800650" cy="800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29"/>
            <p:cNvSpPr txBox="1"/>
            <p:nvPr/>
          </p:nvSpPr>
          <p:spPr>
            <a:xfrm>
              <a:off x="1082507" y="3420138"/>
              <a:ext cx="2947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  <a:highlight>
                    <a:schemeClr val="accent5"/>
                  </a:highlight>
                  <a:latin typeface="Roboto"/>
                  <a:ea typeface="Roboto"/>
                  <a:cs typeface="Roboto"/>
                  <a:sym typeface="Roboto"/>
                </a:rPr>
                <a:t>NGINX</a:t>
              </a:r>
              <a:endParaRPr b="1" sz="900">
                <a:solidFill>
                  <a:srgbClr val="FFFFFF"/>
                </a:solidFill>
                <a:highlight>
                  <a:schemeClr val="accent5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Porque es muy liviano (utiliza pocos recursos), es muy utilizado y muy versátil (puede ser load balancer, proxy, etc...)</a:t>
              </a:r>
              <a:endParaRPr b="1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6" name="Google Shape;176;p29"/>
            <p:cNvCxnSpPr/>
            <p:nvPr/>
          </p:nvCxnSpPr>
          <p:spPr>
            <a:xfrm>
              <a:off x="549775" y="4006250"/>
              <a:ext cx="8256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p30"/>
          <p:cNvCxnSpPr/>
          <p:nvPr/>
        </p:nvCxnSpPr>
        <p:spPr>
          <a:xfrm>
            <a:off x="139475" y="2484926"/>
            <a:ext cx="40527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2" name="Google Shape;182;p30"/>
          <p:cNvGrpSpPr/>
          <p:nvPr/>
        </p:nvGrpSpPr>
        <p:grpSpPr>
          <a:xfrm>
            <a:off x="0" y="122050"/>
            <a:ext cx="9144000" cy="405843"/>
            <a:chOff x="0" y="-487550"/>
            <a:chExt cx="9144000" cy="405843"/>
          </a:xfrm>
        </p:grpSpPr>
        <p:sp>
          <p:nvSpPr>
            <p:cNvPr id="183" name="Google Shape;183;p30"/>
            <p:cNvSpPr txBox="1"/>
            <p:nvPr/>
          </p:nvSpPr>
          <p:spPr>
            <a:xfrm>
              <a:off x="0" y="-487550"/>
              <a:ext cx="91440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Cómo detecto un problema en linux?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7A7A7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4" name="Google Shape;184;p30"/>
            <p:cNvGrpSpPr/>
            <p:nvPr/>
          </p:nvGrpSpPr>
          <p:grpSpPr>
            <a:xfrm>
              <a:off x="4303749" y="-146957"/>
              <a:ext cx="536738" cy="65250"/>
              <a:chOff x="5738133" y="1244044"/>
              <a:chExt cx="715650" cy="87000"/>
            </a:xfrm>
          </p:grpSpPr>
          <p:sp>
            <p:nvSpPr>
              <p:cNvPr id="185" name="Google Shape;185;p30"/>
              <p:cNvSpPr/>
              <p:nvPr/>
            </p:nvSpPr>
            <p:spPr>
              <a:xfrm>
                <a:off x="5738133" y="1244044"/>
                <a:ext cx="87000" cy="87000"/>
              </a:xfrm>
              <a:prstGeom prst="ellipse">
                <a:avLst/>
              </a:prstGeom>
              <a:solidFill>
                <a:srgbClr val="FF526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6" name="Google Shape;186;p30"/>
              <p:cNvSpPr/>
              <p:nvPr/>
            </p:nvSpPr>
            <p:spPr>
              <a:xfrm>
                <a:off x="5895295" y="1244044"/>
                <a:ext cx="87000" cy="87000"/>
              </a:xfrm>
              <a:prstGeom prst="ellipse">
                <a:avLst/>
              </a:prstGeom>
              <a:solidFill>
                <a:srgbClr val="FF885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7" name="Google Shape;187;p30"/>
              <p:cNvSpPr/>
              <p:nvPr/>
            </p:nvSpPr>
            <p:spPr>
              <a:xfrm>
                <a:off x="6052457" y="1244044"/>
                <a:ext cx="87000" cy="87000"/>
              </a:xfrm>
              <a:prstGeom prst="ellipse">
                <a:avLst/>
              </a:prstGeom>
              <a:solidFill>
                <a:srgbClr val="EED05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8" name="Google Shape;188;p30"/>
              <p:cNvSpPr/>
              <p:nvPr/>
            </p:nvSpPr>
            <p:spPr>
              <a:xfrm>
                <a:off x="6209619" y="1244044"/>
                <a:ext cx="87000" cy="87000"/>
              </a:xfrm>
              <a:prstGeom prst="ellipse">
                <a:avLst/>
              </a:prstGeom>
              <a:solidFill>
                <a:srgbClr val="CBD84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9" name="Google Shape;189;p30"/>
              <p:cNvSpPr/>
              <p:nvPr/>
            </p:nvSpPr>
            <p:spPr>
              <a:xfrm>
                <a:off x="6366783" y="1244044"/>
                <a:ext cx="87000" cy="87000"/>
              </a:xfrm>
              <a:prstGeom prst="ellipse">
                <a:avLst/>
              </a:prstGeom>
              <a:solidFill>
                <a:srgbClr val="05BE8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90" name="Google Shape;190;p30"/>
          <p:cNvSpPr/>
          <p:nvPr/>
        </p:nvSpPr>
        <p:spPr>
          <a:xfrm>
            <a:off x="3931950" y="2039604"/>
            <a:ext cx="822900" cy="822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30"/>
          <p:cNvPicPr preferRelativeResize="0"/>
          <p:nvPr/>
        </p:nvPicPr>
        <p:blipFill rotWithShape="1">
          <a:blip r:embed="rId3">
            <a:alphaModFix/>
          </a:blip>
          <a:srcRect b="20938" l="25217" r="25336" t="12376"/>
          <a:stretch/>
        </p:blipFill>
        <p:spPr>
          <a:xfrm>
            <a:off x="4018125" y="2110400"/>
            <a:ext cx="640082" cy="6480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p30"/>
          <p:cNvGrpSpPr/>
          <p:nvPr/>
        </p:nvGrpSpPr>
        <p:grpSpPr>
          <a:xfrm>
            <a:off x="169827" y="621550"/>
            <a:ext cx="1090598" cy="400151"/>
            <a:chOff x="169827" y="621550"/>
            <a:chExt cx="1090598" cy="400151"/>
          </a:xfrm>
        </p:grpSpPr>
        <p:pic>
          <p:nvPicPr>
            <p:cNvPr id="193" name="Google Shape;193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9827" y="621550"/>
              <a:ext cx="441624" cy="4001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Google Shape;194;p30"/>
            <p:cNvSpPr txBox="1"/>
            <p:nvPr/>
          </p:nvSpPr>
          <p:spPr>
            <a:xfrm>
              <a:off x="652025" y="682576"/>
              <a:ext cx="6084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CPU</a:t>
              </a:r>
              <a:endParaRPr b="1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5" name="Google Shape;195;p30"/>
          <p:cNvGrpSpPr/>
          <p:nvPr/>
        </p:nvGrpSpPr>
        <p:grpSpPr>
          <a:xfrm>
            <a:off x="157575" y="945500"/>
            <a:ext cx="3941575" cy="1274150"/>
            <a:chOff x="157575" y="945500"/>
            <a:chExt cx="3941575" cy="1274150"/>
          </a:xfrm>
        </p:grpSpPr>
        <p:sp>
          <p:nvSpPr>
            <p:cNvPr id="196" name="Google Shape;196;p30"/>
            <p:cNvSpPr txBox="1"/>
            <p:nvPr/>
          </p:nvSpPr>
          <p:spPr>
            <a:xfrm>
              <a:off x="157575" y="945500"/>
              <a:ext cx="3639900" cy="10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Interpretamos que hace nuestro equipo con la herramienta: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highlight>
                    <a:schemeClr val="accent1"/>
                  </a:highlight>
                  <a:latin typeface="Roboto"/>
                  <a:ea typeface="Roboto"/>
                  <a:cs typeface="Roboto"/>
                  <a:sym typeface="Roboto"/>
                </a:rPr>
                <a:t>top</a:t>
              </a:r>
              <a:endParaRPr b="1" sz="1000">
                <a:solidFill>
                  <a:srgbClr val="FFFFFF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" name="Google Shape;197;p30"/>
            <p:cNvSpPr txBox="1"/>
            <p:nvPr/>
          </p:nvSpPr>
          <p:spPr>
            <a:xfrm>
              <a:off x="865150" y="1680250"/>
              <a:ext cx="3234000" cy="5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Roboto"/>
                <a:buChar char="➔"/>
              </a:pP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Uso de CPU por parte del usuario</a:t>
              </a:r>
              <a:endParaRPr b="1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Roboto"/>
                <a:buChar char="➔"/>
              </a:pP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Uso de CPU por parte del sistema</a:t>
              </a:r>
              <a:endParaRPr b="1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Roboto"/>
                <a:buChar char="➔"/>
              </a:pP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Procesador sin utilizar</a:t>
              </a:r>
              <a:endParaRPr b="1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Roboto"/>
                <a:buChar char="➔"/>
              </a:pP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CPU esperando por I/O</a:t>
              </a:r>
              <a:endParaRPr b="1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8" name="Google Shape;198;p30"/>
          <p:cNvGrpSpPr/>
          <p:nvPr/>
        </p:nvGrpSpPr>
        <p:grpSpPr>
          <a:xfrm>
            <a:off x="217550" y="2720757"/>
            <a:ext cx="1216800" cy="439192"/>
            <a:chOff x="217550" y="2720757"/>
            <a:chExt cx="1216800" cy="439192"/>
          </a:xfrm>
        </p:grpSpPr>
        <p:pic>
          <p:nvPicPr>
            <p:cNvPr id="199" name="Google Shape;199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17550" y="2720757"/>
              <a:ext cx="608400" cy="4391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30"/>
            <p:cNvSpPr txBox="1"/>
            <p:nvPr/>
          </p:nvSpPr>
          <p:spPr>
            <a:xfrm>
              <a:off x="825950" y="2768750"/>
              <a:ext cx="608400" cy="34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RAM</a:t>
              </a:r>
              <a:endParaRPr b="1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01" name="Google Shape;201;p30"/>
          <p:cNvGrpSpPr/>
          <p:nvPr/>
        </p:nvGrpSpPr>
        <p:grpSpPr>
          <a:xfrm>
            <a:off x="157575" y="3155300"/>
            <a:ext cx="3941575" cy="1053900"/>
            <a:chOff x="157575" y="3155300"/>
            <a:chExt cx="3941575" cy="1053900"/>
          </a:xfrm>
        </p:grpSpPr>
        <p:sp>
          <p:nvSpPr>
            <p:cNvPr id="202" name="Google Shape;202;p30"/>
            <p:cNvSpPr txBox="1"/>
            <p:nvPr/>
          </p:nvSpPr>
          <p:spPr>
            <a:xfrm>
              <a:off x="157575" y="3155300"/>
              <a:ext cx="3639900" cy="10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Interpretamos los siguientes valores 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también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con las herramientas: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highlight>
                    <a:schemeClr val="accent3"/>
                  </a:highlight>
                  <a:latin typeface="Roboto"/>
                  <a:ea typeface="Roboto"/>
                  <a:cs typeface="Roboto"/>
                  <a:sym typeface="Roboto"/>
                </a:rPr>
                <a:t>T</a:t>
              </a:r>
              <a:r>
                <a:rPr b="1" lang="en" sz="1000">
                  <a:solidFill>
                    <a:srgbClr val="FFFFFF"/>
                  </a:solidFill>
                  <a:highlight>
                    <a:schemeClr val="accent3"/>
                  </a:highlight>
                  <a:latin typeface="Roboto"/>
                  <a:ea typeface="Roboto"/>
                  <a:cs typeface="Roboto"/>
                  <a:sym typeface="Roboto"/>
                </a:rPr>
                <a:t>op</a:t>
              </a:r>
              <a:endParaRPr b="1" sz="1000">
                <a:solidFill>
                  <a:srgbClr val="FFFFFF"/>
                </a:solidFill>
                <a:highlight>
                  <a:schemeClr val="accent3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highlight>
                    <a:schemeClr val="accent3"/>
                  </a:highlight>
                  <a:latin typeface="Roboto"/>
                  <a:ea typeface="Roboto"/>
                  <a:cs typeface="Roboto"/>
                  <a:sym typeface="Roboto"/>
                </a:rPr>
                <a:t>Free -m</a:t>
              </a:r>
              <a:endParaRPr b="1" sz="1000">
                <a:solidFill>
                  <a:srgbClr val="FFFFFF"/>
                </a:solidFill>
                <a:highlight>
                  <a:schemeClr val="accent3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30"/>
            <p:cNvSpPr txBox="1"/>
            <p:nvPr/>
          </p:nvSpPr>
          <p:spPr>
            <a:xfrm>
              <a:off x="865150" y="3661450"/>
              <a:ext cx="3234000" cy="5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Roboto"/>
                <a:buChar char="➔"/>
              </a:pP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Memoria total</a:t>
              </a:r>
              <a:endParaRPr b="1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Roboto"/>
                <a:buChar char="➔"/>
              </a:pP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Memoria libre</a:t>
              </a:r>
              <a:endParaRPr b="1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Roboto"/>
                <a:buChar char="➔"/>
              </a:pP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Memoria usada</a:t>
              </a:r>
              <a:endParaRPr b="1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Roboto"/>
                <a:buChar char="➔"/>
              </a:pP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Memoria cache</a:t>
              </a:r>
              <a:endParaRPr b="1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Roboto"/>
                <a:buChar char="➔"/>
              </a:pP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Memoria swap libre</a:t>
              </a:r>
              <a:endParaRPr b="1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04" name="Google Shape;204;p30"/>
          <p:cNvCxnSpPr/>
          <p:nvPr/>
        </p:nvCxnSpPr>
        <p:spPr>
          <a:xfrm flipH="1" rot="10800000">
            <a:off x="4731375" y="2478026"/>
            <a:ext cx="4343100" cy="6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5" name="Google Shape;205;p30"/>
          <p:cNvGrpSpPr/>
          <p:nvPr/>
        </p:nvGrpSpPr>
        <p:grpSpPr>
          <a:xfrm>
            <a:off x="5470049" y="445848"/>
            <a:ext cx="1242801" cy="634401"/>
            <a:chOff x="6132724" y="2067823"/>
            <a:chExt cx="1242801" cy="634401"/>
          </a:xfrm>
        </p:grpSpPr>
        <p:pic>
          <p:nvPicPr>
            <p:cNvPr id="206" name="Google Shape;206;p3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32724" y="2067823"/>
              <a:ext cx="634401" cy="634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30"/>
            <p:cNvSpPr txBox="1"/>
            <p:nvPr/>
          </p:nvSpPr>
          <p:spPr>
            <a:xfrm>
              <a:off x="6767125" y="2213425"/>
              <a:ext cx="608400" cy="34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Disco</a:t>
              </a:r>
              <a:endParaRPr b="1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08" name="Google Shape;208;p30"/>
          <p:cNvGrpSpPr/>
          <p:nvPr/>
        </p:nvGrpSpPr>
        <p:grpSpPr>
          <a:xfrm>
            <a:off x="4958175" y="716900"/>
            <a:ext cx="3974225" cy="2273100"/>
            <a:chOff x="4958175" y="716900"/>
            <a:chExt cx="3974225" cy="2273100"/>
          </a:xfrm>
        </p:grpSpPr>
        <p:sp>
          <p:nvSpPr>
            <p:cNvPr id="209" name="Google Shape;209;p30"/>
            <p:cNvSpPr txBox="1"/>
            <p:nvPr/>
          </p:nvSpPr>
          <p:spPr>
            <a:xfrm>
              <a:off x="4958175" y="716900"/>
              <a:ext cx="3749700" cy="10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highlight>
                    <a:schemeClr val="accent4"/>
                  </a:highlight>
                  <a:latin typeface="Roboto"/>
                  <a:ea typeface="Roboto"/>
                  <a:cs typeface="Roboto"/>
                  <a:sym typeface="Roboto"/>
                </a:rPr>
                <a:t>V</a:t>
              </a:r>
              <a:r>
                <a:rPr b="1" lang="en" sz="1000">
                  <a:solidFill>
                    <a:srgbClr val="FFFFFF"/>
                  </a:solidFill>
                  <a:highlight>
                    <a:schemeClr val="accent4"/>
                  </a:highlight>
                  <a:latin typeface="Roboto"/>
                  <a:ea typeface="Roboto"/>
                  <a:cs typeface="Roboto"/>
                  <a:sym typeface="Roboto"/>
                </a:rPr>
                <a:t>mstat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: V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emos los niveles de escritura y lectura en Disco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" name="Google Shape;210;p30"/>
            <p:cNvSpPr txBox="1"/>
            <p:nvPr/>
          </p:nvSpPr>
          <p:spPr>
            <a:xfrm>
              <a:off x="4958300" y="1231050"/>
              <a:ext cx="3639900" cy="34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220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highlight>
                    <a:schemeClr val="accent4"/>
                  </a:highlight>
                  <a:latin typeface="Roboto"/>
                  <a:ea typeface="Roboto"/>
                  <a:cs typeface="Roboto"/>
                  <a:sym typeface="Roboto"/>
                </a:rPr>
                <a:t>I</a:t>
              </a:r>
              <a:r>
                <a:rPr b="1" lang="en" sz="1000">
                  <a:solidFill>
                    <a:srgbClr val="FFFFFF"/>
                  </a:solidFill>
                  <a:highlight>
                    <a:schemeClr val="accent4"/>
                  </a:highlight>
                  <a:latin typeface="Roboto"/>
                  <a:ea typeface="Roboto"/>
                  <a:cs typeface="Roboto"/>
                  <a:sym typeface="Roboto"/>
                </a:rPr>
                <a:t>ostat</a:t>
              </a:r>
              <a:r>
                <a:rPr lang="en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: Analizamos los siguiente paramentros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" name="Google Shape;211;p30"/>
            <p:cNvSpPr txBox="1"/>
            <p:nvPr/>
          </p:nvSpPr>
          <p:spPr>
            <a:xfrm>
              <a:off x="4958300" y="1459650"/>
              <a:ext cx="3974100" cy="8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2200"/>
                </a:spcAft>
                <a:buNone/>
              </a:pP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tps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: Transferencia por segundo</a:t>
              </a:r>
              <a:b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KB_read/s &amp; KB_wrtn/s: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Velocidad de transferencia para lectura y escritura</a:t>
              </a:r>
              <a:b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KB_dscd/s: 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Bloques descartados por segundo</a:t>
              </a:r>
              <a:b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KB_read, KB_wrtn y KB_dscd: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bloques leídos, escritos y descartados.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" name="Google Shape;212;p30"/>
            <p:cNvSpPr txBox="1"/>
            <p:nvPr/>
          </p:nvSpPr>
          <p:spPr>
            <a:xfrm>
              <a:off x="4958175" y="1936100"/>
              <a:ext cx="3749700" cy="10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highlight>
                    <a:schemeClr val="accent4"/>
                  </a:highlight>
                  <a:latin typeface="Roboto"/>
                  <a:ea typeface="Roboto"/>
                  <a:cs typeface="Roboto"/>
                  <a:sym typeface="Roboto"/>
                </a:rPr>
                <a:t>hdparm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: Vemos la capacidad de lectura de nuestro Disco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3" name="Google Shape;213;p30"/>
          <p:cNvGrpSpPr/>
          <p:nvPr/>
        </p:nvGrpSpPr>
        <p:grpSpPr>
          <a:xfrm>
            <a:off x="5695116" y="2768175"/>
            <a:ext cx="888809" cy="308100"/>
            <a:chOff x="7033741" y="3263475"/>
            <a:chExt cx="888809" cy="308100"/>
          </a:xfrm>
        </p:grpSpPr>
        <p:sp>
          <p:nvSpPr>
            <p:cNvPr id="214" name="Google Shape;214;p30"/>
            <p:cNvSpPr txBox="1"/>
            <p:nvPr/>
          </p:nvSpPr>
          <p:spPr>
            <a:xfrm>
              <a:off x="7407450" y="3263475"/>
              <a:ext cx="5151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Red</a:t>
              </a:r>
              <a:endParaRPr b="1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15" name="Google Shape;215;p30"/>
            <p:cNvPicPr preferRelativeResize="0"/>
            <p:nvPr/>
          </p:nvPicPr>
          <p:blipFill rotWithShape="1">
            <a:blip r:embed="rId7">
              <a:alphaModFix/>
            </a:blip>
            <a:srcRect b="0" l="47951" r="0" t="52952"/>
            <a:stretch/>
          </p:blipFill>
          <p:spPr>
            <a:xfrm>
              <a:off x="7033741" y="3302175"/>
              <a:ext cx="286235" cy="230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" name="Google Shape;216;p30"/>
          <p:cNvGrpSpPr/>
          <p:nvPr/>
        </p:nvGrpSpPr>
        <p:grpSpPr>
          <a:xfrm>
            <a:off x="4950000" y="3111950"/>
            <a:ext cx="4801800" cy="1875000"/>
            <a:chOff x="4950000" y="3111950"/>
            <a:chExt cx="4801800" cy="1875000"/>
          </a:xfrm>
        </p:grpSpPr>
        <p:sp>
          <p:nvSpPr>
            <p:cNvPr id="217" name="Google Shape;217;p30"/>
            <p:cNvSpPr txBox="1"/>
            <p:nvPr/>
          </p:nvSpPr>
          <p:spPr>
            <a:xfrm>
              <a:off x="5110575" y="3111950"/>
              <a:ext cx="3234000" cy="2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Roboto"/>
                <a:buChar char="➔"/>
              </a:pP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Algunas herramientas utilizadas para el debug</a:t>
              </a:r>
              <a:endParaRPr b="1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18" name="Google Shape;218;p30"/>
            <p:cNvGrpSpPr/>
            <p:nvPr/>
          </p:nvGrpSpPr>
          <p:grpSpPr>
            <a:xfrm>
              <a:off x="4950000" y="3352800"/>
              <a:ext cx="4801800" cy="1162175"/>
              <a:chOff x="4569000" y="3352800"/>
              <a:chExt cx="4801800" cy="1162175"/>
            </a:xfrm>
          </p:grpSpPr>
          <p:sp>
            <p:nvSpPr>
              <p:cNvPr id="219" name="Google Shape;219;p30"/>
              <p:cNvSpPr txBox="1"/>
              <p:nvPr/>
            </p:nvSpPr>
            <p:spPr>
              <a:xfrm>
                <a:off x="4572000" y="4038600"/>
                <a:ext cx="4683900" cy="30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rgbClr val="FFFFFF"/>
                    </a:solidFill>
                    <a:highlight>
                      <a:schemeClr val="accent5"/>
                    </a:highlight>
                    <a:latin typeface="Roboto"/>
                    <a:ea typeface="Roboto"/>
                    <a:cs typeface="Roboto"/>
                    <a:sym typeface="Roboto"/>
                  </a:rPr>
                  <a:t>N</a:t>
                </a:r>
                <a:r>
                  <a:rPr b="1" lang="en" sz="900">
                    <a:solidFill>
                      <a:srgbClr val="FFFFFF"/>
                    </a:solidFill>
                    <a:highlight>
                      <a:schemeClr val="accent5"/>
                    </a:highlight>
                    <a:latin typeface="Roboto"/>
                    <a:ea typeface="Roboto"/>
                    <a:cs typeface="Roboto"/>
                    <a:sym typeface="Roboto"/>
                  </a:rPr>
                  <a:t>map</a:t>
                </a:r>
                <a:r>
                  <a:rPr lang="en" sz="900">
                    <a:solidFill>
                      <a:srgbClr val="FFFFFF"/>
                    </a:solidFill>
                    <a:highlight>
                      <a:schemeClr val="accent5"/>
                    </a:highlight>
                    <a:latin typeface="Roboto"/>
                    <a:ea typeface="Roboto"/>
                    <a:cs typeface="Roboto"/>
                    <a:sym typeface="Roboto"/>
                  </a:rPr>
                  <a:t>:</a:t>
                </a:r>
                <a:r>
                  <a:rPr lang="en" sz="9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 Para descubrir puertos y servicios abiertos en servidores remotos!</a:t>
                </a:r>
                <a:endParaRPr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0" name="Google Shape;220;p30"/>
              <p:cNvSpPr txBox="1"/>
              <p:nvPr/>
            </p:nvSpPr>
            <p:spPr>
              <a:xfrm>
                <a:off x="4572000" y="3849800"/>
                <a:ext cx="4798800" cy="19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rgbClr val="FFFFFF"/>
                    </a:solidFill>
                    <a:highlight>
                      <a:schemeClr val="accent5"/>
                    </a:highlight>
                    <a:latin typeface="Roboto"/>
                    <a:ea typeface="Roboto"/>
                    <a:cs typeface="Roboto"/>
                    <a:sym typeface="Roboto"/>
                  </a:rPr>
                  <a:t>netstat</a:t>
                </a:r>
                <a:r>
                  <a:rPr lang="en" sz="9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: Para  ver las conexiones de red activas y puertos de escucha</a:t>
                </a:r>
                <a:endParaRPr b="1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21" name="Google Shape;221;p30"/>
              <p:cNvSpPr txBox="1"/>
              <p:nvPr/>
            </p:nvSpPr>
            <p:spPr>
              <a:xfrm>
                <a:off x="4572000" y="3352800"/>
                <a:ext cx="4798800" cy="27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900">
                    <a:solidFill>
                      <a:srgbClr val="FFFFFF"/>
                    </a:solidFill>
                    <a:highlight>
                      <a:schemeClr val="accent5"/>
                    </a:highlight>
                    <a:latin typeface="Roboto"/>
                    <a:ea typeface="Roboto"/>
                    <a:cs typeface="Roboto"/>
                    <a:sym typeface="Roboto"/>
                  </a:rPr>
                  <a:t>ping</a:t>
                </a:r>
                <a:r>
                  <a:rPr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:</a:t>
                </a:r>
                <a:r>
                  <a:rPr lang="en" sz="9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 (ICMP) envia un mensaje al destino y espera por la respuesta.</a:t>
                </a:r>
                <a:endParaRPr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2" name="Google Shape;222;p30"/>
              <p:cNvSpPr txBox="1"/>
              <p:nvPr/>
            </p:nvSpPr>
            <p:spPr>
              <a:xfrm>
                <a:off x="4572000" y="3531650"/>
                <a:ext cx="4159500" cy="30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900">
                    <a:solidFill>
                      <a:srgbClr val="FFFFFF"/>
                    </a:solidFill>
                    <a:highlight>
                      <a:schemeClr val="accent5"/>
                    </a:highlight>
                    <a:latin typeface="Roboto"/>
                    <a:ea typeface="Roboto"/>
                    <a:cs typeface="Roboto"/>
                    <a:sym typeface="Roboto"/>
                  </a:rPr>
                  <a:t>traceroute</a:t>
                </a:r>
                <a:r>
                  <a:rPr lang="en" sz="900">
                    <a:solidFill>
                      <a:srgbClr val="FFFFFF"/>
                    </a:solidFill>
                    <a:highlight>
                      <a:schemeClr val="accent5"/>
                    </a:highlight>
                    <a:latin typeface="Roboto"/>
                    <a:ea typeface="Roboto"/>
                    <a:cs typeface="Roboto"/>
                    <a:sym typeface="Roboto"/>
                  </a:rPr>
                  <a:t>:</a:t>
                </a:r>
                <a:r>
                  <a:rPr lang="en" sz="9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Envía ICMP con diferentes TTL para ver los “saltos” hasta el destino</a:t>
                </a:r>
                <a:endParaRPr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3" name="Google Shape;223;p30"/>
              <p:cNvSpPr txBox="1"/>
              <p:nvPr/>
            </p:nvSpPr>
            <p:spPr>
              <a:xfrm>
                <a:off x="4569000" y="4236875"/>
                <a:ext cx="4638300" cy="27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900">
                    <a:solidFill>
                      <a:srgbClr val="FFFFFF"/>
                    </a:solidFill>
                    <a:highlight>
                      <a:schemeClr val="accent5"/>
                    </a:highlight>
                    <a:latin typeface="Roboto"/>
                    <a:ea typeface="Roboto"/>
                    <a:cs typeface="Roboto"/>
                    <a:sym typeface="Roboto"/>
                  </a:rPr>
                  <a:t>tcpdump</a:t>
                </a:r>
                <a:r>
                  <a:rPr lang="en" sz="9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: Capturar paquetes en nuestro server, luego podemos analizarlos en wireshark!</a:t>
                </a:r>
                <a:endParaRPr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24" name="Google Shape;224;p30"/>
            <p:cNvSpPr txBox="1"/>
            <p:nvPr/>
          </p:nvSpPr>
          <p:spPr>
            <a:xfrm>
              <a:off x="5110575" y="4712150"/>
              <a:ext cx="3639900" cy="2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Font typeface="Roboto"/>
                <a:buChar char="➔"/>
              </a:pP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Estadisticas en la transmision y recepcion de la placa de red (paquetes con errores, dropeados, etc) con </a:t>
              </a:r>
              <a:r>
                <a:rPr b="1" lang="en" sz="900">
                  <a:solidFill>
                    <a:srgbClr val="FFFFFF"/>
                  </a:solidFill>
                  <a:highlight>
                    <a:schemeClr val="accent6"/>
                  </a:highlight>
                  <a:latin typeface="Roboto"/>
                  <a:ea typeface="Roboto"/>
                  <a:cs typeface="Roboto"/>
                  <a:sym typeface="Roboto"/>
                </a:rPr>
                <a:t>ifconfig</a:t>
              </a:r>
              <a:endParaRPr b="1" sz="900">
                <a:solidFill>
                  <a:srgbClr val="FFFFFF"/>
                </a:solidFill>
                <a:highlight>
                  <a:schemeClr val="accent6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">
      <a:dk1>
        <a:srgbClr val="000000"/>
      </a:dk1>
      <a:lt1>
        <a:srgbClr val="FFFFFF"/>
      </a:lt1>
      <a:dk2>
        <a:srgbClr val="7A7A7A"/>
      </a:dk2>
      <a:lt2>
        <a:srgbClr val="E7E6E6"/>
      </a:lt2>
      <a:accent1>
        <a:srgbClr val="FF526D"/>
      </a:accent1>
      <a:accent2>
        <a:srgbClr val="FF8854"/>
      </a:accent2>
      <a:accent3>
        <a:srgbClr val="EED054"/>
      </a:accent3>
      <a:accent4>
        <a:srgbClr val="CBD84C"/>
      </a:accent4>
      <a:accent5>
        <a:srgbClr val="05BE82"/>
      </a:accent5>
      <a:accent6>
        <a:srgbClr val="439EB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