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d821c6d98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d821c6d98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8947f5db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78947f5db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b85bf78e1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ab85bf78e1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14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/>
          <p:nvPr>
            <p:ph idx="2" type="pic"/>
          </p:nvPr>
        </p:nvSpPr>
        <p:spPr>
          <a:xfrm>
            <a:off x="3823036" y="1324751"/>
            <a:ext cx="1497900" cy="1497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Google Shape;57;p16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6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/>
          <p:nvPr>
            <p:ph idx="2" type="pic"/>
          </p:nvPr>
        </p:nvSpPr>
        <p:spPr>
          <a:xfrm>
            <a:off x="4571999" y="0"/>
            <a:ext cx="4572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18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8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>
            <p:ph idx="2" type="pic"/>
          </p:nvPr>
        </p:nvSpPr>
        <p:spPr>
          <a:xfrm>
            <a:off x="0" y="1324751"/>
            <a:ext cx="9144000" cy="2152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Google Shape;67;p19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9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/>
          <p:nvPr>
            <p:ph idx="2" type="pic"/>
          </p:nvPr>
        </p:nvSpPr>
        <p:spPr>
          <a:xfrm>
            <a:off x="1" y="1436299"/>
            <a:ext cx="4572000" cy="2942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" name="Google Shape;71;p20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20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/>
          <p:nvPr>
            <p:ph idx="2" type="pic"/>
          </p:nvPr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21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21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/>
          <p:nvPr>
            <p:ph idx="2" type="pic"/>
          </p:nvPr>
        </p:nvSpPr>
        <p:spPr>
          <a:xfrm>
            <a:off x="0" y="0"/>
            <a:ext cx="37548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9" name="Google Shape;79;p22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22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/>
          <p:nvPr>
            <p:ph idx="2" type="pic"/>
          </p:nvPr>
        </p:nvSpPr>
        <p:spPr>
          <a:xfrm>
            <a:off x="0" y="1324751"/>
            <a:ext cx="9144000" cy="2152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3" name="Google Shape;83;p23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23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/>
          <p:nvPr>
            <p:ph idx="2" type="pic"/>
          </p:nvPr>
        </p:nvSpPr>
        <p:spPr>
          <a:xfrm>
            <a:off x="3852400" y="1661020"/>
            <a:ext cx="1438200" cy="2552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24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24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/>
          <p:nvPr>
            <p:ph idx="2" type="pic"/>
          </p:nvPr>
        </p:nvSpPr>
        <p:spPr>
          <a:xfrm>
            <a:off x="789688" y="1520470"/>
            <a:ext cx="3511200" cy="19797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1" name="Google Shape;91;p25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25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/>
          <p:nvPr>
            <p:ph idx="2" type="pic"/>
          </p:nvPr>
        </p:nvSpPr>
        <p:spPr>
          <a:xfrm>
            <a:off x="3460173" y="1508065"/>
            <a:ext cx="5055000" cy="2984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26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26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9" name="Google Shape;99;p2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2" name="Google Shape;10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8"/>
          <p:cNvPicPr preferRelativeResize="0"/>
          <p:nvPr/>
        </p:nvPicPr>
        <p:blipFill rotWithShape="1">
          <a:blip r:embed="rId3">
            <a:alphaModFix/>
          </a:blip>
          <a:srcRect b="0" l="0" r="5651" t="0"/>
          <a:stretch/>
        </p:blipFill>
        <p:spPr>
          <a:xfrm>
            <a:off x="304800" y="858550"/>
            <a:ext cx="833985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50" y="1574504"/>
            <a:ext cx="2957250" cy="19464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29"/>
          <p:cNvGrpSpPr/>
          <p:nvPr/>
        </p:nvGrpSpPr>
        <p:grpSpPr>
          <a:xfrm>
            <a:off x="0" y="122050"/>
            <a:ext cx="9144000" cy="405843"/>
            <a:chOff x="0" y="-487550"/>
            <a:chExt cx="9144000" cy="405843"/>
          </a:xfrm>
        </p:grpSpPr>
        <p:sp>
          <p:nvSpPr>
            <p:cNvPr id="115" name="Google Shape;115;p29"/>
            <p:cNvSpPr txBox="1"/>
            <p:nvPr/>
          </p:nvSpPr>
          <p:spPr>
            <a:xfrm>
              <a:off x="0" y="-487550"/>
              <a:ext cx="91440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Que aprendimos sobre </a:t>
              </a:r>
              <a:r>
                <a:rPr b="1" lang="en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virtualización</a:t>
              </a:r>
              <a:r>
                <a:rPr b="1" lang="en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 y docker?</a:t>
              </a:r>
              <a:endParaRPr b="1">
                <a:solidFill>
                  <a:srgbClr val="7A7A7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16" name="Google Shape;116;p29"/>
            <p:cNvGrpSpPr/>
            <p:nvPr/>
          </p:nvGrpSpPr>
          <p:grpSpPr>
            <a:xfrm>
              <a:off x="4303749" y="-146957"/>
              <a:ext cx="536738" cy="65250"/>
              <a:chOff x="5738133" y="1244044"/>
              <a:chExt cx="715650" cy="87000"/>
            </a:xfrm>
          </p:grpSpPr>
          <p:sp>
            <p:nvSpPr>
              <p:cNvPr id="117" name="Google Shape;117;p29"/>
              <p:cNvSpPr/>
              <p:nvPr/>
            </p:nvSpPr>
            <p:spPr>
              <a:xfrm>
                <a:off x="5738133" y="1244044"/>
                <a:ext cx="87000" cy="87000"/>
              </a:xfrm>
              <a:prstGeom prst="ellipse">
                <a:avLst/>
              </a:prstGeom>
              <a:solidFill>
                <a:srgbClr val="FF526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8" name="Google Shape;118;p29"/>
              <p:cNvSpPr/>
              <p:nvPr/>
            </p:nvSpPr>
            <p:spPr>
              <a:xfrm>
                <a:off x="5895295" y="1244044"/>
                <a:ext cx="87000" cy="87000"/>
              </a:xfrm>
              <a:prstGeom prst="ellipse">
                <a:avLst/>
              </a:prstGeom>
              <a:solidFill>
                <a:srgbClr val="FF885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9" name="Google Shape;119;p29"/>
              <p:cNvSpPr/>
              <p:nvPr/>
            </p:nvSpPr>
            <p:spPr>
              <a:xfrm>
                <a:off x="6052457" y="1244044"/>
                <a:ext cx="87000" cy="87000"/>
              </a:xfrm>
              <a:prstGeom prst="ellipse">
                <a:avLst/>
              </a:prstGeom>
              <a:solidFill>
                <a:srgbClr val="EED05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0" name="Google Shape;120;p29"/>
              <p:cNvSpPr/>
              <p:nvPr/>
            </p:nvSpPr>
            <p:spPr>
              <a:xfrm>
                <a:off x="6209619" y="1244044"/>
                <a:ext cx="87000" cy="87000"/>
              </a:xfrm>
              <a:prstGeom prst="ellipse">
                <a:avLst/>
              </a:prstGeom>
              <a:solidFill>
                <a:srgbClr val="CBD84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1" name="Google Shape;121;p29"/>
              <p:cNvSpPr/>
              <p:nvPr/>
            </p:nvSpPr>
            <p:spPr>
              <a:xfrm>
                <a:off x="6366783" y="1244044"/>
                <a:ext cx="87000" cy="87000"/>
              </a:xfrm>
              <a:prstGeom prst="ellipse">
                <a:avLst/>
              </a:prstGeom>
              <a:solidFill>
                <a:srgbClr val="05BE8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2" name="Google Shape;122;p29"/>
          <p:cNvGrpSpPr/>
          <p:nvPr/>
        </p:nvGrpSpPr>
        <p:grpSpPr>
          <a:xfrm>
            <a:off x="54988" y="579225"/>
            <a:ext cx="3836488" cy="961850"/>
            <a:chOff x="54988" y="579225"/>
            <a:chExt cx="3836488" cy="961850"/>
          </a:xfrm>
        </p:grpSpPr>
        <p:sp>
          <p:nvSpPr>
            <p:cNvPr id="123" name="Google Shape;123;p29"/>
            <p:cNvSpPr txBox="1"/>
            <p:nvPr/>
          </p:nvSpPr>
          <p:spPr>
            <a:xfrm>
              <a:off x="54988" y="579225"/>
              <a:ext cx="14496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dk2"/>
                  </a:solidFill>
                  <a:highlight>
                    <a:schemeClr val="accent3"/>
                  </a:highlight>
                  <a:latin typeface="Roboto"/>
                  <a:ea typeface="Roboto"/>
                  <a:cs typeface="Roboto"/>
                  <a:sym typeface="Roboto"/>
                </a:rPr>
                <a:t>Virtualizacion</a:t>
              </a:r>
              <a:endParaRPr b="1" sz="1300">
                <a:solidFill>
                  <a:schemeClr val="dk2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29"/>
            <p:cNvSpPr txBox="1"/>
            <p:nvPr/>
          </p:nvSpPr>
          <p:spPr>
            <a:xfrm>
              <a:off x="1348675" y="847850"/>
              <a:ext cx="25428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Es un </a:t>
              </a:r>
              <a:r>
                <a:rPr b="1" lang="en" sz="900">
                  <a:solidFill>
                    <a:schemeClr val="lt1"/>
                  </a:solidFill>
                  <a:highlight>
                    <a:srgbClr val="5B9BD5"/>
                  </a:highlight>
                  <a:latin typeface="Roboto"/>
                  <a:ea typeface="Roboto"/>
                  <a:cs typeface="Roboto"/>
                  <a:sym typeface="Roboto"/>
                </a:rPr>
                <a:t>software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que nos permite ejecutar múltiples sistemas operativos en un mismo servidor físico. Para esto es necesario “simular” dispositivos de red, disco, cpu, etc. que se comparten entre las máquinas virtuales.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5" name="Google Shape;125;p29"/>
            <p:cNvCxnSpPr/>
            <p:nvPr/>
          </p:nvCxnSpPr>
          <p:spPr>
            <a:xfrm>
              <a:off x="1348675" y="660875"/>
              <a:ext cx="0" cy="880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6" name="Google Shape;126;p29"/>
          <p:cNvGrpSpPr/>
          <p:nvPr/>
        </p:nvGrpSpPr>
        <p:grpSpPr>
          <a:xfrm>
            <a:off x="4514600" y="637325"/>
            <a:ext cx="4629325" cy="512646"/>
            <a:chOff x="4514600" y="637325"/>
            <a:chExt cx="4629325" cy="512646"/>
          </a:xfrm>
        </p:grpSpPr>
        <p:sp>
          <p:nvSpPr>
            <p:cNvPr id="127" name="Google Shape;127;p29"/>
            <p:cNvSpPr txBox="1"/>
            <p:nvPr/>
          </p:nvSpPr>
          <p:spPr>
            <a:xfrm>
              <a:off x="4514600" y="645300"/>
              <a:ext cx="14496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highlight>
                    <a:schemeClr val="accent6"/>
                  </a:highlight>
                  <a:latin typeface="Roboto"/>
                  <a:ea typeface="Roboto"/>
                  <a:cs typeface="Roboto"/>
                  <a:sym typeface="Roboto"/>
                </a:rPr>
                <a:t>Contenedores</a:t>
              </a:r>
              <a:endParaRPr b="1" sz="1300">
                <a:solidFill>
                  <a:srgbClr val="FFFFFF"/>
                </a:solidFill>
                <a:highlight>
                  <a:schemeClr val="accent6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8" name="Google Shape;128;p29"/>
            <p:cNvCxnSpPr/>
            <p:nvPr/>
          </p:nvCxnSpPr>
          <p:spPr>
            <a:xfrm>
              <a:off x="5941425" y="666971"/>
              <a:ext cx="0" cy="4830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9" name="Google Shape;129;p29"/>
            <p:cNvSpPr txBox="1"/>
            <p:nvPr/>
          </p:nvSpPr>
          <p:spPr>
            <a:xfrm>
              <a:off x="6017625" y="637325"/>
              <a:ext cx="3126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Es una manera de 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empaquetar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nuestra aplicación con todo lo necesario para que el software se ejecute, incluídas librerías, herramientas de sistema y el código.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0" name="Google Shape;130;p29"/>
          <p:cNvGrpSpPr/>
          <p:nvPr/>
        </p:nvGrpSpPr>
        <p:grpSpPr>
          <a:xfrm>
            <a:off x="4428550" y="1234900"/>
            <a:ext cx="4649125" cy="720902"/>
            <a:chOff x="4428550" y="1234900"/>
            <a:chExt cx="4649125" cy="720902"/>
          </a:xfrm>
        </p:grpSpPr>
        <p:pic>
          <p:nvPicPr>
            <p:cNvPr id="131" name="Google Shape;131;p29"/>
            <p:cNvPicPr preferRelativeResize="0"/>
            <p:nvPr/>
          </p:nvPicPr>
          <p:blipFill rotWithShape="1">
            <a:blip r:embed="rId4">
              <a:alphaModFix/>
            </a:blip>
            <a:srcRect b="16062" l="14895" r="11363" t="16048"/>
            <a:stretch/>
          </p:blipFill>
          <p:spPr>
            <a:xfrm>
              <a:off x="4428550" y="1473388"/>
              <a:ext cx="536725" cy="3402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29"/>
            <p:cNvSpPr txBox="1"/>
            <p:nvPr/>
          </p:nvSpPr>
          <p:spPr>
            <a:xfrm>
              <a:off x="4934050" y="1480295"/>
              <a:ext cx="10083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Qué es docker?</a:t>
              </a:r>
              <a:endParaRPr b="1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29"/>
            <p:cNvSpPr txBox="1"/>
            <p:nvPr/>
          </p:nvSpPr>
          <p:spPr>
            <a:xfrm>
              <a:off x="6035075" y="1234900"/>
              <a:ext cx="30426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Es una tecnología que nos permite crear contenedores </a:t>
              </a:r>
              <a:r>
                <a:rPr b="1" lang="en" sz="900">
                  <a:solidFill>
                    <a:srgbClr val="FFFFFF"/>
                  </a:solidFill>
                  <a:highlight>
                    <a:srgbClr val="1396C3"/>
                  </a:highlight>
                  <a:latin typeface="Roboto"/>
                  <a:ea typeface="Roboto"/>
                  <a:cs typeface="Roboto"/>
                  <a:sym typeface="Roboto"/>
                </a:rPr>
                <a:t>livianos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y </a:t>
              </a:r>
              <a:r>
                <a:rPr b="1" lang="en" sz="900">
                  <a:solidFill>
                    <a:srgbClr val="FFFFFF"/>
                  </a:solidFill>
                  <a:highlight>
                    <a:srgbClr val="1396C3"/>
                  </a:highlight>
                  <a:latin typeface="Roboto"/>
                  <a:ea typeface="Roboto"/>
                  <a:cs typeface="Roboto"/>
                  <a:sym typeface="Roboto"/>
                </a:rPr>
                <a:t>portables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de un modo </a:t>
              </a:r>
              <a:r>
                <a:rPr b="1" lang="en" sz="900">
                  <a:solidFill>
                    <a:srgbClr val="FFFFFF"/>
                  </a:solidFill>
                  <a:highlight>
                    <a:srgbClr val="1396C3"/>
                  </a:highlight>
                  <a:latin typeface="Roboto"/>
                  <a:ea typeface="Roboto"/>
                  <a:cs typeface="Roboto"/>
                  <a:sym typeface="Roboto"/>
                </a:rPr>
                <a:t>seguro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y </a:t>
              </a:r>
              <a:r>
                <a:rPr b="1" lang="en" sz="900">
                  <a:solidFill>
                    <a:srgbClr val="FFFFFF"/>
                  </a:solidFill>
                  <a:highlight>
                    <a:srgbClr val="1396C3"/>
                  </a:highlight>
                  <a:latin typeface="Roboto"/>
                  <a:ea typeface="Roboto"/>
                  <a:cs typeface="Roboto"/>
                  <a:sym typeface="Roboto"/>
                </a:rPr>
                <a:t>rápido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pudiendo ejecutarlos en cualquier máquina con Docker instalado asegurando una copia idéntica.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4" name="Google Shape;134;p29"/>
            <p:cNvCxnSpPr/>
            <p:nvPr/>
          </p:nvCxnSpPr>
          <p:spPr>
            <a:xfrm>
              <a:off x="5950665" y="1337202"/>
              <a:ext cx="0" cy="618600"/>
            </a:xfrm>
            <a:prstGeom prst="straightConnector1">
              <a:avLst/>
            </a:prstGeom>
            <a:noFill/>
            <a:ln cap="flat" cmpd="sng" w="9525">
              <a:solidFill>
                <a:srgbClr val="1396C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35" name="Google Shape;13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3600" y="2171164"/>
            <a:ext cx="2495351" cy="16938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29"/>
          <p:cNvGrpSpPr/>
          <p:nvPr/>
        </p:nvGrpSpPr>
        <p:grpSpPr>
          <a:xfrm>
            <a:off x="6811300" y="2171175"/>
            <a:ext cx="2214700" cy="1280400"/>
            <a:chOff x="6811300" y="2171175"/>
            <a:chExt cx="2214700" cy="1280400"/>
          </a:xfrm>
        </p:grpSpPr>
        <p:sp>
          <p:nvSpPr>
            <p:cNvPr id="137" name="Google Shape;137;p29"/>
            <p:cNvSpPr txBox="1"/>
            <p:nvPr/>
          </p:nvSpPr>
          <p:spPr>
            <a:xfrm>
              <a:off x="6882525" y="2171175"/>
              <a:ext cx="2123100" cy="89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Al compartir el Kernel con el SO 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HOST 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no tenemos un SO completo en nuestro contenedor, sino lo necesario para que funcione.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29"/>
            <p:cNvSpPr txBox="1"/>
            <p:nvPr/>
          </p:nvSpPr>
          <p:spPr>
            <a:xfrm>
              <a:off x="6902900" y="2856375"/>
              <a:ext cx="2123100" cy="5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Por supuesto al hablar de 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Kernel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, decimos que 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docker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es nativo de entornos 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Linux</a:t>
              </a:r>
              <a:endParaRPr b="1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29"/>
            <p:cNvSpPr/>
            <p:nvPr/>
          </p:nvSpPr>
          <p:spPr>
            <a:xfrm>
              <a:off x="6811300" y="2289814"/>
              <a:ext cx="97800" cy="97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9"/>
            <p:cNvSpPr/>
            <p:nvPr/>
          </p:nvSpPr>
          <p:spPr>
            <a:xfrm>
              <a:off x="6811300" y="2965035"/>
              <a:ext cx="97800" cy="97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1" name="Google Shape;141;p29"/>
          <p:cNvCxnSpPr/>
          <p:nvPr/>
        </p:nvCxnSpPr>
        <p:spPr>
          <a:xfrm>
            <a:off x="3939475" y="584675"/>
            <a:ext cx="0" cy="4501500"/>
          </a:xfrm>
          <a:prstGeom prst="straightConnector1">
            <a:avLst/>
          </a:prstGeom>
          <a:noFill/>
          <a:ln cap="flat" cmpd="sng" w="9525">
            <a:solidFill>
              <a:srgbClr val="7A7A7A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142" name="Google Shape;142;p29"/>
          <p:cNvGrpSpPr/>
          <p:nvPr/>
        </p:nvGrpSpPr>
        <p:grpSpPr>
          <a:xfrm>
            <a:off x="436749" y="3440142"/>
            <a:ext cx="8283385" cy="1703166"/>
            <a:chOff x="436749" y="3440142"/>
            <a:chExt cx="8283385" cy="1703166"/>
          </a:xfrm>
        </p:grpSpPr>
        <p:grpSp>
          <p:nvGrpSpPr>
            <p:cNvPr id="143" name="Google Shape;143;p29"/>
            <p:cNvGrpSpPr/>
            <p:nvPr/>
          </p:nvGrpSpPr>
          <p:grpSpPr>
            <a:xfrm>
              <a:off x="436749" y="3597986"/>
              <a:ext cx="3037869" cy="1545323"/>
              <a:chOff x="436749" y="3597986"/>
              <a:chExt cx="3037869" cy="1545323"/>
            </a:xfrm>
          </p:grpSpPr>
          <p:grpSp>
            <p:nvGrpSpPr>
              <p:cNvPr id="144" name="Google Shape;144;p29"/>
              <p:cNvGrpSpPr/>
              <p:nvPr/>
            </p:nvGrpSpPr>
            <p:grpSpPr>
              <a:xfrm>
                <a:off x="436749" y="3597986"/>
                <a:ext cx="1922948" cy="1545323"/>
                <a:chOff x="2140875" y="2875546"/>
                <a:chExt cx="2312347" cy="1941604"/>
              </a:xfrm>
            </p:grpSpPr>
            <p:sp>
              <p:nvSpPr>
                <p:cNvPr id="145" name="Google Shape;145;p29"/>
                <p:cNvSpPr/>
                <p:nvPr/>
              </p:nvSpPr>
              <p:spPr>
                <a:xfrm>
                  <a:off x="2224822" y="2875550"/>
                  <a:ext cx="2228400" cy="19416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29"/>
                <p:cNvSpPr/>
                <p:nvPr/>
              </p:nvSpPr>
              <p:spPr>
                <a:xfrm>
                  <a:off x="2411920" y="3331651"/>
                  <a:ext cx="1834200" cy="232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Interfaz de usuario</a:t>
                  </a:r>
                  <a:endPara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47" name="Google Shape;147;p29"/>
                <p:cNvSpPr/>
                <p:nvPr/>
              </p:nvSpPr>
              <p:spPr>
                <a:xfrm>
                  <a:off x="2411920" y="3596509"/>
                  <a:ext cx="1834200" cy="2328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Capa de negocios</a:t>
                  </a:r>
                  <a:endPara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48" name="Google Shape;148;p29"/>
                <p:cNvSpPr/>
                <p:nvPr/>
              </p:nvSpPr>
              <p:spPr>
                <a:xfrm>
                  <a:off x="2411920" y="3861335"/>
                  <a:ext cx="1834200" cy="232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Interfaz de datos</a:t>
                  </a:r>
                  <a:endPara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49" name="Google Shape;149;p29"/>
                <p:cNvSpPr/>
                <p:nvPr/>
              </p:nvSpPr>
              <p:spPr>
                <a:xfrm>
                  <a:off x="2411925" y="4457214"/>
                  <a:ext cx="1686000" cy="2328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Base de datos</a:t>
                  </a:r>
                  <a:endPara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50" name="Google Shape;150;p29"/>
                <p:cNvSpPr/>
                <p:nvPr/>
              </p:nvSpPr>
              <p:spPr>
                <a:xfrm>
                  <a:off x="3214875" y="4133801"/>
                  <a:ext cx="80100" cy="267900"/>
                </a:xfrm>
                <a:prstGeom prst="upDownArrow">
                  <a:avLst>
                    <a:gd fmla="val 50000" name="adj1"/>
                    <a:gd fmla="val 50000" name="adj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29"/>
                <p:cNvSpPr txBox="1"/>
                <p:nvPr/>
              </p:nvSpPr>
              <p:spPr>
                <a:xfrm>
                  <a:off x="2140875" y="2875546"/>
                  <a:ext cx="2228400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00" lIns="91400" spcFirstLastPara="1" rIns="91400" wrap="square" tIns="9140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900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Server</a:t>
                  </a:r>
                  <a:endParaRPr b="1" sz="9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152" name="Google Shape;152;p29"/>
              <p:cNvSpPr/>
              <p:nvPr/>
            </p:nvSpPr>
            <p:spPr>
              <a:xfrm>
                <a:off x="2361618" y="4270750"/>
                <a:ext cx="1113000" cy="199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Monolíticas</a:t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53" name="Google Shape;153;p29"/>
            <p:cNvGrpSpPr/>
            <p:nvPr/>
          </p:nvGrpSpPr>
          <p:grpSpPr>
            <a:xfrm>
              <a:off x="5288025" y="3440142"/>
              <a:ext cx="3432109" cy="1684726"/>
              <a:chOff x="5288025" y="3440142"/>
              <a:chExt cx="3432109" cy="1684726"/>
            </a:xfrm>
          </p:grpSpPr>
          <p:grpSp>
            <p:nvGrpSpPr>
              <p:cNvPr id="154" name="Google Shape;154;p29"/>
              <p:cNvGrpSpPr/>
              <p:nvPr/>
            </p:nvGrpSpPr>
            <p:grpSpPr>
              <a:xfrm>
                <a:off x="7029918" y="3663467"/>
                <a:ext cx="501205" cy="539453"/>
                <a:chOff x="6752266" y="3132975"/>
                <a:chExt cx="615959" cy="621705"/>
              </a:xfrm>
            </p:grpSpPr>
            <p:grpSp>
              <p:nvGrpSpPr>
                <p:cNvPr id="155" name="Google Shape;155;p29"/>
                <p:cNvGrpSpPr/>
                <p:nvPr/>
              </p:nvGrpSpPr>
              <p:grpSpPr>
                <a:xfrm>
                  <a:off x="6752266" y="3286124"/>
                  <a:ext cx="468555" cy="468555"/>
                  <a:chOff x="2272398" y="2097649"/>
                  <a:chExt cx="948300" cy="948300"/>
                </a:xfrm>
              </p:grpSpPr>
              <p:sp>
                <p:nvSpPr>
                  <p:cNvPr id="156" name="Google Shape;156;p29"/>
                  <p:cNvSpPr/>
                  <p:nvPr/>
                </p:nvSpPr>
                <p:spPr>
                  <a:xfrm>
                    <a:off x="2272398" y="2097649"/>
                    <a:ext cx="948300" cy="9483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  <p:pic>
                <p:nvPicPr>
                  <p:cNvPr id="157" name="Google Shape;157;p29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16062" l="14895" r="11363" t="16048"/>
                  <a:stretch/>
                </p:blipFill>
                <p:spPr>
                  <a:xfrm>
                    <a:off x="2388562" y="2344837"/>
                    <a:ext cx="715988" cy="4538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pic>
              <p:nvPicPr>
                <p:cNvPr id="158" name="Google Shape;158;p29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7047044" y="3132975"/>
                  <a:ext cx="321181" cy="3063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9" name="Google Shape;159;p29"/>
              <p:cNvGrpSpPr/>
              <p:nvPr/>
            </p:nvGrpSpPr>
            <p:grpSpPr>
              <a:xfrm>
                <a:off x="8077353" y="3687044"/>
                <a:ext cx="468292" cy="515876"/>
                <a:chOff x="8039516" y="3160147"/>
                <a:chExt cx="575509" cy="594532"/>
              </a:xfrm>
            </p:grpSpPr>
            <p:grpSp>
              <p:nvGrpSpPr>
                <p:cNvPr id="160" name="Google Shape;160;p29"/>
                <p:cNvGrpSpPr/>
                <p:nvPr/>
              </p:nvGrpSpPr>
              <p:grpSpPr>
                <a:xfrm>
                  <a:off x="8039516" y="3286124"/>
                  <a:ext cx="468555" cy="468555"/>
                  <a:chOff x="2272398" y="2097649"/>
                  <a:chExt cx="948300" cy="948300"/>
                </a:xfrm>
              </p:grpSpPr>
              <p:sp>
                <p:nvSpPr>
                  <p:cNvPr id="161" name="Google Shape;161;p29"/>
                  <p:cNvSpPr/>
                  <p:nvPr/>
                </p:nvSpPr>
                <p:spPr>
                  <a:xfrm>
                    <a:off x="2272398" y="2097649"/>
                    <a:ext cx="948300" cy="9483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  <p:pic>
                <p:nvPicPr>
                  <p:cNvPr id="162" name="Google Shape;162;p29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16062" l="14895" r="11363" t="16048"/>
                  <a:stretch/>
                </p:blipFill>
                <p:spPr>
                  <a:xfrm>
                    <a:off x="2388562" y="2344837"/>
                    <a:ext cx="715988" cy="4538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pic>
              <p:nvPicPr>
                <p:cNvPr id="163" name="Google Shape;163;p29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8363075" y="3160147"/>
                  <a:ext cx="251950" cy="2519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64" name="Google Shape;164;p29"/>
              <p:cNvGrpSpPr/>
              <p:nvPr/>
            </p:nvGrpSpPr>
            <p:grpSpPr>
              <a:xfrm>
                <a:off x="7029918" y="4421967"/>
                <a:ext cx="473042" cy="486805"/>
                <a:chOff x="6752266" y="4007125"/>
                <a:chExt cx="581346" cy="561030"/>
              </a:xfrm>
            </p:grpSpPr>
            <p:grpSp>
              <p:nvGrpSpPr>
                <p:cNvPr id="165" name="Google Shape;165;p29"/>
                <p:cNvGrpSpPr/>
                <p:nvPr/>
              </p:nvGrpSpPr>
              <p:grpSpPr>
                <a:xfrm>
                  <a:off x="6752266" y="4099599"/>
                  <a:ext cx="468555" cy="468555"/>
                  <a:chOff x="2272398" y="2097649"/>
                  <a:chExt cx="948300" cy="948300"/>
                </a:xfrm>
              </p:grpSpPr>
              <p:sp>
                <p:nvSpPr>
                  <p:cNvPr id="166" name="Google Shape;166;p29"/>
                  <p:cNvSpPr/>
                  <p:nvPr/>
                </p:nvSpPr>
                <p:spPr>
                  <a:xfrm>
                    <a:off x="2272398" y="2097649"/>
                    <a:ext cx="948300" cy="948300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  <p:pic>
                <p:nvPicPr>
                  <p:cNvPr id="167" name="Google Shape;167;p29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16062" l="14895" r="11363" t="16048"/>
                  <a:stretch/>
                </p:blipFill>
                <p:spPr>
                  <a:xfrm>
                    <a:off x="2388562" y="2344837"/>
                    <a:ext cx="715988" cy="4538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pic>
              <p:nvPicPr>
                <p:cNvPr id="168" name="Google Shape;168;p29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7081662" y="4007125"/>
                  <a:ext cx="251950" cy="2867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69" name="Google Shape;169;p29"/>
              <p:cNvGrpSpPr/>
              <p:nvPr/>
            </p:nvGrpSpPr>
            <p:grpSpPr>
              <a:xfrm>
                <a:off x="8077353" y="4454017"/>
                <a:ext cx="596552" cy="454755"/>
                <a:chOff x="8039516" y="4044062"/>
                <a:chExt cx="733135" cy="524092"/>
              </a:xfrm>
            </p:grpSpPr>
            <p:grpSp>
              <p:nvGrpSpPr>
                <p:cNvPr id="170" name="Google Shape;170;p29"/>
                <p:cNvGrpSpPr/>
                <p:nvPr/>
              </p:nvGrpSpPr>
              <p:grpSpPr>
                <a:xfrm>
                  <a:off x="8039516" y="4099599"/>
                  <a:ext cx="468555" cy="468555"/>
                  <a:chOff x="2272398" y="2097649"/>
                  <a:chExt cx="948300" cy="948300"/>
                </a:xfrm>
              </p:grpSpPr>
              <p:sp>
                <p:nvSpPr>
                  <p:cNvPr id="171" name="Google Shape;171;p29"/>
                  <p:cNvSpPr/>
                  <p:nvPr/>
                </p:nvSpPr>
                <p:spPr>
                  <a:xfrm>
                    <a:off x="2272398" y="2097649"/>
                    <a:ext cx="948300" cy="9483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  <p:pic>
                <p:nvPicPr>
                  <p:cNvPr id="172" name="Google Shape;172;p29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16062" l="14895" r="11363" t="16048"/>
                  <a:stretch/>
                </p:blipFill>
                <p:spPr>
                  <a:xfrm>
                    <a:off x="2388562" y="2344837"/>
                    <a:ext cx="715988" cy="4538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pic>
              <p:nvPicPr>
                <p:cNvPr id="173" name="Google Shape;173;p29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8363075" y="4044062"/>
                  <a:ext cx="409576" cy="212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74" name="Google Shape;174;p29"/>
              <p:cNvSpPr/>
              <p:nvPr/>
            </p:nvSpPr>
            <p:spPr>
              <a:xfrm>
                <a:off x="7441571" y="3945145"/>
                <a:ext cx="618600" cy="78000"/>
              </a:xfrm>
              <a:prstGeom prst="leftRightArrow">
                <a:avLst>
                  <a:gd fmla="val 50000" name="adj1"/>
                  <a:gd fmla="val 50000" name="adj2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29"/>
              <p:cNvSpPr/>
              <p:nvPr/>
            </p:nvSpPr>
            <p:spPr>
              <a:xfrm>
                <a:off x="7434817" y="4685830"/>
                <a:ext cx="618600" cy="78000"/>
              </a:xfrm>
              <a:prstGeom prst="leftRightArrow">
                <a:avLst>
                  <a:gd fmla="val 50000" name="adj1"/>
                  <a:gd fmla="val 50000" name="adj2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29"/>
              <p:cNvSpPr/>
              <p:nvPr/>
            </p:nvSpPr>
            <p:spPr>
              <a:xfrm rot="-1872169">
                <a:off x="7498902" y="4294559"/>
                <a:ext cx="628874" cy="76765"/>
              </a:xfrm>
              <a:prstGeom prst="leftRightArrow">
                <a:avLst>
                  <a:gd fmla="val 50000" name="adj1"/>
                  <a:gd fmla="val 50000" name="adj2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7" name="Google Shape;177;p29"/>
              <p:cNvGrpSpPr/>
              <p:nvPr/>
            </p:nvGrpSpPr>
            <p:grpSpPr>
              <a:xfrm>
                <a:off x="6902256" y="3440142"/>
                <a:ext cx="1817878" cy="1684726"/>
                <a:chOff x="6595375" y="2875600"/>
                <a:chExt cx="2234089" cy="1941600"/>
              </a:xfrm>
            </p:grpSpPr>
            <p:sp>
              <p:nvSpPr>
                <p:cNvPr id="178" name="Google Shape;178;p29"/>
                <p:cNvSpPr/>
                <p:nvPr/>
              </p:nvSpPr>
              <p:spPr>
                <a:xfrm>
                  <a:off x="6601064" y="2875600"/>
                  <a:ext cx="2228400" cy="19416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29"/>
                <p:cNvSpPr txBox="1"/>
                <p:nvPr/>
              </p:nvSpPr>
              <p:spPr>
                <a:xfrm>
                  <a:off x="6595375" y="2883750"/>
                  <a:ext cx="2228400" cy="23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00" lIns="91400" spcFirstLastPara="1" rIns="91400" wrap="square" tIns="9140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900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Server</a:t>
                  </a:r>
                  <a:endParaRPr b="1" sz="9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180" name="Google Shape;180;p29"/>
              <p:cNvSpPr/>
              <p:nvPr/>
            </p:nvSpPr>
            <p:spPr>
              <a:xfrm>
                <a:off x="5288025" y="4211150"/>
                <a:ext cx="1611000" cy="184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Microservicios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1" name="Google Shape;181;p29"/>
              <p:cNvSpPr/>
              <p:nvPr/>
            </p:nvSpPr>
            <p:spPr>
              <a:xfrm>
                <a:off x="7614232" y="4240405"/>
                <a:ext cx="373920" cy="184824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1" i="0">
                    <a:ln>
                      <a:noFill/>
                    </a:ln>
                    <a:solidFill>
                      <a:schemeClr val="accent1"/>
                    </a:solidFill>
                    <a:latin typeface="Roboto"/>
                  </a:rPr>
                  <a:t>API</a:t>
                </a: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30"/>
          <p:cNvGrpSpPr/>
          <p:nvPr/>
        </p:nvGrpSpPr>
        <p:grpSpPr>
          <a:xfrm>
            <a:off x="0" y="122050"/>
            <a:ext cx="9144000" cy="405843"/>
            <a:chOff x="0" y="-487550"/>
            <a:chExt cx="9144000" cy="405843"/>
          </a:xfrm>
        </p:grpSpPr>
        <p:sp>
          <p:nvSpPr>
            <p:cNvPr id="187" name="Google Shape;187;p30"/>
            <p:cNvSpPr txBox="1"/>
            <p:nvPr/>
          </p:nvSpPr>
          <p:spPr>
            <a:xfrm>
              <a:off x="0" y="-487550"/>
              <a:ext cx="91440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Que aprendimos sobre virtualización y docker?</a:t>
              </a:r>
              <a:endParaRPr b="1">
                <a:solidFill>
                  <a:srgbClr val="7A7A7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8" name="Google Shape;188;p30"/>
            <p:cNvGrpSpPr/>
            <p:nvPr/>
          </p:nvGrpSpPr>
          <p:grpSpPr>
            <a:xfrm>
              <a:off x="4303749" y="-146957"/>
              <a:ext cx="536738" cy="65250"/>
              <a:chOff x="5738133" y="1244044"/>
              <a:chExt cx="715650" cy="87000"/>
            </a:xfrm>
          </p:grpSpPr>
          <p:sp>
            <p:nvSpPr>
              <p:cNvPr id="189" name="Google Shape;189;p30"/>
              <p:cNvSpPr/>
              <p:nvPr/>
            </p:nvSpPr>
            <p:spPr>
              <a:xfrm>
                <a:off x="5738133" y="1244044"/>
                <a:ext cx="87000" cy="87000"/>
              </a:xfrm>
              <a:prstGeom prst="ellipse">
                <a:avLst/>
              </a:prstGeom>
              <a:solidFill>
                <a:srgbClr val="FF526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0" name="Google Shape;190;p30"/>
              <p:cNvSpPr/>
              <p:nvPr/>
            </p:nvSpPr>
            <p:spPr>
              <a:xfrm>
                <a:off x="5895295" y="1244044"/>
                <a:ext cx="87000" cy="87000"/>
              </a:xfrm>
              <a:prstGeom prst="ellipse">
                <a:avLst/>
              </a:prstGeom>
              <a:solidFill>
                <a:srgbClr val="FF885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1" name="Google Shape;191;p30"/>
              <p:cNvSpPr/>
              <p:nvPr/>
            </p:nvSpPr>
            <p:spPr>
              <a:xfrm>
                <a:off x="6052457" y="1244044"/>
                <a:ext cx="87000" cy="87000"/>
              </a:xfrm>
              <a:prstGeom prst="ellipse">
                <a:avLst/>
              </a:prstGeom>
              <a:solidFill>
                <a:srgbClr val="EED05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2" name="Google Shape;192;p30"/>
              <p:cNvSpPr/>
              <p:nvPr/>
            </p:nvSpPr>
            <p:spPr>
              <a:xfrm>
                <a:off x="6209619" y="1244044"/>
                <a:ext cx="87000" cy="87000"/>
              </a:xfrm>
              <a:prstGeom prst="ellipse">
                <a:avLst/>
              </a:prstGeom>
              <a:solidFill>
                <a:srgbClr val="CBD84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3" name="Google Shape;193;p30"/>
              <p:cNvSpPr/>
              <p:nvPr/>
            </p:nvSpPr>
            <p:spPr>
              <a:xfrm>
                <a:off x="6366783" y="1244044"/>
                <a:ext cx="87000" cy="87000"/>
              </a:xfrm>
              <a:prstGeom prst="ellipse">
                <a:avLst/>
              </a:prstGeom>
              <a:solidFill>
                <a:srgbClr val="05BE8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4" name="Google Shape;194;p30"/>
          <p:cNvGrpSpPr/>
          <p:nvPr/>
        </p:nvGrpSpPr>
        <p:grpSpPr>
          <a:xfrm>
            <a:off x="55010" y="579225"/>
            <a:ext cx="4558802" cy="1639950"/>
            <a:chOff x="55010" y="579225"/>
            <a:chExt cx="4558802" cy="1639950"/>
          </a:xfrm>
        </p:grpSpPr>
        <p:sp>
          <p:nvSpPr>
            <p:cNvPr id="195" name="Google Shape;195;p30"/>
            <p:cNvSpPr txBox="1"/>
            <p:nvPr/>
          </p:nvSpPr>
          <p:spPr>
            <a:xfrm>
              <a:off x="55010" y="579225"/>
              <a:ext cx="25650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dk2"/>
                  </a:solidFill>
                  <a:highlight>
                    <a:schemeClr val="accent3"/>
                  </a:highlight>
                  <a:latin typeface="Roboto"/>
                  <a:ea typeface="Roboto"/>
                  <a:cs typeface="Roboto"/>
                  <a:sym typeface="Roboto"/>
                </a:rPr>
                <a:t>Aprendimos a instalar Docker!</a:t>
              </a:r>
              <a:endParaRPr b="1" sz="1300">
                <a:solidFill>
                  <a:schemeClr val="dk2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96" name="Google Shape;196;p30"/>
            <p:cNvGrpSpPr/>
            <p:nvPr/>
          </p:nvGrpSpPr>
          <p:grpSpPr>
            <a:xfrm>
              <a:off x="254465" y="1253825"/>
              <a:ext cx="4359346" cy="559460"/>
              <a:chOff x="230825" y="1291003"/>
              <a:chExt cx="4684950" cy="601247"/>
            </a:xfrm>
          </p:grpSpPr>
          <p:sp>
            <p:nvSpPr>
              <p:cNvPr id="197" name="Google Shape;197;p30"/>
              <p:cNvSpPr txBox="1"/>
              <p:nvPr/>
            </p:nvSpPr>
            <p:spPr>
              <a:xfrm>
                <a:off x="568625" y="1554450"/>
                <a:ext cx="3593400" cy="33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rgbClr val="7A7A7A"/>
                    </a:solidFill>
                    <a:latin typeface="Roboto"/>
                    <a:ea typeface="Roboto"/>
                    <a:cs typeface="Roboto"/>
                    <a:sym typeface="Roboto"/>
                  </a:rPr>
                  <a:t>docker pull ubuntu</a:t>
                </a:r>
                <a:br>
                  <a:rPr b="1" lang="en" sz="900">
                    <a:solidFill>
                      <a:srgbClr val="7A7A7A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1" lang="en" sz="900">
                    <a:solidFill>
                      <a:srgbClr val="7A7A7A"/>
                    </a:solidFill>
                    <a:latin typeface="Roboto"/>
                    <a:ea typeface="Roboto"/>
                    <a:cs typeface="Roboto"/>
                    <a:sym typeface="Roboto"/>
                  </a:rPr>
                  <a:t>docker images </a:t>
                </a:r>
                <a:endParaRPr b="1" sz="9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98" name="Google Shape;198;p30"/>
              <p:cNvGrpSpPr/>
              <p:nvPr/>
            </p:nvGrpSpPr>
            <p:grpSpPr>
              <a:xfrm>
                <a:off x="556175" y="1291003"/>
                <a:ext cx="4359600" cy="220572"/>
                <a:chOff x="3850825" y="2568378"/>
                <a:chExt cx="4359600" cy="220572"/>
              </a:xfrm>
            </p:grpSpPr>
            <p:sp>
              <p:nvSpPr>
                <p:cNvPr id="199" name="Google Shape;199;p30"/>
                <p:cNvSpPr txBox="1"/>
                <p:nvPr/>
              </p:nvSpPr>
              <p:spPr>
                <a:xfrm>
                  <a:off x="3860708" y="2568378"/>
                  <a:ext cx="4150500" cy="19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rgbClr val="7A7A7A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Descargando una imagen para utilizarla, y luego crear el docker...</a:t>
                  </a:r>
                  <a:endParaRPr sz="1200">
                    <a:solidFill>
                      <a:srgbClr val="7A7A7A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cxnSp>
              <p:nvCxnSpPr>
                <p:cNvPr id="200" name="Google Shape;200;p30"/>
                <p:cNvCxnSpPr/>
                <p:nvPr/>
              </p:nvCxnSpPr>
              <p:spPr>
                <a:xfrm>
                  <a:off x="3850825" y="2782650"/>
                  <a:ext cx="4359600" cy="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5BE8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01" name="Google Shape;201;p30"/>
              <p:cNvSpPr/>
              <p:nvPr/>
            </p:nvSpPr>
            <p:spPr>
              <a:xfrm>
                <a:off x="230825" y="1334100"/>
                <a:ext cx="337800" cy="337800"/>
              </a:xfrm>
              <a:prstGeom prst="ellipse">
                <a:avLst/>
              </a:prstGeom>
              <a:solidFill>
                <a:srgbClr val="05BE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 sz="9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02" name="Google Shape;202;p30"/>
            <p:cNvSpPr txBox="1"/>
            <p:nvPr/>
          </p:nvSpPr>
          <p:spPr>
            <a:xfrm>
              <a:off x="577925" y="1813275"/>
              <a:ext cx="30000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docker run --name=deceroait ubuntu</a:t>
              </a:r>
              <a:b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docker ps -a</a:t>
              </a:r>
              <a:endParaRPr/>
            </a:p>
          </p:txBody>
        </p:sp>
      </p:grpSp>
      <p:grpSp>
        <p:nvGrpSpPr>
          <p:cNvPr id="203" name="Google Shape;203;p30"/>
          <p:cNvGrpSpPr/>
          <p:nvPr/>
        </p:nvGrpSpPr>
        <p:grpSpPr>
          <a:xfrm>
            <a:off x="223826" y="2482784"/>
            <a:ext cx="4390052" cy="1273966"/>
            <a:chOff x="223826" y="2482784"/>
            <a:chExt cx="4390052" cy="1273966"/>
          </a:xfrm>
        </p:grpSpPr>
        <p:grpSp>
          <p:nvGrpSpPr>
            <p:cNvPr id="204" name="Google Shape;204;p30"/>
            <p:cNvGrpSpPr/>
            <p:nvPr/>
          </p:nvGrpSpPr>
          <p:grpSpPr>
            <a:xfrm>
              <a:off x="223826" y="2482784"/>
              <a:ext cx="4390052" cy="962556"/>
              <a:chOff x="230825" y="1291004"/>
              <a:chExt cx="4717950" cy="1034451"/>
            </a:xfrm>
          </p:grpSpPr>
          <p:sp>
            <p:nvSpPr>
              <p:cNvPr id="205" name="Google Shape;205;p30"/>
              <p:cNvSpPr txBox="1"/>
              <p:nvPr/>
            </p:nvSpPr>
            <p:spPr>
              <a:xfrm>
                <a:off x="568623" y="1554454"/>
                <a:ext cx="3885900" cy="77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900">
                    <a:solidFill>
                      <a:srgbClr val="7A7A7A"/>
                    </a:solidFill>
                    <a:latin typeface="Roboto"/>
                    <a:ea typeface="Roboto"/>
                    <a:cs typeface="Roboto"/>
                    <a:sym typeface="Roboto"/>
                  </a:rPr>
                  <a:t>docker run -it ubuntu</a:t>
                </a:r>
                <a:endParaRPr b="1" sz="9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900">
                    <a:solidFill>
                      <a:srgbClr val="7A7A7A"/>
                    </a:solidFill>
                    <a:latin typeface="Roboto"/>
                    <a:ea typeface="Roboto"/>
                    <a:cs typeface="Roboto"/>
                    <a:sym typeface="Roboto"/>
                  </a:rPr>
                  <a:t>apt update</a:t>
                </a:r>
                <a:endParaRPr b="1" sz="9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900">
                    <a:solidFill>
                      <a:srgbClr val="7A7A7A"/>
                    </a:solidFill>
                    <a:latin typeface="Roboto"/>
                    <a:ea typeface="Roboto"/>
                    <a:cs typeface="Roboto"/>
                    <a:sym typeface="Roboto"/>
                  </a:rPr>
                  <a:t>apt install figlet</a:t>
                </a:r>
                <a:endParaRPr b="1" sz="9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rgbClr val="7A7A7A"/>
                    </a:solidFill>
                    <a:latin typeface="Roboto"/>
                    <a:ea typeface="Roboto"/>
                    <a:cs typeface="Roboto"/>
                    <a:sym typeface="Roboto"/>
                  </a:rPr>
                  <a:t>docker commit ID_DOCKER figletImage</a:t>
                </a:r>
                <a:endParaRPr b="1" sz="9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06" name="Google Shape;206;p30"/>
              <p:cNvGrpSpPr/>
              <p:nvPr/>
            </p:nvGrpSpPr>
            <p:grpSpPr>
              <a:xfrm>
                <a:off x="556175" y="1291004"/>
                <a:ext cx="4392600" cy="220271"/>
                <a:chOff x="3850825" y="2568379"/>
                <a:chExt cx="4392600" cy="220271"/>
              </a:xfrm>
            </p:grpSpPr>
            <p:sp>
              <p:nvSpPr>
                <p:cNvPr id="207" name="Google Shape;207;p30"/>
                <p:cNvSpPr txBox="1"/>
                <p:nvPr/>
              </p:nvSpPr>
              <p:spPr>
                <a:xfrm>
                  <a:off x="3860700" y="2568379"/>
                  <a:ext cx="3885900" cy="20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rgbClr val="7A7A7A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Creando nuestra propia imagen</a:t>
                  </a:r>
                  <a:endParaRPr sz="1200">
                    <a:solidFill>
                      <a:srgbClr val="7A7A7A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cxnSp>
              <p:nvCxnSpPr>
                <p:cNvPr id="208" name="Google Shape;208;p30"/>
                <p:cNvCxnSpPr/>
                <p:nvPr/>
              </p:nvCxnSpPr>
              <p:spPr>
                <a:xfrm>
                  <a:off x="3850825" y="2782650"/>
                  <a:ext cx="4392600" cy="6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09" name="Google Shape;209;p30"/>
              <p:cNvSpPr/>
              <p:nvPr/>
            </p:nvSpPr>
            <p:spPr>
              <a:xfrm>
                <a:off x="230825" y="1334100"/>
                <a:ext cx="337800" cy="3378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b="1" sz="9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0" name="Google Shape;210;p30"/>
            <p:cNvSpPr txBox="1"/>
            <p:nvPr/>
          </p:nvSpPr>
          <p:spPr>
            <a:xfrm>
              <a:off x="539397" y="3445350"/>
              <a:ext cx="2276100" cy="31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docker run figletImage figlet deceroait</a:t>
              </a:r>
              <a:endParaRPr b="1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1" name="Google Shape;211;p30"/>
          <p:cNvGrpSpPr/>
          <p:nvPr/>
        </p:nvGrpSpPr>
        <p:grpSpPr>
          <a:xfrm>
            <a:off x="5021110" y="1213735"/>
            <a:ext cx="4052560" cy="837740"/>
            <a:chOff x="5021110" y="1213735"/>
            <a:chExt cx="4052560" cy="837740"/>
          </a:xfrm>
        </p:grpSpPr>
        <p:grpSp>
          <p:nvGrpSpPr>
            <p:cNvPr id="212" name="Google Shape;212;p30"/>
            <p:cNvGrpSpPr/>
            <p:nvPr/>
          </p:nvGrpSpPr>
          <p:grpSpPr>
            <a:xfrm>
              <a:off x="5021110" y="1213735"/>
              <a:ext cx="4052560" cy="354427"/>
              <a:chOff x="230825" y="1291000"/>
              <a:chExt cx="4355250" cy="380900"/>
            </a:xfrm>
          </p:grpSpPr>
          <p:grpSp>
            <p:nvGrpSpPr>
              <p:cNvPr id="213" name="Google Shape;213;p30"/>
              <p:cNvGrpSpPr/>
              <p:nvPr/>
            </p:nvGrpSpPr>
            <p:grpSpPr>
              <a:xfrm>
                <a:off x="556175" y="1291000"/>
                <a:ext cx="4029900" cy="217875"/>
                <a:chOff x="3850825" y="2568375"/>
                <a:chExt cx="4029900" cy="217875"/>
              </a:xfrm>
            </p:grpSpPr>
            <p:sp>
              <p:nvSpPr>
                <p:cNvPr id="214" name="Google Shape;214;p30"/>
                <p:cNvSpPr txBox="1"/>
                <p:nvPr/>
              </p:nvSpPr>
              <p:spPr>
                <a:xfrm>
                  <a:off x="3860700" y="2568375"/>
                  <a:ext cx="3307800" cy="20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rgbClr val="7A7A7A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Creamos nuestra imagen a traves de</a:t>
                  </a:r>
                  <a:r>
                    <a:rPr b="1" lang="en" sz="1000">
                      <a:solidFill>
                        <a:srgbClr val="7A7A7A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Dockerfile</a:t>
                  </a:r>
                  <a:endParaRPr b="1" sz="1000">
                    <a:solidFill>
                      <a:srgbClr val="7A7A7A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cxnSp>
              <p:nvCxnSpPr>
                <p:cNvPr id="215" name="Google Shape;215;p30"/>
                <p:cNvCxnSpPr/>
                <p:nvPr/>
              </p:nvCxnSpPr>
              <p:spPr>
                <a:xfrm>
                  <a:off x="3850825" y="2782650"/>
                  <a:ext cx="4029900" cy="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BD84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16" name="Google Shape;216;p30"/>
              <p:cNvSpPr/>
              <p:nvPr/>
            </p:nvSpPr>
            <p:spPr>
              <a:xfrm>
                <a:off x="230825" y="1334100"/>
                <a:ext cx="337800" cy="337800"/>
              </a:xfrm>
              <a:prstGeom prst="ellipse">
                <a:avLst/>
              </a:prstGeom>
              <a:solidFill>
                <a:srgbClr val="CBD8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 b="1" sz="9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7" name="Google Shape;217;p30"/>
            <p:cNvSpPr txBox="1"/>
            <p:nvPr/>
          </p:nvSpPr>
          <p:spPr>
            <a:xfrm>
              <a:off x="5374575" y="1450775"/>
              <a:ext cx="11187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nano Dockerfile</a:t>
              </a:r>
              <a:endParaRPr b="1" sz="900">
                <a:solidFill>
                  <a:srgbClr val="7A7A7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" name="Google Shape;218;p30"/>
            <p:cNvSpPr txBox="1"/>
            <p:nvPr/>
          </p:nvSpPr>
          <p:spPr>
            <a:xfrm>
              <a:off x="5437975" y="1676175"/>
              <a:ext cx="33849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Un dockerfile no es más que un archivo con una serie de instrucciones que nos permiten crear una imágen ejecutando un solo comando.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" name="Google Shape;219;p30"/>
          <p:cNvGrpSpPr/>
          <p:nvPr/>
        </p:nvGrpSpPr>
        <p:grpSpPr>
          <a:xfrm>
            <a:off x="5035801" y="2433650"/>
            <a:ext cx="4085779" cy="2160640"/>
            <a:chOff x="5035801" y="2433650"/>
            <a:chExt cx="4085779" cy="2160640"/>
          </a:xfrm>
        </p:grpSpPr>
        <p:grpSp>
          <p:nvGrpSpPr>
            <p:cNvPr id="220" name="Google Shape;220;p30"/>
            <p:cNvGrpSpPr/>
            <p:nvPr/>
          </p:nvGrpSpPr>
          <p:grpSpPr>
            <a:xfrm>
              <a:off x="5035801" y="2433650"/>
              <a:ext cx="4085779" cy="551894"/>
              <a:chOff x="230825" y="1291013"/>
              <a:chExt cx="4390950" cy="593115"/>
            </a:xfrm>
          </p:grpSpPr>
          <p:sp>
            <p:nvSpPr>
              <p:cNvPr id="221" name="Google Shape;221;p30"/>
              <p:cNvSpPr txBox="1"/>
              <p:nvPr/>
            </p:nvSpPr>
            <p:spPr>
              <a:xfrm>
                <a:off x="568638" y="1636329"/>
                <a:ext cx="1586700" cy="24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rgbClr val="7A7A7A"/>
                    </a:solidFill>
                    <a:latin typeface="Roboto"/>
                    <a:ea typeface="Roboto"/>
                    <a:cs typeface="Roboto"/>
                    <a:sym typeface="Roboto"/>
                  </a:rPr>
                  <a:t>docker run -d nginx</a:t>
                </a:r>
                <a:endParaRPr b="1" sz="9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22" name="Google Shape;222;p30"/>
              <p:cNvGrpSpPr/>
              <p:nvPr/>
            </p:nvGrpSpPr>
            <p:grpSpPr>
              <a:xfrm>
                <a:off x="556175" y="1291013"/>
                <a:ext cx="4065600" cy="314453"/>
                <a:chOff x="3850825" y="2568388"/>
                <a:chExt cx="4065600" cy="314453"/>
              </a:xfrm>
            </p:grpSpPr>
            <p:sp>
              <p:nvSpPr>
                <p:cNvPr id="223" name="Google Shape;223;p30"/>
                <p:cNvSpPr txBox="1"/>
                <p:nvPr/>
              </p:nvSpPr>
              <p:spPr>
                <a:xfrm>
                  <a:off x="3860697" y="2568388"/>
                  <a:ext cx="4004100" cy="20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rgbClr val="7A7A7A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Instalamos nuestro servidor web y aprendimos el manejo de puertos para poder ingresar!</a:t>
                  </a:r>
                  <a:endParaRPr sz="1200">
                    <a:solidFill>
                      <a:srgbClr val="7A7A7A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cxnSp>
              <p:nvCxnSpPr>
                <p:cNvPr id="224" name="Google Shape;224;p30"/>
                <p:cNvCxnSpPr/>
                <p:nvPr/>
              </p:nvCxnSpPr>
              <p:spPr>
                <a:xfrm>
                  <a:off x="3850825" y="2864541"/>
                  <a:ext cx="4065600" cy="18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25" name="Google Shape;225;p30"/>
              <p:cNvSpPr/>
              <p:nvPr/>
            </p:nvSpPr>
            <p:spPr>
              <a:xfrm>
                <a:off x="230825" y="1334100"/>
                <a:ext cx="337800" cy="337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latin typeface="Roboto"/>
                    <a:ea typeface="Roboto"/>
                    <a:cs typeface="Roboto"/>
                    <a:sym typeface="Roboto"/>
                  </a:rPr>
                  <a:t>4</a:t>
                </a:r>
                <a:endParaRPr b="1" sz="9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26" name="Google Shape;226;p30"/>
            <p:cNvSpPr txBox="1"/>
            <p:nvPr/>
          </p:nvSpPr>
          <p:spPr>
            <a:xfrm>
              <a:off x="5333786" y="3020866"/>
              <a:ext cx="17637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docker run -p 80:80 -d nginx</a:t>
              </a:r>
              <a:endParaRPr b="1" sz="900">
                <a:solidFill>
                  <a:srgbClr val="7A7A7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27" name="Google Shape;227;p30"/>
            <p:cNvGrpSpPr/>
            <p:nvPr/>
          </p:nvGrpSpPr>
          <p:grpSpPr>
            <a:xfrm>
              <a:off x="7219925" y="2746875"/>
              <a:ext cx="1641504" cy="1847415"/>
              <a:chOff x="5688838" y="1966474"/>
              <a:chExt cx="2087100" cy="2338500"/>
            </a:xfrm>
          </p:grpSpPr>
          <p:grpSp>
            <p:nvGrpSpPr>
              <p:cNvPr id="228" name="Google Shape;228;p30"/>
              <p:cNvGrpSpPr/>
              <p:nvPr/>
            </p:nvGrpSpPr>
            <p:grpSpPr>
              <a:xfrm>
                <a:off x="5688838" y="1966474"/>
                <a:ext cx="2087100" cy="2338500"/>
                <a:chOff x="5688838" y="1966474"/>
                <a:chExt cx="2087100" cy="2338500"/>
              </a:xfrm>
            </p:grpSpPr>
            <p:sp>
              <p:nvSpPr>
                <p:cNvPr id="229" name="Google Shape;229;p30"/>
                <p:cNvSpPr/>
                <p:nvPr/>
              </p:nvSpPr>
              <p:spPr>
                <a:xfrm>
                  <a:off x="5688838" y="1966474"/>
                  <a:ext cx="2087100" cy="2338500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FF885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" name="Google Shape;230;p30"/>
                <p:cNvSpPr/>
                <p:nvPr/>
              </p:nvSpPr>
              <p:spPr>
                <a:xfrm>
                  <a:off x="5853315" y="3908626"/>
                  <a:ext cx="1788000" cy="142800"/>
                </a:xfrm>
                <a:prstGeom prst="rect">
                  <a:avLst/>
                </a:prstGeom>
                <a:solidFill>
                  <a:srgbClr val="FF885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9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Eth0: 192.168.123.200</a:t>
                  </a:r>
                  <a:endParaRPr b="1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231" name="Google Shape;231;p30"/>
                <p:cNvSpPr/>
                <p:nvPr/>
              </p:nvSpPr>
              <p:spPr>
                <a:xfrm>
                  <a:off x="5692404" y="1966474"/>
                  <a:ext cx="880200" cy="182100"/>
                </a:xfrm>
                <a:prstGeom prst="rect">
                  <a:avLst/>
                </a:prstGeom>
                <a:solidFill>
                  <a:srgbClr val="FF885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HOST</a:t>
                  </a:r>
                  <a:endParaRPr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232" name="Google Shape;232;p30"/>
              <p:cNvGrpSpPr/>
              <p:nvPr/>
            </p:nvGrpSpPr>
            <p:grpSpPr>
              <a:xfrm>
                <a:off x="6031941" y="2321221"/>
                <a:ext cx="1483200" cy="638136"/>
                <a:chOff x="5262961" y="2321221"/>
                <a:chExt cx="1483200" cy="638136"/>
              </a:xfrm>
            </p:grpSpPr>
            <p:sp>
              <p:nvSpPr>
                <p:cNvPr id="233" name="Google Shape;233;p30"/>
                <p:cNvSpPr/>
                <p:nvPr/>
              </p:nvSpPr>
              <p:spPr>
                <a:xfrm>
                  <a:off x="5262961" y="2346157"/>
                  <a:ext cx="1483200" cy="613200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FF526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" name="Google Shape;234;p30"/>
                <p:cNvSpPr/>
                <p:nvPr/>
              </p:nvSpPr>
              <p:spPr>
                <a:xfrm>
                  <a:off x="5347611" y="2321221"/>
                  <a:ext cx="631800" cy="182100"/>
                </a:xfrm>
                <a:prstGeom prst="rect">
                  <a:avLst/>
                </a:prstGeom>
                <a:solidFill>
                  <a:srgbClr val="FF526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WEB</a:t>
                  </a:r>
                  <a:endParaRPr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235" name="Google Shape;235;p30"/>
                <p:cNvSpPr/>
                <p:nvPr/>
              </p:nvSpPr>
              <p:spPr>
                <a:xfrm>
                  <a:off x="5262970" y="2813025"/>
                  <a:ext cx="1422300" cy="142800"/>
                </a:xfrm>
                <a:prstGeom prst="rect">
                  <a:avLst/>
                </a:prstGeom>
                <a:solidFill>
                  <a:srgbClr val="FF526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Eth0: 172.17.0.2</a:t>
                  </a:r>
                  <a:endParaRPr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236" name="Google Shape;236;p30"/>
              <p:cNvSpPr/>
              <p:nvPr/>
            </p:nvSpPr>
            <p:spPr>
              <a:xfrm>
                <a:off x="6229748" y="3259770"/>
                <a:ext cx="1037700" cy="142800"/>
              </a:xfrm>
              <a:prstGeom prst="rect">
                <a:avLst/>
              </a:prstGeom>
              <a:solidFill>
                <a:srgbClr val="FF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BRIDGE</a:t>
                </a:r>
                <a:endParaRPr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237" name="Google Shape;237;p30"/>
              <p:cNvCxnSpPr>
                <a:stCxn id="235" idx="2"/>
                <a:endCxn id="236" idx="0"/>
              </p:cNvCxnSpPr>
              <p:nvPr/>
            </p:nvCxnSpPr>
            <p:spPr>
              <a:xfrm flipH="1" rot="-5400000">
                <a:off x="6593850" y="3105075"/>
                <a:ext cx="303900" cy="5400"/>
              </a:xfrm>
              <a:prstGeom prst="bentConnector3">
                <a:avLst>
                  <a:gd fmla="val 50007" name="adj1"/>
                </a:avLst>
              </a:prstGeom>
              <a:noFill/>
              <a:ln cap="flat" cmpd="sng" w="9525">
                <a:solidFill>
                  <a:srgbClr val="FF526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38" name="Google Shape;238;p30"/>
              <p:cNvGrpSpPr/>
              <p:nvPr/>
            </p:nvGrpSpPr>
            <p:grpSpPr>
              <a:xfrm>
                <a:off x="6613438" y="3509050"/>
                <a:ext cx="270300" cy="273300"/>
                <a:chOff x="6716015" y="3509050"/>
                <a:chExt cx="270300" cy="273300"/>
              </a:xfrm>
            </p:grpSpPr>
            <p:sp>
              <p:nvSpPr>
                <p:cNvPr id="239" name="Google Shape;239;p30"/>
                <p:cNvSpPr/>
                <p:nvPr/>
              </p:nvSpPr>
              <p:spPr>
                <a:xfrm>
                  <a:off x="6716015" y="3509050"/>
                  <a:ext cx="270300" cy="273300"/>
                </a:xfrm>
                <a:prstGeom prst="ellipse">
                  <a:avLst/>
                </a:prstGeom>
                <a:solidFill>
                  <a:srgbClr val="FF526D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pic>
              <p:nvPicPr>
                <p:cNvPr id="240" name="Google Shape;240;p30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6738482" y="3606269"/>
                  <a:ext cx="225524" cy="7898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cxnSp>
            <p:nvCxnSpPr>
              <p:cNvPr id="241" name="Google Shape;241;p30"/>
              <p:cNvCxnSpPr>
                <a:stCxn id="236" idx="2"/>
                <a:endCxn id="239" idx="0"/>
              </p:cNvCxnSpPr>
              <p:nvPr/>
            </p:nvCxnSpPr>
            <p:spPr>
              <a:xfrm flipH="1" rot="-5400000">
                <a:off x="6695648" y="3455520"/>
                <a:ext cx="106500" cy="600"/>
              </a:xfrm>
              <a:prstGeom prst="bentConnector3">
                <a:avLst>
                  <a:gd fmla="val 49990" name="adj1"/>
                </a:avLst>
              </a:prstGeom>
              <a:noFill/>
              <a:ln cap="flat" cmpd="sng" w="9525">
                <a:solidFill>
                  <a:srgbClr val="FF526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2" name="Google Shape;242;p30"/>
              <p:cNvCxnSpPr>
                <a:stCxn id="239" idx="4"/>
                <a:endCxn id="230" idx="0"/>
              </p:cNvCxnSpPr>
              <p:nvPr/>
            </p:nvCxnSpPr>
            <p:spPr>
              <a:xfrm rot="5400000">
                <a:off x="6684838" y="3844900"/>
                <a:ext cx="126300" cy="1200"/>
              </a:xfrm>
              <a:prstGeom prst="bentConnector3">
                <a:avLst>
                  <a:gd fmla="val 49991" name="adj1"/>
                </a:avLst>
              </a:prstGeom>
              <a:noFill/>
              <a:ln cap="flat" cmpd="sng" w="9525">
                <a:solidFill>
                  <a:srgbClr val="FF885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43" name="Google Shape;243;p30"/>
              <p:cNvGrpSpPr/>
              <p:nvPr/>
            </p:nvGrpSpPr>
            <p:grpSpPr>
              <a:xfrm>
                <a:off x="7088800" y="4037216"/>
                <a:ext cx="456000" cy="267619"/>
                <a:chOff x="7088800" y="4037216"/>
                <a:chExt cx="456000" cy="267619"/>
              </a:xfrm>
            </p:grpSpPr>
            <p:sp>
              <p:nvSpPr>
                <p:cNvPr id="244" name="Google Shape;244;p30"/>
                <p:cNvSpPr/>
                <p:nvPr/>
              </p:nvSpPr>
              <p:spPr>
                <a:xfrm>
                  <a:off x="7280025" y="4037216"/>
                  <a:ext cx="66000" cy="230700"/>
                </a:xfrm>
                <a:prstGeom prst="rect">
                  <a:avLst/>
                </a:prstGeom>
                <a:solidFill>
                  <a:srgbClr val="FF885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" name="Google Shape;245;p30"/>
                <p:cNvSpPr/>
                <p:nvPr/>
              </p:nvSpPr>
              <p:spPr>
                <a:xfrm>
                  <a:off x="7088800" y="4162035"/>
                  <a:ext cx="456000" cy="142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885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9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80</a:t>
                  </a:r>
                  <a:endParaRPr b="1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246" name="Google Shape;246;p30"/>
              <p:cNvGrpSpPr/>
              <p:nvPr/>
            </p:nvGrpSpPr>
            <p:grpSpPr>
              <a:xfrm>
                <a:off x="6099994" y="2955825"/>
                <a:ext cx="456000" cy="266234"/>
                <a:chOff x="5490394" y="2955825"/>
                <a:chExt cx="456000" cy="266234"/>
              </a:xfrm>
            </p:grpSpPr>
            <p:sp>
              <p:nvSpPr>
                <p:cNvPr id="247" name="Google Shape;247;p30"/>
                <p:cNvSpPr/>
                <p:nvPr/>
              </p:nvSpPr>
              <p:spPr>
                <a:xfrm>
                  <a:off x="5631845" y="2955825"/>
                  <a:ext cx="66000" cy="142800"/>
                </a:xfrm>
                <a:prstGeom prst="rect">
                  <a:avLst/>
                </a:prstGeom>
                <a:solidFill>
                  <a:srgbClr val="FF526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" name="Google Shape;248;p30"/>
                <p:cNvSpPr/>
                <p:nvPr/>
              </p:nvSpPr>
              <p:spPr>
                <a:xfrm>
                  <a:off x="5490394" y="3079259"/>
                  <a:ext cx="456000" cy="142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526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9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80</a:t>
                  </a:r>
                  <a:endParaRPr b="1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</p:grpSp>
      <p:grpSp>
        <p:nvGrpSpPr>
          <p:cNvPr id="249" name="Google Shape;249;p30"/>
          <p:cNvGrpSpPr/>
          <p:nvPr/>
        </p:nvGrpSpPr>
        <p:grpSpPr>
          <a:xfrm>
            <a:off x="1636625" y="4042520"/>
            <a:ext cx="5170800" cy="1177180"/>
            <a:chOff x="1636625" y="4042520"/>
            <a:chExt cx="5170800" cy="1177180"/>
          </a:xfrm>
        </p:grpSpPr>
        <p:pic>
          <p:nvPicPr>
            <p:cNvPr id="250" name="Google Shape;250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12932" y="4046112"/>
              <a:ext cx="615949" cy="6062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30"/>
            <p:cNvSpPr txBox="1"/>
            <p:nvPr/>
          </p:nvSpPr>
          <p:spPr>
            <a:xfrm>
              <a:off x="3428875" y="4042520"/>
              <a:ext cx="1460400" cy="26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6D9EE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Docker compose</a:t>
              </a:r>
              <a:endParaRPr b="1" sz="800">
                <a:solidFill>
                  <a:srgbClr val="6D9EEB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6D9EEB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2" name="Google Shape;252;p30"/>
            <p:cNvSpPr txBox="1"/>
            <p:nvPr/>
          </p:nvSpPr>
          <p:spPr>
            <a:xfrm>
              <a:off x="3426150" y="4332950"/>
              <a:ext cx="27147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Es una herramienta para definir y crear múltiples contenedores en un único archivo .yml 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" name="Google Shape;253;p30"/>
            <p:cNvSpPr txBox="1"/>
            <p:nvPr/>
          </p:nvSpPr>
          <p:spPr>
            <a:xfrm>
              <a:off x="1636625" y="4844400"/>
              <a:ext cx="51708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con un único comando se ejecutarán todos los dockers de manera automática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4" name="Google Shape;254;p30"/>
            <p:cNvSpPr txBox="1"/>
            <p:nvPr/>
          </p:nvSpPr>
          <p:spPr>
            <a:xfrm>
              <a:off x="3511600" y="4768200"/>
              <a:ext cx="20145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nano docker-compose.yml</a:t>
              </a:r>
              <a:endParaRPr b="1" sz="900">
                <a:solidFill>
                  <a:srgbClr val="7A7A7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2498526" y="4192042"/>
              <a:ext cx="314400" cy="314400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9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">
      <a:dk1>
        <a:srgbClr val="000000"/>
      </a:dk1>
      <a:lt1>
        <a:srgbClr val="FFFFFF"/>
      </a:lt1>
      <a:dk2>
        <a:srgbClr val="7A7A7A"/>
      </a:dk2>
      <a:lt2>
        <a:srgbClr val="E7E6E6"/>
      </a:lt2>
      <a:accent1>
        <a:srgbClr val="FF526D"/>
      </a:accent1>
      <a:accent2>
        <a:srgbClr val="FF8854"/>
      </a:accent2>
      <a:accent3>
        <a:srgbClr val="EED054"/>
      </a:accent3>
      <a:accent4>
        <a:srgbClr val="CBD84C"/>
      </a:accent4>
      <a:accent5>
        <a:srgbClr val="05BE82"/>
      </a:accent5>
      <a:accent6>
        <a:srgbClr val="439EB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