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821c6d9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821c6d9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c38cb1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3c38cb1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937a899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937a899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8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9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14" name="Google Shape;114;p29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Qué</a:t>
              </a: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aprendimos sobre Cloud...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5" name="Google Shape;115;p29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16" name="Google Shape;116;p29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29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29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9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29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1" name="Google Shape;121;p29"/>
          <p:cNvGrpSpPr/>
          <p:nvPr/>
        </p:nvGrpSpPr>
        <p:grpSpPr>
          <a:xfrm>
            <a:off x="55001" y="579225"/>
            <a:ext cx="4375868" cy="961850"/>
            <a:chOff x="54994" y="579225"/>
            <a:chExt cx="3884481" cy="961850"/>
          </a:xfrm>
        </p:grpSpPr>
        <p:sp>
          <p:nvSpPr>
            <p:cNvPr id="122" name="Google Shape;122;p29"/>
            <p:cNvSpPr txBox="1"/>
            <p:nvPr/>
          </p:nvSpPr>
          <p:spPr>
            <a:xfrm>
              <a:off x="54994" y="579225"/>
              <a:ext cx="670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Cloud</a:t>
              </a:r>
              <a:endParaRPr b="1" sz="16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9"/>
            <p:cNvSpPr txBox="1"/>
            <p:nvPr/>
          </p:nvSpPr>
          <p:spPr>
            <a:xfrm>
              <a:off x="577975" y="713325"/>
              <a:ext cx="3361500" cy="8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la disponibilidad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bajo demanda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de recursos informáticos, cómputo, almacenamiento, bases de datos, etc, sin la gestión activa por parte del usuario.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Concepto de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responsabilidad compartida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entre el proveedor de cloud y el usuario.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Esquema de pago por uso.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29"/>
            <p:cNvCxnSpPr/>
            <p:nvPr/>
          </p:nvCxnSpPr>
          <p:spPr>
            <a:xfrm>
              <a:off x="739075" y="660875"/>
              <a:ext cx="0" cy="880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5" name="Google Shape;125;p29"/>
          <p:cNvCxnSpPr/>
          <p:nvPr/>
        </p:nvCxnSpPr>
        <p:spPr>
          <a:xfrm>
            <a:off x="4648200" y="681500"/>
            <a:ext cx="0" cy="4501500"/>
          </a:xfrm>
          <a:prstGeom prst="straightConnector1">
            <a:avLst/>
          </a:prstGeom>
          <a:noFill/>
          <a:ln cap="flat" cmpd="sng" w="9525">
            <a:solidFill>
              <a:srgbClr val="7A7A7A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29"/>
          <p:cNvGrpSpPr/>
          <p:nvPr/>
        </p:nvGrpSpPr>
        <p:grpSpPr>
          <a:xfrm>
            <a:off x="0" y="1651925"/>
            <a:ext cx="4507975" cy="1839000"/>
            <a:chOff x="0" y="1651925"/>
            <a:chExt cx="4507975" cy="1839000"/>
          </a:xfrm>
        </p:grpSpPr>
        <p:sp>
          <p:nvSpPr>
            <p:cNvPr id="127" name="Google Shape;127;p29"/>
            <p:cNvSpPr txBox="1"/>
            <p:nvPr/>
          </p:nvSpPr>
          <p:spPr>
            <a:xfrm>
              <a:off x="0" y="1651925"/>
              <a:ext cx="38844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Ventajas: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9"/>
            <p:cNvSpPr txBox="1"/>
            <p:nvPr/>
          </p:nvSpPr>
          <p:spPr>
            <a:xfrm>
              <a:off x="220675" y="1918350"/>
              <a:ext cx="4210200" cy="7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rPr>
                <a:t>Ahorro de costos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 El cloud elimina el costo anticipado de la infraestructura.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pago por uso)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29"/>
            <p:cNvCxnSpPr/>
            <p:nvPr/>
          </p:nvCxnSpPr>
          <p:spPr>
            <a:xfrm>
              <a:off x="184275" y="19971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29"/>
            <p:cNvSpPr txBox="1"/>
            <p:nvPr/>
          </p:nvSpPr>
          <p:spPr>
            <a:xfrm>
              <a:off x="220675" y="2301900"/>
              <a:ext cx="4287300" cy="8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rPr>
                <a:t>Elasticidad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 Posibilidad de escalar de acuerdo al tráfico de manera instantánea!.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(Recursos bajo demanda)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9"/>
            <p:cNvSpPr txBox="1"/>
            <p:nvPr/>
          </p:nvSpPr>
          <p:spPr>
            <a:xfrm>
              <a:off x="220675" y="2680350"/>
              <a:ext cx="4116900" cy="7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Aplicaciones a nivel mundial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Los proveedores cloud poseen infraestructura distribuida mundialmente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tecnología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CDN)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9"/>
            <p:cNvSpPr txBox="1"/>
            <p:nvPr/>
          </p:nvSpPr>
          <p:spPr>
            <a:xfrm>
              <a:off x="221475" y="3064925"/>
              <a:ext cx="4210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highlight>
                    <a:schemeClr val="accent1"/>
                  </a:highlight>
                  <a:latin typeface="Roboto"/>
                  <a:ea typeface="Roboto"/>
                  <a:cs typeface="Roboto"/>
                  <a:sym typeface="Roboto"/>
                </a:rPr>
                <a:t>Agilidad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La gran ventaja del cloud, es la posibilidad de equivocarnos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rápido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de forma muy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económica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" name="Google Shape;133;p29"/>
            <p:cNvCxnSpPr/>
            <p:nvPr/>
          </p:nvCxnSpPr>
          <p:spPr>
            <a:xfrm>
              <a:off x="184275" y="23781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9"/>
            <p:cNvCxnSpPr/>
            <p:nvPr/>
          </p:nvCxnSpPr>
          <p:spPr>
            <a:xfrm>
              <a:off x="184275" y="27591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9"/>
            <p:cNvCxnSpPr/>
            <p:nvPr/>
          </p:nvCxnSpPr>
          <p:spPr>
            <a:xfrm>
              <a:off x="184275" y="31401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" name="Google Shape;136;p29"/>
          <p:cNvGrpSpPr/>
          <p:nvPr/>
        </p:nvGrpSpPr>
        <p:grpSpPr>
          <a:xfrm>
            <a:off x="4648200" y="578475"/>
            <a:ext cx="5373900" cy="3246686"/>
            <a:chOff x="4648200" y="807075"/>
            <a:chExt cx="5373900" cy="3246686"/>
          </a:xfrm>
        </p:grpSpPr>
        <p:pic>
          <p:nvPicPr>
            <p:cNvPr id="137" name="Google Shape;137;p29"/>
            <p:cNvPicPr preferRelativeResize="0"/>
            <p:nvPr/>
          </p:nvPicPr>
          <p:blipFill rotWithShape="1">
            <a:blip r:embed="rId3">
              <a:alphaModFix/>
            </a:blip>
            <a:srcRect b="13167" l="13668" r="69218" t="10850"/>
            <a:stretch/>
          </p:blipFill>
          <p:spPr>
            <a:xfrm>
              <a:off x="4788425" y="1173929"/>
              <a:ext cx="837366" cy="2125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9"/>
            <p:cNvPicPr preferRelativeResize="0"/>
            <p:nvPr/>
          </p:nvPicPr>
          <p:blipFill rotWithShape="1">
            <a:blip r:embed="rId3">
              <a:alphaModFix/>
            </a:blip>
            <a:srcRect b="13018" l="30492" r="52966" t="11074"/>
            <a:stretch/>
          </p:blipFill>
          <p:spPr>
            <a:xfrm>
              <a:off x="5957416" y="1191605"/>
              <a:ext cx="810126" cy="2125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9"/>
            <p:cNvPicPr preferRelativeResize="0"/>
            <p:nvPr/>
          </p:nvPicPr>
          <p:blipFill rotWithShape="1">
            <a:blip r:embed="rId4">
              <a:alphaModFix/>
            </a:blip>
            <a:srcRect b="12935" l="69573" r="13539" t="10389"/>
            <a:stretch/>
          </p:blipFill>
          <p:spPr>
            <a:xfrm>
              <a:off x="8293309" y="1138665"/>
              <a:ext cx="837366" cy="2174101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4680000" dist="47625">
                <a:srgbClr val="000000">
                  <a:alpha val="22000"/>
                </a:srgbClr>
              </a:outerShdw>
            </a:effectLst>
          </p:spPr>
        </p:pic>
        <p:pic>
          <p:nvPicPr>
            <p:cNvPr id="140" name="Google Shape;140;p29"/>
            <p:cNvPicPr preferRelativeResize="0"/>
            <p:nvPr/>
          </p:nvPicPr>
          <p:blipFill rotWithShape="1">
            <a:blip r:embed="rId4">
              <a:alphaModFix/>
            </a:blip>
            <a:srcRect b="13231" l="53259" r="30484" t="9798"/>
            <a:stretch/>
          </p:blipFill>
          <p:spPr>
            <a:xfrm>
              <a:off x="7099175" y="1128950"/>
              <a:ext cx="810126" cy="2193501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4680000" dist="47625">
                <a:srgbClr val="000000">
                  <a:alpha val="22000"/>
                </a:srgbClr>
              </a:outerShdw>
            </a:effectLst>
          </p:spPr>
        </p:pic>
        <p:sp>
          <p:nvSpPr>
            <p:cNvPr id="141" name="Google Shape;141;p29"/>
            <p:cNvSpPr txBox="1"/>
            <p:nvPr/>
          </p:nvSpPr>
          <p:spPr>
            <a:xfrm>
              <a:off x="4648200" y="807075"/>
              <a:ext cx="5373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Modelos de Computación</a:t>
              </a:r>
              <a:endParaRPr b="1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6008411" y="3322450"/>
              <a:ext cx="714900" cy="701100"/>
            </a:xfrm>
            <a:prstGeom prst="roundRect">
              <a:avLst>
                <a:gd fmla="val 16667" name="adj"/>
              </a:avLst>
            </a:prstGeom>
            <a:solidFill>
              <a:srgbClr val="E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IaaS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146798" y="3352661"/>
              <a:ext cx="714900" cy="701100"/>
            </a:xfrm>
            <a:prstGeom prst="roundRect">
              <a:avLst>
                <a:gd fmla="val 16667" name="adj"/>
              </a:avLst>
            </a:prstGeom>
            <a:solidFill>
              <a:srgbClr val="E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PaaS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8327470" y="3352661"/>
              <a:ext cx="714900" cy="701100"/>
            </a:xfrm>
            <a:prstGeom prst="roundRect">
              <a:avLst>
                <a:gd fmla="val 16667" name="adj"/>
              </a:avLst>
            </a:prstGeom>
            <a:solidFill>
              <a:srgbClr val="E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aaS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4860798" y="3295725"/>
              <a:ext cx="714900" cy="70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Center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9"/>
          <p:cNvGrpSpPr/>
          <p:nvPr/>
        </p:nvGrpSpPr>
        <p:grpSpPr>
          <a:xfrm>
            <a:off x="4632200" y="4007750"/>
            <a:ext cx="4511800" cy="1027140"/>
            <a:chOff x="4632200" y="4007750"/>
            <a:chExt cx="4511800" cy="1027140"/>
          </a:xfrm>
        </p:grpSpPr>
        <p:sp>
          <p:nvSpPr>
            <p:cNvPr id="147" name="Google Shape;147;p29"/>
            <p:cNvSpPr txBox="1"/>
            <p:nvPr/>
          </p:nvSpPr>
          <p:spPr>
            <a:xfrm>
              <a:off x="4632200" y="4007750"/>
              <a:ext cx="44223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Arquitectura de AWS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9"/>
            <p:cNvSpPr txBox="1"/>
            <p:nvPr/>
          </p:nvSpPr>
          <p:spPr>
            <a:xfrm>
              <a:off x="5008125" y="4337450"/>
              <a:ext cx="3579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AWS dispone de una infraestructura distribuida mundialmente.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9"/>
            <p:cNvSpPr txBox="1"/>
            <p:nvPr/>
          </p:nvSpPr>
          <p:spPr>
            <a:xfrm>
              <a:off x="4997100" y="4615790"/>
              <a:ext cx="41469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Consta de 24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regiones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geográficas de todo el mundo, cada una con diferentes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zonas de disponibilidad</a:t>
              </a:r>
              <a:endParaRPr b="1"/>
            </a:p>
          </p:txBody>
        </p:sp>
        <p:cxnSp>
          <p:nvCxnSpPr>
            <p:cNvPr id="150" name="Google Shape;150;p29"/>
            <p:cNvCxnSpPr/>
            <p:nvPr/>
          </p:nvCxnSpPr>
          <p:spPr>
            <a:xfrm>
              <a:off x="4950600" y="4380800"/>
              <a:ext cx="0" cy="204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9"/>
            <p:cNvCxnSpPr/>
            <p:nvPr/>
          </p:nvCxnSpPr>
          <p:spPr>
            <a:xfrm>
              <a:off x="4950600" y="4700116"/>
              <a:ext cx="0" cy="2046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29"/>
          <p:cNvGrpSpPr/>
          <p:nvPr/>
        </p:nvGrpSpPr>
        <p:grpSpPr>
          <a:xfrm>
            <a:off x="-10650" y="3591699"/>
            <a:ext cx="7266300" cy="1551801"/>
            <a:chOff x="141750" y="3591699"/>
            <a:chExt cx="7266300" cy="1551801"/>
          </a:xfrm>
        </p:grpSpPr>
        <p:cxnSp>
          <p:nvCxnSpPr>
            <p:cNvPr id="153" name="Google Shape;153;p29"/>
            <p:cNvCxnSpPr/>
            <p:nvPr/>
          </p:nvCxnSpPr>
          <p:spPr>
            <a:xfrm>
              <a:off x="217960" y="4307584"/>
              <a:ext cx="0" cy="1998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" name="Google Shape;154;p29"/>
            <p:cNvGrpSpPr/>
            <p:nvPr/>
          </p:nvGrpSpPr>
          <p:grpSpPr>
            <a:xfrm>
              <a:off x="141750" y="3591699"/>
              <a:ext cx="7266300" cy="1551801"/>
              <a:chOff x="-10650" y="3591699"/>
              <a:chExt cx="7266300" cy="1551801"/>
            </a:xfrm>
          </p:grpSpPr>
          <p:sp>
            <p:nvSpPr>
              <p:cNvPr id="155" name="Google Shape;155;p29"/>
              <p:cNvSpPr txBox="1"/>
              <p:nvPr/>
            </p:nvSpPr>
            <p:spPr>
              <a:xfrm>
                <a:off x="69650" y="4544100"/>
                <a:ext cx="3825900" cy="5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1"/>
                    </a:highlight>
                    <a:latin typeface="Roboto"/>
                    <a:ea typeface="Roboto"/>
                    <a:cs typeface="Roboto"/>
                    <a:sym typeface="Roboto"/>
                  </a:rPr>
                  <a:t>Dispone de una gran documentación</a:t>
                </a:r>
                <a:endParaRPr b="1" sz="900">
                  <a:solidFill>
                    <a:srgbClr val="FFFFFF"/>
                  </a:solidFill>
                  <a:highlight>
                    <a:schemeClr val="accent1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6" name="Google Shape;156;p29"/>
              <p:cNvSpPr txBox="1"/>
              <p:nvPr/>
            </p:nvSpPr>
            <p:spPr>
              <a:xfrm>
                <a:off x="-10650" y="3599213"/>
                <a:ext cx="7266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Porqué              ?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" name="Google Shape;157;p29"/>
              <p:cNvSpPr txBox="1"/>
              <p:nvPr/>
            </p:nvSpPr>
            <p:spPr>
              <a:xfrm>
                <a:off x="55010" y="3965099"/>
                <a:ext cx="41169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6"/>
                    </a:highlight>
                    <a:latin typeface="Roboto"/>
                    <a:ea typeface="Roboto"/>
                    <a:cs typeface="Roboto"/>
                    <a:sym typeface="Roboto"/>
                  </a:rPr>
                  <a:t> Es el proveedor cloud más adoptado.</a:t>
                </a:r>
                <a:endParaRPr b="1" sz="9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" name="Google Shape;158;p29"/>
              <p:cNvCxnSpPr/>
              <p:nvPr/>
            </p:nvCxnSpPr>
            <p:spPr>
              <a:xfrm>
                <a:off x="69210" y="4023599"/>
                <a:ext cx="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" name="Google Shape;159;p29"/>
              <p:cNvSpPr txBox="1"/>
              <p:nvPr/>
            </p:nvSpPr>
            <p:spPr>
              <a:xfrm>
                <a:off x="69650" y="4192000"/>
                <a:ext cx="2001300" cy="4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highlight>
                      <a:schemeClr val="accent5"/>
                    </a:highlight>
                    <a:latin typeface="Roboto"/>
                    <a:ea typeface="Roboto"/>
                    <a:cs typeface="Roboto"/>
                    <a:sym typeface="Roboto"/>
                  </a:rPr>
                  <a:t>Posee la mayor cantidad de servicios y crece año a año.</a:t>
                </a:r>
                <a:endParaRPr b="1" sz="900">
                  <a:solidFill>
                    <a:srgbClr val="FFFFFF"/>
                  </a:solidFill>
                  <a:highlight>
                    <a:schemeClr val="accent5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60" name="Google Shape;160;p29"/>
              <p:cNvPicPr preferRelativeResize="0"/>
              <p:nvPr/>
            </p:nvPicPr>
            <p:blipFill rotWithShape="1">
              <a:blip r:embed="rId5">
                <a:alphaModFix/>
              </a:blip>
              <a:srcRect b="24817" l="4416" r="5265" t="28374"/>
              <a:stretch/>
            </p:blipFill>
            <p:spPr>
              <a:xfrm>
                <a:off x="2129275" y="3641800"/>
                <a:ext cx="2509776" cy="130077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1" name="Google Shape;161;p29"/>
              <p:cNvCxnSpPr/>
              <p:nvPr/>
            </p:nvCxnSpPr>
            <p:spPr>
              <a:xfrm>
                <a:off x="69650" y="4619150"/>
                <a:ext cx="0" cy="19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62" name="Google Shape;162;p29"/>
              <p:cNvPicPr preferRelativeResize="0"/>
              <p:nvPr/>
            </p:nvPicPr>
            <p:blipFill rotWithShape="1">
              <a:blip r:embed="rId6">
                <a:alphaModFix/>
              </a:blip>
              <a:srcRect b="6492" l="10035" r="7977" t="6483"/>
              <a:stretch/>
            </p:blipFill>
            <p:spPr>
              <a:xfrm>
                <a:off x="771625" y="3591699"/>
                <a:ext cx="608967" cy="405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8070475" y="23800"/>
            <a:ext cx="1073400" cy="6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0"/>
          <p:cNvGrpSpPr/>
          <p:nvPr/>
        </p:nvGrpSpPr>
        <p:grpSpPr>
          <a:xfrm>
            <a:off x="0" y="122050"/>
            <a:ext cx="9144000" cy="405843"/>
            <a:chOff x="0" y="-487550"/>
            <a:chExt cx="9144000" cy="405843"/>
          </a:xfrm>
        </p:grpSpPr>
        <p:sp>
          <p:nvSpPr>
            <p:cNvPr id="169" name="Google Shape;169;p30"/>
            <p:cNvSpPr txBox="1"/>
            <p:nvPr/>
          </p:nvSpPr>
          <p:spPr>
            <a:xfrm>
              <a:off x="0" y="-487550"/>
              <a:ext cx="9144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Qué aprendimos sobre Cloud...</a:t>
              </a:r>
              <a:endParaRPr b="1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" name="Google Shape;170;p30"/>
            <p:cNvGrpSpPr/>
            <p:nvPr/>
          </p:nvGrpSpPr>
          <p:grpSpPr>
            <a:xfrm>
              <a:off x="4303749" y="-146957"/>
              <a:ext cx="536738" cy="65250"/>
              <a:chOff x="5738133" y="1244044"/>
              <a:chExt cx="715650" cy="87000"/>
            </a:xfrm>
          </p:grpSpPr>
          <p:sp>
            <p:nvSpPr>
              <p:cNvPr id="171" name="Google Shape;171;p30"/>
              <p:cNvSpPr/>
              <p:nvPr/>
            </p:nvSpPr>
            <p:spPr>
              <a:xfrm>
                <a:off x="5738133" y="1244044"/>
                <a:ext cx="87000" cy="870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5895295" y="1244044"/>
                <a:ext cx="87000" cy="870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6052457" y="1244044"/>
                <a:ext cx="87000" cy="870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6209619" y="1244044"/>
                <a:ext cx="87000" cy="870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6366783" y="1244044"/>
                <a:ext cx="87000" cy="870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6" name="Google Shape;176;p30"/>
          <p:cNvGrpSpPr/>
          <p:nvPr/>
        </p:nvGrpSpPr>
        <p:grpSpPr>
          <a:xfrm>
            <a:off x="0" y="754150"/>
            <a:ext cx="4572000" cy="2073655"/>
            <a:chOff x="0" y="754150"/>
            <a:chExt cx="4572000" cy="2073655"/>
          </a:xfrm>
        </p:grpSpPr>
        <p:grpSp>
          <p:nvGrpSpPr>
            <p:cNvPr id="177" name="Google Shape;177;p30"/>
            <p:cNvGrpSpPr/>
            <p:nvPr/>
          </p:nvGrpSpPr>
          <p:grpSpPr>
            <a:xfrm>
              <a:off x="0" y="754150"/>
              <a:ext cx="2567225" cy="355200"/>
              <a:chOff x="0" y="2430550"/>
              <a:chExt cx="2567225" cy="355200"/>
            </a:xfrm>
          </p:grpSpPr>
          <p:sp>
            <p:nvSpPr>
              <p:cNvPr id="178" name="Google Shape;178;p30"/>
              <p:cNvSpPr/>
              <p:nvPr/>
            </p:nvSpPr>
            <p:spPr>
              <a:xfrm>
                <a:off x="0" y="2484925"/>
                <a:ext cx="2567100" cy="263400"/>
              </a:xfrm>
              <a:prstGeom prst="rect">
                <a:avLst/>
              </a:prstGeom>
              <a:solidFill>
                <a:srgbClr val="FC9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0"/>
              <p:cNvSpPr txBox="1"/>
              <p:nvPr/>
            </p:nvSpPr>
            <p:spPr>
              <a:xfrm>
                <a:off x="60725" y="2430550"/>
                <a:ext cx="25065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r>
                  <a:rPr b="1"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reamos una cuenta en AWS</a:t>
                </a:r>
                <a:endParaRPr b="1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0" name="Google Shape;180;p30"/>
            <p:cNvGrpSpPr/>
            <p:nvPr/>
          </p:nvGrpSpPr>
          <p:grpSpPr>
            <a:xfrm>
              <a:off x="227082" y="804550"/>
              <a:ext cx="4344918" cy="2023255"/>
              <a:chOff x="227082" y="499750"/>
              <a:chExt cx="4344918" cy="2023255"/>
            </a:xfrm>
          </p:grpSpPr>
          <p:pic>
            <p:nvPicPr>
              <p:cNvPr id="181" name="Google Shape;181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7488" r="3677" t="0"/>
              <a:stretch/>
            </p:blipFill>
            <p:spPr>
              <a:xfrm>
                <a:off x="3080550" y="499750"/>
                <a:ext cx="1491450" cy="20232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" name="Google Shape;182;p30"/>
              <p:cNvSpPr/>
              <p:nvPr/>
            </p:nvSpPr>
            <p:spPr>
              <a:xfrm>
                <a:off x="227800" y="820323"/>
                <a:ext cx="316200" cy="283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227788" y="1204525"/>
                <a:ext cx="316200" cy="283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27082" y="1564523"/>
                <a:ext cx="316200" cy="283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27806" y="1954175"/>
                <a:ext cx="316200" cy="283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30"/>
              <p:cNvSpPr txBox="1"/>
              <p:nvPr/>
            </p:nvSpPr>
            <p:spPr>
              <a:xfrm>
                <a:off x="592740" y="833825"/>
                <a:ext cx="26412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Creamos la cuenta https://portal.aws.amazon.com/billing/signup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30"/>
              <p:cNvSpPr txBox="1"/>
              <p:nvPr/>
            </p:nvSpPr>
            <p:spPr>
              <a:xfrm>
                <a:off x="564300" y="1218025"/>
                <a:ext cx="26412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Payment Information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30"/>
              <p:cNvSpPr txBox="1"/>
              <p:nvPr/>
            </p:nvSpPr>
            <p:spPr>
              <a:xfrm>
                <a:off x="564300" y="1599025"/>
                <a:ext cx="26412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 in progress... (codigo de 4 digitos)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Google Shape;189;p30"/>
              <p:cNvSpPr txBox="1"/>
              <p:nvPr/>
            </p:nvSpPr>
            <p:spPr>
              <a:xfrm>
                <a:off x="564300" y="1980025"/>
                <a:ext cx="26412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Y listo!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90" name="Google Shape;190;p30"/>
          <p:cNvCxnSpPr/>
          <p:nvPr/>
        </p:nvCxnSpPr>
        <p:spPr>
          <a:xfrm>
            <a:off x="4648200" y="681500"/>
            <a:ext cx="0" cy="4501500"/>
          </a:xfrm>
          <a:prstGeom prst="straightConnector1">
            <a:avLst/>
          </a:prstGeom>
          <a:noFill/>
          <a:ln cap="flat" cmpd="sng" w="9525">
            <a:solidFill>
              <a:srgbClr val="7A7A7A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91" name="Google Shape;191;p30"/>
          <p:cNvGrpSpPr/>
          <p:nvPr/>
        </p:nvGrpSpPr>
        <p:grpSpPr>
          <a:xfrm>
            <a:off x="0" y="2957900"/>
            <a:ext cx="4440050" cy="2030025"/>
            <a:chOff x="0" y="2957900"/>
            <a:chExt cx="4440050" cy="2030025"/>
          </a:xfrm>
        </p:grpSpPr>
        <p:sp>
          <p:nvSpPr>
            <p:cNvPr id="192" name="Google Shape;192;p30"/>
            <p:cNvSpPr txBox="1"/>
            <p:nvPr/>
          </p:nvSpPr>
          <p:spPr>
            <a:xfrm>
              <a:off x="0" y="2957900"/>
              <a:ext cx="38844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Manejo de redes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30"/>
            <p:cNvSpPr txBox="1"/>
            <p:nvPr/>
          </p:nvSpPr>
          <p:spPr>
            <a:xfrm>
              <a:off x="281025" y="3252400"/>
              <a:ext cx="41559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VPC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" sz="900" u="sng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) Permite crear nuestra pequeña nube dentro de AWS aislada del resto de clientes de forma lógica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284150" y="3652050"/>
              <a:ext cx="3857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Una vez definida nuestra VPC, podemos generar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subredes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para dividir el tráfico (generalmente creamos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redes públicas y privadas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30"/>
            <p:cNvCxnSpPr/>
            <p:nvPr/>
          </p:nvCxnSpPr>
          <p:spPr>
            <a:xfrm>
              <a:off x="226625" y="3709609"/>
              <a:ext cx="0" cy="32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30"/>
            <p:cNvSpPr txBox="1"/>
            <p:nvPr/>
          </p:nvSpPr>
          <p:spPr>
            <a:xfrm>
              <a:off x="284150" y="4033050"/>
              <a:ext cx="41559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Internet Gateway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que hace las veces de gateway por defecto,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nuestra salida a internet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" name="Google Shape;197;p30"/>
            <p:cNvCxnSpPr/>
            <p:nvPr/>
          </p:nvCxnSpPr>
          <p:spPr>
            <a:xfrm>
              <a:off x="226625" y="4090609"/>
              <a:ext cx="0" cy="32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8" name="Google Shape;198;p30"/>
            <p:cNvGrpSpPr/>
            <p:nvPr/>
          </p:nvGrpSpPr>
          <p:grpSpPr>
            <a:xfrm>
              <a:off x="656800" y="4503425"/>
              <a:ext cx="2739000" cy="484500"/>
              <a:chOff x="656800" y="4198625"/>
              <a:chExt cx="2739000" cy="484500"/>
            </a:xfrm>
          </p:grpSpPr>
          <p:sp>
            <p:nvSpPr>
              <p:cNvPr id="199" name="Google Shape;199;p30"/>
              <p:cNvSpPr/>
              <p:nvPr/>
            </p:nvSpPr>
            <p:spPr>
              <a:xfrm>
                <a:off x="660700" y="4198625"/>
                <a:ext cx="2344500" cy="484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0"/>
              <p:cNvSpPr txBox="1"/>
              <p:nvPr/>
            </p:nvSpPr>
            <p:spPr>
              <a:xfrm>
                <a:off x="656800" y="4226925"/>
                <a:ext cx="2739000" cy="4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Todo este ruteo, manejo de redirección de puertos, etc. es manejado por AWS.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1" name="Google Shape;201;p30"/>
            <p:cNvCxnSpPr/>
            <p:nvPr/>
          </p:nvCxnSpPr>
          <p:spPr>
            <a:xfrm>
              <a:off x="226625" y="3328609"/>
              <a:ext cx="0" cy="32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30"/>
          <p:cNvGrpSpPr/>
          <p:nvPr/>
        </p:nvGrpSpPr>
        <p:grpSpPr>
          <a:xfrm>
            <a:off x="4759925" y="799700"/>
            <a:ext cx="5706900" cy="1766825"/>
            <a:chOff x="4759925" y="799700"/>
            <a:chExt cx="5706900" cy="1766825"/>
          </a:xfrm>
        </p:grpSpPr>
        <p:sp>
          <p:nvSpPr>
            <p:cNvPr id="203" name="Google Shape;203;p30"/>
            <p:cNvSpPr txBox="1"/>
            <p:nvPr/>
          </p:nvSpPr>
          <p:spPr>
            <a:xfrm>
              <a:off x="4759925" y="799700"/>
              <a:ext cx="5706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Cómputo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30"/>
            <p:cNvSpPr txBox="1"/>
            <p:nvPr/>
          </p:nvSpPr>
          <p:spPr>
            <a:xfrm>
              <a:off x="4765075" y="1022125"/>
              <a:ext cx="41559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Los servicios de cómputo son los encargados de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ejecutar nuestro código y aplicaciones en la nube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" name="Google Shape;205;p30"/>
            <p:cNvGrpSpPr/>
            <p:nvPr/>
          </p:nvGrpSpPr>
          <p:grpSpPr>
            <a:xfrm>
              <a:off x="4836125" y="1538725"/>
              <a:ext cx="1932300" cy="1027800"/>
              <a:chOff x="5598175" y="2222250"/>
              <a:chExt cx="1932300" cy="1027800"/>
            </a:xfrm>
          </p:grpSpPr>
          <p:sp>
            <p:nvSpPr>
              <p:cNvPr id="206" name="Google Shape;206;p30"/>
              <p:cNvSpPr/>
              <p:nvPr/>
            </p:nvSpPr>
            <p:spPr>
              <a:xfrm>
                <a:off x="5711850" y="2222250"/>
                <a:ext cx="1605600" cy="9582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0"/>
              <p:cNvSpPr txBox="1"/>
              <p:nvPr/>
            </p:nvSpPr>
            <p:spPr>
              <a:xfrm>
                <a:off x="5598175" y="2222250"/>
                <a:ext cx="1932300" cy="10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Amazon EC2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Amazon EC2 Auto Scaling</a:t>
                </a:r>
                <a:endParaRPr b="1">
                  <a:solidFill>
                    <a:srgbClr val="FFFFFF"/>
                  </a:solidFill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Amazon Lightsail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Batch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Elastic Beanstalk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Lambda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8" name="Google Shape;208;p30"/>
            <p:cNvGrpSpPr/>
            <p:nvPr/>
          </p:nvGrpSpPr>
          <p:grpSpPr>
            <a:xfrm>
              <a:off x="6616025" y="1535100"/>
              <a:ext cx="2607300" cy="866700"/>
              <a:chOff x="6202050" y="3907350"/>
              <a:chExt cx="2607300" cy="866700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6389975" y="3907350"/>
                <a:ext cx="2177700" cy="8667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0"/>
              <p:cNvSpPr txBox="1"/>
              <p:nvPr/>
            </p:nvSpPr>
            <p:spPr>
              <a:xfrm>
                <a:off x="6202050" y="3907350"/>
                <a:ext cx="2607300" cy="8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Outposts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Serverless Application Repository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Familia de productos AWS Snow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AWS Wavelength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90500" marR="1905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VMware Cloud on AWS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1" name="Google Shape;211;p30"/>
          <p:cNvGrpSpPr/>
          <p:nvPr/>
        </p:nvGrpSpPr>
        <p:grpSpPr>
          <a:xfrm>
            <a:off x="5117007" y="3254900"/>
            <a:ext cx="3209855" cy="1426838"/>
            <a:chOff x="5117007" y="3254900"/>
            <a:chExt cx="3209855" cy="1426838"/>
          </a:xfrm>
        </p:grpSpPr>
        <p:sp>
          <p:nvSpPr>
            <p:cNvPr id="212" name="Google Shape;212;p30"/>
            <p:cNvSpPr txBox="1"/>
            <p:nvPr/>
          </p:nvSpPr>
          <p:spPr>
            <a:xfrm>
              <a:off x="5421675" y="3695575"/>
              <a:ext cx="24162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Crearemos una VM con Ubuntu 20.04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30"/>
            <p:cNvSpPr txBox="1"/>
            <p:nvPr/>
          </p:nvSpPr>
          <p:spPr>
            <a:xfrm>
              <a:off x="5425075" y="4036775"/>
              <a:ext cx="24162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Instalamos docker y docker compose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0"/>
            <p:cNvSpPr txBox="1"/>
            <p:nvPr/>
          </p:nvSpPr>
          <p:spPr>
            <a:xfrm>
              <a:off x="5414462" y="3254900"/>
              <a:ext cx="29124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reamos nuestra EC2</a:t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0"/>
            <p:cNvSpPr txBox="1"/>
            <p:nvPr/>
          </p:nvSpPr>
          <p:spPr>
            <a:xfrm>
              <a:off x="5424742" y="4436444"/>
              <a:ext cx="15210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Instalamos Wordpress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30"/>
            <p:cNvGrpSpPr/>
            <p:nvPr/>
          </p:nvGrpSpPr>
          <p:grpSpPr>
            <a:xfrm>
              <a:off x="5117007" y="3264086"/>
              <a:ext cx="316924" cy="1417652"/>
              <a:chOff x="227082" y="820323"/>
              <a:chExt cx="316924" cy="1417652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227800" y="820323"/>
                <a:ext cx="316200" cy="283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227788" y="1204525"/>
                <a:ext cx="316200" cy="283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227082" y="1564523"/>
                <a:ext cx="316200" cy="283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227806" y="1954175"/>
                <a:ext cx="316200" cy="283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