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468" r:id="rId2"/>
    <p:sldId id="457" r:id="rId3"/>
    <p:sldId id="456" r:id="rId4"/>
    <p:sldId id="471" r:id="rId5"/>
    <p:sldId id="472" r:id="rId6"/>
    <p:sldId id="473" r:id="rId7"/>
    <p:sldId id="474" r:id="rId8"/>
    <p:sldId id="475" r:id="rId9"/>
    <p:sldId id="482" r:id="rId10"/>
    <p:sldId id="476" r:id="rId11"/>
    <p:sldId id="470" r:id="rId12"/>
    <p:sldId id="480" r:id="rId13"/>
    <p:sldId id="481" r:id="rId14"/>
    <p:sldId id="483" r:id="rId15"/>
    <p:sldId id="487" r:id="rId16"/>
    <p:sldId id="484" r:id="rId17"/>
    <p:sldId id="485" r:id="rId18"/>
    <p:sldId id="486" r:id="rId19"/>
    <p:sldId id="488" r:id="rId20"/>
    <p:sldId id="489" r:id="rId21"/>
    <p:sldId id="490" r:id="rId22"/>
    <p:sldId id="491" r:id="rId23"/>
    <p:sldId id="492" r:id="rId24"/>
    <p:sldId id="493" r:id="rId25"/>
    <p:sldId id="494" r:id="rId26"/>
    <p:sldId id="495" r:id="rId27"/>
    <p:sldId id="496" r:id="rId28"/>
    <p:sldId id="497" r:id="rId29"/>
    <p:sldId id="498" r:id="rId30"/>
    <p:sldId id="499" r:id="rId31"/>
    <p:sldId id="500" r:id="rId32"/>
    <p:sldId id="501" r:id="rId33"/>
    <p:sldId id="502" r:id="rId34"/>
    <p:sldId id="503" r:id="rId35"/>
    <p:sldId id="504" r:id="rId36"/>
    <p:sldId id="505" r:id="rId37"/>
    <p:sldId id="506" r:id="rId38"/>
    <p:sldId id="507" r:id="rId39"/>
    <p:sldId id="509" r:id="rId40"/>
    <p:sldId id="508" r:id="rId41"/>
    <p:sldId id="510" r:id="rId42"/>
    <p:sldId id="511" r:id="rId43"/>
    <p:sldId id="512" r:id="rId44"/>
    <p:sldId id="513" r:id="rId45"/>
    <p:sldId id="469" r:id="rId46"/>
    <p:sldId id="477" r:id="rId47"/>
    <p:sldId id="264" r:id="rId4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0CB96-A603-FF42-AE46-F5F75F80A67B}" type="datetimeFigureOut">
              <a:rPr lang="es-CO" smtClean="0"/>
              <a:t>26/09/2022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C58E-460D-4A4B-B0C2-1191B9D14FCB}" type="slidenum">
              <a:rPr lang="es-CO" smtClean="0"/>
              <a:t>‹Nº›</a:t>
            </a:fld>
            <a:endParaRPr lang="es-CO"/>
          </a:p>
        </p:txBody>
      </p:sp>
    </p:spTree>
    <p:extLst>
      <p:ext uri="{BB962C8B-B14F-4D97-AF65-F5344CB8AC3E}">
        <p14:creationId xmlns:p14="http://schemas.microsoft.com/office/powerpoint/2010/main" val="102130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71DA13E2-FB16-431A-8B51-2A9ECDD32980}" type="slidenum">
              <a:rPr lang="es-CO" smtClean="0"/>
              <a:t>45</a:t>
            </a:fld>
            <a:endParaRPr lang="es-CO"/>
          </a:p>
        </p:txBody>
      </p:sp>
    </p:spTree>
    <p:extLst>
      <p:ext uri="{BB962C8B-B14F-4D97-AF65-F5344CB8AC3E}">
        <p14:creationId xmlns:p14="http://schemas.microsoft.com/office/powerpoint/2010/main" val="2906093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26/09/2022</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37945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26/09/2022</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71147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26/09/2022</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38162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Encabezado de secció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6920DA-0831-5D43-AA82-7741662FB96F}"/>
              </a:ext>
            </a:extLst>
          </p:cNvPr>
          <p:cNvPicPr>
            <a:picLocks noChangeAspect="1"/>
          </p:cNvPicPr>
          <p:nvPr userDrawn="1"/>
        </p:nvPicPr>
        <p:blipFill rotWithShape="1">
          <a:blip r:embed="rId2"/>
          <a:srcRect l="88730" b="81517"/>
          <a:stretch/>
        </p:blipFill>
        <p:spPr>
          <a:xfrm>
            <a:off x="10817981" y="0"/>
            <a:ext cx="1374019" cy="1267581"/>
          </a:xfrm>
          <a:prstGeom prst="rect">
            <a:avLst/>
          </a:prstGeom>
        </p:spPr>
      </p:pic>
    </p:spTree>
    <p:extLst>
      <p:ext uri="{BB962C8B-B14F-4D97-AF65-F5344CB8AC3E}">
        <p14:creationId xmlns:p14="http://schemas.microsoft.com/office/powerpoint/2010/main" val="3246828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Encabezado de secció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6920DA-0831-5D43-AA82-7741662FB96F}"/>
              </a:ext>
            </a:extLst>
          </p:cNvPr>
          <p:cNvPicPr>
            <a:picLocks noChangeAspect="1"/>
          </p:cNvPicPr>
          <p:nvPr userDrawn="1"/>
        </p:nvPicPr>
        <p:blipFill rotWithShape="1">
          <a:blip r:embed="rId2"/>
          <a:srcRect l="88730" b="81517"/>
          <a:stretch/>
        </p:blipFill>
        <p:spPr>
          <a:xfrm>
            <a:off x="10817981" y="0"/>
            <a:ext cx="1374019" cy="1267581"/>
          </a:xfrm>
          <a:prstGeom prst="rect">
            <a:avLst/>
          </a:prstGeom>
        </p:spPr>
      </p:pic>
    </p:spTree>
    <p:extLst>
      <p:ext uri="{BB962C8B-B14F-4D97-AF65-F5344CB8AC3E}">
        <p14:creationId xmlns:p14="http://schemas.microsoft.com/office/powerpoint/2010/main" val="3370360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Dos objeto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B3CFEF-4B3E-1E40-B352-B3A39094156E}"/>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339125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omparació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9422CC-C000-654E-9301-E5A5A99182F7}"/>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5787091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6566B0-3E59-A84D-9AB2-DA05E602ADD5}"/>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Rectángulo 3"/>
          <p:cNvSpPr/>
          <p:nvPr userDrawn="1"/>
        </p:nvSpPr>
        <p:spPr>
          <a:xfrm>
            <a:off x="11750109" y="67909"/>
            <a:ext cx="365931" cy="203171"/>
          </a:xfrm>
          <a:prstGeom prst="rect">
            <a:avLst/>
          </a:prstGeom>
          <a:solidFill>
            <a:srgbClr val="E6E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a:p>
        </p:txBody>
      </p:sp>
      <p:sp>
        <p:nvSpPr>
          <p:cNvPr id="5" name="CuadroTexto 4"/>
          <p:cNvSpPr txBox="1"/>
          <p:nvPr userDrawn="1"/>
        </p:nvSpPr>
        <p:spPr>
          <a:xfrm rot="16200000">
            <a:off x="11838342" y="106383"/>
            <a:ext cx="255198" cy="246221"/>
          </a:xfrm>
          <a:prstGeom prst="rect">
            <a:avLst/>
          </a:prstGeom>
          <a:noFill/>
        </p:spPr>
        <p:txBody>
          <a:bodyPr wrap="none" rtlCol="0">
            <a:spAutoFit/>
          </a:bodyPr>
          <a:lstStyle/>
          <a:p>
            <a:r>
              <a:rPr lang="es-MX" sz="1000" dirty="0">
                <a:solidFill>
                  <a:srgbClr val="BDBEBE"/>
                </a:solidFill>
                <a:latin typeface="Arial" panose="020B0604020202020204" pitchFamily="34" charset="0"/>
                <a:cs typeface="Arial" panose="020B0604020202020204" pitchFamily="34" charset="0"/>
              </a:rPr>
              <a:t>7</a:t>
            </a:r>
          </a:p>
        </p:txBody>
      </p:sp>
      <p:pic>
        <p:nvPicPr>
          <p:cNvPr id="2" name="Imagen 1"/>
          <p:cNvPicPr>
            <a:picLocks noChangeAspect="1"/>
          </p:cNvPicPr>
          <p:nvPr userDrawn="1"/>
        </p:nvPicPr>
        <p:blipFill rotWithShape="1">
          <a:blip r:embed="rId3">
            <a:extLst>
              <a:ext uri="{28A0092B-C50C-407E-A947-70E740481C1C}">
                <a14:useLocalDpi xmlns:a14="http://schemas.microsoft.com/office/drawing/2010/main" val="0"/>
              </a:ext>
            </a:extLst>
          </a:blip>
          <a:srcRect r="9021"/>
          <a:stretch/>
        </p:blipFill>
        <p:spPr>
          <a:xfrm>
            <a:off x="-7214" y="1315739"/>
            <a:ext cx="4133737" cy="731749"/>
          </a:xfrm>
          <a:prstGeom prst="rect">
            <a:avLst/>
          </a:prstGeom>
        </p:spPr>
      </p:pic>
    </p:spTree>
    <p:extLst>
      <p:ext uri="{BB962C8B-B14F-4D97-AF65-F5344CB8AC3E}">
        <p14:creationId xmlns:p14="http://schemas.microsoft.com/office/powerpoint/2010/main" val="3584946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26/09/2022</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642203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26/09/2022</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13037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26/09/2022</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425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26/09/2022</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695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26/09/2022</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82285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26/09/2022</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541620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26/09/2022</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6971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26/09/2022</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06950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26/09/2022</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‹Nº›</a:t>
            </a:fld>
            <a:endParaRPr lang="es-CO"/>
          </a:p>
        </p:txBody>
      </p:sp>
    </p:spTree>
    <p:extLst>
      <p:ext uri="{BB962C8B-B14F-4D97-AF65-F5344CB8AC3E}">
        <p14:creationId xmlns:p14="http://schemas.microsoft.com/office/powerpoint/2010/main" val="306260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 id="2147483664" r:id="rId14"/>
    <p:sldLayoutId id="2147483665" r:id="rId15"/>
    <p:sldLayoutId id="214748367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javatpoint.com/html-tags" TargetMode="External"/><Relationship Id="rId1" Type="http://schemas.openxmlformats.org/officeDocument/2006/relationships/slideLayout" Target="../slideLayouts/slideLayout12.xml"/><Relationship Id="rId4" Type="http://schemas.openxmlformats.org/officeDocument/2006/relationships/image" Target="../media/image22.svg"/></Relationships>
</file>

<file path=ppt/slides/_rels/slide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5.xml"/><Relationship Id="rId4" Type="http://schemas.openxmlformats.org/officeDocument/2006/relationships/hyperlink" Target="https://www.sena.edu.co/"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9.jfif"/></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xml"/><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2.xml"/><Relationship Id="rId5" Type="http://schemas.openxmlformats.org/officeDocument/2006/relationships/image" Target="../media/image47.png"/><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5606542" y="1359344"/>
            <a:ext cx="5532549" cy="666786"/>
          </a:xfrm>
          <a:prstGeom prst="rect">
            <a:avLst/>
          </a:prstGeom>
          <a:noFill/>
        </p:spPr>
        <p:txBody>
          <a:bodyPr wrap="square" rtlCol="0">
            <a:spAutoFit/>
          </a:bodyPr>
          <a:lstStyle/>
          <a:p>
            <a:pPr algn="r"/>
            <a:r>
              <a:rPr lang="es-CO" sz="3733" b="1" dirty="0">
                <a:solidFill>
                  <a:schemeClr val="tx1">
                    <a:lumMod val="75000"/>
                    <a:lumOff val="25000"/>
                  </a:schemeClr>
                </a:solidFill>
              </a:rPr>
              <a:t>H</a:t>
            </a:r>
            <a:r>
              <a:rPr lang="es-ES" sz="3733" b="1" dirty="0">
                <a:solidFill>
                  <a:schemeClr val="tx1">
                    <a:lumMod val="75000"/>
                    <a:lumOff val="25000"/>
                  </a:schemeClr>
                </a:solidFill>
              </a:rPr>
              <a:t>TML</a:t>
            </a:r>
          </a:p>
        </p:txBody>
      </p:sp>
      <p:sp>
        <p:nvSpPr>
          <p:cNvPr id="2" name="CuadroTexto 1">
            <a:extLst>
              <a:ext uri="{FF2B5EF4-FFF2-40B4-BE49-F238E27FC236}">
                <a16:creationId xmlns:a16="http://schemas.microsoft.com/office/drawing/2014/main" id="{50569802-0A58-9BE6-B410-992D565B0211}"/>
              </a:ext>
            </a:extLst>
          </p:cNvPr>
          <p:cNvSpPr txBox="1"/>
          <p:nvPr/>
        </p:nvSpPr>
        <p:spPr>
          <a:xfrm>
            <a:off x="757083" y="4975122"/>
            <a:ext cx="3183564" cy="646331"/>
          </a:xfrm>
          <a:prstGeom prst="rect">
            <a:avLst/>
          </a:prstGeom>
          <a:noFill/>
        </p:spPr>
        <p:txBody>
          <a:bodyPr wrap="none" rtlCol="0">
            <a:spAutoFit/>
          </a:bodyPr>
          <a:lstStyle/>
          <a:p>
            <a:r>
              <a:rPr lang="es-CO" b="1" dirty="0"/>
              <a:t>Recopilado por:</a:t>
            </a:r>
          </a:p>
          <a:p>
            <a:r>
              <a:rPr lang="es-CO" dirty="0"/>
              <a:t>Daniel David Benavides Sánchez</a:t>
            </a:r>
            <a:endParaRPr lang="es-ES" dirty="0"/>
          </a:p>
        </p:txBody>
      </p:sp>
    </p:spTree>
    <p:extLst>
      <p:ext uri="{BB962C8B-B14F-4D97-AF65-F5344CB8AC3E}">
        <p14:creationId xmlns:p14="http://schemas.microsoft.com/office/powerpoint/2010/main" val="3079616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28656" y="1622946"/>
            <a:ext cx="4991752" cy="830997"/>
          </a:xfrm>
          <a:prstGeom prst="rect">
            <a:avLst/>
          </a:prstGeom>
          <a:noFill/>
        </p:spPr>
        <p:txBody>
          <a:bodyPr wrap="square" rtlCol="0">
            <a:spAutoFit/>
          </a:bodyPr>
          <a:lstStyle/>
          <a:p>
            <a:r>
              <a:rPr lang="es-ES" sz="4800" b="1" dirty="0">
                <a:solidFill>
                  <a:schemeClr val="tx1">
                    <a:lumMod val="75000"/>
                    <a:lumOff val="25000"/>
                  </a:schemeClr>
                </a:solidFill>
              </a:rPr>
              <a:t>¿Qué es HTML?</a:t>
            </a:r>
          </a:p>
        </p:txBody>
      </p:sp>
      <p:sp>
        <p:nvSpPr>
          <p:cNvPr id="6" name="CuadroTexto 5"/>
          <p:cNvSpPr txBox="1"/>
          <p:nvPr/>
        </p:nvSpPr>
        <p:spPr>
          <a:xfrm>
            <a:off x="1028656" y="2704666"/>
            <a:ext cx="4991752" cy="2718180"/>
          </a:xfrm>
          <a:prstGeom prst="rect">
            <a:avLst/>
          </a:prstGeom>
          <a:noFill/>
        </p:spPr>
        <p:txBody>
          <a:bodyPr wrap="square" rtlCol="0">
            <a:spAutoFit/>
          </a:bodyPr>
          <a:lstStyle/>
          <a:p>
            <a:pPr algn="just" defTabSz="1257621" hangingPunct="0"/>
            <a:r>
              <a:rPr lang="es-MX" sz="2133" dirty="0">
                <a:solidFill>
                  <a:srgbClr val="404040"/>
                </a:solidFill>
                <a:latin typeface="Calibir"/>
                <a:ea typeface="Helvetica Neue"/>
                <a:cs typeface="Calibir"/>
                <a:sym typeface="Helvetica Neue"/>
              </a:rPr>
              <a:t>HTML es un lenguaje utilizado para crear páginas web: </a:t>
            </a:r>
            <a:r>
              <a:rPr lang="es-MX" sz="2133" dirty="0">
                <a:solidFill>
                  <a:schemeClr val="accent2">
                    <a:lumMod val="75000"/>
                  </a:schemeClr>
                </a:solidFill>
                <a:latin typeface="Calibir"/>
                <a:ea typeface="Helvetica Neue"/>
                <a:cs typeface="Calibir"/>
                <a:sym typeface="Helvetica Neue"/>
              </a:rPr>
              <a:t>gestiona su estructura y contenido</a:t>
            </a:r>
            <a:r>
              <a:rPr lang="es-MX" sz="2133" dirty="0">
                <a:solidFill>
                  <a:srgbClr val="404040"/>
                </a:solidFill>
                <a:latin typeface="Calibir"/>
                <a:ea typeface="Helvetica Neue"/>
                <a:cs typeface="Calibir"/>
                <a:sym typeface="Helvetica Neue"/>
              </a:rPr>
              <a:t>. HTML es una abreviatura, significa </a:t>
            </a:r>
            <a:r>
              <a:rPr lang="es-MX" sz="2133" dirty="0" err="1">
                <a:solidFill>
                  <a:srgbClr val="404040"/>
                </a:solidFill>
                <a:latin typeface="Calibir"/>
                <a:ea typeface="Helvetica Neue"/>
                <a:cs typeface="Calibir"/>
                <a:sym typeface="Helvetica Neue"/>
              </a:rPr>
              <a:t>HyperText</a:t>
            </a:r>
            <a:r>
              <a:rPr lang="es-MX" sz="2133" dirty="0">
                <a:solidFill>
                  <a:srgbClr val="404040"/>
                </a:solidFill>
                <a:latin typeface="Calibir"/>
                <a:ea typeface="Helvetica Neue"/>
                <a:cs typeface="Calibir"/>
                <a:sym typeface="Helvetica Neue"/>
              </a:rPr>
              <a:t> </a:t>
            </a:r>
            <a:r>
              <a:rPr lang="es-MX" sz="2133" dirty="0" err="1">
                <a:solidFill>
                  <a:srgbClr val="404040"/>
                </a:solidFill>
                <a:latin typeface="Calibir"/>
                <a:ea typeface="Helvetica Neue"/>
                <a:cs typeface="Calibir"/>
                <a:sym typeface="Helvetica Neue"/>
              </a:rPr>
              <a:t>Markup</a:t>
            </a:r>
            <a:r>
              <a:rPr lang="es-MX" sz="2133" dirty="0">
                <a:solidFill>
                  <a:srgbClr val="404040"/>
                </a:solidFill>
                <a:latin typeface="Calibir"/>
                <a:ea typeface="Helvetica Neue"/>
                <a:cs typeface="Calibir"/>
                <a:sym typeface="Helvetica Neue"/>
              </a:rPr>
              <a:t> </a:t>
            </a:r>
            <a:r>
              <a:rPr lang="es-MX" sz="2133" dirty="0" err="1">
                <a:solidFill>
                  <a:srgbClr val="404040"/>
                </a:solidFill>
                <a:latin typeface="Calibir"/>
                <a:ea typeface="Helvetica Neue"/>
                <a:cs typeface="Calibir"/>
                <a:sym typeface="Helvetica Neue"/>
              </a:rPr>
              <a:t>Language</a:t>
            </a:r>
            <a:r>
              <a:rPr lang="es-MX" sz="2133" dirty="0">
                <a:solidFill>
                  <a:srgbClr val="404040"/>
                </a:solidFill>
                <a:latin typeface="Calibir"/>
                <a:ea typeface="Helvetica Neue"/>
                <a:cs typeface="Calibir"/>
                <a:sym typeface="Helvetica Neue"/>
              </a:rPr>
              <a:t>. El hipertexto se refiere a la información de texto que está conectada a otros textos a través de enlaces, entretejiendo esta telaraña interconectada de páginas.</a:t>
            </a:r>
          </a:p>
        </p:txBody>
      </p:sp>
      <p:sp>
        <p:nvSpPr>
          <p:cNvPr id="7" name="Rectángulo 6"/>
          <p:cNvSpPr/>
          <p:nvPr/>
        </p:nvSpPr>
        <p:spPr>
          <a:xfrm>
            <a:off x="1145434" y="2529161"/>
            <a:ext cx="957983" cy="6095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pic>
        <p:nvPicPr>
          <p:cNvPr id="4" name="Imagen 3" descr="Diagrama&#10;&#10;Descripción generada automáticamente">
            <a:extLst>
              <a:ext uri="{FF2B5EF4-FFF2-40B4-BE49-F238E27FC236}">
                <a16:creationId xmlns:a16="http://schemas.microsoft.com/office/drawing/2014/main" id="{117B91B9-8F2E-D957-5DE6-C3FF9DFB78FF}"/>
              </a:ext>
            </a:extLst>
          </p:cNvPr>
          <p:cNvPicPr>
            <a:picLocks noChangeAspect="1"/>
          </p:cNvPicPr>
          <p:nvPr/>
        </p:nvPicPr>
        <p:blipFill>
          <a:blip r:embed="rId2"/>
          <a:stretch>
            <a:fillRect/>
          </a:stretch>
        </p:blipFill>
        <p:spPr>
          <a:xfrm>
            <a:off x="6941006" y="1723569"/>
            <a:ext cx="4012698" cy="4177778"/>
          </a:xfrm>
          <a:prstGeom prst="rect">
            <a:avLst/>
          </a:prstGeom>
        </p:spPr>
      </p:pic>
    </p:spTree>
    <p:extLst>
      <p:ext uri="{BB962C8B-B14F-4D97-AF65-F5344CB8AC3E}">
        <p14:creationId xmlns:p14="http://schemas.microsoft.com/office/powerpoint/2010/main" val="3105536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861481" y="2166132"/>
            <a:ext cx="8508365" cy="1200329"/>
          </a:xfrm>
          <a:prstGeom prst="rect">
            <a:avLst/>
          </a:prstGeom>
          <a:noFill/>
        </p:spPr>
        <p:txBody>
          <a:bodyPr wrap="square" rtlCol="0">
            <a:spAutoFit/>
          </a:bodyPr>
          <a:lstStyle/>
          <a:p>
            <a:r>
              <a:rPr lang="es-ES" sz="7200" b="1" dirty="0">
                <a:solidFill>
                  <a:schemeClr val="tx1">
                    <a:lumMod val="75000"/>
                    <a:lumOff val="25000"/>
                  </a:schemeClr>
                </a:solidFill>
              </a:rPr>
              <a:t>Etiquetas y atributos</a:t>
            </a:r>
          </a:p>
        </p:txBody>
      </p:sp>
      <p:sp>
        <p:nvSpPr>
          <p:cNvPr id="5" name="Rectángulo 4"/>
          <p:cNvSpPr/>
          <p:nvPr/>
        </p:nvSpPr>
        <p:spPr>
          <a:xfrm>
            <a:off x="1978259" y="3368041"/>
            <a:ext cx="957983" cy="6095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Tree>
    <p:extLst>
      <p:ext uri="{BB962C8B-B14F-4D97-AF65-F5344CB8AC3E}">
        <p14:creationId xmlns:p14="http://schemas.microsoft.com/office/powerpoint/2010/main" val="3114199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081A144-8883-DBAB-A86A-E4ECBFBDFCCE}"/>
              </a:ext>
            </a:extLst>
          </p:cNvPr>
          <p:cNvSpPr txBox="1"/>
          <p:nvPr/>
        </p:nvSpPr>
        <p:spPr>
          <a:xfrm>
            <a:off x="1012497" y="1216832"/>
            <a:ext cx="9743993" cy="3702873"/>
          </a:xfrm>
          <a:prstGeom prst="rect">
            <a:avLst/>
          </a:prstGeom>
          <a:noFill/>
        </p:spPr>
        <p:txBody>
          <a:bodyPr wrap="square" rtlCol="0">
            <a:spAutoFit/>
          </a:bodyPr>
          <a:lstStyle/>
          <a:p>
            <a:pPr algn="just" defTabSz="1257621" hangingPunct="0"/>
            <a:r>
              <a:rPr lang="es-MX" sz="2133" dirty="0">
                <a:solidFill>
                  <a:srgbClr val="404040"/>
                </a:solidFill>
                <a:latin typeface="Calibir"/>
                <a:ea typeface="Helvetica Neue"/>
                <a:cs typeface="Calibir"/>
                <a:sym typeface="Helvetica Neue"/>
              </a:rPr>
              <a:t>Los documentos HTML consisten en palabras que contienen instrucciones sobre cómo mostrar una página web correctamente. Estas instrucciones se llaman etiquetas . Indican qué bloque mostrar.</a:t>
            </a:r>
          </a:p>
          <a:p>
            <a:pPr algn="just" defTabSz="1257621" hangingPunct="0"/>
            <a:endParaRPr lang="es-MX" sz="2133" b="1" dirty="0">
              <a:solidFill>
                <a:srgbClr val="404040"/>
              </a:solidFill>
              <a:latin typeface="Calibir"/>
              <a:ea typeface="Helvetica Neue"/>
              <a:cs typeface="Calibir"/>
              <a:sym typeface="Helvetica Neue"/>
            </a:endParaRPr>
          </a:p>
          <a:p>
            <a:pPr algn="just" defTabSz="1257621" hangingPunct="0"/>
            <a:r>
              <a:rPr lang="es-MX" sz="2133" dirty="0">
                <a:solidFill>
                  <a:srgbClr val="404040"/>
                </a:solidFill>
                <a:latin typeface="Calibir"/>
                <a:ea typeface="Helvetica Neue"/>
                <a:cs typeface="Calibir"/>
                <a:sym typeface="Helvetica Neue"/>
              </a:rPr>
              <a:t>Cuando un navegador recibe un documento HTML, analiza las etiquetas y las usa para formar elementos que podemos ver e interactuar. En otras palabras, las etiquetas son los ladrillos que construyen una página web. La especificación HTML actual incluye alrededor de 100 etiquetas. </a:t>
            </a:r>
          </a:p>
          <a:p>
            <a:pPr algn="just" defTabSz="1257621" hangingPunct="0"/>
            <a:endParaRPr lang="es-MX" sz="2133" dirty="0">
              <a:solidFill>
                <a:srgbClr val="404040"/>
              </a:solidFill>
              <a:latin typeface="Calibir"/>
              <a:ea typeface="Helvetica Neue"/>
              <a:cs typeface="Calibir"/>
              <a:sym typeface="Helvetica Neue"/>
            </a:endParaRPr>
          </a:p>
          <a:p>
            <a:pPr algn="just" defTabSz="1257621" hangingPunct="0"/>
            <a:r>
              <a:rPr lang="es-MX" sz="2133" dirty="0">
                <a:solidFill>
                  <a:srgbClr val="404040"/>
                </a:solidFill>
                <a:latin typeface="Calibir"/>
                <a:ea typeface="Helvetica Neue"/>
                <a:cs typeface="Calibir"/>
                <a:sym typeface="Helvetica Neue"/>
              </a:rPr>
              <a:t>Puedes revisar la lista completa de todas las etiquetas existentes en el siguiente enlace </a:t>
            </a:r>
            <a:r>
              <a:rPr lang="es-MX" sz="2133" dirty="0">
                <a:solidFill>
                  <a:srgbClr val="404040"/>
                </a:solidFill>
                <a:latin typeface="Calibir"/>
                <a:ea typeface="Helvetica Neue"/>
                <a:cs typeface="Calibir"/>
                <a:sym typeface="Helvetica Neue"/>
                <a:hlinkClick r:id="rId2"/>
              </a:rPr>
              <a:t>https://www.javatpoint.com/html-tags</a:t>
            </a:r>
            <a:endParaRPr lang="es-ES" sz="2133" dirty="0">
              <a:solidFill>
                <a:srgbClr val="404040"/>
              </a:solidFill>
              <a:latin typeface="Calibir"/>
              <a:ea typeface="Helvetica Neue"/>
              <a:cs typeface="Calibir"/>
              <a:sym typeface="Helvetica Neue"/>
            </a:endParaRPr>
          </a:p>
        </p:txBody>
      </p:sp>
      <p:sp>
        <p:nvSpPr>
          <p:cNvPr id="5" name="CuadroTexto 4">
            <a:extLst>
              <a:ext uri="{FF2B5EF4-FFF2-40B4-BE49-F238E27FC236}">
                <a16:creationId xmlns:a16="http://schemas.microsoft.com/office/drawing/2014/main" id="{219205FA-203F-3F68-82F7-21698BB60641}"/>
              </a:ext>
            </a:extLst>
          </p:cNvPr>
          <p:cNvSpPr txBox="1"/>
          <p:nvPr/>
        </p:nvSpPr>
        <p:spPr>
          <a:xfrm>
            <a:off x="1012497" y="510250"/>
            <a:ext cx="7060898" cy="461665"/>
          </a:xfrm>
          <a:prstGeom prst="rect">
            <a:avLst/>
          </a:prstGeom>
          <a:noFill/>
        </p:spPr>
        <p:txBody>
          <a:bodyPr wrap="square" rtlCol="0">
            <a:spAutoFit/>
          </a:bodyPr>
          <a:lstStyle/>
          <a:p>
            <a:pPr defTabSz="398196"/>
            <a:r>
              <a:rPr lang="es-CO" sz="2400" b="1" dirty="0">
                <a:solidFill>
                  <a:srgbClr val="FF6C00"/>
                </a:solidFill>
                <a:latin typeface="Josefin Sans" pitchFamily="2" charset="77"/>
                <a:cs typeface="Arial" panose="020B0604020202020204" pitchFamily="34" charset="0"/>
                <a:sym typeface="Helvetica Neue"/>
              </a:rPr>
              <a:t>Etiquetas</a:t>
            </a:r>
          </a:p>
        </p:txBody>
      </p:sp>
      <p:pic>
        <p:nvPicPr>
          <p:cNvPr id="6" name="Gráfico 5">
            <a:extLst>
              <a:ext uri="{FF2B5EF4-FFF2-40B4-BE49-F238E27FC236}">
                <a16:creationId xmlns:a16="http://schemas.microsoft.com/office/drawing/2014/main" id="{9656A224-43B7-0225-841F-096BDCE195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37885" y="5164623"/>
            <a:ext cx="4118605" cy="1693377"/>
          </a:xfrm>
          <a:prstGeom prst="rect">
            <a:avLst/>
          </a:prstGeom>
        </p:spPr>
      </p:pic>
    </p:spTree>
    <p:extLst>
      <p:ext uri="{BB962C8B-B14F-4D97-AF65-F5344CB8AC3E}">
        <p14:creationId xmlns:p14="http://schemas.microsoft.com/office/powerpoint/2010/main" val="2246438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áfico 4">
            <a:extLst>
              <a:ext uri="{FF2B5EF4-FFF2-40B4-BE49-F238E27FC236}">
                <a16:creationId xmlns:a16="http://schemas.microsoft.com/office/drawing/2014/main" id="{EDD1412B-2982-F474-7C30-BBAEFC89C1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4988" y="2242884"/>
            <a:ext cx="3368969" cy="2372232"/>
          </a:xfrm>
          <a:prstGeom prst="rect">
            <a:avLst/>
          </a:prstGeom>
        </p:spPr>
      </p:pic>
      <p:sp>
        <p:nvSpPr>
          <p:cNvPr id="12" name="Freeform: Shape 11">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CuadroTexto 1"/>
          <p:cNvSpPr txBox="1"/>
          <p:nvPr/>
        </p:nvSpPr>
        <p:spPr>
          <a:xfrm>
            <a:off x="5759354" y="457201"/>
            <a:ext cx="5337270" cy="1835911"/>
          </a:xfrm>
          <a:prstGeom prst="rect">
            <a:avLst/>
          </a:prstGeom>
        </p:spPr>
        <p:txBody>
          <a:bodyPr vert="horz" lIns="91440" tIns="45720" rIns="91440" bIns="45720" rtlCol="0" anchor="b">
            <a:normAutofit/>
          </a:bodyPr>
          <a:lstStyle/>
          <a:p>
            <a:pPr>
              <a:lnSpc>
                <a:spcPct val="90000"/>
              </a:lnSpc>
              <a:spcBef>
                <a:spcPct val="0"/>
              </a:spcBef>
              <a:spcAft>
                <a:spcPts val="600"/>
              </a:spcAft>
            </a:pPr>
            <a:r>
              <a:rPr lang="es-CO" sz="5400" b="1" kern="1200" dirty="0">
                <a:solidFill>
                  <a:srgbClr val="FFFFFF"/>
                </a:solidFill>
                <a:latin typeface="+mj-lt"/>
                <a:ea typeface="+mj-ea"/>
                <a:cs typeface="+mj-cs"/>
              </a:rPr>
              <a:t>Actividad</a:t>
            </a:r>
          </a:p>
        </p:txBody>
      </p:sp>
      <p:sp>
        <p:nvSpPr>
          <p:cNvPr id="14"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F50D2CBB-1E4F-1C33-89CD-61EFDD9A4AD5}"/>
              </a:ext>
            </a:extLst>
          </p:cNvPr>
          <p:cNvSpPr txBox="1"/>
          <p:nvPr/>
        </p:nvSpPr>
        <p:spPr>
          <a:xfrm>
            <a:off x="5759354" y="2798064"/>
            <a:ext cx="5461095" cy="3417611"/>
          </a:xfrm>
          <a:prstGeom prst="rect">
            <a:avLst/>
          </a:prstGeom>
        </p:spPr>
        <p:txBody>
          <a:bodyPr vert="horz" lIns="91440" tIns="45720" rIns="91440" bIns="45720" rtlCol="0" anchor="t">
            <a:normAutofit/>
          </a:bodyPr>
          <a:lstStyle/>
          <a:p>
            <a:pPr marL="457200" indent="-228600">
              <a:lnSpc>
                <a:spcPct val="90000"/>
              </a:lnSpc>
              <a:spcAft>
                <a:spcPts val="600"/>
              </a:spcAft>
              <a:buFont typeface="Arial" panose="020B0604020202020204" pitchFamily="34" charset="0"/>
              <a:buChar char="•"/>
            </a:pPr>
            <a:r>
              <a:rPr lang="es-CO" sz="2200" dirty="0">
                <a:solidFill>
                  <a:srgbClr val="FFFFFF"/>
                </a:solidFill>
                <a:sym typeface="Helvetica Neue"/>
              </a:rPr>
              <a:t>Ingresa</a:t>
            </a:r>
            <a:r>
              <a:rPr lang="en-US" sz="2200" dirty="0">
                <a:solidFill>
                  <a:srgbClr val="FFFFFF"/>
                </a:solidFill>
                <a:sym typeface="Helvetica Neue"/>
              </a:rPr>
              <a:t> al </a:t>
            </a:r>
            <a:r>
              <a:rPr lang="es-CO" sz="2200" dirty="0">
                <a:solidFill>
                  <a:srgbClr val="FFFFFF"/>
                </a:solidFill>
                <a:sym typeface="Helvetica Neue"/>
              </a:rPr>
              <a:t>navegador Google Chrome</a:t>
            </a:r>
          </a:p>
          <a:p>
            <a:pPr marL="457200" indent="-228600">
              <a:lnSpc>
                <a:spcPct val="90000"/>
              </a:lnSpc>
              <a:spcAft>
                <a:spcPts val="600"/>
              </a:spcAft>
              <a:buFont typeface="Arial" panose="020B0604020202020204" pitchFamily="34" charset="0"/>
              <a:buChar char="•"/>
            </a:pPr>
            <a:r>
              <a:rPr lang="es-CO" sz="2200" dirty="0">
                <a:solidFill>
                  <a:srgbClr val="FFFFFF"/>
                </a:solidFill>
                <a:sym typeface="Helvetica Neue"/>
              </a:rPr>
              <a:t>Dirígete al sitio web </a:t>
            </a:r>
            <a:r>
              <a:rPr lang="es-CO" sz="2200" dirty="0">
                <a:solidFill>
                  <a:srgbClr val="FFFFFF"/>
                </a:solidFill>
                <a:sym typeface="Helvetica Neue"/>
                <a:hlinkClick r:id="rId4"/>
              </a:rPr>
              <a:t>https://www.sena.edu.co</a:t>
            </a:r>
            <a:endParaRPr lang="es-CO" sz="2200" dirty="0">
              <a:solidFill>
                <a:srgbClr val="FFFFFF"/>
              </a:solidFill>
              <a:sym typeface="Helvetica Neue"/>
            </a:endParaRPr>
          </a:p>
          <a:p>
            <a:pPr marL="457200" indent="-228600">
              <a:lnSpc>
                <a:spcPct val="90000"/>
              </a:lnSpc>
              <a:spcAft>
                <a:spcPts val="600"/>
              </a:spcAft>
              <a:buFont typeface="Arial" panose="020B0604020202020204" pitchFamily="34" charset="0"/>
              <a:buChar char="•"/>
            </a:pPr>
            <a:r>
              <a:rPr lang="es-CO" sz="2200" dirty="0">
                <a:solidFill>
                  <a:srgbClr val="FFFFFF"/>
                </a:solidFill>
                <a:sym typeface="Helvetica Neue"/>
              </a:rPr>
              <a:t>Presiona la combinación de teclas </a:t>
            </a:r>
            <a:r>
              <a:rPr lang="es-CO" sz="2200" dirty="0" err="1">
                <a:solidFill>
                  <a:srgbClr val="FFFFFF"/>
                </a:solidFill>
                <a:sym typeface="Helvetica Neue"/>
              </a:rPr>
              <a:t>Ctrl</a:t>
            </a:r>
            <a:r>
              <a:rPr lang="es-CO" sz="2200" dirty="0">
                <a:solidFill>
                  <a:srgbClr val="FFFFFF"/>
                </a:solidFill>
                <a:sym typeface="Helvetica Neue"/>
              </a:rPr>
              <a:t> + U</a:t>
            </a:r>
          </a:p>
          <a:p>
            <a:pPr marL="457200" indent="-228600">
              <a:lnSpc>
                <a:spcPct val="90000"/>
              </a:lnSpc>
              <a:spcAft>
                <a:spcPts val="600"/>
              </a:spcAft>
              <a:buFont typeface="Arial" panose="020B0604020202020204" pitchFamily="34" charset="0"/>
              <a:buChar char="•"/>
            </a:pPr>
            <a:r>
              <a:rPr lang="es-CO" sz="2200" dirty="0">
                <a:solidFill>
                  <a:srgbClr val="FFFFFF"/>
                </a:solidFill>
                <a:sym typeface="Helvetica Neue"/>
              </a:rPr>
              <a:t>Identifica y escribe al menos 10 etiquetas que encuentras en el código.   </a:t>
            </a:r>
          </a:p>
        </p:txBody>
      </p:sp>
    </p:spTree>
    <p:extLst>
      <p:ext uri="{BB962C8B-B14F-4D97-AF65-F5344CB8AC3E}">
        <p14:creationId xmlns:p14="http://schemas.microsoft.com/office/powerpoint/2010/main" val="3834941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081A144-8883-DBAB-A86A-E4ECBFBDFCCE}"/>
              </a:ext>
            </a:extLst>
          </p:cNvPr>
          <p:cNvSpPr txBox="1"/>
          <p:nvPr/>
        </p:nvSpPr>
        <p:spPr>
          <a:xfrm>
            <a:off x="1012497" y="1216832"/>
            <a:ext cx="9743993" cy="2061718"/>
          </a:xfrm>
          <a:prstGeom prst="rect">
            <a:avLst/>
          </a:prstGeom>
          <a:noFill/>
        </p:spPr>
        <p:txBody>
          <a:bodyPr wrap="square" rtlCol="0">
            <a:spAutoFit/>
          </a:bodyPr>
          <a:lstStyle/>
          <a:p>
            <a:pPr algn="just" defTabSz="1257621" hangingPunct="0"/>
            <a:r>
              <a:rPr lang="es-MX" sz="2133" dirty="0">
                <a:solidFill>
                  <a:srgbClr val="404040"/>
                </a:solidFill>
                <a:latin typeface="Calibir"/>
                <a:ea typeface="Helvetica Neue"/>
                <a:cs typeface="Calibir"/>
                <a:sym typeface="Helvetica Neue"/>
              </a:rPr>
              <a:t>La sintaxis de las etiquetas es muy simple. El nombre de un elemento se escribe entre los símbolos &lt; &gt;. Los nombres de las etiquetas no distinguen entre mayúsculas y minúsculas, pero se considera una buena práctica escribirlos en minúsculas.</a:t>
            </a:r>
          </a:p>
          <a:p>
            <a:pPr algn="just" defTabSz="1257621" hangingPunct="0"/>
            <a:endParaRPr lang="es-MX" sz="2133" dirty="0">
              <a:solidFill>
                <a:srgbClr val="404040"/>
              </a:solidFill>
              <a:latin typeface="Calibir"/>
              <a:ea typeface="Helvetica Neue"/>
              <a:cs typeface="Calibir"/>
              <a:sym typeface="Helvetica Neue"/>
            </a:endParaRPr>
          </a:p>
          <a:p>
            <a:pPr algn="just" defTabSz="1257621" hangingPunct="0"/>
            <a:r>
              <a:rPr lang="es-MX" sz="2133" dirty="0">
                <a:solidFill>
                  <a:srgbClr val="404040"/>
                </a:solidFill>
                <a:latin typeface="Calibir"/>
                <a:ea typeface="Helvetica Neue"/>
                <a:cs typeface="Calibir"/>
                <a:sym typeface="Helvetica Neue"/>
              </a:rPr>
              <a:t>Todas las etiquetas en lenguaje HTML se dividen en dos tipos principales: emparejadas y no emparejadas. </a:t>
            </a:r>
            <a:endParaRPr lang="es-ES" sz="2133" dirty="0">
              <a:solidFill>
                <a:srgbClr val="404040"/>
              </a:solidFill>
              <a:latin typeface="Calibir"/>
              <a:ea typeface="Helvetica Neue"/>
              <a:cs typeface="Calibir"/>
              <a:sym typeface="Helvetica Neue"/>
            </a:endParaRPr>
          </a:p>
        </p:txBody>
      </p:sp>
      <p:sp>
        <p:nvSpPr>
          <p:cNvPr id="5" name="CuadroTexto 4">
            <a:extLst>
              <a:ext uri="{FF2B5EF4-FFF2-40B4-BE49-F238E27FC236}">
                <a16:creationId xmlns:a16="http://schemas.microsoft.com/office/drawing/2014/main" id="{219205FA-203F-3F68-82F7-21698BB60641}"/>
              </a:ext>
            </a:extLst>
          </p:cNvPr>
          <p:cNvSpPr txBox="1"/>
          <p:nvPr/>
        </p:nvSpPr>
        <p:spPr>
          <a:xfrm>
            <a:off x="1012497" y="510250"/>
            <a:ext cx="7797206" cy="461665"/>
          </a:xfrm>
          <a:prstGeom prst="rect">
            <a:avLst/>
          </a:prstGeom>
          <a:noFill/>
        </p:spPr>
        <p:txBody>
          <a:bodyPr wrap="square" rtlCol="0">
            <a:spAutoFit/>
          </a:bodyPr>
          <a:lstStyle/>
          <a:p>
            <a:pPr defTabSz="398196"/>
            <a:r>
              <a:rPr lang="es-CO" sz="2400" b="1" dirty="0">
                <a:solidFill>
                  <a:srgbClr val="FF6C00"/>
                </a:solidFill>
                <a:latin typeface="Josefin Sans" pitchFamily="2" charset="77"/>
                <a:cs typeface="Arial" panose="020B0604020202020204" pitchFamily="34" charset="0"/>
                <a:sym typeface="Helvetica Neue"/>
              </a:rPr>
              <a:t>Estructura de un elemento</a:t>
            </a:r>
          </a:p>
        </p:txBody>
      </p:sp>
      <p:pic>
        <p:nvPicPr>
          <p:cNvPr id="2050" name="Picture 2" descr="estrutura básica de un documento html5 Archives - Java desde 0">
            <a:extLst>
              <a:ext uri="{FF2B5EF4-FFF2-40B4-BE49-F238E27FC236}">
                <a16:creationId xmlns:a16="http://schemas.microsoft.com/office/drawing/2014/main" id="{60A43138-E0DA-BDAD-0E00-19FA56D9F7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650" y="4055961"/>
            <a:ext cx="788670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177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081A144-8883-DBAB-A86A-E4ECBFBDFCCE}"/>
              </a:ext>
            </a:extLst>
          </p:cNvPr>
          <p:cNvSpPr txBox="1"/>
          <p:nvPr/>
        </p:nvSpPr>
        <p:spPr>
          <a:xfrm>
            <a:off x="1012497" y="1216832"/>
            <a:ext cx="9743993" cy="2061718"/>
          </a:xfrm>
          <a:prstGeom prst="rect">
            <a:avLst/>
          </a:prstGeom>
          <a:noFill/>
        </p:spPr>
        <p:txBody>
          <a:bodyPr wrap="square" rtlCol="0">
            <a:spAutoFit/>
          </a:bodyPr>
          <a:lstStyle/>
          <a:p>
            <a:pPr algn="just" defTabSz="1257621" hangingPunct="0"/>
            <a:r>
              <a:rPr lang="es-MX" sz="2133" dirty="0">
                <a:solidFill>
                  <a:srgbClr val="404040"/>
                </a:solidFill>
                <a:latin typeface="Calibir"/>
                <a:ea typeface="Helvetica Neue"/>
                <a:cs typeface="Calibir"/>
                <a:sym typeface="Helvetica Neue"/>
              </a:rPr>
              <a:t>Para extender las capacidades de las etiquetas individuales y administrarlas más fácilmente, podemos usar </a:t>
            </a:r>
            <a:r>
              <a:rPr lang="es-MX" sz="2133" dirty="0">
                <a:solidFill>
                  <a:schemeClr val="accent2">
                    <a:lumMod val="75000"/>
                  </a:schemeClr>
                </a:solidFill>
                <a:latin typeface="Calibir"/>
                <a:ea typeface="Helvetica Neue"/>
                <a:cs typeface="Calibir"/>
                <a:sym typeface="Helvetica Neue"/>
              </a:rPr>
              <a:t>atributos</a:t>
            </a:r>
            <a:r>
              <a:rPr lang="es-MX" sz="2133" dirty="0">
                <a:solidFill>
                  <a:srgbClr val="404040"/>
                </a:solidFill>
                <a:latin typeface="Calibir"/>
                <a:ea typeface="Helvetica Neue"/>
                <a:cs typeface="Calibir"/>
                <a:sym typeface="Helvetica Neue"/>
              </a:rPr>
              <a:t>. Los atributos son aclaraciones para el navegador sobre cómo mostrar una etiqueta.</a:t>
            </a:r>
          </a:p>
          <a:p>
            <a:pPr algn="just" defTabSz="1257621" hangingPunct="0"/>
            <a:endParaRPr lang="es-MX" sz="2133" dirty="0">
              <a:solidFill>
                <a:srgbClr val="404040"/>
              </a:solidFill>
              <a:latin typeface="Calibir"/>
              <a:ea typeface="Helvetica Neue"/>
              <a:cs typeface="Calibir"/>
              <a:sym typeface="Helvetica Neue"/>
            </a:endParaRPr>
          </a:p>
          <a:p>
            <a:pPr algn="just" defTabSz="1257621" hangingPunct="0"/>
            <a:r>
              <a:rPr lang="es-MX" sz="2133" dirty="0">
                <a:solidFill>
                  <a:srgbClr val="404040"/>
                </a:solidFill>
                <a:latin typeface="Calibir"/>
                <a:ea typeface="Helvetica Neue"/>
                <a:cs typeface="Calibir"/>
                <a:sym typeface="Helvetica Neue"/>
              </a:rPr>
              <a:t>Cada atributo HTML consta de </a:t>
            </a:r>
            <a:r>
              <a:rPr lang="es-MX" sz="2133" dirty="0">
                <a:solidFill>
                  <a:schemeClr val="accent2">
                    <a:lumMod val="75000"/>
                  </a:schemeClr>
                </a:solidFill>
                <a:latin typeface="Calibir"/>
                <a:ea typeface="Helvetica Neue"/>
                <a:cs typeface="Calibir"/>
                <a:sym typeface="Helvetica Neue"/>
              </a:rPr>
              <a:t>nombres</a:t>
            </a:r>
            <a:r>
              <a:rPr lang="es-MX" sz="2133" dirty="0">
                <a:solidFill>
                  <a:srgbClr val="404040"/>
                </a:solidFill>
                <a:latin typeface="Calibir"/>
                <a:ea typeface="Helvetica Neue"/>
                <a:cs typeface="Calibir"/>
                <a:sym typeface="Helvetica Neue"/>
              </a:rPr>
              <a:t> y </a:t>
            </a:r>
            <a:r>
              <a:rPr lang="es-MX" sz="2133" dirty="0">
                <a:solidFill>
                  <a:schemeClr val="accent2">
                    <a:lumMod val="75000"/>
                  </a:schemeClr>
                </a:solidFill>
                <a:latin typeface="Calibir"/>
                <a:ea typeface="Helvetica Neue"/>
                <a:cs typeface="Calibir"/>
                <a:sym typeface="Helvetica Neue"/>
              </a:rPr>
              <a:t>valores</a:t>
            </a:r>
            <a:r>
              <a:rPr lang="es-MX" sz="2133" dirty="0">
                <a:solidFill>
                  <a:srgbClr val="404040"/>
                </a:solidFill>
                <a:latin typeface="Calibir"/>
                <a:ea typeface="Helvetica Neue"/>
                <a:cs typeface="Calibir"/>
                <a:sym typeface="Helvetica Neue"/>
              </a:rPr>
              <a:t>. El siguiente ejemplo muestra la sintaxis de los atributos:</a:t>
            </a:r>
            <a:endParaRPr lang="es-ES" sz="2133" dirty="0">
              <a:solidFill>
                <a:srgbClr val="404040"/>
              </a:solidFill>
              <a:latin typeface="Calibir"/>
              <a:ea typeface="Helvetica Neue"/>
              <a:cs typeface="Calibir"/>
              <a:sym typeface="Helvetica Neue"/>
            </a:endParaRPr>
          </a:p>
        </p:txBody>
      </p:sp>
      <p:sp>
        <p:nvSpPr>
          <p:cNvPr id="5" name="CuadroTexto 4">
            <a:extLst>
              <a:ext uri="{FF2B5EF4-FFF2-40B4-BE49-F238E27FC236}">
                <a16:creationId xmlns:a16="http://schemas.microsoft.com/office/drawing/2014/main" id="{219205FA-203F-3F68-82F7-21698BB60641}"/>
              </a:ext>
            </a:extLst>
          </p:cNvPr>
          <p:cNvSpPr txBox="1"/>
          <p:nvPr/>
        </p:nvSpPr>
        <p:spPr>
          <a:xfrm>
            <a:off x="1012497" y="510250"/>
            <a:ext cx="7797206" cy="461665"/>
          </a:xfrm>
          <a:prstGeom prst="rect">
            <a:avLst/>
          </a:prstGeom>
          <a:noFill/>
        </p:spPr>
        <p:txBody>
          <a:bodyPr wrap="square" rtlCol="0">
            <a:spAutoFit/>
          </a:bodyPr>
          <a:lstStyle/>
          <a:p>
            <a:pPr defTabSz="398196"/>
            <a:r>
              <a:rPr lang="es-CO" sz="2400" b="1" dirty="0">
                <a:solidFill>
                  <a:srgbClr val="FF6C00"/>
                </a:solidFill>
                <a:latin typeface="Josefin Sans" pitchFamily="2" charset="77"/>
                <a:cs typeface="Arial" panose="020B0604020202020204" pitchFamily="34" charset="0"/>
                <a:sym typeface="Helvetica Neue"/>
              </a:rPr>
              <a:t>Atributos de etiqueta</a:t>
            </a:r>
          </a:p>
        </p:txBody>
      </p:sp>
      <p:pic>
        <p:nvPicPr>
          <p:cNvPr id="3" name="Imagen 2">
            <a:extLst>
              <a:ext uri="{FF2B5EF4-FFF2-40B4-BE49-F238E27FC236}">
                <a16:creationId xmlns:a16="http://schemas.microsoft.com/office/drawing/2014/main" id="{A34B2856-798A-006B-0926-DDFAA7E98590}"/>
              </a:ext>
            </a:extLst>
          </p:cNvPr>
          <p:cNvPicPr>
            <a:picLocks noChangeAspect="1"/>
          </p:cNvPicPr>
          <p:nvPr/>
        </p:nvPicPr>
        <p:blipFill>
          <a:blip r:embed="rId2"/>
          <a:stretch>
            <a:fillRect/>
          </a:stretch>
        </p:blipFill>
        <p:spPr>
          <a:xfrm>
            <a:off x="2877164" y="3579451"/>
            <a:ext cx="5637572" cy="2437421"/>
          </a:xfrm>
          <a:prstGeom prst="rect">
            <a:avLst/>
          </a:prstGeom>
        </p:spPr>
      </p:pic>
    </p:spTree>
    <p:extLst>
      <p:ext uri="{BB962C8B-B14F-4D97-AF65-F5344CB8AC3E}">
        <p14:creationId xmlns:p14="http://schemas.microsoft.com/office/powerpoint/2010/main" val="3130509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081A144-8883-DBAB-A86A-E4ECBFBDFCCE}"/>
              </a:ext>
            </a:extLst>
          </p:cNvPr>
          <p:cNvSpPr txBox="1"/>
          <p:nvPr/>
        </p:nvSpPr>
        <p:spPr>
          <a:xfrm>
            <a:off x="1012497" y="2101735"/>
            <a:ext cx="4601722" cy="2718180"/>
          </a:xfrm>
          <a:prstGeom prst="rect">
            <a:avLst/>
          </a:prstGeom>
          <a:noFill/>
        </p:spPr>
        <p:txBody>
          <a:bodyPr wrap="square" rtlCol="0">
            <a:spAutoFit/>
          </a:bodyPr>
          <a:lstStyle/>
          <a:p>
            <a:pPr algn="just" defTabSz="1257621" hangingPunct="0"/>
            <a:r>
              <a:rPr lang="es-MX" sz="2133" dirty="0">
                <a:solidFill>
                  <a:srgbClr val="404040"/>
                </a:solidFill>
                <a:latin typeface="Calibir"/>
                <a:ea typeface="Helvetica Neue"/>
                <a:cs typeface="Calibir"/>
                <a:sym typeface="Helvetica Neue"/>
              </a:rPr>
              <a:t>Las etiquetas HTML emparejadas constan de dos instrucciones: una etiqueta de apertura (también llamada etiqueta de inicio) que marca el comienzo de un bloque </a:t>
            </a:r>
            <a:r>
              <a:rPr lang="es-MX" sz="2133" dirty="0">
                <a:solidFill>
                  <a:schemeClr val="accent2">
                    <a:lumMod val="75000"/>
                  </a:schemeClr>
                </a:solidFill>
                <a:latin typeface="Calibir"/>
                <a:ea typeface="Helvetica Neue"/>
                <a:cs typeface="Calibir"/>
                <a:sym typeface="Helvetica Neue"/>
              </a:rPr>
              <a:t>(&lt; &gt;) </a:t>
            </a:r>
            <a:r>
              <a:rPr lang="es-MX" sz="2133" dirty="0">
                <a:solidFill>
                  <a:srgbClr val="404040"/>
                </a:solidFill>
                <a:latin typeface="Calibir"/>
                <a:ea typeface="Helvetica Neue"/>
                <a:cs typeface="Calibir"/>
                <a:sym typeface="Helvetica Neue"/>
              </a:rPr>
              <a:t>y una etiqueta de cierre que tiene el mismo aspecto pero con una barra inclinada adicional</a:t>
            </a:r>
            <a:r>
              <a:rPr lang="es-MX" sz="2133" dirty="0">
                <a:solidFill>
                  <a:schemeClr val="accent2">
                    <a:lumMod val="75000"/>
                  </a:schemeClr>
                </a:solidFill>
                <a:latin typeface="Calibir"/>
                <a:ea typeface="Helvetica Neue"/>
                <a:cs typeface="Calibir"/>
                <a:sym typeface="Helvetica Neue"/>
              </a:rPr>
              <a:t>  (&lt; / &gt;) </a:t>
            </a:r>
            <a:endParaRPr lang="es-ES" sz="2133" dirty="0">
              <a:solidFill>
                <a:schemeClr val="accent2">
                  <a:lumMod val="75000"/>
                </a:schemeClr>
              </a:solidFill>
              <a:latin typeface="Calibir"/>
              <a:ea typeface="Helvetica Neue"/>
              <a:cs typeface="Calibir"/>
              <a:sym typeface="Helvetica Neue"/>
            </a:endParaRPr>
          </a:p>
        </p:txBody>
      </p:sp>
      <p:sp>
        <p:nvSpPr>
          <p:cNvPr id="5" name="CuadroTexto 4">
            <a:extLst>
              <a:ext uri="{FF2B5EF4-FFF2-40B4-BE49-F238E27FC236}">
                <a16:creationId xmlns:a16="http://schemas.microsoft.com/office/drawing/2014/main" id="{219205FA-203F-3F68-82F7-21698BB60641}"/>
              </a:ext>
            </a:extLst>
          </p:cNvPr>
          <p:cNvSpPr txBox="1"/>
          <p:nvPr/>
        </p:nvSpPr>
        <p:spPr>
          <a:xfrm>
            <a:off x="943671" y="579076"/>
            <a:ext cx="7060898" cy="461665"/>
          </a:xfrm>
          <a:prstGeom prst="rect">
            <a:avLst/>
          </a:prstGeom>
          <a:noFill/>
        </p:spPr>
        <p:txBody>
          <a:bodyPr wrap="square" rtlCol="0">
            <a:spAutoFit/>
          </a:bodyPr>
          <a:lstStyle/>
          <a:p>
            <a:pPr defTabSz="398196"/>
            <a:r>
              <a:rPr lang="es-CO" sz="2400" b="1" dirty="0">
                <a:solidFill>
                  <a:srgbClr val="FF6C00"/>
                </a:solidFill>
                <a:latin typeface="Josefin Sans" pitchFamily="2" charset="77"/>
                <a:cs typeface="Arial" panose="020B0604020202020204" pitchFamily="34" charset="0"/>
                <a:sym typeface="Helvetica Neue"/>
              </a:rPr>
              <a:t>Etiquetas emparejadas </a:t>
            </a:r>
          </a:p>
        </p:txBody>
      </p:sp>
      <p:pic>
        <p:nvPicPr>
          <p:cNvPr id="7" name="Imagen 6">
            <a:extLst>
              <a:ext uri="{FF2B5EF4-FFF2-40B4-BE49-F238E27FC236}">
                <a16:creationId xmlns:a16="http://schemas.microsoft.com/office/drawing/2014/main" id="{8B52E69B-3EE7-B8BA-9A36-5720BF735039}"/>
              </a:ext>
            </a:extLst>
          </p:cNvPr>
          <p:cNvPicPr>
            <a:picLocks noChangeAspect="1"/>
          </p:cNvPicPr>
          <p:nvPr/>
        </p:nvPicPr>
        <p:blipFill>
          <a:blip r:embed="rId2"/>
          <a:stretch>
            <a:fillRect/>
          </a:stretch>
        </p:blipFill>
        <p:spPr>
          <a:xfrm>
            <a:off x="5978013" y="2388925"/>
            <a:ext cx="5841980" cy="1922832"/>
          </a:xfrm>
          <a:prstGeom prst="rect">
            <a:avLst/>
          </a:prstGeom>
        </p:spPr>
      </p:pic>
    </p:spTree>
    <p:extLst>
      <p:ext uri="{BB962C8B-B14F-4D97-AF65-F5344CB8AC3E}">
        <p14:creationId xmlns:p14="http://schemas.microsoft.com/office/powerpoint/2010/main" val="4021445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081A144-8883-DBAB-A86A-E4ECBFBDFCCE}"/>
              </a:ext>
            </a:extLst>
          </p:cNvPr>
          <p:cNvSpPr txBox="1"/>
          <p:nvPr/>
        </p:nvSpPr>
        <p:spPr>
          <a:xfrm>
            <a:off x="1012497" y="2101735"/>
            <a:ext cx="4601722" cy="2061718"/>
          </a:xfrm>
          <a:prstGeom prst="rect">
            <a:avLst/>
          </a:prstGeom>
          <a:noFill/>
        </p:spPr>
        <p:txBody>
          <a:bodyPr wrap="square" rtlCol="0">
            <a:spAutoFit/>
          </a:bodyPr>
          <a:lstStyle/>
          <a:p>
            <a:pPr algn="just" defTabSz="1257621" hangingPunct="0"/>
            <a:r>
              <a:rPr lang="es-MX" sz="2133" dirty="0">
                <a:solidFill>
                  <a:srgbClr val="404040"/>
                </a:solidFill>
                <a:latin typeface="Calibir"/>
                <a:ea typeface="Helvetica Neue"/>
                <a:cs typeface="Calibir"/>
                <a:sym typeface="Helvetica Neue"/>
              </a:rPr>
              <a:t>Las etiquetas no emparejadas no tienen contenido dentro. Forman elementos HTML gráficos o símbolos en una página. Por lo tanto, las etiquetas HTML no emparejadas solo tienen una etiqueta de apertura.</a:t>
            </a:r>
            <a:endParaRPr lang="es-ES" sz="2133" dirty="0">
              <a:solidFill>
                <a:schemeClr val="accent2">
                  <a:lumMod val="75000"/>
                </a:schemeClr>
              </a:solidFill>
              <a:latin typeface="Calibir"/>
              <a:ea typeface="Helvetica Neue"/>
              <a:cs typeface="Calibir"/>
              <a:sym typeface="Helvetica Neue"/>
            </a:endParaRPr>
          </a:p>
        </p:txBody>
      </p:sp>
      <p:sp>
        <p:nvSpPr>
          <p:cNvPr id="5" name="CuadroTexto 4">
            <a:extLst>
              <a:ext uri="{FF2B5EF4-FFF2-40B4-BE49-F238E27FC236}">
                <a16:creationId xmlns:a16="http://schemas.microsoft.com/office/drawing/2014/main" id="{219205FA-203F-3F68-82F7-21698BB60641}"/>
              </a:ext>
            </a:extLst>
          </p:cNvPr>
          <p:cNvSpPr txBox="1"/>
          <p:nvPr/>
        </p:nvSpPr>
        <p:spPr>
          <a:xfrm>
            <a:off x="943671" y="579076"/>
            <a:ext cx="8239658" cy="461665"/>
          </a:xfrm>
          <a:prstGeom prst="rect">
            <a:avLst/>
          </a:prstGeom>
          <a:noFill/>
        </p:spPr>
        <p:txBody>
          <a:bodyPr wrap="square" rtlCol="0">
            <a:spAutoFit/>
          </a:bodyPr>
          <a:lstStyle/>
          <a:p>
            <a:pPr defTabSz="398196"/>
            <a:r>
              <a:rPr lang="es-CO" sz="2400" b="1" dirty="0">
                <a:solidFill>
                  <a:srgbClr val="FF6C00"/>
                </a:solidFill>
                <a:latin typeface="Josefin Sans" pitchFamily="2" charset="77"/>
                <a:cs typeface="Arial" panose="020B0604020202020204" pitchFamily="34" charset="0"/>
                <a:sym typeface="Helvetica Neue"/>
              </a:rPr>
              <a:t>Etiquetas no emparejadas</a:t>
            </a:r>
          </a:p>
        </p:txBody>
      </p:sp>
      <p:pic>
        <p:nvPicPr>
          <p:cNvPr id="4" name="Imagen 3">
            <a:extLst>
              <a:ext uri="{FF2B5EF4-FFF2-40B4-BE49-F238E27FC236}">
                <a16:creationId xmlns:a16="http://schemas.microsoft.com/office/drawing/2014/main" id="{291C11C7-A32B-2347-2BC8-36DE89EC3301}"/>
              </a:ext>
            </a:extLst>
          </p:cNvPr>
          <p:cNvPicPr>
            <a:picLocks noChangeAspect="1"/>
          </p:cNvPicPr>
          <p:nvPr/>
        </p:nvPicPr>
        <p:blipFill>
          <a:blip r:embed="rId2"/>
          <a:stretch>
            <a:fillRect/>
          </a:stretch>
        </p:blipFill>
        <p:spPr>
          <a:xfrm>
            <a:off x="6680404" y="2101735"/>
            <a:ext cx="3924300" cy="3257550"/>
          </a:xfrm>
          <a:prstGeom prst="rect">
            <a:avLst/>
          </a:prstGeom>
        </p:spPr>
      </p:pic>
    </p:spTree>
    <p:extLst>
      <p:ext uri="{BB962C8B-B14F-4D97-AF65-F5344CB8AC3E}">
        <p14:creationId xmlns:p14="http://schemas.microsoft.com/office/powerpoint/2010/main" val="1898573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081A144-8883-DBAB-A86A-E4ECBFBDFCCE}"/>
              </a:ext>
            </a:extLst>
          </p:cNvPr>
          <p:cNvSpPr txBox="1"/>
          <p:nvPr/>
        </p:nvSpPr>
        <p:spPr>
          <a:xfrm>
            <a:off x="943671" y="1492135"/>
            <a:ext cx="5781593" cy="420564"/>
          </a:xfrm>
          <a:prstGeom prst="rect">
            <a:avLst/>
          </a:prstGeom>
          <a:noFill/>
        </p:spPr>
        <p:txBody>
          <a:bodyPr wrap="square" rtlCol="0">
            <a:spAutoFit/>
          </a:bodyPr>
          <a:lstStyle/>
          <a:p>
            <a:pPr algn="just" defTabSz="1257621" hangingPunct="0"/>
            <a:r>
              <a:rPr lang="es-MX" sz="2133" dirty="0">
                <a:solidFill>
                  <a:srgbClr val="404040"/>
                </a:solidFill>
                <a:latin typeface="Calibir"/>
                <a:ea typeface="Helvetica Neue"/>
                <a:cs typeface="Calibir"/>
                <a:sym typeface="Helvetica Neue"/>
              </a:rPr>
              <a:t>Las etiquetas también se pueden anidar:</a:t>
            </a:r>
            <a:endParaRPr lang="es-ES" sz="2133" dirty="0">
              <a:solidFill>
                <a:schemeClr val="accent2">
                  <a:lumMod val="75000"/>
                </a:schemeClr>
              </a:solidFill>
              <a:latin typeface="Calibir"/>
              <a:ea typeface="Helvetica Neue"/>
              <a:cs typeface="Calibir"/>
              <a:sym typeface="Helvetica Neue"/>
            </a:endParaRPr>
          </a:p>
        </p:txBody>
      </p:sp>
      <p:sp>
        <p:nvSpPr>
          <p:cNvPr id="5" name="CuadroTexto 4">
            <a:extLst>
              <a:ext uri="{FF2B5EF4-FFF2-40B4-BE49-F238E27FC236}">
                <a16:creationId xmlns:a16="http://schemas.microsoft.com/office/drawing/2014/main" id="{219205FA-203F-3F68-82F7-21698BB60641}"/>
              </a:ext>
            </a:extLst>
          </p:cNvPr>
          <p:cNvSpPr txBox="1"/>
          <p:nvPr/>
        </p:nvSpPr>
        <p:spPr>
          <a:xfrm>
            <a:off x="943671" y="579076"/>
            <a:ext cx="8239658" cy="461665"/>
          </a:xfrm>
          <a:prstGeom prst="rect">
            <a:avLst/>
          </a:prstGeom>
          <a:noFill/>
        </p:spPr>
        <p:txBody>
          <a:bodyPr wrap="square" rtlCol="0">
            <a:spAutoFit/>
          </a:bodyPr>
          <a:lstStyle/>
          <a:p>
            <a:pPr defTabSz="398196"/>
            <a:r>
              <a:rPr lang="es-CO" sz="2400" b="1" dirty="0">
                <a:solidFill>
                  <a:srgbClr val="FF6C00"/>
                </a:solidFill>
                <a:latin typeface="Josefin Sans" pitchFamily="2" charset="77"/>
                <a:cs typeface="Arial" panose="020B0604020202020204" pitchFamily="34" charset="0"/>
                <a:sym typeface="Helvetica Neue"/>
              </a:rPr>
              <a:t>Etiquetas anidadas</a:t>
            </a:r>
          </a:p>
        </p:txBody>
      </p:sp>
      <p:pic>
        <p:nvPicPr>
          <p:cNvPr id="6" name="Imagen 5">
            <a:extLst>
              <a:ext uri="{FF2B5EF4-FFF2-40B4-BE49-F238E27FC236}">
                <a16:creationId xmlns:a16="http://schemas.microsoft.com/office/drawing/2014/main" id="{0DB4B1A4-3DAB-9B67-DF11-5C797F5D4B5A}"/>
              </a:ext>
            </a:extLst>
          </p:cNvPr>
          <p:cNvPicPr>
            <a:picLocks noChangeAspect="1"/>
          </p:cNvPicPr>
          <p:nvPr/>
        </p:nvPicPr>
        <p:blipFill>
          <a:blip r:embed="rId2"/>
          <a:stretch>
            <a:fillRect/>
          </a:stretch>
        </p:blipFill>
        <p:spPr>
          <a:xfrm>
            <a:off x="943671" y="1989496"/>
            <a:ext cx="8773140" cy="1284252"/>
          </a:xfrm>
          <a:prstGeom prst="rect">
            <a:avLst/>
          </a:prstGeom>
        </p:spPr>
      </p:pic>
      <p:sp>
        <p:nvSpPr>
          <p:cNvPr id="7" name="CuadroTexto 6">
            <a:extLst>
              <a:ext uri="{FF2B5EF4-FFF2-40B4-BE49-F238E27FC236}">
                <a16:creationId xmlns:a16="http://schemas.microsoft.com/office/drawing/2014/main" id="{374913E8-B9E4-DCD0-F825-C097C74D07F1}"/>
              </a:ext>
            </a:extLst>
          </p:cNvPr>
          <p:cNvSpPr txBox="1"/>
          <p:nvPr/>
        </p:nvSpPr>
        <p:spPr>
          <a:xfrm>
            <a:off x="943670" y="3518807"/>
            <a:ext cx="8773140" cy="2061718"/>
          </a:xfrm>
          <a:prstGeom prst="rect">
            <a:avLst/>
          </a:prstGeom>
          <a:noFill/>
        </p:spPr>
        <p:txBody>
          <a:bodyPr wrap="square" rtlCol="0">
            <a:spAutoFit/>
          </a:bodyPr>
          <a:lstStyle/>
          <a:p>
            <a:pPr algn="just" defTabSz="1257621" hangingPunct="0"/>
            <a:r>
              <a:rPr lang="es-MX" sz="2133" dirty="0">
                <a:solidFill>
                  <a:srgbClr val="404040"/>
                </a:solidFill>
                <a:latin typeface="Calibir"/>
                <a:ea typeface="Helvetica Neue"/>
                <a:cs typeface="Calibir"/>
                <a:sym typeface="Helvetica Neue"/>
              </a:rPr>
              <a:t>La etiqueta &lt;b&gt; se usa para poner en negrita una palabra.</a:t>
            </a:r>
          </a:p>
          <a:p>
            <a:pPr algn="just" defTabSz="1257621" hangingPunct="0"/>
            <a:endParaRPr lang="es-MX" sz="2133" dirty="0">
              <a:solidFill>
                <a:srgbClr val="404040"/>
              </a:solidFill>
              <a:latin typeface="Calibir"/>
              <a:ea typeface="Helvetica Neue"/>
              <a:cs typeface="Calibir"/>
              <a:sym typeface="Helvetica Neue"/>
            </a:endParaRPr>
          </a:p>
          <a:p>
            <a:pPr algn="just" defTabSz="1257621" hangingPunct="0"/>
            <a:r>
              <a:rPr lang="es-MX" sz="2133" dirty="0">
                <a:solidFill>
                  <a:schemeClr val="tx1">
                    <a:lumMod val="75000"/>
                    <a:lumOff val="25000"/>
                  </a:schemeClr>
                </a:solidFill>
                <a:latin typeface="Calibir"/>
                <a:ea typeface="Helvetica Neue"/>
                <a:cs typeface="Calibir"/>
                <a:sym typeface="Helvetica Neue"/>
              </a:rPr>
              <a:t>Una etiqueta anidada debe cerrarse antes de cerrar la inicial.</a:t>
            </a:r>
          </a:p>
          <a:p>
            <a:pPr algn="just" defTabSz="1257621" hangingPunct="0"/>
            <a:endParaRPr lang="es-MX" sz="2133" dirty="0">
              <a:solidFill>
                <a:schemeClr val="tx1">
                  <a:lumMod val="75000"/>
                  <a:lumOff val="25000"/>
                </a:schemeClr>
              </a:solidFill>
              <a:latin typeface="Calibir"/>
              <a:ea typeface="Helvetica Neue"/>
              <a:cs typeface="Calibir"/>
              <a:sym typeface="Helvetica Neue"/>
            </a:endParaRPr>
          </a:p>
          <a:p>
            <a:pPr algn="just" defTabSz="1257621" hangingPunct="0"/>
            <a:r>
              <a:rPr lang="es-MX" sz="2133" dirty="0">
                <a:solidFill>
                  <a:schemeClr val="tx1">
                    <a:lumMod val="75000"/>
                    <a:lumOff val="25000"/>
                  </a:schemeClr>
                </a:solidFill>
                <a:latin typeface="Calibir"/>
                <a:ea typeface="Helvetica Neue"/>
                <a:cs typeface="Calibir"/>
                <a:sym typeface="Helvetica Neue"/>
              </a:rPr>
              <a:t>La etiqueta exterior se denomina </a:t>
            </a:r>
            <a:r>
              <a:rPr lang="es-MX" sz="2133" dirty="0">
                <a:solidFill>
                  <a:schemeClr val="accent2">
                    <a:lumMod val="75000"/>
                  </a:schemeClr>
                </a:solidFill>
                <a:latin typeface="Calibir"/>
                <a:ea typeface="Helvetica Neue"/>
                <a:cs typeface="Calibir"/>
                <a:sym typeface="Helvetica Neue"/>
              </a:rPr>
              <a:t>elemento padre </a:t>
            </a:r>
            <a:r>
              <a:rPr lang="es-MX" sz="2133" dirty="0">
                <a:solidFill>
                  <a:schemeClr val="tx1">
                    <a:lumMod val="75000"/>
                    <a:lumOff val="25000"/>
                  </a:schemeClr>
                </a:solidFill>
                <a:latin typeface="Calibir"/>
                <a:ea typeface="Helvetica Neue"/>
                <a:cs typeface="Calibir"/>
                <a:sym typeface="Helvetica Neue"/>
              </a:rPr>
              <a:t>y la etiqueta interior es un </a:t>
            </a:r>
            <a:r>
              <a:rPr lang="es-MX" sz="2133" dirty="0">
                <a:solidFill>
                  <a:schemeClr val="accent2">
                    <a:lumMod val="75000"/>
                  </a:schemeClr>
                </a:solidFill>
                <a:latin typeface="Calibir"/>
                <a:ea typeface="Helvetica Neue"/>
                <a:cs typeface="Calibir"/>
                <a:sym typeface="Helvetica Neue"/>
              </a:rPr>
              <a:t>elemento hijo</a:t>
            </a:r>
            <a:r>
              <a:rPr lang="es-MX" sz="2133" dirty="0">
                <a:solidFill>
                  <a:schemeClr val="tx1">
                    <a:lumMod val="75000"/>
                    <a:lumOff val="25000"/>
                  </a:schemeClr>
                </a:solidFill>
                <a:latin typeface="Calibir"/>
                <a:ea typeface="Helvetica Neue"/>
                <a:cs typeface="Calibir"/>
                <a:sym typeface="Helvetica Neue"/>
              </a:rPr>
              <a:t>.</a:t>
            </a:r>
            <a:endParaRPr lang="es-ES" sz="2133" dirty="0">
              <a:solidFill>
                <a:schemeClr val="tx1">
                  <a:lumMod val="75000"/>
                  <a:lumOff val="25000"/>
                </a:schemeClr>
              </a:solidFill>
              <a:latin typeface="Calibir"/>
              <a:ea typeface="Helvetica Neue"/>
              <a:cs typeface="Calibir"/>
              <a:sym typeface="Helvetica Neue"/>
            </a:endParaRPr>
          </a:p>
        </p:txBody>
      </p:sp>
    </p:spTree>
    <p:extLst>
      <p:ext uri="{BB962C8B-B14F-4D97-AF65-F5344CB8AC3E}">
        <p14:creationId xmlns:p14="http://schemas.microsoft.com/office/powerpoint/2010/main" val="1491923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978259" y="2323448"/>
            <a:ext cx="7620000" cy="830997"/>
          </a:xfrm>
          <a:prstGeom prst="rect">
            <a:avLst/>
          </a:prstGeom>
          <a:noFill/>
        </p:spPr>
        <p:txBody>
          <a:bodyPr wrap="square" rtlCol="0">
            <a:spAutoFit/>
          </a:bodyPr>
          <a:lstStyle/>
          <a:p>
            <a:r>
              <a:rPr lang="es-MX" sz="4800" b="1" dirty="0">
                <a:solidFill>
                  <a:schemeClr val="tx1">
                    <a:lumMod val="75000"/>
                    <a:lumOff val="25000"/>
                  </a:schemeClr>
                </a:solidFill>
              </a:rPr>
              <a:t>Estructura de la página HTML</a:t>
            </a:r>
            <a:endParaRPr lang="es-ES" sz="4800" b="1" dirty="0">
              <a:solidFill>
                <a:schemeClr val="tx1">
                  <a:lumMod val="75000"/>
                  <a:lumOff val="25000"/>
                </a:schemeClr>
              </a:solidFill>
            </a:endParaRPr>
          </a:p>
        </p:txBody>
      </p:sp>
      <p:sp>
        <p:nvSpPr>
          <p:cNvPr id="5" name="Rectángulo 4"/>
          <p:cNvSpPr/>
          <p:nvPr/>
        </p:nvSpPr>
        <p:spPr>
          <a:xfrm>
            <a:off x="2135575" y="3181484"/>
            <a:ext cx="957983" cy="6095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Tree>
    <p:extLst>
      <p:ext uri="{BB962C8B-B14F-4D97-AF65-F5344CB8AC3E}">
        <p14:creationId xmlns:p14="http://schemas.microsoft.com/office/powerpoint/2010/main" val="1457491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28656" y="1622946"/>
            <a:ext cx="4991752" cy="830997"/>
          </a:xfrm>
          <a:prstGeom prst="rect">
            <a:avLst/>
          </a:prstGeom>
          <a:noFill/>
        </p:spPr>
        <p:txBody>
          <a:bodyPr wrap="square" rtlCol="0">
            <a:spAutoFit/>
          </a:bodyPr>
          <a:lstStyle/>
          <a:p>
            <a:r>
              <a:rPr lang="es-ES" sz="4800" b="1" dirty="0">
                <a:solidFill>
                  <a:schemeClr val="tx1">
                    <a:lumMod val="75000"/>
                    <a:lumOff val="25000"/>
                  </a:schemeClr>
                </a:solidFill>
              </a:rPr>
              <a:t>¿Qué es la Web?</a:t>
            </a:r>
          </a:p>
        </p:txBody>
      </p:sp>
      <p:sp>
        <p:nvSpPr>
          <p:cNvPr id="6" name="CuadroTexto 5"/>
          <p:cNvSpPr txBox="1"/>
          <p:nvPr/>
        </p:nvSpPr>
        <p:spPr>
          <a:xfrm>
            <a:off x="1028656" y="2704666"/>
            <a:ext cx="4991752" cy="4031104"/>
          </a:xfrm>
          <a:prstGeom prst="rect">
            <a:avLst/>
          </a:prstGeom>
          <a:noFill/>
        </p:spPr>
        <p:txBody>
          <a:bodyPr wrap="square" rtlCol="0">
            <a:spAutoFit/>
          </a:bodyPr>
          <a:lstStyle/>
          <a:p>
            <a:pPr algn="just" defTabSz="1257621" hangingPunct="0"/>
            <a:r>
              <a:rPr lang="es-MX" sz="2133" dirty="0">
                <a:solidFill>
                  <a:srgbClr val="404040"/>
                </a:solidFill>
                <a:latin typeface="Calibir"/>
                <a:ea typeface="Helvetica Neue"/>
                <a:cs typeface="Calibir"/>
                <a:sym typeface="Helvetica Neue"/>
              </a:rPr>
              <a:t>El siglo XXI se puede asociar con la aparición de Internet y la </a:t>
            </a:r>
            <a:r>
              <a:rPr lang="es-MX" sz="2133" dirty="0" err="1">
                <a:solidFill>
                  <a:srgbClr val="404040"/>
                </a:solidFill>
                <a:latin typeface="Calibir"/>
                <a:ea typeface="Helvetica Neue"/>
                <a:cs typeface="Calibir"/>
                <a:sym typeface="Helvetica Neue"/>
              </a:rPr>
              <a:t>World</a:t>
            </a:r>
            <a:r>
              <a:rPr lang="es-MX" sz="2133" dirty="0">
                <a:solidFill>
                  <a:srgbClr val="404040"/>
                </a:solidFill>
                <a:latin typeface="Calibir"/>
                <a:ea typeface="Helvetica Neue"/>
                <a:cs typeface="Calibir"/>
                <a:sym typeface="Helvetica Neue"/>
              </a:rPr>
              <a:t> Wide Web. Su nacimiento trajo grandes cambios no solo en las estructuras militares y científicas, sino también en la vida de la gente común, brindándonos oportunidades que hasta ahora solo podíamos imaginar.</a:t>
            </a:r>
          </a:p>
          <a:p>
            <a:pPr algn="just" defTabSz="1257621" hangingPunct="0"/>
            <a:endParaRPr lang="es-MX" sz="2133" b="1" dirty="0">
              <a:solidFill>
                <a:srgbClr val="404040"/>
              </a:solidFill>
              <a:latin typeface="Calibir"/>
              <a:ea typeface="Helvetica Neue"/>
              <a:cs typeface="Calibir"/>
              <a:sym typeface="Helvetica Neue"/>
            </a:endParaRPr>
          </a:p>
          <a:p>
            <a:pPr algn="just" defTabSz="1257621" hangingPunct="0"/>
            <a:r>
              <a:rPr lang="es-MX" sz="2133" dirty="0">
                <a:solidFill>
                  <a:srgbClr val="404040"/>
                </a:solidFill>
                <a:latin typeface="Calibir"/>
                <a:ea typeface="Helvetica Neue"/>
                <a:cs typeface="Calibir"/>
                <a:sym typeface="Helvetica Neue"/>
              </a:rPr>
              <a:t>La</a:t>
            </a:r>
            <a:r>
              <a:rPr lang="es-MX" sz="2133" b="1" dirty="0">
                <a:solidFill>
                  <a:srgbClr val="404040"/>
                </a:solidFill>
                <a:latin typeface="Calibir"/>
                <a:ea typeface="Helvetica Neue"/>
                <a:cs typeface="Calibir"/>
                <a:sym typeface="Helvetica Neue"/>
              </a:rPr>
              <a:t> </a:t>
            </a:r>
            <a:r>
              <a:rPr lang="es-MX" sz="2133" b="1" dirty="0" err="1">
                <a:solidFill>
                  <a:srgbClr val="404040"/>
                </a:solidFill>
                <a:latin typeface="Calibir"/>
                <a:ea typeface="Helvetica Neue"/>
                <a:cs typeface="Calibir"/>
                <a:sym typeface="Helvetica Neue"/>
              </a:rPr>
              <a:t>World</a:t>
            </a:r>
            <a:r>
              <a:rPr lang="es-MX" sz="2133" b="1" dirty="0">
                <a:solidFill>
                  <a:srgbClr val="404040"/>
                </a:solidFill>
                <a:latin typeface="Calibir"/>
                <a:ea typeface="Helvetica Neue"/>
                <a:cs typeface="Calibir"/>
                <a:sym typeface="Helvetica Neue"/>
              </a:rPr>
              <a:t> Wide Web </a:t>
            </a:r>
            <a:r>
              <a:rPr lang="es-MX" sz="2133" dirty="0">
                <a:solidFill>
                  <a:srgbClr val="404040"/>
                </a:solidFill>
                <a:latin typeface="Calibir"/>
                <a:ea typeface="Helvetica Neue"/>
                <a:cs typeface="Calibir"/>
                <a:sym typeface="Helvetica Neue"/>
              </a:rPr>
              <a:t>es una </a:t>
            </a:r>
            <a:r>
              <a:rPr lang="es-MX" sz="2133" dirty="0">
                <a:solidFill>
                  <a:schemeClr val="accent2">
                    <a:lumMod val="75000"/>
                  </a:schemeClr>
                </a:solidFill>
                <a:latin typeface="Calibir"/>
                <a:ea typeface="Helvetica Neue"/>
                <a:cs typeface="Calibir"/>
                <a:sym typeface="Helvetica Neue"/>
              </a:rPr>
              <a:t>colección de recursos de información</a:t>
            </a:r>
            <a:r>
              <a:rPr lang="es-MX" sz="2133" dirty="0">
                <a:solidFill>
                  <a:srgbClr val="404040"/>
                </a:solidFill>
                <a:latin typeface="Calibir"/>
                <a:ea typeface="Helvetica Neue"/>
                <a:cs typeface="Calibir"/>
                <a:sym typeface="Helvetica Neue"/>
              </a:rPr>
              <a:t> repartidos por todo el mundo y vinculados entre sí por referencia. </a:t>
            </a:r>
            <a:endParaRPr lang="es-ES" sz="2133" b="1" dirty="0">
              <a:solidFill>
                <a:srgbClr val="404040"/>
              </a:solidFill>
              <a:latin typeface="Calibir"/>
              <a:ea typeface="Helvetica Neue"/>
              <a:cs typeface="Calibir"/>
              <a:sym typeface="Helvetica Neue"/>
            </a:endParaRPr>
          </a:p>
        </p:txBody>
      </p:sp>
      <p:sp>
        <p:nvSpPr>
          <p:cNvPr id="7" name="Rectángulo 6"/>
          <p:cNvSpPr/>
          <p:nvPr/>
        </p:nvSpPr>
        <p:spPr>
          <a:xfrm>
            <a:off x="1145434" y="2529161"/>
            <a:ext cx="957983" cy="6095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pic>
        <p:nvPicPr>
          <p:cNvPr id="13" name="Gráfico 12">
            <a:extLst>
              <a:ext uri="{FF2B5EF4-FFF2-40B4-BE49-F238E27FC236}">
                <a16:creationId xmlns:a16="http://schemas.microsoft.com/office/drawing/2014/main" id="{3EC12438-4660-F50A-FF13-EDFF0EE685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31371" y="2559640"/>
            <a:ext cx="5133414" cy="3204031"/>
          </a:xfrm>
          <a:prstGeom prst="rect">
            <a:avLst/>
          </a:prstGeom>
        </p:spPr>
      </p:pic>
    </p:spTree>
    <p:extLst>
      <p:ext uri="{BB962C8B-B14F-4D97-AF65-F5344CB8AC3E}">
        <p14:creationId xmlns:p14="http://schemas.microsoft.com/office/powerpoint/2010/main" val="941378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081A144-8883-DBAB-A86A-E4ECBFBDFCCE}"/>
              </a:ext>
            </a:extLst>
          </p:cNvPr>
          <p:cNvSpPr txBox="1"/>
          <p:nvPr/>
        </p:nvSpPr>
        <p:spPr>
          <a:xfrm>
            <a:off x="943671" y="1492135"/>
            <a:ext cx="9537516" cy="1077026"/>
          </a:xfrm>
          <a:prstGeom prst="rect">
            <a:avLst/>
          </a:prstGeom>
          <a:noFill/>
        </p:spPr>
        <p:txBody>
          <a:bodyPr wrap="square" rtlCol="0">
            <a:spAutoFit/>
          </a:bodyPr>
          <a:lstStyle/>
          <a:p>
            <a:pPr algn="just" defTabSz="1257621" hangingPunct="0"/>
            <a:r>
              <a:rPr lang="es-MX" sz="2133" dirty="0">
                <a:solidFill>
                  <a:srgbClr val="404040"/>
                </a:solidFill>
                <a:latin typeface="Calibir"/>
                <a:ea typeface="Helvetica Neue"/>
                <a:cs typeface="Calibir"/>
                <a:sym typeface="Helvetica Neue"/>
              </a:rPr>
              <a:t>Entre las numerosas etiquetas HTML que forman la estructura lógica de una página, algunas se consideran la base. La estructura se puede dividir en tres secciones principales: </a:t>
            </a:r>
            <a:r>
              <a:rPr lang="es-MX" sz="2133" dirty="0">
                <a:solidFill>
                  <a:schemeClr val="accent2">
                    <a:lumMod val="75000"/>
                  </a:schemeClr>
                </a:solidFill>
                <a:latin typeface="Calibir"/>
                <a:ea typeface="Helvetica Neue"/>
                <a:cs typeface="Calibir"/>
                <a:sym typeface="Helvetica Neue"/>
              </a:rPr>
              <a:t>&lt;</a:t>
            </a:r>
            <a:r>
              <a:rPr lang="es-MX" sz="2133" dirty="0" err="1">
                <a:solidFill>
                  <a:schemeClr val="accent2">
                    <a:lumMod val="75000"/>
                  </a:schemeClr>
                </a:solidFill>
                <a:latin typeface="Calibir"/>
                <a:ea typeface="Helvetica Neue"/>
                <a:cs typeface="Calibir"/>
                <a:sym typeface="Helvetica Neue"/>
              </a:rPr>
              <a:t>html</a:t>
            </a:r>
            <a:r>
              <a:rPr lang="es-MX" sz="2133" dirty="0">
                <a:solidFill>
                  <a:schemeClr val="accent2">
                    <a:lumMod val="75000"/>
                  </a:schemeClr>
                </a:solidFill>
                <a:latin typeface="Calibir"/>
                <a:ea typeface="Helvetica Neue"/>
                <a:cs typeface="Calibir"/>
                <a:sym typeface="Helvetica Neue"/>
              </a:rPr>
              <a:t>&gt;</a:t>
            </a:r>
            <a:r>
              <a:rPr lang="es-MX" sz="2133" dirty="0">
                <a:solidFill>
                  <a:srgbClr val="404040"/>
                </a:solidFill>
                <a:latin typeface="Calibir"/>
                <a:ea typeface="Helvetica Neue"/>
                <a:cs typeface="Calibir"/>
                <a:sym typeface="Helvetica Neue"/>
              </a:rPr>
              <a:t>, </a:t>
            </a:r>
            <a:r>
              <a:rPr lang="es-MX" sz="2133" dirty="0">
                <a:solidFill>
                  <a:schemeClr val="accent2">
                    <a:lumMod val="75000"/>
                  </a:schemeClr>
                </a:solidFill>
                <a:latin typeface="Calibir"/>
                <a:ea typeface="Helvetica Neue"/>
                <a:cs typeface="Calibir"/>
                <a:sym typeface="Helvetica Neue"/>
              </a:rPr>
              <a:t>&lt;head&gt; </a:t>
            </a:r>
            <a:r>
              <a:rPr lang="es-MX" sz="2133" dirty="0">
                <a:solidFill>
                  <a:srgbClr val="404040"/>
                </a:solidFill>
                <a:latin typeface="Calibir"/>
                <a:ea typeface="Helvetica Neue"/>
                <a:cs typeface="Calibir"/>
                <a:sym typeface="Helvetica Neue"/>
              </a:rPr>
              <a:t>y </a:t>
            </a:r>
            <a:r>
              <a:rPr lang="es-MX" sz="2133" dirty="0">
                <a:solidFill>
                  <a:schemeClr val="accent2">
                    <a:lumMod val="75000"/>
                  </a:schemeClr>
                </a:solidFill>
                <a:latin typeface="Calibir"/>
                <a:ea typeface="Helvetica Neue"/>
                <a:cs typeface="Calibir"/>
                <a:sym typeface="Helvetica Neue"/>
              </a:rPr>
              <a:t>&lt;</a:t>
            </a:r>
            <a:r>
              <a:rPr lang="es-MX" sz="2133" dirty="0" err="1">
                <a:solidFill>
                  <a:schemeClr val="accent2">
                    <a:lumMod val="75000"/>
                  </a:schemeClr>
                </a:solidFill>
                <a:latin typeface="Calibir"/>
                <a:ea typeface="Helvetica Neue"/>
                <a:cs typeface="Calibir"/>
                <a:sym typeface="Helvetica Neue"/>
              </a:rPr>
              <a:t>body</a:t>
            </a:r>
            <a:r>
              <a:rPr lang="es-MX" sz="2133" dirty="0">
                <a:solidFill>
                  <a:schemeClr val="accent2">
                    <a:lumMod val="75000"/>
                  </a:schemeClr>
                </a:solidFill>
                <a:latin typeface="Calibir"/>
                <a:ea typeface="Helvetica Neue"/>
                <a:cs typeface="Calibir"/>
                <a:sym typeface="Helvetica Neue"/>
              </a:rPr>
              <a:t>&gt;</a:t>
            </a:r>
            <a:endParaRPr lang="es-ES" sz="2133" dirty="0">
              <a:solidFill>
                <a:schemeClr val="accent2">
                  <a:lumMod val="75000"/>
                </a:schemeClr>
              </a:solidFill>
              <a:latin typeface="Calibir"/>
              <a:ea typeface="Helvetica Neue"/>
              <a:cs typeface="Calibir"/>
              <a:sym typeface="Helvetica Neue"/>
            </a:endParaRPr>
          </a:p>
        </p:txBody>
      </p:sp>
      <p:sp>
        <p:nvSpPr>
          <p:cNvPr id="5" name="CuadroTexto 4">
            <a:extLst>
              <a:ext uri="{FF2B5EF4-FFF2-40B4-BE49-F238E27FC236}">
                <a16:creationId xmlns:a16="http://schemas.microsoft.com/office/drawing/2014/main" id="{219205FA-203F-3F68-82F7-21698BB60641}"/>
              </a:ext>
            </a:extLst>
          </p:cNvPr>
          <p:cNvSpPr txBox="1"/>
          <p:nvPr/>
        </p:nvSpPr>
        <p:spPr>
          <a:xfrm>
            <a:off x="943671" y="579076"/>
            <a:ext cx="8239658" cy="461665"/>
          </a:xfrm>
          <a:prstGeom prst="rect">
            <a:avLst/>
          </a:prstGeom>
          <a:noFill/>
        </p:spPr>
        <p:txBody>
          <a:bodyPr wrap="square" rtlCol="0">
            <a:spAutoFit/>
          </a:bodyPr>
          <a:lstStyle/>
          <a:p>
            <a:pPr defTabSz="398196"/>
            <a:r>
              <a:rPr lang="es-MX" sz="2400" b="1" dirty="0">
                <a:solidFill>
                  <a:srgbClr val="FF6C00"/>
                </a:solidFill>
                <a:latin typeface="Josefin Sans" pitchFamily="2" charset="77"/>
                <a:cs typeface="Arial" panose="020B0604020202020204" pitchFamily="34" charset="0"/>
                <a:sym typeface="Helvetica Neue"/>
              </a:rPr>
              <a:t>Estructura de la página HTML</a:t>
            </a:r>
            <a:endParaRPr lang="es-CO" sz="2400" b="1" dirty="0">
              <a:solidFill>
                <a:srgbClr val="FF6C00"/>
              </a:solidFill>
              <a:latin typeface="Josefin Sans" pitchFamily="2" charset="77"/>
              <a:cs typeface="Arial" panose="020B0604020202020204" pitchFamily="34" charset="0"/>
              <a:sym typeface="Helvetica Neue"/>
            </a:endParaRPr>
          </a:p>
        </p:txBody>
      </p:sp>
      <p:pic>
        <p:nvPicPr>
          <p:cNvPr id="4" name="Gráfico 3">
            <a:extLst>
              <a:ext uri="{FF2B5EF4-FFF2-40B4-BE49-F238E27FC236}">
                <a16:creationId xmlns:a16="http://schemas.microsoft.com/office/drawing/2014/main" id="{4FA4C5CA-8849-5DE3-7409-E5430EF802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38632" y="2569161"/>
            <a:ext cx="7806813" cy="3991233"/>
          </a:xfrm>
          <a:prstGeom prst="rect">
            <a:avLst/>
          </a:prstGeom>
        </p:spPr>
      </p:pic>
    </p:spTree>
    <p:extLst>
      <p:ext uri="{BB962C8B-B14F-4D97-AF65-F5344CB8AC3E}">
        <p14:creationId xmlns:p14="http://schemas.microsoft.com/office/powerpoint/2010/main" val="2323210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081A144-8883-DBAB-A86A-E4ECBFBDFCCE}"/>
              </a:ext>
            </a:extLst>
          </p:cNvPr>
          <p:cNvSpPr txBox="1"/>
          <p:nvPr/>
        </p:nvSpPr>
        <p:spPr>
          <a:xfrm>
            <a:off x="943671" y="1492135"/>
            <a:ext cx="3195710" cy="3374642"/>
          </a:xfrm>
          <a:prstGeom prst="rect">
            <a:avLst/>
          </a:prstGeom>
          <a:noFill/>
        </p:spPr>
        <p:txBody>
          <a:bodyPr wrap="square" rtlCol="0">
            <a:spAutoFit/>
          </a:bodyPr>
          <a:lstStyle/>
          <a:p>
            <a:pPr algn="just" defTabSz="1257621" hangingPunct="0"/>
            <a:r>
              <a:rPr lang="es-MX" sz="2133" dirty="0">
                <a:solidFill>
                  <a:schemeClr val="accent2">
                    <a:lumMod val="75000"/>
                  </a:schemeClr>
                </a:solidFill>
                <a:latin typeface="Calibir"/>
                <a:ea typeface="Helvetica Neue"/>
                <a:cs typeface="Calibir"/>
                <a:sym typeface="Helvetica Neue"/>
              </a:rPr>
              <a:t>&lt;!DOCTYPE </a:t>
            </a:r>
            <a:r>
              <a:rPr lang="es-MX" sz="2133" dirty="0" err="1">
                <a:solidFill>
                  <a:schemeClr val="accent2">
                    <a:lumMod val="75000"/>
                  </a:schemeClr>
                </a:solidFill>
                <a:latin typeface="Calibir"/>
                <a:ea typeface="Helvetica Neue"/>
                <a:cs typeface="Calibir"/>
                <a:sym typeface="Helvetica Neue"/>
              </a:rPr>
              <a:t>html</a:t>
            </a:r>
            <a:r>
              <a:rPr lang="es-MX" sz="2133" dirty="0">
                <a:solidFill>
                  <a:schemeClr val="accent2">
                    <a:lumMod val="75000"/>
                  </a:schemeClr>
                </a:solidFill>
                <a:latin typeface="Calibir"/>
                <a:ea typeface="Helvetica Neue"/>
                <a:cs typeface="Calibir"/>
                <a:sym typeface="Helvetica Neue"/>
              </a:rPr>
              <a:t>&gt; </a:t>
            </a:r>
            <a:r>
              <a:rPr lang="es-MX" sz="2133" dirty="0">
                <a:solidFill>
                  <a:srgbClr val="404040"/>
                </a:solidFill>
                <a:latin typeface="Calibir"/>
                <a:ea typeface="Helvetica Neue"/>
                <a:cs typeface="Calibir"/>
                <a:sym typeface="Helvetica Neue"/>
              </a:rPr>
              <a:t>- Representa el tipo de documento.</a:t>
            </a:r>
          </a:p>
          <a:p>
            <a:pPr algn="just" defTabSz="1257621" hangingPunct="0"/>
            <a:endParaRPr lang="es-MX" sz="2133" dirty="0">
              <a:solidFill>
                <a:srgbClr val="404040"/>
              </a:solidFill>
              <a:latin typeface="Calibir"/>
              <a:ea typeface="Helvetica Neue"/>
              <a:cs typeface="Calibir"/>
              <a:sym typeface="Helvetica Neue"/>
            </a:endParaRPr>
          </a:p>
          <a:p>
            <a:pPr algn="just" defTabSz="1257621" hangingPunct="0"/>
            <a:r>
              <a:rPr lang="es-MX" sz="2133" dirty="0">
                <a:solidFill>
                  <a:schemeClr val="accent2">
                    <a:lumMod val="75000"/>
                  </a:schemeClr>
                </a:solidFill>
                <a:latin typeface="Calibir"/>
                <a:ea typeface="Helvetica Neue"/>
                <a:cs typeface="Calibir"/>
                <a:sym typeface="Helvetica Neue"/>
              </a:rPr>
              <a:t>&lt;</a:t>
            </a:r>
            <a:r>
              <a:rPr lang="es-MX" sz="2133" dirty="0" err="1">
                <a:solidFill>
                  <a:schemeClr val="accent2">
                    <a:lumMod val="75000"/>
                  </a:schemeClr>
                </a:solidFill>
                <a:latin typeface="Calibir"/>
                <a:ea typeface="Helvetica Neue"/>
                <a:cs typeface="Calibir"/>
                <a:sym typeface="Helvetica Neue"/>
              </a:rPr>
              <a:t>html</a:t>
            </a:r>
            <a:r>
              <a:rPr lang="es-MX" sz="2133" dirty="0">
                <a:solidFill>
                  <a:schemeClr val="accent2">
                    <a:lumMod val="75000"/>
                  </a:schemeClr>
                </a:solidFill>
                <a:latin typeface="Calibir"/>
                <a:ea typeface="Helvetica Neue"/>
                <a:cs typeface="Calibir"/>
                <a:sym typeface="Helvetica Neue"/>
              </a:rPr>
              <a:t>&gt;&lt;/</a:t>
            </a:r>
            <a:r>
              <a:rPr lang="es-MX" sz="2133" dirty="0" err="1">
                <a:solidFill>
                  <a:schemeClr val="accent2">
                    <a:lumMod val="75000"/>
                  </a:schemeClr>
                </a:solidFill>
                <a:latin typeface="Calibir"/>
                <a:ea typeface="Helvetica Neue"/>
                <a:cs typeface="Calibir"/>
                <a:sym typeface="Helvetica Neue"/>
              </a:rPr>
              <a:t>html</a:t>
            </a:r>
            <a:r>
              <a:rPr lang="es-MX" sz="2133" dirty="0">
                <a:solidFill>
                  <a:schemeClr val="tx1">
                    <a:lumMod val="75000"/>
                    <a:lumOff val="25000"/>
                  </a:schemeClr>
                </a:solidFill>
                <a:latin typeface="Calibir"/>
                <a:ea typeface="Helvetica Neue"/>
                <a:cs typeface="Calibir"/>
                <a:sym typeface="Helvetica Neue"/>
              </a:rPr>
              <a:t>&gt; - Este elemento encierra todo el contenido de la página entera y, a veces, se le conoce como el elemento raíz (</a:t>
            </a:r>
            <a:r>
              <a:rPr lang="es-MX" sz="2133" dirty="0" err="1">
                <a:solidFill>
                  <a:schemeClr val="tx1">
                    <a:lumMod val="75000"/>
                    <a:lumOff val="25000"/>
                  </a:schemeClr>
                </a:solidFill>
                <a:latin typeface="Calibir"/>
                <a:ea typeface="Helvetica Neue"/>
                <a:cs typeface="Calibir"/>
                <a:sym typeface="Helvetica Neue"/>
              </a:rPr>
              <a:t>root</a:t>
            </a:r>
            <a:r>
              <a:rPr lang="es-MX" sz="2133" dirty="0">
                <a:solidFill>
                  <a:schemeClr val="tx1">
                    <a:lumMod val="75000"/>
                    <a:lumOff val="25000"/>
                  </a:schemeClr>
                </a:solidFill>
                <a:latin typeface="Calibir"/>
                <a:ea typeface="Helvetica Neue"/>
                <a:cs typeface="Calibir"/>
                <a:sym typeface="Helvetica Neue"/>
              </a:rPr>
              <a:t> </a:t>
            </a:r>
            <a:r>
              <a:rPr lang="es-MX" sz="2133" dirty="0" err="1">
                <a:solidFill>
                  <a:schemeClr val="tx1">
                    <a:lumMod val="75000"/>
                    <a:lumOff val="25000"/>
                  </a:schemeClr>
                </a:solidFill>
                <a:latin typeface="Calibir"/>
                <a:ea typeface="Helvetica Neue"/>
                <a:cs typeface="Calibir"/>
                <a:sym typeface="Helvetica Neue"/>
              </a:rPr>
              <a:t>element</a:t>
            </a:r>
            <a:r>
              <a:rPr lang="es-MX" sz="2133" dirty="0">
                <a:solidFill>
                  <a:schemeClr val="tx1">
                    <a:lumMod val="75000"/>
                    <a:lumOff val="25000"/>
                  </a:schemeClr>
                </a:solidFill>
                <a:latin typeface="Calibir"/>
                <a:ea typeface="Helvetica Neue"/>
                <a:cs typeface="Calibir"/>
                <a:sym typeface="Helvetica Neue"/>
              </a:rPr>
              <a:t>).</a:t>
            </a:r>
            <a:endParaRPr lang="es-ES" sz="2133" dirty="0">
              <a:solidFill>
                <a:schemeClr val="tx1">
                  <a:lumMod val="75000"/>
                  <a:lumOff val="25000"/>
                </a:schemeClr>
              </a:solidFill>
              <a:latin typeface="Calibir"/>
              <a:ea typeface="Helvetica Neue"/>
              <a:cs typeface="Calibir"/>
              <a:sym typeface="Helvetica Neue"/>
            </a:endParaRPr>
          </a:p>
        </p:txBody>
      </p:sp>
      <p:sp>
        <p:nvSpPr>
          <p:cNvPr id="5" name="CuadroTexto 4">
            <a:extLst>
              <a:ext uri="{FF2B5EF4-FFF2-40B4-BE49-F238E27FC236}">
                <a16:creationId xmlns:a16="http://schemas.microsoft.com/office/drawing/2014/main" id="{219205FA-203F-3F68-82F7-21698BB60641}"/>
              </a:ext>
            </a:extLst>
          </p:cNvPr>
          <p:cNvSpPr txBox="1"/>
          <p:nvPr/>
        </p:nvSpPr>
        <p:spPr>
          <a:xfrm>
            <a:off x="943671" y="579076"/>
            <a:ext cx="8239658" cy="461665"/>
          </a:xfrm>
          <a:prstGeom prst="rect">
            <a:avLst/>
          </a:prstGeom>
          <a:noFill/>
        </p:spPr>
        <p:txBody>
          <a:bodyPr wrap="square" rtlCol="0">
            <a:spAutoFit/>
          </a:bodyPr>
          <a:lstStyle/>
          <a:p>
            <a:pPr defTabSz="398196"/>
            <a:r>
              <a:rPr lang="es-MX" sz="2400" b="1" dirty="0">
                <a:solidFill>
                  <a:srgbClr val="FF6C00"/>
                </a:solidFill>
                <a:latin typeface="Josefin Sans" pitchFamily="2" charset="77"/>
                <a:cs typeface="Arial" panose="020B0604020202020204" pitchFamily="34" charset="0"/>
                <a:sym typeface="Helvetica Neue"/>
              </a:rPr>
              <a:t>Estructura de la página HTML</a:t>
            </a:r>
            <a:endParaRPr lang="es-CO" sz="2400" b="1" dirty="0">
              <a:solidFill>
                <a:srgbClr val="FF6C00"/>
              </a:solidFill>
              <a:latin typeface="Josefin Sans" pitchFamily="2" charset="77"/>
              <a:cs typeface="Arial" panose="020B0604020202020204" pitchFamily="34" charset="0"/>
              <a:sym typeface="Helvetica Neue"/>
            </a:endParaRPr>
          </a:p>
        </p:txBody>
      </p:sp>
      <p:pic>
        <p:nvPicPr>
          <p:cNvPr id="6" name="Imagen 5">
            <a:extLst>
              <a:ext uri="{FF2B5EF4-FFF2-40B4-BE49-F238E27FC236}">
                <a16:creationId xmlns:a16="http://schemas.microsoft.com/office/drawing/2014/main" id="{35781DF4-C646-9896-9D0C-27E7418F2DC9}"/>
              </a:ext>
            </a:extLst>
          </p:cNvPr>
          <p:cNvPicPr>
            <a:picLocks noChangeAspect="1"/>
          </p:cNvPicPr>
          <p:nvPr/>
        </p:nvPicPr>
        <p:blipFill>
          <a:blip r:embed="rId2"/>
          <a:stretch>
            <a:fillRect/>
          </a:stretch>
        </p:blipFill>
        <p:spPr>
          <a:xfrm>
            <a:off x="4351535" y="1492135"/>
            <a:ext cx="7402169" cy="3217840"/>
          </a:xfrm>
          <a:prstGeom prst="rect">
            <a:avLst/>
          </a:prstGeom>
        </p:spPr>
      </p:pic>
      <p:sp>
        <p:nvSpPr>
          <p:cNvPr id="7" name="CuadroTexto 6">
            <a:extLst>
              <a:ext uri="{FF2B5EF4-FFF2-40B4-BE49-F238E27FC236}">
                <a16:creationId xmlns:a16="http://schemas.microsoft.com/office/drawing/2014/main" id="{69B02203-1653-E558-9908-58F6CF75D6C5}"/>
              </a:ext>
            </a:extLst>
          </p:cNvPr>
          <p:cNvSpPr txBox="1"/>
          <p:nvPr/>
        </p:nvSpPr>
        <p:spPr>
          <a:xfrm>
            <a:off x="943671" y="4991467"/>
            <a:ext cx="10737052" cy="1733488"/>
          </a:xfrm>
          <a:prstGeom prst="rect">
            <a:avLst/>
          </a:prstGeom>
          <a:noFill/>
        </p:spPr>
        <p:txBody>
          <a:bodyPr wrap="square" rtlCol="0">
            <a:spAutoFit/>
          </a:bodyPr>
          <a:lstStyle/>
          <a:p>
            <a:pPr algn="just" defTabSz="1257621" hangingPunct="0"/>
            <a:r>
              <a:rPr lang="es-MX" sz="2133" dirty="0">
                <a:solidFill>
                  <a:schemeClr val="accent2">
                    <a:lumMod val="75000"/>
                  </a:schemeClr>
                </a:solidFill>
                <a:latin typeface="Calibir"/>
                <a:ea typeface="Helvetica Neue"/>
                <a:cs typeface="Calibir"/>
                <a:sym typeface="Helvetica Neue"/>
              </a:rPr>
              <a:t>&lt;head&gt;&lt;/head&gt; </a:t>
            </a:r>
            <a:r>
              <a:rPr lang="es-MX" sz="2133" dirty="0">
                <a:solidFill>
                  <a:srgbClr val="404040"/>
                </a:solidFill>
                <a:latin typeface="Calibir"/>
                <a:ea typeface="Helvetica Neue"/>
                <a:cs typeface="Calibir"/>
                <a:sym typeface="Helvetica Neue"/>
              </a:rPr>
              <a:t>- Este elemento actúa como un contenedor de todo aquello que quieres incluir en la página HTML que no es contenido visible por los visitantes de la página. Incluye cosas como palabras clave (</a:t>
            </a:r>
            <a:r>
              <a:rPr lang="es-MX" sz="2133" dirty="0" err="1">
                <a:solidFill>
                  <a:srgbClr val="404040"/>
                </a:solidFill>
                <a:latin typeface="Calibir"/>
                <a:ea typeface="Helvetica Neue"/>
                <a:cs typeface="Calibir"/>
                <a:sym typeface="Helvetica Neue"/>
              </a:rPr>
              <a:t>keywords</a:t>
            </a:r>
            <a:r>
              <a:rPr lang="es-MX" sz="2133" dirty="0">
                <a:solidFill>
                  <a:srgbClr val="404040"/>
                </a:solidFill>
                <a:latin typeface="Calibir"/>
                <a:ea typeface="Helvetica Neue"/>
                <a:cs typeface="Calibir"/>
                <a:sym typeface="Helvetica Neue"/>
              </a:rPr>
              <a:t>), una descripción de la página que quieres que aparezca en resultados de búsquedas, código CSS para dar estilo al contenido, declaraciones del juego de caracteres, etc.</a:t>
            </a:r>
          </a:p>
        </p:txBody>
      </p:sp>
    </p:spTree>
    <p:extLst>
      <p:ext uri="{BB962C8B-B14F-4D97-AF65-F5344CB8AC3E}">
        <p14:creationId xmlns:p14="http://schemas.microsoft.com/office/powerpoint/2010/main" val="4202889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081A144-8883-DBAB-A86A-E4ECBFBDFCCE}"/>
              </a:ext>
            </a:extLst>
          </p:cNvPr>
          <p:cNvSpPr txBox="1"/>
          <p:nvPr/>
        </p:nvSpPr>
        <p:spPr>
          <a:xfrm>
            <a:off x="943671" y="1492135"/>
            <a:ext cx="3195710" cy="3374642"/>
          </a:xfrm>
          <a:prstGeom prst="rect">
            <a:avLst/>
          </a:prstGeom>
          <a:noFill/>
        </p:spPr>
        <p:txBody>
          <a:bodyPr wrap="square" rtlCol="0">
            <a:spAutoFit/>
          </a:bodyPr>
          <a:lstStyle/>
          <a:p>
            <a:pPr algn="just" defTabSz="1257621" hangingPunct="0"/>
            <a:r>
              <a:rPr lang="es-MX" sz="2133" dirty="0">
                <a:solidFill>
                  <a:schemeClr val="accent2">
                    <a:lumMod val="75000"/>
                  </a:schemeClr>
                </a:solidFill>
                <a:latin typeface="Calibir"/>
                <a:ea typeface="Helvetica Neue"/>
                <a:cs typeface="Calibir"/>
                <a:sym typeface="Helvetica Neue"/>
              </a:rPr>
              <a:t>&lt;meta&gt; </a:t>
            </a:r>
            <a:r>
              <a:rPr lang="es-MX" sz="2133" dirty="0">
                <a:solidFill>
                  <a:srgbClr val="404040"/>
                </a:solidFill>
                <a:latin typeface="Calibir"/>
                <a:ea typeface="Helvetica Neue"/>
                <a:cs typeface="Calibir"/>
                <a:sym typeface="Helvetica Neue"/>
              </a:rPr>
              <a:t>- Sirve para aportar información sobre el documento.</a:t>
            </a:r>
          </a:p>
          <a:p>
            <a:pPr algn="just" defTabSz="1257621" hangingPunct="0"/>
            <a:endParaRPr lang="es-MX" sz="2133" dirty="0">
              <a:solidFill>
                <a:srgbClr val="404040"/>
              </a:solidFill>
              <a:latin typeface="Calibir"/>
              <a:ea typeface="Helvetica Neue"/>
              <a:cs typeface="Calibir"/>
              <a:sym typeface="Helvetica Neue"/>
            </a:endParaRPr>
          </a:p>
          <a:p>
            <a:pPr algn="just" defTabSz="1257621" hangingPunct="0"/>
            <a:r>
              <a:rPr lang="es-MX" sz="2133" dirty="0">
                <a:solidFill>
                  <a:schemeClr val="accent2">
                    <a:lumMod val="75000"/>
                  </a:schemeClr>
                </a:solidFill>
                <a:latin typeface="Calibir"/>
                <a:ea typeface="Helvetica Neue"/>
                <a:cs typeface="Calibir"/>
                <a:sym typeface="Helvetica Neue"/>
              </a:rPr>
              <a:t>&lt;</a:t>
            </a:r>
            <a:r>
              <a:rPr lang="es-MX" sz="2133" dirty="0" err="1">
                <a:solidFill>
                  <a:schemeClr val="accent2">
                    <a:lumMod val="75000"/>
                  </a:schemeClr>
                </a:solidFill>
                <a:latin typeface="Calibir"/>
                <a:ea typeface="Helvetica Neue"/>
                <a:cs typeface="Calibir"/>
                <a:sym typeface="Helvetica Neue"/>
              </a:rPr>
              <a:t>title</a:t>
            </a:r>
            <a:r>
              <a:rPr lang="es-MX" sz="2133" dirty="0">
                <a:solidFill>
                  <a:schemeClr val="accent2">
                    <a:lumMod val="75000"/>
                  </a:schemeClr>
                </a:solidFill>
                <a:latin typeface="Calibir"/>
                <a:ea typeface="Helvetica Neue"/>
                <a:cs typeface="Calibir"/>
                <a:sym typeface="Helvetica Neue"/>
              </a:rPr>
              <a:t>&gt; &lt;/</a:t>
            </a:r>
            <a:r>
              <a:rPr lang="es-MX" sz="2133" dirty="0" err="1">
                <a:solidFill>
                  <a:schemeClr val="accent2">
                    <a:lumMod val="75000"/>
                  </a:schemeClr>
                </a:solidFill>
                <a:latin typeface="Calibir"/>
                <a:ea typeface="Helvetica Neue"/>
                <a:cs typeface="Calibir"/>
                <a:sym typeface="Helvetica Neue"/>
              </a:rPr>
              <a:t>title</a:t>
            </a:r>
            <a:r>
              <a:rPr lang="es-MX" sz="2133" dirty="0">
                <a:solidFill>
                  <a:schemeClr val="accent2">
                    <a:lumMod val="75000"/>
                  </a:schemeClr>
                </a:solidFill>
                <a:latin typeface="Calibir"/>
                <a:ea typeface="Helvetica Neue"/>
                <a:cs typeface="Calibir"/>
                <a:sym typeface="Helvetica Neue"/>
              </a:rPr>
              <a:t>&gt; </a:t>
            </a:r>
            <a:r>
              <a:rPr lang="es-MX" sz="2133" dirty="0">
                <a:solidFill>
                  <a:schemeClr val="tx1">
                    <a:lumMod val="75000"/>
                    <a:lumOff val="25000"/>
                  </a:schemeClr>
                </a:solidFill>
                <a:latin typeface="Calibir"/>
                <a:ea typeface="Helvetica Neue"/>
                <a:cs typeface="Calibir"/>
                <a:sym typeface="Helvetica Neue"/>
              </a:rPr>
              <a:t>-</a:t>
            </a:r>
            <a:r>
              <a:rPr lang="es-MX" sz="2133" dirty="0">
                <a:solidFill>
                  <a:schemeClr val="accent2">
                    <a:lumMod val="75000"/>
                  </a:schemeClr>
                </a:solidFill>
                <a:latin typeface="Calibir"/>
                <a:ea typeface="Helvetica Neue"/>
                <a:cs typeface="Calibir"/>
                <a:sym typeface="Helvetica Neue"/>
              </a:rPr>
              <a:t> </a:t>
            </a:r>
            <a:r>
              <a:rPr lang="es-MX" sz="2133" dirty="0">
                <a:solidFill>
                  <a:srgbClr val="404040"/>
                </a:solidFill>
                <a:latin typeface="Calibir"/>
                <a:ea typeface="Helvetica Neue"/>
                <a:cs typeface="Calibir"/>
                <a:sym typeface="Helvetica Neue"/>
              </a:rPr>
              <a:t>Define el título del documento que se muestra en un Browser la barra de título o la pestaña de una página.</a:t>
            </a:r>
          </a:p>
          <a:p>
            <a:pPr algn="just" defTabSz="1257621" hangingPunct="0"/>
            <a:endParaRPr lang="es-MX" sz="2133" dirty="0">
              <a:solidFill>
                <a:srgbClr val="404040"/>
              </a:solidFill>
              <a:latin typeface="Calibir"/>
              <a:ea typeface="Helvetica Neue"/>
              <a:cs typeface="Calibir"/>
              <a:sym typeface="Helvetica Neue"/>
            </a:endParaRPr>
          </a:p>
        </p:txBody>
      </p:sp>
      <p:sp>
        <p:nvSpPr>
          <p:cNvPr id="5" name="CuadroTexto 4">
            <a:extLst>
              <a:ext uri="{FF2B5EF4-FFF2-40B4-BE49-F238E27FC236}">
                <a16:creationId xmlns:a16="http://schemas.microsoft.com/office/drawing/2014/main" id="{219205FA-203F-3F68-82F7-21698BB60641}"/>
              </a:ext>
            </a:extLst>
          </p:cNvPr>
          <p:cNvSpPr txBox="1"/>
          <p:nvPr/>
        </p:nvSpPr>
        <p:spPr>
          <a:xfrm>
            <a:off x="943671" y="579076"/>
            <a:ext cx="8239658" cy="461665"/>
          </a:xfrm>
          <a:prstGeom prst="rect">
            <a:avLst/>
          </a:prstGeom>
          <a:noFill/>
        </p:spPr>
        <p:txBody>
          <a:bodyPr wrap="square" rtlCol="0">
            <a:spAutoFit/>
          </a:bodyPr>
          <a:lstStyle/>
          <a:p>
            <a:pPr defTabSz="398196"/>
            <a:r>
              <a:rPr lang="es-MX" sz="2400" b="1" dirty="0">
                <a:solidFill>
                  <a:srgbClr val="FF6C00"/>
                </a:solidFill>
                <a:latin typeface="Josefin Sans" pitchFamily="2" charset="77"/>
                <a:cs typeface="Arial" panose="020B0604020202020204" pitchFamily="34" charset="0"/>
                <a:sym typeface="Helvetica Neue"/>
              </a:rPr>
              <a:t>Estructura de la página HTML</a:t>
            </a:r>
            <a:endParaRPr lang="es-CO" sz="2400" b="1" dirty="0">
              <a:solidFill>
                <a:srgbClr val="FF6C00"/>
              </a:solidFill>
              <a:latin typeface="Josefin Sans" pitchFamily="2" charset="77"/>
              <a:cs typeface="Arial" panose="020B0604020202020204" pitchFamily="34" charset="0"/>
              <a:sym typeface="Helvetica Neue"/>
            </a:endParaRPr>
          </a:p>
        </p:txBody>
      </p:sp>
      <p:pic>
        <p:nvPicPr>
          <p:cNvPr id="6" name="Imagen 5">
            <a:extLst>
              <a:ext uri="{FF2B5EF4-FFF2-40B4-BE49-F238E27FC236}">
                <a16:creationId xmlns:a16="http://schemas.microsoft.com/office/drawing/2014/main" id="{35781DF4-C646-9896-9D0C-27E7418F2DC9}"/>
              </a:ext>
            </a:extLst>
          </p:cNvPr>
          <p:cNvPicPr>
            <a:picLocks noChangeAspect="1"/>
          </p:cNvPicPr>
          <p:nvPr/>
        </p:nvPicPr>
        <p:blipFill>
          <a:blip r:embed="rId2"/>
          <a:stretch>
            <a:fillRect/>
          </a:stretch>
        </p:blipFill>
        <p:spPr>
          <a:xfrm>
            <a:off x="4351535" y="1492135"/>
            <a:ext cx="7402169" cy="3217840"/>
          </a:xfrm>
          <a:prstGeom prst="rect">
            <a:avLst/>
          </a:prstGeom>
        </p:spPr>
      </p:pic>
      <p:sp>
        <p:nvSpPr>
          <p:cNvPr id="7" name="CuadroTexto 6">
            <a:extLst>
              <a:ext uri="{FF2B5EF4-FFF2-40B4-BE49-F238E27FC236}">
                <a16:creationId xmlns:a16="http://schemas.microsoft.com/office/drawing/2014/main" id="{69B02203-1653-E558-9908-58F6CF75D6C5}"/>
              </a:ext>
            </a:extLst>
          </p:cNvPr>
          <p:cNvSpPr txBox="1"/>
          <p:nvPr/>
        </p:nvSpPr>
        <p:spPr>
          <a:xfrm>
            <a:off x="943671" y="4991467"/>
            <a:ext cx="10737052" cy="748795"/>
          </a:xfrm>
          <a:prstGeom prst="rect">
            <a:avLst/>
          </a:prstGeom>
          <a:noFill/>
        </p:spPr>
        <p:txBody>
          <a:bodyPr wrap="square" rtlCol="0">
            <a:spAutoFit/>
          </a:bodyPr>
          <a:lstStyle/>
          <a:p>
            <a:pPr algn="just" defTabSz="1257621" hangingPunct="0"/>
            <a:r>
              <a:rPr lang="es-MX" sz="2133" dirty="0">
                <a:solidFill>
                  <a:schemeClr val="accent2">
                    <a:lumMod val="75000"/>
                  </a:schemeClr>
                </a:solidFill>
                <a:latin typeface="Calibir"/>
                <a:ea typeface="Helvetica Neue"/>
                <a:cs typeface="Calibir"/>
                <a:sym typeface="Helvetica Neue"/>
              </a:rPr>
              <a:t>&lt;</a:t>
            </a:r>
            <a:r>
              <a:rPr lang="es-MX" sz="2133" dirty="0" err="1">
                <a:solidFill>
                  <a:schemeClr val="accent2">
                    <a:lumMod val="75000"/>
                  </a:schemeClr>
                </a:solidFill>
                <a:latin typeface="Calibir"/>
                <a:ea typeface="Helvetica Neue"/>
                <a:cs typeface="Calibir"/>
                <a:sym typeface="Helvetica Neue"/>
              </a:rPr>
              <a:t>body</a:t>
            </a:r>
            <a:r>
              <a:rPr lang="es-MX" sz="2133" dirty="0">
                <a:solidFill>
                  <a:schemeClr val="accent2">
                    <a:lumMod val="75000"/>
                  </a:schemeClr>
                </a:solidFill>
                <a:latin typeface="Calibir"/>
                <a:ea typeface="Helvetica Neue"/>
                <a:cs typeface="Calibir"/>
                <a:sym typeface="Helvetica Neue"/>
              </a:rPr>
              <a:t>&gt;</a:t>
            </a:r>
            <a:r>
              <a:rPr lang="es-MX" sz="2133" dirty="0">
                <a:solidFill>
                  <a:schemeClr val="tx1">
                    <a:lumMod val="75000"/>
                    <a:lumOff val="25000"/>
                  </a:schemeClr>
                </a:solidFill>
                <a:latin typeface="Calibir"/>
                <a:ea typeface="Helvetica Neue"/>
                <a:cs typeface="Calibir"/>
                <a:sym typeface="Helvetica Neue"/>
              </a:rPr>
              <a:t> </a:t>
            </a:r>
            <a:r>
              <a:rPr lang="es-MX" sz="2133" dirty="0">
                <a:solidFill>
                  <a:schemeClr val="accent2">
                    <a:lumMod val="75000"/>
                  </a:schemeClr>
                </a:solidFill>
                <a:latin typeface="Calibir"/>
                <a:ea typeface="Helvetica Neue"/>
                <a:cs typeface="Calibir"/>
                <a:sym typeface="Helvetica Neue"/>
              </a:rPr>
              <a:t>&lt;/</a:t>
            </a:r>
            <a:r>
              <a:rPr lang="es-MX" sz="2133" dirty="0" err="1">
                <a:solidFill>
                  <a:schemeClr val="accent2">
                    <a:lumMod val="75000"/>
                  </a:schemeClr>
                </a:solidFill>
                <a:latin typeface="Calibir"/>
                <a:ea typeface="Helvetica Neue"/>
                <a:cs typeface="Calibir"/>
                <a:sym typeface="Helvetica Neue"/>
              </a:rPr>
              <a:t>body</a:t>
            </a:r>
            <a:r>
              <a:rPr lang="es-MX" sz="2133" dirty="0">
                <a:solidFill>
                  <a:schemeClr val="accent2">
                    <a:lumMod val="75000"/>
                  </a:schemeClr>
                </a:solidFill>
                <a:latin typeface="Calibir"/>
                <a:ea typeface="Helvetica Neue"/>
                <a:cs typeface="Calibir"/>
                <a:sym typeface="Helvetica Neue"/>
              </a:rPr>
              <a:t>&gt;</a:t>
            </a:r>
            <a:r>
              <a:rPr lang="es-MX" sz="2133" dirty="0">
                <a:solidFill>
                  <a:schemeClr val="tx1">
                    <a:lumMod val="75000"/>
                    <a:lumOff val="25000"/>
                  </a:schemeClr>
                </a:solidFill>
                <a:latin typeface="Calibir"/>
                <a:ea typeface="Helvetica Neue"/>
                <a:cs typeface="Calibir"/>
                <a:sym typeface="Helvetica Neue"/>
              </a:rPr>
              <a:t> - 	El elemento &lt;</a:t>
            </a:r>
            <a:r>
              <a:rPr lang="es-MX" sz="2133" dirty="0" err="1">
                <a:solidFill>
                  <a:schemeClr val="tx1">
                    <a:lumMod val="75000"/>
                    <a:lumOff val="25000"/>
                  </a:schemeClr>
                </a:solidFill>
                <a:latin typeface="Calibir"/>
                <a:ea typeface="Helvetica Neue"/>
                <a:cs typeface="Calibir"/>
                <a:sym typeface="Helvetica Neue"/>
              </a:rPr>
              <a:t>body</a:t>
            </a:r>
            <a:r>
              <a:rPr lang="es-MX" sz="2133" dirty="0">
                <a:solidFill>
                  <a:schemeClr val="tx1">
                    <a:lumMod val="75000"/>
                    <a:lumOff val="25000"/>
                  </a:schemeClr>
                </a:solidFill>
                <a:latin typeface="Calibir"/>
                <a:ea typeface="Helvetica Neue"/>
                <a:cs typeface="Calibir"/>
                <a:sym typeface="Helvetica Neue"/>
              </a:rPr>
              <a:t>&gt; de HTML representa el contenido de un documento HTML. Solo puede haber un elemento &lt;</a:t>
            </a:r>
            <a:r>
              <a:rPr lang="es-MX" sz="2133" dirty="0" err="1">
                <a:solidFill>
                  <a:schemeClr val="tx1">
                    <a:lumMod val="75000"/>
                    <a:lumOff val="25000"/>
                  </a:schemeClr>
                </a:solidFill>
                <a:latin typeface="Calibir"/>
                <a:ea typeface="Helvetica Neue"/>
                <a:cs typeface="Calibir"/>
                <a:sym typeface="Helvetica Neue"/>
              </a:rPr>
              <a:t>body</a:t>
            </a:r>
            <a:r>
              <a:rPr lang="es-MX" sz="2133" dirty="0">
                <a:solidFill>
                  <a:schemeClr val="tx1">
                    <a:lumMod val="75000"/>
                    <a:lumOff val="25000"/>
                  </a:schemeClr>
                </a:solidFill>
                <a:latin typeface="Calibir"/>
                <a:ea typeface="Helvetica Neue"/>
                <a:cs typeface="Calibir"/>
                <a:sym typeface="Helvetica Neue"/>
              </a:rPr>
              <a:t>&gt; en un documento.</a:t>
            </a:r>
            <a:endParaRPr lang="es-ES" sz="2133" dirty="0">
              <a:solidFill>
                <a:schemeClr val="tx1">
                  <a:lumMod val="75000"/>
                  <a:lumOff val="25000"/>
                </a:schemeClr>
              </a:solidFill>
              <a:latin typeface="Calibir"/>
              <a:ea typeface="Helvetica Neue"/>
              <a:cs typeface="Calibir"/>
              <a:sym typeface="Helvetica Neue"/>
            </a:endParaRPr>
          </a:p>
        </p:txBody>
      </p:sp>
    </p:spTree>
    <p:extLst>
      <p:ext uri="{BB962C8B-B14F-4D97-AF65-F5344CB8AC3E}">
        <p14:creationId xmlns:p14="http://schemas.microsoft.com/office/powerpoint/2010/main" val="1031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áfico 4">
            <a:extLst>
              <a:ext uri="{FF2B5EF4-FFF2-40B4-BE49-F238E27FC236}">
                <a16:creationId xmlns:a16="http://schemas.microsoft.com/office/drawing/2014/main" id="{EDD1412B-2982-F474-7C30-BBAEFC89C1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4988" y="2242884"/>
            <a:ext cx="3368969" cy="2372232"/>
          </a:xfrm>
          <a:prstGeom prst="rect">
            <a:avLst/>
          </a:prstGeom>
        </p:spPr>
      </p:pic>
      <p:sp>
        <p:nvSpPr>
          <p:cNvPr id="12" name="Freeform: Shape 11">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CuadroTexto 1"/>
          <p:cNvSpPr txBox="1"/>
          <p:nvPr/>
        </p:nvSpPr>
        <p:spPr>
          <a:xfrm>
            <a:off x="5759354" y="457201"/>
            <a:ext cx="5337270" cy="1835911"/>
          </a:xfrm>
          <a:prstGeom prst="rect">
            <a:avLst/>
          </a:prstGeom>
        </p:spPr>
        <p:txBody>
          <a:bodyPr vert="horz" lIns="91440" tIns="45720" rIns="91440" bIns="45720" rtlCol="0" anchor="b">
            <a:normAutofit/>
          </a:bodyPr>
          <a:lstStyle/>
          <a:p>
            <a:pPr>
              <a:lnSpc>
                <a:spcPct val="90000"/>
              </a:lnSpc>
              <a:spcBef>
                <a:spcPct val="0"/>
              </a:spcBef>
              <a:spcAft>
                <a:spcPts val="600"/>
              </a:spcAft>
            </a:pPr>
            <a:r>
              <a:rPr lang="es-CO" sz="5400" b="1" kern="1200" dirty="0">
                <a:solidFill>
                  <a:srgbClr val="FFFFFF"/>
                </a:solidFill>
                <a:latin typeface="+mj-lt"/>
                <a:ea typeface="+mj-ea"/>
                <a:cs typeface="+mj-cs"/>
              </a:rPr>
              <a:t>Actividad</a:t>
            </a:r>
          </a:p>
        </p:txBody>
      </p:sp>
      <p:sp>
        <p:nvSpPr>
          <p:cNvPr id="14"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F50D2CBB-1E4F-1C33-89CD-61EFDD9A4AD5}"/>
              </a:ext>
            </a:extLst>
          </p:cNvPr>
          <p:cNvSpPr txBox="1"/>
          <p:nvPr/>
        </p:nvSpPr>
        <p:spPr>
          <a:xfrm>
            <a:off x="5759354" y="2798064"/>
            <a:ext cx="5461095" cy="3417611"/>
          </a:xfrm>
          <a:prstGeom prst="rect">
            <a:avLst/>
          </a:prstGeom>
        </p:spPr>
        <p:txBody>
          <a:bodyPr vert="horz" lIns="91440" tIns="45720" rIns="91440" bIns="45720" rtlCol="0" anchor="t">
            <a:normAutofit/>
          </a:bodyPr>
          <a:lstStyle/>
          <a:p>
            <a:pPr marL="457200" indent="-228600">
              <a:lnSpc>
                <a:spcPct val="90000"/>
              </a:lnSpc>
              <a:spcAft>
                <a:spcPts val="600"/>
              </a:spcAft>
              <a:buFont typeface="Arial" panose="020B0604020202020204" pitchFamily="34" charset="0"/>
              <a:buChar char="•"/>
            </a:pPr>
            <a:r>
              <a:rPr lang="es-CO" sz="2200" dirty="0">
                <a:solidFill>
                  <a:srgbClr val="FFFFFF"/>
                </a:solidFill>
                <a:sym typeface="Helvetica Neue"/>
              </a:rPr>
              <a:t>Abre Visual Studio </a:t>
            </a:r>
            <a:r>
              <a:rPr lang="es-CO" sz="2200" dirty="0" err="1">
                <a:solidFill>
                  <a:srgbClr val="FFFFFF"/>
                </a:solidFill>
                <a:sym typeface="Helvetica Neue"/>
              </a:rPr>
              <a:t>Code</a:t>
            </a:r>
            <a:endParaRPr lang="es-CO" sz="2200" dirty="0">
              <a:solidFill>
                <a:srgbClr val="FFFFFF"/>
              </a:solidFill>
              <a:sym typeface="Helvetica Neue"/>
            </a:endParaRPr>
          </a:p>
          <a:p>
            <a:pPr marL="457200" indent="-228600">
              <a:lnSpc>
                <a:spcPct val="90000"/>
              </a:lnSpc>
              <a:spcAft>
                <a:spcPts val="600"/>
              </a:spcAft>
              <a:buFont typeface="Arial" panose="020B0604020202020204" pitchFamily="34" charset="0"/>
              <a:buChar char="•"/>
            </a:pPr>
            <a:r>
              <a:rPr lang="es-CO" sz="2200" dirty="0">
                <a:solidFill>
                  <a:srgbClr val="FFFFFF"/>
                </a:solidFill>
                <a:sym typeface="Helvetica Neue"/>
              </a:rPr>
              <a:t>Crea un documento HMTL</a:t>
            </a:r>
          </a:p>
          <a:p>
            <a:pPr marL="457200" indent="-228600">
              <a:lnSpc>
                <a:spcPct val="90000"/>
              </a:lnSpc>
              <a:spcAft>
                <a:spcPts val="600"/>
              </a:spcAft>
              <a:buFont typeface="Arial" panose="020B0604020202020204" pitchFamily="34" charset="0"/>
              <a:buChar char="•"/>
            </a:pPr>
            <a:r>
              <a:rPr lang="es-CO" sz="2200" dirty="0">
                <a:solidFill>
                  <a:srgbClr val="FFFFFF"/>
                </a:solidFill>
                <a:sym typeface="Helvetica Neue"/>
              </a:rPr>
              <a:t>Escribe el código base que corresponde a la estructura de un documento HTML</a:t>
            </a:r>
          </a:p>
        </p:txBody>
      </p:sp>
    </p:spTree>
    <p:extLst>
      <p:ext uri="{BB962C8B-B14F-4D97-AF65-F5344CB8AC3E}">
        <p14:creationId xmlns:p14="http://schemas.microsoft.com/office/powerpoint/2010/main" val="447051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978259" y="2323448"/>
            <a:ext cx="6457818" cy="830997"/>
          </a:xfrm>
          <a:prstGeom prst="rect">
            <a:avLst/>
          </a:prstGeom>
          <a:noFill/>
        </p:spPr>
        <p:txBody>
          <a:bodyPr wrap="square" rtlCol="0">
            <a:spAutoFit/>
          </a:bodyPr>
          <a:lstStyle/>
          <a:p>
            <a:r>
              <a:rPr lang="es-CO" sz="4800" b="1" dirty="0">
                <a:solidFill>
                  <a:schemeClr val="tx1">
                    <a:lumMod val="75000"/>
                    <a:lumOff val="25000"/>
                  </a:schemeClr>
                </a:solidFill>
              </a:rPr>
              <a:t>Etiquetas de encabezado</a:t>
            </a:r>
            <a:endParaRPr lang="es-ES" sz="4800" b="1" dirty="0">
              <a:solidFill>
                <a:schemeClr val="tx1">
                  <a:lumMod val="75000"/>
                  <a:lumOff val="25000"/>
                </a:schemeClr>
              </a:solidFill>
            </a:endParaRPr>
          </a:p>
        </p:txBody>
      </p:sp>
      <p:sp>
        <p:nvSpPr>
          <p:cNvPr id="5" name="Rectángulo 4"/>
          <p:cNvSpPr/>
          <p:nvPr/>
        </p:nvSpPr>
        <p:spPr>
          <a:xfrm>
            <a:off x="2135575" y="3181484"/>
            <a:ext cx="957983" cy="6095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Tree>
    <p:extLst>
      <p:ext uri="{BB962C8B-B14F-4D97-AF65-F5344CB8AC3E}">
        <p14:creationId xmlns:p14="http://schemas.microsoft.com/office/powerpoint/2010/main" val="1890829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081A144-8883-DBAB-A86A-E4ECBFBDFCCE}"/>
              </a:ext>
            </a:extLst>
          </p:cNvPr>
          <p:cNvSpPr txBox="1"/>
          <p:nvPr/>
        </p:nvSpPr>
        <p:spPr>
          <a:xfrm>
            <a:off x="943671" y="1492135"/>
            <a:ext cx="9842316" cy="748795"/>
          </a:xfrm>
          <a:prstGeom prst="rect">
            <a:avLst/>
          </a:prstGeom>
          <a:noFill/>
        </p:spPr>
        <p:txBody>
          <a:bodyPr wrap="square" rtlCol="0">
            <a:spAutoFit/>
          </a:bodyPr>
          <a:lstStyle/>
          <a:p>
            <a:pPr algn="just" defTabSz="1257621" hangingPunct="0"/>
            <a:r>
              <a:rPr lang="es-MX" sz="2133" dirty="0">
                <a:solidFill>
                  <a:srgbClr val="404040"/>
                </a:solidFill>
                <a:latin typeface="Calibir"/>
                <a:ea typeface="Helvetica Neue"/>
                <a:cs typeface="Calibir"/>
                <a:sym typeface="Helvetica Neue"/>
              </a:rPr>
              <a:t>Los elementos de encabezado implementan seis niveles de encabezado del documento, &lt;h1&gt; es el más importante, y &lt;h6&gt;, el menos importante.</a:t>
            </a:r>
          </a:p>
        </p:txBody>
      </p:sp>
      <p:sp>
        <p:nvSpPr>
          <p:cNvPr id="5" name="CuadroTexto 4">
            <a:extLst>
              <a:ext uri="{FF2B5EF4-FFF2-40B4-BE49-F238E27FC236}">
                <a16:creationId xmlns:a16="http://schemas.microsoft.com/office/drawing/2014/main" id="{219205FA-203F-3F68-82F7-21698BB60641}"/>
              </a:ext>
            </a:extLst>
          </p:cNvPr>
          <p:cNvSpPr txBox="1"/>
          <p:nvPr/>
        </p:nvSpPr>
        <p:spPr>
          <a:xfrm>
            <a:off x="943671" y="579076"/>
            <a:ext cx="8239658" cy="461665"/>
          </a:xfrm>
          <a:prstGeom prst="rect">
            <a:avLst/>
          </a:prstGeom>
          <a:noFill/>
        </p:spPr>
        <p:txBody>
          <a:bodyPr wrap="square" rtlCol="0">
            <a:spAutoFit/>
          </a:bodyPr>
          <a:lstStyle/>
          <a:p>
            <a:pPr defTabSz="398196"/>
            <a:r>
              <a:rPr lang="es-MX" sz="2400" b="1" dirty="0">
                <a:solidFill>
                  <a:srgbClr val="FF6C00"/>
                </a:solidFill>
                <a:latin typeface="Josefin Sans" pitchFamily="2" charset="77"/>
                <a:cs typeface="Arial" panose="020B0604020202020204" pitchFamily="34" charset="0"/>
                <a:sym typeface="Helvetica Neue"/>
              </a:rPr>
              <a:t>Etiquetas de encabezado - &lt;h1&gt;-&lt;h6&gt;</a:t>
            </a:r>
            <a:endParaRPr lang="es-CO" sz="2400" b="1" dirty="0">
              <a:solidFill>
                <a:srgbClr val="FF6C00"/>
              </a:solidFill>
              <a:latin typeface="Josefin Sans" pitchFamily="2" charset="77"/>
              <a:cs typeface="Arial" panose="020B0604020202020204" pitchFamily="34" charset="0"/>
              <a:sym typeface="Helvetica Neue"/>
            </a:endParaRPr>
          </a:p>
        </p:txBody>
      </p:sp>
      <p:pic>
        <p:nvPicPr>
          <p:cNvPr id="4" name="Imagen 3">
            <a:extLst>
              <a:ext uri="{FF2B5EF4-FFF2-40B4-BE49-F238E27FC236}">
                <a16:creationId xmlns:a16="http://schemas.microsoft.com/office/drawing/2014/main" id="{D6803F5C-BBA7-CF0E-18C6-D2C637ACA7FE}"/>
              </a:ext>
            </a:extLst>
          </p:cNvPr>
          <p:cNvPicPr>
            <a:picLocks noChangeAspect="1"/>
          </p:cNvPicPr>
          <p:nvPr/>
        </p:nvPicPr>
        <p:blipFill>
          <a:blip r:embed="rId2"/>
          <a:stretch>
            <a:fillRect/>
          </a:stretch>
        </p:blipFill>
        <p:spPr>
          <a:xfrm>
            <a:off x="1856284" y="2547386"/>
            <a:ext cx="4377368" cy="3484728"/>
          </a:xfrm>
          <a:prstGeom prst="rect">
            <a:avLst/>
          </a:prstGeom>
        </p:spPr>
      </p:pic>
      <p:pic>
        <p:nvPicPr>
          <p:cNvPr id="9" name="Imagen 8">
            <a:extLst>
              <a:ext uri="{FF2B5EF4-FFF2-40B4-BE49-F238E27FC236}">
                <a16:creationId xmlns:a16="http://schemas.microsoft.com/office/drawing/2014/main" id="{8D5F168C-FAA6-31B9-74D4-7066F07178C9}"/>
              </a:ext>
            </a:extLst>
          </p:cNvPr>
          <p:cNvPicPr>
            <a:picLocks noChangeAspect="1"/>
          </p:cNvPicPr>
          <p:nvPr/>
        </p:nvPicPr>
        <p:blipFill>
          <a:blip r:embed="rId3"/>
          <a:stretch>
            <a:fillRect/>
          </a:stretch>
        </p:blipFill>
        <p:spPr>
          <a:xfrm>
            <a:off x="7289116" y="2547386"/>
            <a:ext cx="3595193" cy="3231342"/>
          </a:xfrm>
          <a:prstGeom prst="rect">
            <a:avLst/>
          </a:prstGeom>
        </p:spPr>
      </p:pic>
    </p:spTree>
    <p:extLst>
      <p:ext uri="{BB962C8B-B14F-4D97-AF65-F5344CB8AC3E}">
        <p14:creationId xmlns:p14="http://schemas.microsoft.com/office/powerpoint/2010/main" val="2109507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219205FA-203F-3F68-82F7-21698BB60641}"/>
              </a:ext>
            </a:extLst>
          </p:cNvPr>
          <p:cNvSpPr txBox="1"/>
          <p:nvPr/>
        </p:nvSpPr>
        <p:spPr>
          <a:xfrm>
            <a:off x="943671" y="579076"/>
            <a:ext cx="8239658" cy="461665"/>
          </a:xfrm>
          <a:prstGeom prst="rect">
            <a:avLst/>
          </a:prstGeom>
          <a:noFill/>
        </p:spPr>
        <p:txBody>
          <a:bodyPr wrap="square" rtlCol="0">
            <a:spAutoFit/>
          </a:bodyPr>
          <a:lstStyle/>
          <a:p>
            <a:pPr defTabSz="398196"/>
            <a:r>
              <a:rPr lang="es-MX" sz="2400" b="1" dirty="0">
                <a:solidFill>
                  <a:srgbClr val="FF6C00"/>
                </a:solidFill>
                <a:latin typeface="Josefin Sans" pitchFamily="2" charset="77"/>
                <a:cs typeface="Arial" panose="020B0604020202020204" pitchFamily="34" charset="0"/>
                <a:sym typeface="Helvetica Neue"/>
              </a:rPr>
              <a:t>Ejemplo</a:t>
            </a:r>
            <a:endParaRPr lang="es-CO" sz="2400" b="1" dirty="0">
              <a:solidFill>
                <a:srgbClr val="FF6C00"/>
              </a:solidFill>
              <a:latin typeface="Josefin Sans" pitchFamily="2" charset="77"/>
              <a:cs typeface="Arial" panose="020B0604020202020204" pitchFamily="34" charset="0"/>
              <a:sym typeface="Helvetica Neue"/>
            </a:endParaRPr>
          </a:p>
        </p:txBody>
      </p:sp>
      <p:pic>
        <p:nvPicPr>
          <p:cNvPr id="6" name="Imagen 5">
            <a:extLst>
              <a:ext uri="{FF2B5EF4-FFF2-40B4-BE49-F238E27FC236}">
                <a16:creationId xmlns:a16="http://schemas.microsoft.com/office/drawing/2014/main" id="{871D7ED3-1930-DC21-38AA-CA57F3EED0D9}"/>
              </a:ext>
            </a:extLst>
          </p:cNvPr>
          <p:cNvPicPr>
            <a:picLocks noChangeAspect="1"/>
          </p:cNvPicPr>
          <p:nvPr/>
        </p:nvPicPr>
        <p:blipFill>
          <a:blip r:embed="rId2"/>
          <a:stretch>
            <a:fillRect/>
          </a:stretch>
        </p:blipFill>
        <p:spPr>
          <a:xfrm>
            <a:off x="1307691" y="1259399"/>
            <a:ext cx="3913238" cy="4519329"/>
          </a:xfrm>
          <a:prstGeom prst="rect">
            <a:avLst/>
          </a:prstGeom>
        </p:spPr>
      </p:pic>
      <p:pic>
        <p:nvPicPr>
          <p:cNvPr id="8" name="Imagen 7">
            <a:extLst>
              <a:ext uri="{FF2B5EF4-FFF2-40B4-BE49-F238E27FC236}">
                <a16:creationId xmlns:a16="http://schemas.microsoft.com/office/drawing/2014/main" id="{427B5E3E-FE85-2978-6717-7CABB54F8E5E}"/>
              </a:ext>
            </a:extLst>
          </p:cNvPr>
          <p:cNvPicPr>
            <a:picLocks noChangeAspect="1"/>
          </p:cNvPicPr>
          <p:nvPr/>
        </p:nvPicPr>
        <p:blipFill>
          <a:blip r:embed="rId3"/>
          <a:stretch>
            <a:fillRect/>
          </a:stretch>
        </p:blipFill>
        <p:spPr>
          <a:xfrm>
            <a:off x="6502507" y="1088072"/>
            <a:ext cx="4122777" cy="4861981"/>
          </a:xfrm>
          <a:prstGeom prst="rect">
            <a:avLst/>
          </a:prstGeom>
        </p:spPr>
      </p:pic>
      <p:cxnSp>
        <p:nvCxnSpPr>
          <p:cNvPr id="11" name="Conector recto 10">
            <a:extLst>
              <a:ext uri="{FF2B5EF4-FFF2-40B4-BE49-F238E27FC236}">
                <a16:creationId xmlns:a16="http://schemas.microsoft.com/office/drawing/2014/main" id="{DCC3FC77-F7C7-9C6A-E40B-32EA96FC3555}"/>
              </a:ext>
            </a:extLst>
          </p:cNvPr>
          <p:cNvCxnSpPr/>
          <p:nvPr/>
        </p:nvCxnSpPr>
        <p:spPr>
          <a:xfrm>
            <a:off x="5919019" y="1259399"/>
            <a:ext cx="0" cy="4610459"/>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0780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13768" y="2323448"/>
            <a:ext cx="4835496" cy="830997"/>
          </a:xfrm>
          <a:prstGeom prst="rect">
            <a:avLst/>
          </a:prstGeom>
          <a:noFill/>
        </p:spPr>
        <p:txBody>
          <a:bodyPr wrap="square" rtlCol="0">
            <a:spAutoFit/>
          </a:bodyPr>
          <a:lstStyle/>
          <a:p>
            <a:r>
              <a:rPr lang="es-CO" sz="4800" b="1" dirty="0">
                <a:solidFill>
                  <a:schemeClr val="tx1">
                    <a:lumMod val="75000"/>
                    <a:lumOff val="25000"/>
                  </a:schemeClr>
                </a:solidFill>
              </a:rPr>
              <a:t>Etiquetas de texto</a:t>
            </a:r>
            <a:endParaRPr lang="es-ES" sz="4800" b="1" dirty="0">
              <a:solidFill>
                <a:schemeClr val="tx1">
                  <a:lumMod val="75000"/>
                  <a:lumOff val="25000"/>
                </a:schemeClr>
              </a:solidFill>
            </a:endParaRPr>
          </a:p>
        </p:txBody>
      </p:sp>
      <p:sp>
        <p:nvSpPr>
          <p:cNvPr id="5" name="Rectángulo 4"/>
          <p:cNvSpPr/>
          <p:nvPr/>
        </p:nvSpPr>
        <p:spPr>
          <a:xfrm>
            <a:off x="3571084" y="3181484"/>
            <a:ext cx="957983" cy="6095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Tree>
    <p:extLst>
      <p:ext uri="{BB962C8B-B14F-4D97-AF65-F5344CB8AC3E}">
        <p14:creationId xmlns:p14="http://schemas.microsoft.com/office/powerpoint/2010/main" val="2995328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081A144-8883-DBAB-A86A-E4ECBFBDFCCE}"/>
              </a:ext>
            </a:extLst>
          </p:cNvPr>
          <p:cNvSpPr txBox="1"/>
          <p:nvPr/>
        </p:nvSpPr>
        <p:spPr>
          <a:xfrm>
            <a:off x="943671" y="1492135"/>
            <a:ext cx="9842316" cy="420564"/>
          </a:xfrm>
          <a:prstGeom prst="rect">
            <a:avLst/>
          </a:prstGeom>
          <a:noFill/>
        </p:spPr>
        <p:txBody>
          <a:bodyPr wrap="square" rtlCol="0">
            <a:spAutoFit/>
          </a:bodyPr>
          <a:lstStyle/>
          <a:p>
            <a:pPr algn="just" defTabSz="1257621" hangingPunct="0"/>
            <a:r>
              <a:rPr lang="it-IT" sz="2133" dirty="0">
                <a:solidFill>
                  <a:srgbClr val="404040"/>
                </a:solidFill>
                <a:latin typeface="Calibir"/>
                <a:ea typeface="Helvetica Neue"/>
                <a:cs typeface="Calibir"/>
                <a:sym typeface="Helvetica Neue"/>
              </a:rPr>
              <a:t>La </a:t>
            </a:r>
            <a:r>
              <a:rPr lang="it-IT" sz="2133" dirty="0">
                <a:solidFill>
                  <a:schemeClr val="accent2">
                    <a:lumMod val="75000"/>
                  </a:schemeClr>
                </a:solidFill>
                <a:latin typeface="Calibir"/>
                <a:ea typeface="Helvetica Neue"/>
                <a:cs typeface="Calibir"/>
                <a:sym typeface="Helvetica Neue"/>
              </a:rPr>
              <a:t>&lt;p&gt; </a:t>
            </a:r>
            <a:r>
              <a:rPr lang="it-IT" sz="2133" dirty="0">
                <a:solidFill>
                  <a:srgbClr val="404040"/>
                </a:solidFill>
                <a:latin typeface="Calibir"/>
                <a:ea typeface="Helvetica Neue"/>
                <a:cs typeface="Calibir"/>
                <a:sym typeface="Helvetica Neue"/>
              </a:rPr>
              <a:t>etiqueta define un párrafo.</a:t>
            </a:r>
            <a:endParaRPr lang="es-MX" sz="2133" dirty="0">
              <a:solidFill>
                <a:srgbClr val="404040"/>
              </a:solidFill>
              <a:latin typeface="Calibir"/>
              <a:ea typeface="Helvetica Neue"/>
              <a:cs typeface="Calibir"/>
              <a:sym typeface="Helvetica Neue"/>
            </a:endParaRPr>
          </a:p>
        </p:txBody>
      </p:sp>
      <p:sp>
        <p:nvSpPr>
          <p:cNvPr id="5" name="CuadroTexto 4">
            <a:extLst>
              <a:ext uri="{FF2B5EF4-FFF2-40B4-BE49-F238E27FC236}">
                <a16:creationId xmlns:a16="http://schemas.microsoft.com/office/drawing/2014/main" id="{219205FA-203F-3F68-82F7-21698BB60641}"/>
              </a:ext>
            </a:extLst>
          </p:cNvPr>
          <p:cNvSpPr txBox="1"/>
          <p:nvPr/>
        </p:nvSpPr>
        <p:spPr>
          <a:xfrm>
            <a:off x="943671" y="579076"/>
            <a:ext cx="8239658" cy="461665"/>
          </a:xfrm>
          <a:prstGeom prst="rect">
            <a:avLst/>
          </a:prstGeom>
          <a:noFill/>
        </p:spPr>
        <p:txBody>
          <a:bodyPr wrap="square" rtlCol="0">
            <a:spAutoFit/>
          </a:bodyPr>
          <a:lstStyle/>
          <a:p>
            <a:pPr defTabSz="398196"/>
            <a:r>
              <a:rPr lang="es-MX" sz="2400" b="1" dirty="0">
                <a:solidFill>
                  <a:srgbClr val="FF6C00"/>
                </a:solidFill>
                <a:latin typeface="Josefin Sans" pitchFamily="2" charset="77"/>
                <a:cs typeface="Arial" panose="020B0604020202020204" pitchFamily="34" charset="0"/>
                <a:sym typeface="Helvetica Neue"/>
              </a:rPr>
              <a:t>La etiqueta </a:t>
            </a:r>
            <a:r>
              <a:rPr lang="en-US" sz="2400" b="1" dirty="0">
                <a:solidFill>
                  <a:srgbClr val="FF6C00"/>
                </a:solidFill>
                <a:latin typeface="Josefin Sans" pitchFamily="2" charset="77"/>
                <a:cs typeface="Arial" panose="020B0604020202020204" pitchFamily="34" charset="0"/>
                <a:sym typeface="Helvetica Neue"/>
              </a:rPr>
              <a:t>&lt;p&gt;&lt;/p&gt;</a:t>
            </a:r>
            <a:endParaRPr lang="es-CO" sz="2400" b="1" dirty="0">
              <a:solidFill>
                <a:srgbClr val="FF6C00"/>
              </a:solidFill>
              <a:latin typeface="Josefin Sans" pitchFamily="2" charset="77"/>
              <a:cs typeface="Arial" panose="020B0604020202020204" pitchFamily="34" charset="0"/>
              <a:sym typeface="Helvetica Neue"/>
            </a:endParaRPr>
          </a:p>
        </p:txBody>
      </p:sp>
      <p:pic>
        <p:nvPicPr>
          <p:cNvPr id="6" name="Imagen 5">
            <a:extLst>
              <a:ext uri="{FF2B5EF4-FFF2-40B4-BE49-F238E27FC236}">
                <a16:creationId xmlns:a16="http://schemas.microsoft.com/office/drawing/2014/main" id="{D6322E5B-1B0D-7DA9-B0F1-60CF9D5AE9C9}"/>
              </a:ext>
            </a:extLst>
          </p:cNvPr>
          <p:cNvPicPr>
            <a:picLocks noChangeAspect="1"/>
          </p:cNvPicPr>
          <p:nvPr/>
        </p:nvPicPr>
        <p:blipFill>
          <a:blip r:embed="rId2"/>
          <a:stretch>
            <a:fillRect/>
          </a:stretch>
        </p:blipFill>
        <p:spPr>
          <a:xfrm>
            <a:off x="943671" y="2234641"/>
            <a:ext cx="9842316" cy="1249334"/>
          </a:xfrm>
          <a:prstGeom prst="rect">
            <a:avLst/>
          </a:prstGeom>
        </p:spPr>
      </p:pic>
      <p:pic>
        <p:nvPicPr>
          <p:cNvPr id="8" name="Imagen 7">
            <a:extLst>
              <a:ext uri="{FF2B5EF4-FFF2-40B4-BE49-F238E27FC236}">
                <a16:creationId xmlns:a16="http://schemas.microsoft.com/office/drawing/2014/main" id="{D89C9D22-E964-1360-A486-0A0C673B08DC}"/>
              </a:ext>
            </a:extLst>
          </p:cNvPr>
          <p:cNvPicPr>
            <a:picLocks noChangeAspect="1"/>
          </p:cNvPicPr>
          <p:nvPr/>
        </p:nvPicPr>
        <p:blipFill>
          <a:blip r:embed="rId3"/>
          <a:stretch>
            <a:fillRect/>
          </a:stretch>
        </p:blipFill>
        <p:spPr>
          <a:xfrm>
            <a:off x="943671" y="4094743"/>
            <a:ext cx="9769662" cy="8312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27102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081A144-8883-DBAB-A86A-E4ECBFBDFCCE}"/>
              </a:ext>
            </a:extLst>
          </p:cNvPr>
          <p:cNvSpPr txBox="1"/>
          <p:nvPr/>
        </p:nvSpPr>
        <p:spPr>
          <a:xfrm>
            <a:off x="943671" y="1492135"/>
            <a:ext cx="9842316" cy="748795"/>
          </a:xfrm>
          <a:prstGeom prst="rect">
            <a:avLst/>
          </a:prstGeom>
          <a:noFill/>
        </p:spPr>
        <p:txBody>
          <a:bodyPr wrap="square" rtlCol="0">
            <a:spAutoFit/>
          </a:bodyPr>
          <a:lstStyle/>
          <a:p>
            <a:pPr algn="just" defTabSz="1257621" hangingPunct="0"/>
            <a:r>
              <a:rPr lang="es-MX" sz="2133" dirty="0">
                <a:solidFill>
                  <a:srgbClr val="404040"/>
                </a:solidFill>
                <a:latin typeface="Calibir"/>
                <a:ea typeface="Helvetica Neue"/>
                <a:cs typeface="Calibir"/>
                <a:sym typeface="Helvetica Neue"/>
              </a:rPr>
              <a:t>Existe una serie de etiquetas HTML simples para seleccionar un fragmento de texto y dotarlo de un significado especial. Por ejemplo:</a:t>
            </a:r>
          </a:p>
        </p:txBody>
      </p:sp>
      <p:sp>
        <p:nvSpPr>
          <p:cNvPr id="5" name="CuadroTexto 4">
            <a:extLst>
              <a:ext uri="{FF2B5EF4-FFF2-40B4-BE49-F238E27FC236}">
                <a16:creationId xmlns:a16="http://schemas.microsoft.com/office/drawing/2014/main" id="{219205FA-203F-3F68-82F7-21698BB60641}"/>
              </a:ext>
            </a:extLst>
          </p:cNvPr>
          <p:cNvSpPr txBox="1"/>
          <p:nvPr/>
        </p:nvSpPr>
        <p:spPr>
          <a:xfrm>
            <a:off x="943671" y="579076"/>
            <a:ext cx="8239658" cy="461665"/>
          </a:xfrm>
          <a:prstGeom prst="rect">
            <a:avLst/>
          </a:prstGeom>
          <a:noFill/>
        </p:spPr>
        <p:txBody>
          <a:bodyPr wrap="square" rtlCol="0">
            <a:spAutoFit/>
          </a:bodyPr>
          <a:lstStyle/>
          <a:p>
            <a:pPr defTabSz="398196"/>
            <a:r>
              <a:rPr lang="es-MX" sz="2400" b="1" dirty="0">
                <a:solidFill>
                  <a:srgbClr val="FF6C00"/>
                </a:solidFill>
                <a:latin typeface="Josefin Sans" pitchFamily="2" charset="77"/>
                <a:cs typeface="Arial" panose="020B0604020202020204" pitchFamily="34" charset="0"/>
                <a:sym typeface="Helvetica Neue"/>
              </a:rPr>
              <a:t>Fragmentos de texto</a:t>
            </a:r>
            <a:endParaRPr lang="es-CO" sz="2400" b="1" dirty="0">
              <a:solidFill>
                <a:srgbClr val="FF6C00"/>
              </a:solidFill>
              <a:latin typeface="Josefin Sans" pitchFamily="2" charset="77"/>
              <a:cs typeface="Arial" panose="020B0604020202020204" pitchFamily="34" charset="0"/>
              <a:sym typeface="Helvetica Neue"/>
            </a:endParaRPr>
          </a:p>
        </p:txBody>
      </p:sp>
      <p:graphicFrame>
        <p:nvGraphicFramePr>
          <p:cNvPr id="7" name="Tabla 6">
            <a:extLst>
              <a:ext uri="{FF2B5EF4-FFF2-40B4-BE49-F238E27FC236}">
                <a16:creationId xmlns:a16="http://schemas.microsoft.com/office/drawing/2014/main" id="{EEB53586-E3B8-2AD7-B65A-B25E6246A4DF}"/>
              </a:ext>
            </a:extLst>
          </p:cNvPr>
          <p:cNvGraphicFramePr>
            <a:graphicFrameLocks noGrp="1"/>
          </p:cNvGraphicFramePr>
          <p:nvPr>
            <p:extLst>
              <p:ext uri="{D42A27DB-BD31-4B8C-83A1-F6EECF244321}">
                <p14:modId xmlns:p14="http://schemas.microsoft.com/office/powerpoint/2010/main" val="801164201"/>
              </p:ext>
            </p:extLst>
          </p:nvPr>
        </p:nvGraphicFramePr>
        <p:xfrm>
          <a:off x="1096184" y="2439679"/>
          <a:ext cx="9537290" cy="3737912"/>
        </p:xfrm>
        <a:graphic>
          <a:graphicData uri="http://schemas.openxmlformats.org/drawingml/2006/table">
            <a:tbl>
              <a:tblPr firstRow="1" bandRow="1" bandCol="1">
                <a:tableStyleId>{69012ECD-51FC-41F1-AA8D-1B2483CD663E}</a:tableStyleId>
              </a:tblPr>
              <a:tblGrid>
                <a:gridCol w="968590">
                  <a:extLst>
                    <a:ext uri="{9D8B030D-6E8A-4147-A177-3AD203B41FA5}">
                      <a16:colId xmlns:a16="http://schemas.microsoft.com/office/drawing/2014/main" val="3899834986"/>
                    </a:ext>
                  </a:extLst>
                </a:gridCol>
                <a:gridCol w="4591665">
                  <a:extLst>
                    <a:ext uri="{9D8B030D-6E8A-4147-A177-3AD203B41FA5}">
                      <a16:colId xmlns:a16="http://schemas.microsoft.com/office/drawing/2014/main" val="191051261"/>
                    </a:ext>
                  </a:extLst>
                </a:gridCol>
                <a:gridCol w="3977035">
                  <a:extLst>
                    <a:ext uri="{9D8B030D-6E8A-4147-A177-3AD203B41FA5}">
                      <a16:colId xmlns:a16="http://schemas.microsoft.com/office/drawing/2014/main" val="2804431455"/>
                    </a:ext>
                  </a:extLst>
                </a:gridCol>
              </a:tblGrid>
              <a:tr h="395404">
                <a:tc>
                  <a:txBody>
                    <a:bodyPr/>
                    <a:lstStyle/>
                    <a:p>
                      <a:r>
                        <a:rPr lang="es-CO" sz="1600" dirty="0">
                          <a:effectLst/>
                          <a:latin typeface="Calibir"/>
                        </a:rPr>
                        <a:t>Etiqueta</a:t>
                      </a:r>
                      <a:endParaRPr lang="es-ES" sz="1600" dirty="0">
                        <a:effectLst/>
                        <a:latin typeface="Calibir"/>
                      </a:endParaRPr>
                    </a:p>
                  </a:txBody>
                  <a:tcPr marL="32232" marR="32232" marT="32232" marB="32232" anchor="ctr"/>
                </a:tc>
                <a:tc>
                  <a:txBody>
                    <a:bodyPr/>
                    <a:lstStyle/>
                    <a:p>
                      <a:r>
                        <a:rPr lang="es-CO" sz="1600" dirty="0">
                          <a:effectLst/>
                          <a:latin typeface="Calibir"/>
                        </a:rPr>
                        <a:t>Descripción</a:t>
                      </a:r>
                      <a:endParaRPr lang="es-ES" sz="1600" dirty="0">
                        <a:effectLst/>
                        <a:latin typeface="Calibir"/>
                      </a:endParaRPr>
                    </a:p>
                  </a:txBody>
                  <a:tcPr marL="32232" marR="32232" marT="32232" marB="32232" anchor="ctr"/>
                </a:tc>
                <a:tc>
                  <a:txBody>
                    <a:bodyPr/>
                    <a:lstStyle/>
                    <a:p>
                      <a:r>
                        <a:rPr lang="es-CO" sz="1600" dirty="0">
                          <a:effectLst/>
                          <a:latin typeface="Calibir"/>
                        </a:rPr>
                        <a:t>Ejemplo HTML</a:t>
                      </a:r>
                      <a:endParaRPr lang="es-ES" sz="1600" dirty="0">
                        <a:effectLst/>
                        <a:latin typeface="Calibir"/>
                      </a:endParaRPr>
                    </a:p>
                  </a:txBody>
                  <a:tcPr marL="32232" marR="32232" marT="32232" marB="32232" anchor="ctr"/>
                </a:tc>
                <a:extLst>
                  <a:ext uri="{0D108BD9-81ED-4DB2-BD59-A6C34878D82A}">
                    <a16:rowId xmlns:a16="http://schemas.microsoft.com/office/drawing/2014/main" val="1161520927"/>
                  </a:ext>
                </a:extLst>
              </a:tr>
              <a:tr h="395404">
                <a:tc>
                  <a:txBody>
                    <a:bodyPr/>
                    <a:lstStyle/>
                    <a:p>
                      <a:r>
                        <a:rPr lang="es-ES" sz="1400" dirty="0">
                          <a:effectLst/>
                          <a:latin typeface="Calibir"/>
                        </a:rPr>
                        <a:t>&lt;</a:t>
                      </a:r>
                      <a:r>
                        <a:rPr lang="es-ES" sz="1400" dirty="0" err="1">
                          <a:effectLst/>
                          <a:latin typeface="Calibir"/>
                        </a:rPr>
                        <a:t>strong</a:t>
                      </a:r>
                      <a:r>
                        <a:rPr lang="es-ES" sz="1400" dirty="0">
                          <a:effectLst/>
                          <a:latin typeface="Calibir"/>
                        </a:rPr>
                        <a:t>&gt;</a:t>
                      </a:r>
                    </a:p>
                  </a:txBody>
                  <a:tcPr marL="32232" marR="32232" marT="32232" marB="32232" anchor="ctr"/>
                </a:tc>
                <a:tc>
                  <a:txBody>
                    <a:bodyPr/>
                    <a:lstStyle/>
                    <a:p>
                      <a:r>
                        <a:rPr lang="es-ES" sz="1400" dirty="0">
                          <a:effectLst/>
                          <a:latin typeface="Calibir"/>
                        </a:rPr>
                        <a:t>Fragmento de texto </a:t>
                      </a:r>
                      <a:r>
                        <a:rPr lang="es-ES" sz="1400" b="1" dirty="0">
                          <a:effectLst/>
                          <a:latin typeface="Calibir"/>
                        </a:rPr>
                        <a:t>importante</a:t>
                      </a:r>
                      <a:r>
                        <a:rPr lang="es-ES" sz="1400" dirty="0">
                          <a:effectLst/>
                          <a:latin typeface="Calibir"/>
                        </a:rPr>
                        <a:t> o </a:t>
                      </a:r>
                      <a:r>
                        <a:rPr lang="es-ES" sz="1400" b="1" dirty="0">
                          <a:effectLst/>
                          <a:latin typeface="Calibir"/>
                        </a:rPr>
                        <a:t>palabras clave</a:t>
                      </a:r>
                      <a:r>
                        <a:rPr lang="es-ES" sz="1400" dirty="0">
                          <a:effectLst/>
                          <a:latin typeface="Calibir"/>
                        </a:rPr>
                        <a:t>.</a:t>
                      </a:r>
                    </a:p>
                  </a:txBody>
                  <a:tcPr marL="32232" marR="32232" marT="32232" marB="32232" anchor="ctr"/>
                </a:tc>
                <a:tc>
                  <a:txBody>
                    <a:bodyPr/>
                    <a:lstStyle/>
                    <a:p>
                      <a:r>
                        <a:rPr lang="it-IT" sz="1400" dirty="0">
                          <a:solidFill>
                            <a:schemeClr val="accent2">
                              <a:lumMod val="75000"/>
                            </a:schemeClr>
                          </a:solidFill>
                          <a:effectLst/>
                          <a:latin typeface="Calibir"/>
                        </a:rPr>
                        <a:t>&lt;p&gt;</a:t>
                      </a:r>
                      <a:r>
                        <a:rPr lang="it-IT" sz="1400" dirty="0">
                          <a:effectLst/>
                          <a:latin typeface="Calibir"/>
                        </a:rPr>
                        <a:t>Frase </a:t>
                      </a:r>
                      <a:r>
                        <a:rPr lang="it-IT" sz="1400" dirty="0">
                          <a:solidFill>
                            <a:schemeClr val="accent2">
                              <a:lumMod val="75000"/>
                            </a:schemeClr>
                          </a:solidFill>
                          <a:effectLst/>
                          <a:latin typeface="Calibir"/>
                        </a:rPr>
                        <a:t>&lt;strong&gt;</a:t>
                      </a:r>
                      <a:r>
                        <a:rPr lang="it-IT" sz="1400" dirty="0">
                          <a:effectLst/>
                          <a:latin typeface="Calibir"/>
                        </a:rPr>
                        <a:t>importante</a:t>
                      </a:r>
                      <a:r>
                        <a:rPr lang="it-IT" sz="1400" dirty="0">
                          <a:solidFill>
                            <a:schemeClr val="accent2">
                              <a:lumMod val="75000"/>
                            </a:schemeClr>
                          </a:solidFill>
                          <a:effectLst/>
                          <a:latin typeface="Calibir"/>
                        </a:rPr>
                        <a:t>&lt;/strong&gt;&lt;/p&gt;</a:t>
                      </a:r>
                      <a:endParaRPr lang="es-ES" sz="1400" dirty="0">
                        <a:solidFill>
                          <a:schemeClr val="accent2">
                            <a:lumMod val="75000"/>
                          </a:schemeClr>
                        </a:solidFill>
                        <a:effectLst/>
                        <a:latin typeface="Calibir"/>
                      </a:endParaRPr>
                    </a:p>
                  </a:txBody>
                  <a:tcPr marL="32232" marR="32232" marT="32232" marB="32232" anchor="ctr"/>
                </a:tc>
                <a:extLst>
                  <a:ext uri="{0D108BD9-81ED-4DB2-BD59-A6C34878D82A}">
                    <a16:rowId xmlns:a16="http://schemas.microsoft.com/office/drawing/2014/main" val="4201040660"/>
                  </a:ext>
                </a:extLst>
              </a:tr>
              <a:tr h="395404">
                <a:tc>
                  <a:txBody>
                    <a:bodyPr/>
                    <a:lstStyle/>
                    <a:p>
                      <a:r>
                        <a:rPr lang="es-ES" sz="1400" dirty="0">
                          <a:effectLst/>
                          <a:latin typeface="Calibir"/>
                        </a:rPr>
                        <a:t>&lt;em&gt;</a:t>
                      </a:r>
                    </a:p>
                  </a:txBody>
                  <a:tcPr marL="32232" marR="32232" marT="32232" marB="32232" anchor="ctr"/>
                </a:tc>
                <a:tc>
                  <a:txBody>
                    <a:bodyPr/>
                    <a:lstStyle/>
                    <a:p>
                      <a:r>
                        <a:rPr lang="es-MX" sz="1400">
                          <a:effectLst/>
                          <a:latin typeface="Calibir"/>
                        </a:rPr>
                        <a:t>Fragmento de texto </a:t>
                      </a:r>
                      <a:r>
                        <a:rPr lang="es-MX" sz="1400" u="sng">
                          <a:solidFill>
                            <a:srgbClr val="444444"/>
                          </a:solidFill>
                          <a:effectLst/>
                          <a:latin typeface="Calibir"/>
                        </a:rPr>
                        <a:t>enfatizado</a:t>
                      </a:r>
                      <a:r>
                        <a:rPr lang="es-MX" sz="1400">
                          <a:effectLst/>
                          <a:latin typeface="Calibir"/>
                        </a:rPr>
                        <a:t> respecto a la frase que lo contiene.</a:t>
                      </a:r>
                    </a:p>
                  </a:txBody>
                  <a:tcPr marL="32232" marR="32232" marT="32232" marB="3223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solidFill>
                            <a:schemeClr val="accent2">
                              <a:lumMod val="75000"/>
                            </a:schemeClr>
                          </a:solidFill>
                          <a:effectLst/>
                          <a:latin typeface="Calibir"/>
                        </a:rPr>
                        <a:t>&lt;p&gt;</a:t>
                      </a:r>
                      <a:r>
                        <a:rPr lang="it-IT" sz="1400" dirty="0">
                          <a:effectLst/>
                          <a:latin typeface="Calibir"/>
                        </a:rPr>
                        <a:t>Frase </a:t>
                      </a:r>
                      <a:r>
                        <a:rPr lang="it-IT" sz="1400" dirty="0">
                          <a:solidFill>
                            <a:schemeClr val="accent2">
                              <a:lumMod val="75000"/>
                            </a:schemeClr>
                          </a:solidFill>
                          <a:effectLst/>
                          <a:latin typeface="Calibir"/>
                        </a:rPr>
                        <a:t>&lt;em&gt;</a:t>
                      </a:r>
                      <a:r>
                        <a:rPr lang="it-IT" sz="1400" dirty="0">
                          <a:effectLst/>
                          <a:latin typeface="Calibir"/>
                        </a:rPr>
                        <a:t>enfatizada</a:t>
                      </a:r>
                      <a:r>
                        <a:rPr lang="it-IT" sz="1400" dirty="0">
                          <a:solidFill>
                            <a:schemeClr val="accent2">
                              <a:lumMod val="75000"/>
                            </a:schemeClr>
                          </a:solidFill>
                          <a:effectLst/>
                          <a:latin typeface="Calibir"/>
                        </a:rPr>
                        <a:t>&lt;/em&gt;&lt;/p&gt;</a:t>
                      </a:r>
                      <a:endParaRPr lang="es-ES" sz="1400" dirty="0">
                        <a:solidFill>
                          <a:schemeClr val="accent2">
                            <a:lumMod val="75000"/>
                          </a:schemeClr>
                        </a:solidFill>
                        <a:effectLst/>
                        <a:latin typeface="Calibir"/>
                      </a:endParaRPr>
                    </a:p>
                    <a:p>
                      <a:endParaRPr lang="es-MX" sz="1400" dirty="0">
                        <a:effectLst/>
                        <a:latin typeface="Calibir"/>
                      </a:endParaRPr>
                    </a:p>
                  </a:txBody>
                  <a:tcPr marL="32232" marR="32232" marT="32232" marB="32232" anchor="ctr"/>
                </a:tc>
                <a:extLst>
                  <a:ext uri="{0D108BD9-81ED-4DB2-BD59-A6C34878D82A}">
                    <a16:rowId xmlns:a16="http://schemas.microsoft.com/office/drawing/2014/main" val="4194024487"/>
                  </a:ext>
                </a:extLst>
              </a:tr>
              <a:tr h="395404">
                <a:tc>
                  <a:txBody>
                    <a:bodyPr/>
                    <a:lstStyle/>
                    <a:p>
                      <a:r>
                        <a:rPr lang="es-ES" sz="1400" dirty="0">
                          <a:effectLst/>
                          <a:latin typeface="Calibir"/>
                        </a:rPr>
                        <a:t>&lt;</a:t>
                      </a:r>
                      <a:r>
                        <a:rPr lang="es-ES" sz="1400" dirty="0" err="1">
                          <a:effectLst/>
                          <a:latin typeface="Calibir"/>
                        </a:rPr>
                        <a:t>mark</a:t>
                      </a:r>
                      <a:r>
                        <a:rPr lang="es-ES" sz="1400" dirty="0">
                          <a:effectLst/>
                          <a:latin typeface="Calibir"/>
                        </a:rPr>
                        <a:t>&gt;</a:t>
                      </a:r>
                    </a:p>
                  </a:txBody>
                  <a:tcPr marL="32232" marR="32232" marT="32232" marB="32232" anchor="ctr"/>
                </a:tc>
                <a:tc>
                  <a:txBody>
                    <a:bodyPr/>
                    <a:lstStyle/>
                    <a:p>
                      <a:r>
                        <a:rPr lang="es-ES" sz="1400">
                          <a:effectLst/>
                          <a:latin typeface="Calibir"/>
                        </a:rPr>
                        <a:t>Fragmento de texto resaltado, simulando estar marcado con rotulador amarillo.</a:t>
                      </a:r>
                    </a:p>
                  </a:txBody>
                  <a:tcPr marL="32232" marR="32232" marT="32232" marB="3223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solidFill>
                            <a:schemeClr val="accent2">
                              <a:lumMod val="75000"/>
                            </a:schemeClr>
                          </a:solidFill>
                          <a:effectLst/>
                          <a:latin typeface="Calibir"/>
                        </a:rPr>
                        <a:t>&lt;p&gt;</a:t>
                      </a:r>
                      <a:r>
                        <a:rPr lang="it-IT" sz="1400" dirty="0">
                          <a:effectLst/>
                          <a:latin typeface="Calibir"/>
                        </a:rPr>
                        <a:t>Frase </a:t>
                      </a:r>
                      <a:r>
                        <a:rPr lang="it-IT" sz="1400" dirty="0">
                          <a:solidFill>
                            <a:schemeClr val="accent2">
                              <a:lumMod val="75000"/>
                            </a:schemeClr>
                          </a:solidFill>
                          <a:effectLst/>
                          <a:latin typeface="Calibir"/>
                        </a:rPr>
                        <a:t>&lt;mark&gt;</a:t>
                      </a:r>
                      <a:r>
                        <a:rPr lang="it-IT" sz="1400" dirty="0">
                          <a:effectLst/>
                          <a:latin typeface="Calibir"/>
                        </a:rPr>
                        <a:t>enfatizada</a:t>
                      </a:r>
                      <a:r>
                        <a:rPr lang="it-IT" sz="1400" dirty="0">
                          <a:solidFill>
                            <a:schemeClr val="accent2">
                              <a:lumMod val="75000"/>
                            </a:schemeClr>
                          </a:solidFill>
                          <a:effectLst/>
                          <a:latin typeface="Calibir"/>
                        </a:rPr>
                        <a:t>&lt;/mark&gt;&lt;/p&gt;</a:t>
                      </a:r>
                      <a:endParaRPr lang="es-ES" sz="1400" dirty="0">
                        <a:solidFill>
                          <a:schemeClr val="accent2">
                            <a:lumMod val="75000"/>
                          </a:schemeClr>
                        </a:solidFill>
                        <a:effectLst/>
                        <a:latin typeface="Calibir"/>
                      </a:endParaRPr>
                    </a:p>
                    <a:p>
                      <a:endParaRPr lang="es-ES" sz="1400" dirty="0">
                        <a:effectLst/>
                        <a:latin typeface="Calibir"/>
                      </a:endParaRPr>
                    </a:p>
                  </a:txBody>
                  <a:tcPr marL="32232" marR="32232" marT="32232" marB="32232" anchor="ctr"/>
                </a:tc>
                <a:extLst>
                  <a:ext uri="{0D108BD9-81ED-4DB2-BD59-A6C34878D82A}">
                    <a16:rowId xmlns:a16="http://schemas.microsoft.com/office/drawing/2014/main" val="738924549"/>
                  </a:ext>
                </a:extLst>
              </a:tr>
              <a:tr h="395404">
                <a:tc>
                  <a:txBody>
                    <a:bodyPr/>
                    <a:lstStyle/>
                    <a:p>
                      <a:r>
                        <a:rPr lang="es-ES" sz="1400" dirty="0">
                          <a:effectLst/>
                          <a:latin typeface="Calibir"/>
                        </a:rPr>
                        <a:t>&lt;b&gt;</a:t>
                      </a:r>
                    </a:p>
                  </a:txBody>
                  <a:tcPr marL="32232" marR="32232" marT="32232" marB="32232" anchor="ctr"/>
                </a:tc>
                <a:tc>
                  <a:txBody>
                    <a:bodyPr/>
                    <a:lstStyle/>
                    <a:p>
                      <a:r>
                        <a:rPr lang="es-MX" sz="1400" dirty="0">
                          <a:effectLst/>
                          <a:latin typeface="Calibir"/>
                        </a:rPr>
                        <a:t>Fragmento de texto sin importancia destacable (</a:t>
                      </a:r>
                      <a:r>
                        <a:rPr lang="es-MX" sz="1400" u="sng" dirty="0">
                          <a:solidFill>
                            <a:srgbClr val="444444"/>
                          </a:solidFill>
                          <a:effectLst/>
                          <a:latin typeface="Calibir"/>
                        </a:rPr>
                        <a:t>fines utilitarios</a:t>
                      </a:r>
                      <a:r>
                        <a:rPr lang="es-MX" sz="1400" dirty="0">
                          <a:effectLst/>
                          <a:latin typeface="Calibir"/>
                        </a:rPr>
                        <a:t>).</a:t>
                      </a:r>
                    </a:p>
                  </a:txBody>
                  <a:tcPr marL="32232" marR="32232" marT="32232" marB="3223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solidFill>
                            <a:schemeClr val="accent2">
                              <a:lumMod val="75000"/>
                            </a:schemeClr>
                          </a:solidFill>
                          <a:effectLst/>
                          <a:latin typeface="Calibir"/>
                        </a:rPr>
                        <a:t>&lt;p&gt;</a:t>
                      </a:r>
                      <a:r>
                        <a:rPr lang="it-IT" sz="1400" dirty="0">
                          <a:effectLst/>
                          <a:latin typeface="Calibir"/>
                        </a:rPr>
                        <a:t>Frase </a:t>
                      </a:r>
                      <a:r>
                        <a:rPr lang="it-IT" sz="1400" dirty="0">
                          <a:solidFill>
                            <a:schemeClr val="accent2">
                              <a:lumMod val="75000"/>
                            </a:schemeClr>
                          </a:solidFill>
                          <a:effectLst/>
                          <a:latin typeface="Calibir"/>
                        </a:rPr>
                        <a:t>&lt;b&gt;</a:t>
                      </a:r>
                      <a:r>
                        <a:rPr lang="it-IT" sz="1400" dirty="0">
                          <a:effectLst/>
                          <a:latin typeface="Calibir"/>
                        </a:rPr>
                        <a:t>con poca importancia</a:t>
                      </a:r>
                      <a:r>
                        <a:rPr lang="it-IT" sz="1400" dirty="0">
                          <a:solidFill>
                            <a:schemeClr val="accent2">
                              <a:lumMod val="75000"/>
                            </a:schemeClr>
                          </a:solidFill>
                          <a:effectLst/>
                          <a:latin typeface="Calibir"/>
                        </a:rPr>
                        <a:t>&lt;/b&gt;&lt;/p&gt;</a:t>
                      </a:r>
                      <a:endParaRPr lang="es-ES" sz="1400" dirty="0">
                        <a:solidFill>
                          <a:schemeClr val="accent2">
                            <a:lumMod val="75000"/>
                          </a:schemeClr>
                        </a:solidFill>
                        <a:effectLst/>
                        <a:latin typeface="Calibir"/>
                      </a:endParaRPr>
                    </a:p>
                    <a:p>
                      <a:endParaRPr lang="es-MX" sz="1400" dirty="0">
                        <a:effectLst/>
                        <a:latin typeface="Calibir"/>
                      </a:endParaRPr>
                    </a:p>
                  </a:txBody>
                  <a:tcPr marL="32232" marR="32232" marT="32232" marB="32232" anchor="ctr"/>
                </a:tc>
                <a:extLst>
                  <a:ext uri="{0D108BD9-81ED-4DB2-BD59-A6C34878D82A}">
                    <a16:rowId xmlns:a16="http://schemas.microsoft.com/office/drawing/2014/main" val="1653929662"/>
                  </a:ext>
                </a:extLst>
              </a:tr>
              <a:tr h="395404">
                <a:tc>
                  <a:txBody>
                    <a:bodyPr/>
                    <a:lstStyle/>
                    <a:p>
                      <a:r>
                        <a:rPr lang="es-ES" sz="1400" dirty="0">
                          <a:effectLst/>
                          <a:latin typeface="Calibir"/>
                        </a:rPr>
                        <a:t>&lt;s&gt;</a:t>
                      </a:r>
                    </a:p>
                  </a:txBody>
                  <a:tcPr marL="32232" marR="32232" marT="32232" marB="32232" anchor="ctr"/>
                </a:tc>
                <a:tc>
                  <a:txBody>
                    <a:bodyPr/>
                    <a:lstStyle/>
                    <a:p>
                      <a:r>
                        <a:rPr lang="es-ES" sz="1400">
                          <a:effectLst/>
                          <a:latin typeface="Calibir"/>
                        </a:rPr>
                        <a:t>Fragmento de texto inexacto o que ya no es relevante. (</a:t>
                      </a:r>
                      <a:r>
                        <a:rPr lang="es-ES" sz="1400" strike="sngStrike">
                          <a:effectLst/>
                          <a:latin typeface="Calibir"/>
                        </a:rPr>
                        <a:t>errores o inexactitudes</a:t>
                      </a:r>
                      <a:r>
                        <a:rPr lang="es-ES" sz="1400">
                          <a:effectLst/>
                          <a:latin typeface="Calibir"/>
                        </a:rPr>
                        <a:t>)</a:t>
                      </a:r>
                    </a:p>
                  </a:txBody>
                  <a:tcPr marL="32232" marR="32232" marT="32232" marB="3223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solidFill>
                            <a:schemeClr val="accent2">
                              <a:lumMod val="75000"/>
                            </a:schemeClr>
                          </a:solidFill>
                          <a:effectLst/>
                          <a:latin typeface="Calibir"/>
                        </a:rPr>
                        <a:t>&lt;p&gt;</a:t>
                      </a:r>
                      <a:r>
                        <a:rPr lang="it-IT" sz="1400" dirty="0">
                          <a:effectLst/>
                          <a:latin typeface="Calibir"/>
                        </a:rPr>
                        <a:t>Frase </a:t>
                      </a:r>
                      <a:r>
                        <a:rPr lang="it-IT" sz="1400" dirty="0">
                          <a:solidFill>
                            <a:schemeClr val="accent2">
                              <a:lumMod val="75000"/>
                            </a:schemeClr>
                          </a:solidFill>
                          <a:effectLst/>
                          <a:latin typeface="Calibir"/>
                        </a:rPr>
                        <a:t>&lt;s&gt;</a:t>
                      </a:r>
                      <a:r>
                        <a:rPr lang="it-IT" sz="1400" dirty="0">
                          <a:effectLst/>
                          <a:latin typeface="Calibir"/>
                        </a:rPr>
                        <a:t>tachada</a:t>
                      </a:r>
                      <a:r>
                        <a:rPr lang="it-IT" sz="1400" dirty="0">
                          <a:solidFill>
                            <a:schemeClr val="accent2">
                              <a:lumMod val="75000"/>
                            </a:schemeClr>
                          </a:solidFill>
                          <a:effectLst/>
                          <a:latin typeface="Calibir"/>
                        </a:rPr>
                        <a:t>&lt;/s&gt;&lt;/p&gt;</a:t>
                      </a:r>
                      <a:endParaRPr lang="es-ES" sz="1400" dirty="0">
                        <a:solidFill>
                          <a:schemeClr val="accent2">
                            <a:lumMod val="75000"/>
                          </a:schemeClr>
                        </a:solidFill>
                        <a:effectLst/>
                        <a:latin typeface="Calibir"/>
                      </a:endParaRPr>
                    </a:p>
                    <a:p>
                      <a:endParaRPr lang="es-ES" sz="1400" dirty="0">
                        <a:effectLst/>
                        <a:latin typeface="Calibir"/>
                      </a:endParaRPr>
                    </a:p>
                  </a:txBody>
                  <a:tcPr marL="32232" marR="32232" marT="32232" marB="32232" anchor="ctr"/>
                </a:tc>
                <a:extLst>
                  <a:ext uri="{0D108BD9-81ED-4DB2-BD59-A6C34878D82A}">
                    <a16:rowId xmlns:a16="http://schemas.microsoft.com/office/drawing/2014/main" val="2514661002"/>
                  </a:ext>
                </a:extLst>
              </a:tr>
              <a:tr h="395404">
                <a:tc>
                  <a:txBody>
                    <a:bodyPr/>
                    <a:lstStyle/>
                    <a:p>
                      <a:r>
                        <a:rPr lang="es-ES" sz="1400" dirty="0">
                          <a:effectLst/>
                          <a:latin typeface="Calibir"/>
                        </a:rPr>
                        <a:t>&lt;</a:t>
                      </a:r>
                      <a:r>
                        <a:rPr lang="es-ES" sz="1400" dirty="0" err="1">
                          <a:effectLst/>
                          <a:latin typeface="Calibir"/>
                        </a:rPr>
                        <a:t>span</a:t>
                      </a:r>
                      <a:r>
                        <a:rPr lang="es-ES" sz="1400" dirty="0">
                          <a:effectLst/>
                          <a:latin typeface="Calibir"/>
                        </a:rPr>
                        <a:t>&gt;</a:t>
                      </a:r>
                    </a:p>
                  </a:txBody>
                  <a:tcPr marL="32232" marR="32232" marT="32232" marB="32232" anchor="ctr"/>
                </a:tc>
                <a:tc>
                  <a:txBody>
                    <a:bodyPr/>
                    <a:lstStyle/>
                    <a:p>
                      <a:r>
                        <a:rPr lang="es-ES" sz="1400">
                          <a:effectLst/>
                          <a:latin typeface="Calibir"/>
                        </a:rPr>
                        <a:t>Fragmento de texto sin significado (útil para seleccionar).</a:t>
                      </a:r>
                    </a:p>
                  </a:txBody>
                  <a:tcPr marL="32232" marR="32232" marT="32232" marB="3223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solidFill>
                            <a:schemeClr val="accent2">
                              <a:lumMod val="75000"/>
                            </a:schemeClr>
                          </a:solidFill>
                          <a:effectLst/>
                          <a:latin typeface="Calibir"/>
                        </a:rPr>
                        <a:t>&lt;p&gt;</a:t>
                      </a:r>
                      <a:r>
                        <a:rPr lang="it-IT" sz="1400" dirty="0">
                          <a:effectLst/>
                          <a:latin typeface="Calibir"/>
                        </a:rPr>
                        <a:t>Frase </a:t>
                      </a:r>
                      <a:r>
                        <a:rPr lang="it-IT" sz="1400" dirty="0">
                          <a:solidFill>
                            <a:schemeClr val="accent2">
                              <a:lumMod val="75000"/>
                            </a:schemeClr>
                          </a:solidFill>
                          <a:effectLst/>
                          <a:latin typeface="Calibir"/>
                        </a:rPr>
                        <a:t>&lt;span&gt;</a:t>
                      </a:r>
                      <a:r>
                        <a:rPr lang="it-IT" sz="1400" dirty="0">
                          <a:effectLst/>
                          <a:latin typeface="Calibir"/>
                        </a:rPr>
                        <a:t>sin significado</a:t>
                      </a:r>
                      <a:r>
                        <a:rPr lang="it-IT" sz="1400" dirty="0">
                          <a:solidFill>
                            <a:schemeClr val="accent2">
                              <a:lumMod val="75000"/>
                            </a:schemeClr>
                          </a:solidFill>
                          <a:effectLst/>
                          <a:latin typeface="Calibir"/>
                        </a:rPr>
                        <a:t>&lt;/span&gt;&lt;/p&gt;</a:t>
                      </a:r>
                      <a:endParaRPr lang="es-ES" sz="1400" dirty="0">
                        <a:solidFill>
                          <a:schemeClr val="accent2">
                            <a:lumMod val="75000"/>
                          </a:schemeClr>
                        </a:solidFill>
                        <a:effectLst/>
                        <a:latin typeface="Calibir"/>
                      </a:endParaRPr>
                    </a:p>
                    <a:p>
                      <a:endParaRPr lang="es-ES" sz="1400" dirty="0">
                        <a:effectLst/>
                        <a:latin typeface="Calibir"/>
                      </a:endParaRPr>
                    </a:p>
                  </a:txBody>
                  <a:tcPr marL="32232" marR="32232" marT="32232" marB="32232" anchor="ctr"/>
                </a:tc>
                <a:extLst>
                  <a:ext uri="{0D108BD9-81ED-4DB2-BD59-A6C34878D82A}">
                    <a16:rowId xmlns:a16="http://schemas.microsoft.com/office/drawing/2014/main" val="3537673397"/>
                  </a:ext>
                </a:extLst>
              </a:tr>
              <a:tr h="395404">
                <a:tc>
                  <a:txBody>
                    <a:bodyPr/>
                    <a:lstStyle/>
                    <a:p>
                      <a:r>
                        <a:rPr lang="es-ES" sz="1400" dirty="0">
                          <a:effectLst/>
                          <a:latin typeface="Calibir"/>
                        </a:rPr>
                        <a:t>&lt;cite&gt;</a:t>
                      </a:r>
                    </a:p>
                  </a:txBody>
                  <a:tcPr marL="32232" marR="32232" marT="32232" marB="32232" anchor="ctr"/>
                </a:tc>
                <a:tc>
                  <a:txBody>
                    <a:bodyPr/>
                    <a:lstStyle/>
                    <a:p>
                      <a:r>
                        <a:rPr lang="es-MX" sz="1400" dirty="0">
                          <a:effectLst/>
                          <a:latin typeface="Calibir"/>
                        </a:rPr>
                        <a:t>Fragmento de texto con el título de un trabajo creativo: obras, libros...</a:t>
                      </a:r>
                    </a:p>
                  </a:txBody>
                  <a:tcPr marL="32232" marR="32232" marT="32232" marB="3223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solidFill>
                            <a:schemeClr val="accent2">
                              <a:lumMod val="75000"/>
                            </a:schemeClr>
                          </a:solidFill>
                          <a:effectLst/>
                          <a:latin typeface="Calibir"/>
                        </a:rPr>
                        <a:t>&lt;p&gt;</a:t>
                      </a:r>
                      <a:r>
                        <a:rPr lang="it-IT" sz="1400" dirty="0">
                          <a:effectLst/>
                          <a:latin typeface="Calibir"/>
                        </a:rPr>
                        <a:t>Esta frase es una cita </a:t>
                      </a:r>
                      <a:r>
                        <a:rPr lang="it-IT" sz="1400" dirty="0">
                          <a:solidFill>
                            <a:schemeClr val="accent2">
                              <a:lumMod val="75000"/>
                            </a:schemeClr>
                          </a:solidFill>
                          <a:effectLst/>
                          <a:latin typeface="Calibir"/>
                        </a:rPr>
                        <a:t>&lt;cite&gt;</a:t>
                      </a:r>
                      <a:r>
                        <a:rPr lang="it-IT" sz="1400" dirty="0">
                          <a:effectLst/>
                          <a:latin typeface="Calibir"/>
                        </a:rPr>
                        <a:t>autor</a:t>
                      </a:r>
                      <a:r>
                        <a:rPr lang="it-IT" sz="1400" dirty="0">
                          <a:solidFill>
                            <a:schemeClr val="accent2">
                              <a:lumMod val="75000"/>
                            </a:schemeClr>
                          </a:solidFill>
                          <a:effectLst/>
                          <a:latin typeface="Calibir"/>
                        </a:rPr>
                        <a:t>&lt;/cite&gt;&lt;/p&gt;</a:t>
                      </a:r>
                      <a:endParaRPr lang="es-ES" sz="1400" dirty="0">
                        <a:solidFill>
                          <a:schemeClr val="accent2">
                            <a:lumMod val="75000"/>
                          </a:schemeClr>
                        </a:solidFill>
                        <a:effectLst/>
                        <a:latin typeface="Calibir"/>
                      </a:endParaRPr>
                    </a:p>
                    <a:p>
                      <a:endParaRPr lang="es-MX" sz="1400" dirty="0">
                        <a:effectLst/>
                        <a:latin typeface="Calibir"/>
                      </a:endParaRPr>
                    </a:p>
                  </a:txBody>
                  <a:tcPr marL="32232" marR="32232" marT="32232" marB="32232" anchor="ctr"/>
                </a:tc>
                <a:extLst>
                  <a:ext uri="{0D108BD9-81ED-4DB2-BD59-A6C34878D82A}">
                    <a16:rowId xmlns:a16="http://schemas.microsoft.com/office/drawing/2014/main" val="347783754"/>
                  </a:ext>
                </a:extLst>
              </a:tr>
            </a:tbl>
          </a:graphicData>
        </a:graphic>
      </p:graphicFrame>
    </p:spTree>
    <p:extLst>
      <p:ext uri="{BB962C8B-B14F-4D97-AF65-F5344CB8AC3E}">
        <p14:creationId xmlns:p14="http://schemas.microsoft.com/office/powerpoint/2010/main" val="3129863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081A144-8883-DBAB-A86A-E4ECBFBDFCCE}"/>
              </a:ext>
            </a:extLst>
          </p:cNvPr>
          <p:cNvSpPr txBox="1"/>
          <p:nvPr/>
        </p:nvSpPr>
        <p:spPr>
          <a:xfrm>
            <a:off x="491389" y="1285015"/>
            <a:ext cx="4991752" cy="1733488"/>
          </a:xfrm>
          <a:prstGeom prst="rect">
            <a:avLst/>
          </a:prstGeom>
          <a:noFill/>
        </p:spPr>
        <p:txBody>
          <a:bodyPr wrap="square" rtlCol="0">
            <a:spAutoFit/>
          </a:bodyPr>
          <a:lstStyle/>
          <a:p>
            <a:pPr algn="just" defTabSz="1257621" hangingPunct="0"/>
            <a:r>
              <a:rPr lang="es-MX" sz="2133" dirty="0">
                <a:solidFill>
                  <a:srgbClr val="404040"/>
                </a:solidFill>
                <a:latin typeface="Calibir"/>
                <a:ea typeface="Helvetica Neue"/>
                <a:cs typeface="Calibir"/>
                <a:sym typeface="Helvetica Neue"/>
              </a:rPr>
              <a:t>Una unidad de datos de hipertexto en el W3 se denomina </a:t>
            </a:r>
            <a:r>
              <a:rPr lang="es-MX" sz="2133" dirty="0">
                <a:solidFill>
                  <a:schemeClr val="accent2">
                    <a:lumMod val="75000"/>
                  </a:schemeClr>
                </a:solidFill>
                <a:latin typeface="Calibir"/>
                <a:ea typeface="Helvetica Neue"/>
                <a:cs typeface="Calibir"/>
                <a:sym typeface="Helvetica Neue"/>
              </a:rPr>
              <a:t>página web</a:t>
            </a:r>
            <a:r>
              <a:rPr lang="es-MX" sz="2133" dirty="0">
                <a:solidFill>
                  <a:srgbClr val="404040"/>
                </a:solidFill>
                <a:latin typeface="Calibir"/>
                <a:ea typeface="Helvetica Neue"/>
                <a:cs typeface="Calibir"/>
                <a:sym typeface="Helvetica Neue"/>
              </a:rPr>
              <a:t>. Una página web puede contener texto, archivos multimedia, gráficos y enlaces a otras páginas.</a:t>
            </a:r>
            <a:endParaRPr lang="es-ES" sz="2133" b="1" dirty="0">
              <a:solidFill>
                <a:srgbClr val="404040"/>
              </a:solidFill>
              <a:latin typeface="Calibir"/>
              <a:ea typeface="Helvetica Neue"/>
              <a:cs typeface="Calibir"/>
              <a:sym typeface="Helvetica Neue"/>
            </a:endParaRPr>
          </a:p>
        </p:txBody>
      </p:sp>
      <p:pic>
        <p:nvPicPr>
          <p:cNvPr id="6" name="Gráfico 5">
            <a:extLst>
              <a:ext uri="{FF2B5EF4-FFF2-40B4-BE49-F238E27FC236}">
                <a16:creationId xmlns:a16="http://schemas.microsoft.com/office/drawing/2014/main" id="{2C849482-A344-2CEE-DD18-22079A35C53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76227" y="3018503"/>
            <a:ext cx="3422076" cy="3584590"/>
          </a:xfrm>
          <a:prstGeom prst="rect">
            <a:avLst/>
          </a:prstGeom>
        </p:spPr>
      </p:pic>
      <p:sp>
        <p:nvSpPr>
          <p:cNvPr id="7" name="CuadroTexto 6">
            <a:extLst>
              <a:ext uri="{FF2B5EF4-FFF2-40B4-BE49-F238E27FC236}">
                <a16:creationId xmlns:a16="http://schemas.microsoft.com/office/drawing/2014/main" id="{F8F2823D-6302-D290-2819-67CE9F87FC93}"/>
              </a:ext>
            </a:extLst>
          </p:cNvPr>
          <p:cNvSpPr txBox="1"/>
          <p:nvPr/>
        </p:nvSpPr>
        <p:spPr>
          <a:xfrm>
            <a:off x="6218981" y="1285015"/>
            <a:ext cx="4991752" cy="3702873"/>
          </a:xfrm>
          <a:prstGeom prst="rect">
            <a:avLst/>
          </a:prstGeom>
          <a:noFill/>
        </p:spPr>
        <p:txBody>
          <a:bodyPr wrap="square" rtlCol="0">
            <a:spAutoFit/>
          </a:bodyPr>
          <a:lstStyle/>
          <a:p>
            <a:pPr algn="just" defTabSz="1257621" hangingPunct="0"/>
            <a:r>
              <a:rPr lang="es-MX" sz="2133" dirty="0">
                <a:solidFill>
                  <a:srgbClr val="404040"/>
                </a:solidFill>
                <a:latin typeface="Calibir"/>
                <a:ea typeface="Helvetica Neue"/>
                <a:cs typeface="Calibir"/>
                <a:sym typeface="Helvetica Neue"/>
              </a:rPr>
              <a:t>Un grupo de páginas web que comparten un tema de contenido, diseño y enlaces entre sí se denomina </a:t>
            </a:r>
            <a:r>
              <a:rPr lang="es-MX" sz="2133" dirty="0">
                <a:solidFill>
                  <a:schemeClr val="accent2">
                    <a:lumMod val="75000"/>
                  </a:schemeClr>
                </a:solidFill>
                <a:latin typeface="Calibir"/>
                <a:ea typeface="Helvetica Neue"/>
                <a:cs typeface="Calibir"/>
                <a:sym typeface="Helvetica Neue"/>
              </a:rPr>
              <a:t>sitio web</a:t>
            </a:r>
            <a:r>
              <a:rPr lang="es-MX" sz="2133" dirty="0">
                <a:solidFill>
                  <a:srgbClr val="404040"/>
                </a:solidFill>
                <a:latin typeface="Calibir"/>
                <a:ea typeface="Helvetica Neue"/>
                <a:cs typeface="Calibir"/>
                <a:sym typeface="Helvetica Neue"/>
              </a:rPr>
              <a:t>. Se utilizan programas especiales (</a:t>
            </a:r>
            <a:r>
              <a:rPr lang="es-MX" sz="2133" dirty="0">
                <a:solidFill>
                  <a:schemeClr val="accent2">
                    <a:lumMod val="75000"/>
                  </a:schemeClr>
                </a:solidFill>
                <a:latin typeface="Calibir"/>
                <a:ea typeface="Helvetica Neue"/>
                <a:cs typeface="Calibir"/>
                <a:sym typeface="Helvetica Neue"/>
              </a:rPr>
              <a:t>navegadores</a:t>
            </a:r>
            <a:r>
              <a:rPr lang="es-MX" sz="2133" dirty="0">
                <a:solidFill>
                  <a:srgbClr val="404040"/>
                </a:solidFill>
                <a:latin typeface="Calibir"/>
                <a:ea typeface="Helvetica Neue"/>
                <a:cs typeface="Calibir"/>
                <a:sym typeface="Helvetica Neue"/>
              </a:rPr>
              <a:t>) para descargar y navegar por estos sitios web. Navegadores más populares: Firefox, Chrome, Opera, Safari.</a:t>
            </a:r>
          </a:p>
          <a:p>
            <a:pPr algn="just" defTabSz="1257621" hangingPunct="0"/>
            <a:endParaRPr lang="es-MX" sz="2133" dirty="0">
              <a:solidFill>
                <a:srgbClr val="404040"/>
              </a:solidFill>
              <a:latin typeface="Calibir"/>
              <a:ea typeface="Helvetica Neue"/>
              <a:cs typeface="Calibir"/>
              <a:sym typeface="Helvetica Neue"/>
            </a:endParaRPr>
          </a:p>
          <a:p>
            <a:pPr algn="just" defTabSz="1257621" hangingPunct="0"/>
            <a:r>
              <a:rPr lang="es-MX" sz="2133" dirty="0">
                <a:solidFill>
                  <a:srgbClr val="404040"/>
                </a:solidFill>
                <a:latin typeface="Calibir"/>
                <a:ea typeface="Helvetica Neue"/>
                <a:cs typeface="Calibir"/>
                <a:sym typeface="Helvetica Neue"/>
              </a:rPr>
              <a:t>A menudo, cuando visita sitios, puede ver "www" en la barra de direcciones del navegador:</a:t>
            </a:r>
            <a:endParaRPr lang="es-ES" sz="2133" b="1" dirty="0">
              <a:solidFill>
                <a:srgbClr val="404040"/>
              </a:solidFill>
              <a:latin typeface="Calibir"/>
              <a:ea typeface="Helvetica Neue"/>
              <a:cs typeface="Calibir"/>
              <a:sym typeface="Helvetica Neue"/>
            </a:endParaRPr>
          </a:p>
        </p:txBody>
      </p:sp>
      <p:pic>
        <p:nvPicPr>
          <p:cNvPr id="9" name="Imagen 8" descr="Logotipo, nombre de la empresa&#10;&#10;Descripción generada automáticamente">
            <a:extLst>
              <a:ext uri="{FF2B5EF4-FFF2-40B4-BE49-F238E27FC236}">
                <a16:creationId xmlns:a16="http://schemas.microsoft.com/office/drawing/2014/main" id="{3FDE7F18-3D4D-386B-52BD-D33403EB45D3}"/>
              </a:ext>
            </a:extLst>
          </p:cNvPr>
          <p:cNvPicPr>
            <a:picLocks noChangeAspect="1"/>
          </p:cNvPicPr>
          <p:nvPr/>
        </p:nvPicPr>
        <p:blipFill>
          <a:blip r:embed="rId4"/>
          <a:stretch>
            <a:fillRect/>
          </a:stretch>
        </p:blipFill>
        <p:spPr>
          <a:xfrm>
            <a:off x="6577939" y="5105873"/>
            <a:ext cx="4417341" cy="896272"/>
          </a:xfrm>
          <a:prstGeom prst="rect">
            <a:avLst/>
          </a:prstGeom>
        </p:spPr>
      </p:pic>
    </p:spTree>
    <p:extLst>
      <p:ext uri="{BB962C8B-B14F-4D97-AF65-F5344CB8AC3E}">
        <p14:creationId xmlns:p14="http://schemas.microsoft.com/office/powerpoint/2010/main" val="3307025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081A144-8883-DBAB-A86A-E4ECBFBDFCCE}"/>
              </a:ext>
            </a:extLst>
          </p:cNvPr>
          <p:cNvSpPr txBox="1"/>
          <p:nvPr/>
        </p:nvSpPr>
        <p:spPr>
          <a:xfrm>
            <a:off x="943671" y="1492135"/>
            <a:ext cx="9842316" cy="420564"/>
          </a:xfrm>
          <a:prstGeom prst="rect">
            <a:avLst/>
          </a:prstGeom>
          <a:noFill/>
        </p:spPr>
        <p:txBody>
          <a:bodyPr wrap="square" rtlCol="0">
            <a:spAutoFit/>
          </a:bodyPr>
          <a:lstStyle/>
          <a:p>
            <a:pPr algn="just" defTabSz="1257621" hangingPunct="0"/>
            <a:r>
              <a:rPr lang="es-MX" sz="2133" dirty="0">
                <a:solidFill>
                  <a:srgbClr val="404040"/>
                </a:solidFill>
                <a:latin typeface="Calibir"/>
                <a:ea typeface="Helvetica Neue"/>
                <a:cs typeface="Calibir"/>
                <a:sym typeface="Helvetica Neue"/>
              </a:rPr>
              <a:t>Ejemplos y resultado:</a:t>
            </a:r>
          </a:p>
        </p:txBody>
      </p:sp>
      <p:sp>
        <p:nvSpPr>
          <p:cNvPr id="5" name="CuadroTexto 4">
            <a:extLst>
              <a:ext uri="{FF2B5EF4-FFF2-40B4-BE49-F238E27FC236}">
                <a16:creationId xmlns:a16="http://schemas.microsoft.com/office/drawing/2014/main" id="{219205FA-203F-3F68-82F7-21698BB60641}"/>
              </a:ext>
            </a:extLst>
          </p:cNvPr>
          <p:cNvSpPr txBox="1"/>
          <p:nvPr/>
        </p:nvSpPr>
        <p:spPr>
          <a:xfrm>
            <a:off x="943671" y="579076"/>
            <a:ext cx="8239658" cy="461665"/>
          </a:xfrm>
          <a:prstGeom prst="rect">
            <a:avLst/>
          </a:prstGeom>
          <a:noFill/>
        </p:spPr>
        <p:txBody>
          <a:bodyPr wrap="square" rtlCol="0">
            <a:spAutoFit/>
          </a:bodyPr>
          <a:lstStyle/>
          <a:p>
            <a:pPr defTabSz="398196"/>
            <a:r>
              <a:rPr lang="es-MX" sz="2400" b="1" dirty="0">
                <a:solidFill>
                  <a:srgbClr val="FF6C00"/>
                </a:solidFill>
                <a:latin typeface="Josefin Sans" pitchFamily="2" charset="77"/>
                <a:cs typeface="Arial" panose="020B0604020202020204" pitchFamily="34" charset="0"/>
                <a:sym typeface="Helvetica Neue"/>
              </a:rPr>
              <a:t>Fragmentos de texto</a:t>
            </a:r>
            <a:endParaRPr lang="es-CO" sz="2400" b="1" dirty="0">
              <a:solidFill>
                <a:srgbClr val="FF6C00"/>
              </a:solidFill>
              <a:latin typeface="Josefin Sans" pitchFamily="2" charset="77"/>
              <a:cs typeface="Arial" panose="020B0604020202020204" pitchFamily="34" charset="0"/>
              <a:sym typeface="Helvetica Neue"/>
            </a:endParaRPr>
          </a:p>
        </p:txBody>
      </p:sp>
      <p:pic>
        <p:nvPicPr>
          <p:cNvPr id="12" name="Imagen 11">
            <a:extLst>
              <a:ext uri="{FF2B5EF4-FFF2-40B4-BE49-F238E27FC236}">
                <a16:creationId xmlns:a16="http://schemas.microsoft.com/office/drawing/2014/main" id="{46DA352C-C6A2-3DAE-9E36-AFB85200B634}"/>
              </a:ext>
            </a:extLst>
          </p:cNvPr>
          <p:cNvPicPr>
            <a:picLocks noChangeAspect="1"/>
          </p:cNvPicPr>
          <p:nvPr/>
        </p:nvPicPr>
        <p:blipFill>
          <a:blip r:embed="rId2"/>
          <a:stretch>
            <a:fillRect/>
          </a:stretch>
        </p:blipFill>
        <p:spPr>
          <a:xfrm>
            <a:off x="1027778" y="2160332"/>
            <a:ext cx="6651216" cy="3189723"/>
          </a:xfrm>
          <a:prstGeom prst="rect">
            <a:avLst/>
          </a:prstGeom>
        </p:spPr>
      </p:pic>
      <p:pic>
        <p:nvPicPr>
          <p:cNvPr id="14" name="Imagen 13">
            <a:extLst>
              <a:ext uri="{FF2B5EF4-FFF2-40B4-BE49-F238E27FC236}">
                <a16:creationId xmlns:a16="http://schemas.microsoft.com/office/drawing/2014/main" id="{55B7FEF8-17A8-8A77-8606-24EE67632137}"/>
              </a:ext>
            </a:extLst>
          </p:cNvPr>
          <p:cNvPicPr>
            <a:picLocks noChangeAspect="1"/>
          </p:cNvPicPr>
          <p:nvPr/>
        </p:nvPicPr>
        <p:blipFill>
          <a:blip r:embed="rId3"/>
          <a:stretch>
            <a:fillRect/>
          </a:stretch>
        </p:blipFill>
        <p:spPr>
          <a:xfrm>
            <a:off x="8332134" y="2095384"/>
            <a:ext cx="3008843" cy="32704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82806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áfico 4">
            <a:extLst>
              <a:ext uri="{FF2B5EF4-FFF2-40B4-BE49-F238E27FC236}">
                <a16:creationId xmlns:a16="http://schemas.microsoft.com/office/drawing/2014/main" id="{EDD1412B-2982-F474-7C30-BBAEFC89C1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4988" y="2242884"/>
            <a:ext cx="3368969" cy="2372232"/>
          </a:xfrm>
          <a:prstGeom prst="rect">
            <a:avLst/>
          </a:prstGeom>
        </p:spPr>
      </p:pic>
      <p:sp>
        <p:nvSpPr>
          <p:cNvPr id="12" name="Freeform: Shape 11">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CuadroTexto 1"/>
          <p:cNvSpPr txBox="1"/>
          <p:nvPr/>
        </p:nvSpPr>
        <p:spPr>
          <a:xfrm>
            <a:off x="5759354" y="457201"/>
            <a:ext cx="5337270" cy="1835911"/>
          </a:xfrm>
          <a:prstGeom prst="rect">
            <a:avLst/>
          </a:prstGeom>
        </p:spPr>
        <p:txBody>
          <a:bodyPr vert="horz" lIns="91440" tIns="45720" rIns="91440" bIns="45720" rtlCol="0" anchor="b">
            <a:normAutofit/>
          </a:bodyPr>
          <a:lstStyle/>
          <a:p>
            <a:pPr>
              <a:lnSpc>
                <a:spcPct val="90000"/>
              </a:lnSpc>
              <a:spcBef>
                <a:spcPct val="0"/>
              </a:spcBef>
              <a:spcAft>
                <a:spcPts val="600"/>
              </a:spcAft>
            </a:pPr>
            <a:r>
              <a:rPr lang="es-CO" sz="5400" b="1" kern="1200" dirty="0">
                <a:solidFill>
                  <a:srgbClr val="FFFFFF"/>
                </a:solidFill>
                <a:latin typeface="+mj-lt"/>
                <a:ea typeface="+mj-ea"/>
                <a:cs typeface="+mj-cs"/>
              </a:rPr>
              <a:t>Actividad</a:t>
            </a:r>
          </a:p>
        </p:txBody>
      </p:sp>
      <p:sp>
        <p:nvSpPr>
          <p:cNvPr id="14"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F50D2CBB-1E4F-1C33-89CD-61EFDD9A4AD5}"/>
              </a:ext>
            </a:extLst>
          </p:cNvPr>
          <p:cNvSpPr txBox="1"/>
          <p:nvPr/>
        </p:nvSpPr>
        <p:spPr>
          <a:xfrm>
            <a:off x="5759354" y="2798064"/>
            <a:ext cx="5461095" cy="3417611"/>
          </a:xfrm>
          <a:prstGeom prst="rect">
            <a:avLst/>
          </a:prstGeom>
        </p:spPr>
        <p:txBody>
          <a:bodyPr vert="horz" lIns="91440" tIns="45720" rIns="91440" bIns="45720" rtlCol="0" anchor="t">
            <a:normAutofit/>
          </a:bodyPr>
          <a:lstStyle/>
          <a:p>
            <a:pPr marL="457200" indent="-228600">
              <a:lnSpc>
                <a:spcPct val="90000"/>
              </a:lnSpc>
              <a:spcAft>
                <a:spcPts val="600"/>
              </a:spcAft>
              <a:buFont typeface="Arial" panose="020B0604020202020204" pitchFamily="34" charset="0"/>
              <a:buChar char="•"/>
            </a:pPr>
            <a:r>
              <a:rPr lang="es-CO" sz="2200" dirty="0">
                <a:solidFill>
                  <a:srgbClr val="FFFFFF"/>
                </a:solidFill>
                <a:sym typeface="Helvetica Neue"/>
              </a:rPr>
              <a:t>Abre un documento HTML.</a:t>
            </a:r>
          </a:p>
          <a:p>
            <a:pPr marL="457200" indent="-228600">
              <a:lnSpc>
                <a:spcPct val="90000"/>
              </a:lnSpc>
              <a:spcAft>
                <a:spcPts val="600"/>
              </a:spcAft>
              <a:buFont typeface="Arial" panose="020B0604020202020204" pitchFamily="34" charset="0"/>
              <a:buChar char="•"/>
            </a:pPr>
            <a:r>
              <a:rPr lang="es-CO" sz="2200" dirty="0">
                <a:solidFill>
                  <a:srgbClr val="FFFFFF"/>
                </a:solidFill>
                <a:sym typeface="Helvetica Neue"/>
              </a:rPr>
              <a:t>Escribe un título y un subtitulo.</a:t>
            </a:r>
          </a:p>
          <a:p>
            <a:pPr marL="457200" indent="-228600">
              <a:lnSpc>
                <a:spcPct val="90000"/>
              </a:lnSpc>
              <a:spcAft>
                <a:spcPts val="600"/>
              </a:spcAft>
              <a:buFont typeface="Arial" panose="020B0604020202020204" pitchFamily="34" charset="0"/>
              <a:buChar char="•"/>
            </a:pPr>
            <a:r>
              <a:rPr lang="es-CO" sz="2200" dirty="0">
                <a:solidFill>
                  <a:srgbClr val="FFFFFF"/>
                </a:solidFill>
                <a:sym typeface="Helvetica Neue"/>
              </a:rPr>
              <a:t>Utiliza la etiqueta &lt;p&gt; para escribir un párrafo.</a:t>
            </a:r>
          </a:p>
          <a:p>
            <a:pPr marL="457200" indent="-228600">
              <a:lnSpc>
                <a:spcPct val="90000"/>
              </a:lnSpc>
              <a:spcAft>
                <a:spcPts val="600"/>
              </a:spcAft>
              <a:buFont typeface="Arial" panose="020B0604020202020204" pitchFamily="34" charset="0"/>
              <a:buChar char="•"/>
            </a:pPr>
            <a:r>
              <a:rPr lang="es-CO" sz="2200" dirty="0">
                <a:solidFill>
                  <a:srgbClr val="FFFFFF"/>
                </a:solidFill>
                <a:sym typeface="Helvetica Neue"/>
              </a:rPr>
              <a:t>Usa 3 etiquetas de fragmento de texto en el párrafo. </a:t>
            </a:r>
          </a:p>
        </p:txBody>
      </p:sp>
    </p:spTree>
    <p:extLst>
      <p:ext uri="{BB962C8B-B14F-4D97-AF65-F5344CB8AC3E}">
        <p14:creationId xmlns:p14="http://schemas.microsoft.com/office/powerpoint/2010/main" val="37383851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764837" y="2323448"/>
            <a:ext cx="6133355" cy="830997"/>
          </a:xfrm>
          <a:prstGeom prst="rect">
            <a:avLst/>
          </a:prstGeom>
          <a:noFill/>
        </p:spPr>
        <p:txBody>
          <a:bodyPr wrap="square" rtlCol="0">
            <a:spAutoFit/>
          </a:bodyPr>
          <a:lstStyle/>
          <a:p>
            <a:r>
              <a:rPr lang="es-CO" sz="4800" b="1" dirty="0">
                <a:solidFill>
                  <a:schemeClr val="tx1">
                    <a:lumMod val="75000"/>
                    <a:lumOff val="25000"/>
                  </a:schemeClr>
                </a:solidFill>
              </a:rPr>
              <a:t>Enlaces o hipervínculos</a:t>
            </a:r>
            <a:endParaRPr lang="es-ES" sz="4800" b="1" dirty="0">
              <a:solidFill>
                <a:schemeClr val="tx1">
                  <a:lumMod val="75000"/>
                  <a:lumOff val="25000"/>
                </a:schemeClr>
              </a:solidFill>
            </a:endParaRPr>
          </a:p>
        </p:txBody>
      </p:sp>
      <p:sp>
        <p:nvSpPr>
          <p:cNvPr id="5" name="Rectángulo 4"/>
          <p:cNvSpPr/>
          <p:nvPr/>
        </p:nvSpPr>
        <p:spPr>
          <a:xfrm>
            <a:off x="2922154" y="3181484"/>
            <a:ext cx="957983" cy="6095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Tree>
    <p:extLst>
      <p:ext uri="{BB962C8B-B14F-4D97-AF65-F5344CB8AC3E}">
        <p14:creationId xmlns:p14="http://schemas.microsoft.com/office/powerpoint/2010/main" val="1113935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081A144-8883-DBAB-A86A-E4ECBFBDFCCE}"/>
              </a:ext>
            </a:extLst>
          </p:cNvPr>
          <p:cNvSpPr txBox="1"/>
          <p:nvPr/>
        </p:nvSpPr>
        <p:spPr>
          <a:xfrm>
            <a:off x="943671" y="1275825"/>
            <a:ext cx="9842316" cy="1405256"/>
          </a:xfrm>
          <a:prstGeom prst="rect">
            <a:avLst/>
          </a:prstGeom>
          <a:noFill/>
        </p:spPr>
        <p:txBody>
          <a:bodyPr wrap="square" rtlCol="0">
            <a:spAutoFit/>
          </a:bodyPr>
          <a:lstStyle/>
          <a:p>
            <a:pPr algn="just" defTabSz="1257621" hangingPunct="0"/>
            <a:r>
              <a:rPr lang="es-MX" sz="2133" dirty="0">
                <a:solidFill>
                  <a:srgbClr val="404040"/>
                </a:solidFill>
                <a:latin typeface="Calibir"/>
                <a:ea typeface="Helvetica Neue"/>
                <a:cs typeface="Calibir"/>
                <a:sym typeface="Helvetica Neue"/>
              </a:rPr>
              <a:t>Esta etiqueta se utiliza para crear los llamados enlaces, vínculos o hipervínculos. La idea es establecer una referencia a una dirección o URL donde está alojado ese otro documento de destino, que puede ser una página web, un archivo PDF, una imagen o cualquier otro tipo de documento.</a:t>
            </a:r>
          </a:p>
        </p:txBody>
      </p:sp>
      <p:sp>
        <p:nvSpPr>
          <p:cNvPr id="5" name="CuadroTexto 4">
            <a:extLst>
              <a:ext uri="{FF2B5EF4-FFF2-40B4-BE49-F238E27FC236}">
                <a16:creationId xmlns:a16="http://schemas.microsoft.com/office/drawing/2014/main" id="{219205FA-203F-3F68-82F7-21698BB60641}"/>
              </a:ext>
            </a:extLst>
          </p:cNvPr>
          <p:cNvSpPr txBox="1"/>
          <p:nvPr/>
        </p:nvSpPr>
        <p:spPr>
          <a:xfrm>
            <a:off x="943671" y="579076"/>
            <a:ext cx="8239658" cy="461665"/>
          </a:xfrm>
          <a:prstGeom prst="rect">
            <a:avLst/>
          </a:prstGeom>
          <a:noFill/>
        </p:spPr>
        <p:txBody>
          <a:bodyPr wrap="square" rtlCol="0">
            <a:spAutoFit/>
          </a:bodyPr>
          <a:lstStyle/>
          <a:p>
            <a:pPr defTabSz="398196"/>
            <a:r>
              <a:rPr lang="es-MX" sz="2400" b="1" dirty="0">
                <a:solidFill>
                  <a:srgbClr val="FF6C00"/>
                </a:solidFill>
                <a:latin typeface="Josefin Sans" pitchFamily="2" charset="77"/>
                <a:cs typeface="Arial" panose="020B0604020202020204" pitchFamily="34" charset="0"/>
                <a:sym typeface="Helvetica Neue"/>
              </a:rPr>
              <a:t>La etiqueta </a:t>
            </a:r>
            <a:r>
              <a:rPr lang="en-US" sz="2400" b="1" dirty="0">
                <a:solidFill>
                  <a:srgbClr val="FF6C00"/>
                </a:solidFill>
                <a:latin typeface="Josefin Sans" pitchFamily="2" charset="77"/>
                <a:cs typeface="Arial" panose="020B0604020202020204" pitchFamily="34" charset="0"/>
                <a:sym typeface="Helvetica Neue"/>
              </a:rPr>
              <a:t>&lt;a&gt;</a:t>
            </a:r>
            <a:endParaRPr lang="es-CO" sz="2400" b="1" dirty="0">
              <a:solidFill>
                <a:srgbClr val="FF6C00"/>
              </a:solidFill>
              <a:latin typeface="Josefin Sans" pitchFamily="2" charset="77"/>
              <a:cs typeface="Arial" panose="020B0604020202020204" pitchFamily="34" charset="0"/>
              <a:sym typeface="Helvetica Neue"/>
            </a:endParaRPr>
          </a:p>
        </p:txBody>
      </p:sp>
      <p:pic>
        <p:nvPicPr>
          <p:cNvPr id="4" name="Imagen 3">
            <a:extLst>
              <a:ext uri="{FF2B5EF4-FFF2-40B4-BE49-F238E27FC236}">
                <a16:creationId xmlns:a16="http://schemas.microsoft.com/office/drawing/2014/main" id="{BB817DC4-3881-5C20-EC91-5372E27CF325}"/>
              </a:ext>
            </a:extLst>
          </p:cNvPr>
          <p:cNvPicPr>
            <a:picLocks noChangeAspect="1"/>
          </p:cNvPicPr>
          <p:nvPr/>
        </p:nvPicPr>
        <p:blipFill>
          <a:blip r:embed="rId2"/>
          <a:stretch>
            <a:fillRect/>
          </a:stretch>
        </p:blipFill>
        <p:spPr>
          <a:xfrm>
            <a:off x="1013952" y="2753680"/>
            <a:ext cx="6488061" cy="1798048"/>
          </a:xfrm>
          <a:prstGeom prst="rect">
            <a:avLst/>
          </a:prstGeom>
        </p:spPr>
      </p:pic>
      <p:pic>
        <p:nvPicPr>
          <p:cNvPr id="8" name="Imagen 7">
            <a:extLst>
              <a:ext uri="{FF2B5EF4-FFF2-40B4-BE49-F238E27FC236}">
                <a16:creationId xmlns:a16="http://schemas.microsoft.com/office/drawing/2014/main" id="{02F2E488-2900-806B-56A6-025E2DA220AD}"/>
              </a:ext>
            </a:extLst>
          </p:cNvPr>
          <p:cNvPicPr>
            <a:picLocks noChangeAspect="1"/>
          </p:cNvPicPr>
          <p:nvPr/>
        </p:nvPicPr>
        <p:blipFill>
          <a:blip r:embed="rId3"/>
          <a:stretch>
            <a:fillRect/>
          </a:stretch>
        </p:blipFill>
        <p:spPr>
          <a:xfrm>
            <a:off x="8330081" y="2957057"/>
            <a:ext cx="1934545" cy="1134456"/>
          </a:xfrm>
          <a:prstGeom prst="rect">
            <a:avLst/>
          </a:prstGeom>
          <a:ln>
            <a:noFill/>
          </a:ln>
          <a:effectLst>
            <a:outerShdw blurRad="292100" dist="139700" dir="2700000" algn="tl" rotWithShape="0">
              <a:srgbClr val="333333">
                <a:alpha val="65000"/>
              </a:srgbClr>
            </a:outerShdw>
          </a:effectLst>
        </p:spPr>
      </p:pic>
      <p:sp>
        <p:nvSpPr>
          <p:cNvPr id="9" name="CuadroTexto 8">
            <a:extLst>
              <a:ext uri="{FF2B5EF4-FFF2-40B4-BE49-F238E27FC236}">
                <a16:creationId xmlns:a16="http://schemas.microsoft.com/office/drawing/2014/main" id="{6F277BB2-9393-8C4B-AEE3-850801374D25}"/>
              </a:ext>
            </a:extLst>
          </p:cNvPr>
          <p:cNvSpPr txBox="1"/>
          <p:nvPr/>
        </p:nvSpPr>
        <p:spPr>
          <a:xfrm>
            <a:off x="943671" y="4741693"/>
            <a:ext cx="3972458" cy="1405256"/>
          </a:xfrm>
          <a:prstGeom prst="rect">
            <a:avLst/>
          </a:prstGeom>
          <a:noFill/>
        </p:spPr>
        <p:txBody>
          <a:bodyPr wrap="square" rtlCol="0">
            <a:spAutoFit/>
          </a:bodyPr>
          <a:lstStyle/>
          <a:p>
            <a:pPr algn="just" defTabSz="1257621" hangingPunct="0"/>
            <a:r>
              <a:rPr lang="es-MX" sz="2133" dirty="0">
                <a:solidFill>
                  <a:srgbClr val="404040"/>
                </a:solidFill>
                <a:latin typeface="Calibir"/>
                <a:ea typeface="Helvetica Neue"/>
                <a:cs typeface="Calibir"/>
                <a:sym typeface="Helvetica Neue"/>
              </a:rPr>
              <a:t>Se puede configurar el atributo target, el cual define en qué pestaña o ventana aparecerá el enlace en el que se hizo clic.</a:t>
            </a:r>
          </a:p>
        </p:txBody>
      </p:sp>
      <p:pic>
        <p:nvPicPr>
          <p:cNvPr id="11" name="Imagen 10">
            <a:extLst>
              <a:ext uri="{FF2B5EF4-FFF2-40B4-BE49-F238E27FC236}">
                <a16:creationId xmlns:a16="http://schemas.microsoft.com/office/drawing/2014/main" id="{FCC5FE50-88E1-E737-4FB9-ABB36403108E}"/>
              </a:ext>
            </a:extLst>
          </p:cNvPr>
          <p:cNvPicPr>
            <a:picLocks noChangeAspect="1"/>
          </p:cNvPicPr>
          <p:nvPr/>
        </p:nvPicPr>
        <p:blipFill>
          <a:blip r:embed="rId4"/>
          <a:stretch>
            <a:fillRect/>
          </a:stretch>
        </p:blipFill>
        <p:spPr>
          <a:xfrm>
            <a:off x="5063500" y="4844781"/>
            <a:ext cx="5612990" cy="1120423"/>
          </a:xfrm>
          <a:prstGeom prst="rect">
            <a:avLst/>
          </a:prstGeom>
        </p:spPr>
      </p:pic>
    </p:spTree>
    <p:extLst>
      <p:ext uri="{BB962C8B-B14F-4D97-AF65-F5344CB8AC3E}">
        <p14:creationId xmlns:p14="http://schemas.microsoft.com/office/powerpoint/2010/main" val="118934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996761" y="2510005"/>
            <a:ext cx="1699008" cy="830997"/>
          </a:xfrm>
          <a:prstGeom prst="rect">
            <a:avLst/>
          </a:prstGeom>
          <a:noFill/>
        </p:spPr>
        <p:txBody>
          <a:bodyPr wrap="square" rtlCol="0">
            <a:spAutoFit/>
          </a:bodyPr>
          <a:lstStyle/>
          <a:p>
            <a:r>
              <a:rPr lang="es-CO" sz="4800" b="1" dirty="0">
                <a:solidFill>
                  <a:schemeClr val="tx1">
                    <a:lumMod val="75000"/>
                    <a:lumOff val="25000"/>
                  </a:schemeClr>
                </a:solidFill>
              </a:rPr>
              <a:t>Listas</a:t>
            </a:r>
            <a:endParaRPr lang="es-ES" sz="4800" b="1" dirty="0">
              <a:solidFill>
                <a:schemeClr val="tx1">
                  <a:lumMod val="75000"/>
                  <a:lumOff val="25000"/>
                </a:schemeClr>
              </a:solidFill>
            </a:endParaRPr>
          </a:p>
        </p:txBody>
      </p:sp>
      <p:sp>
        <p:nvSpPr>
          <p:cNvPr id="5" name="Rectángulo 4"/>
          <p:cNvSpPr/>
          <p:nvPr/>
        </p:nvSpPr>
        <p:spPr>
          <a:xfrm>
            <a:off x="5154077" y="3368041"/>
            <a:ext cx="957983" cy="6095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Tree>
    <p:extLst>
      <p:ext uri="{BB962C8B-B14F-4D97-AF65-F5344CB8AC3E}">
        <p14:creationId xmlns:p14="http://schemas.microsoft.com/office/powerpoint/2010/main" val="2470581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081A144-8883-DBAB-A86A-E4ECBFBDFCCE}"/>
              </a:ext>
            </a:extLst>
          </p:cNvPr>
          <p:cNvSpPr txBox="1"/>
          <p:nvPr/>
        </p:nvSpPr>
        <p:spPr>
          <a:xfrm>
            <a:off x="943671" y="1482301"/>
            <a:ext cx="9842316" cy="748795"/>
          </a:xfrm>
          <a:prstGeom prst="rect">
            <a:avLst/>
          </a:prstGeom>
          <a:noFill/>
        </p:spPr>
        <p:txBody>
          <a:bodyPr wrap="square" rtlCol="0">
            <a:spAutoFit/>
          </a:bodyPr>
          <a:lstStyle/>
          <a:p>
            <a:pPr algn="just" defTabSz="1257621" hangingPunct="0"/>
            <a:r>
              <a:rPr lang="es-MX" sz="2133" dirty="0">
                <a:solidFill>
                  <a:srgbClr val="404040"/>
                </a:solidFill>
                <a:latin typeface="Calibir"/>
                <a:ea typeface="Helvetica Neue"/>
                <a:cs typeface="Calibir"/>
                <a:sym typeface="Helvetica Neue"/>
              </a:rPr>
              <a:t>En HTML podemos crear listas de información de una forma muy sencilla. Empecemos por las etiquetas disponibles:</a:t>
            </a:r>
          </a:p>
        </p:txBody>
      </p:sp>
      <p:sp>
        <p:nvSpPr>
          <p:cNvPr id="5" name="CuadroTexto 4">
            <a:extLst>
              <a:ext uri="{FF2B5EF4-FFF2-40B4-BE49-F238E27FC236}">
                <a16:creationId xmlns:a16="http://schemas.microsoft.com/office/drawing/2014/main" id="{219205FA-203F-3F68-82F7-21698BB60641}"/>
              </a:ext>
            </a:extLst>
          </p:cNvPr>
          <p:cNvSpPr txBox="1"/>
          <p:nvPr/>
        </p:nvSpPr>
        <p:spPr>
          <a:xfrm>
            <a:off x="943671" y="579076"/>
            <a:ext cx="8239658" cy="461665"/>
          </a:xfrm>
          <a:prstGeom prst="rect">
            <a:avLst/>
          </a:prstGeom>
          <a:noFill/>
        </p:spPr>
        <p:txBody>
          <a:bodyPr wrap="square" rtlCol="0">
            <a:spAutoFit/>
          </a:bodyPr>
          <a:lstStyle/>
          <a:p>
            <a:pPr defTabSz="398196"/>
            <a:r>
              <a:rPr lang="es-CO" sz="2400" b="1" dirty="0">
                <a:solidFill>
                  <a:srgbClr val="FF6C00"/>
                </a:solidFill>
                <a:latin typeface="Josefin Sans" pitchFamily="2" charset="77"/>
                <a:cs typeface="Arial" panose="020B0604020202020204" pitchFamily="34" charset="0"/>
                <a:sym typeface="Helvetica Neue"/>
              </a:rPr>
              <a:t>Listas</a:t>
            </a:r>
          </a:p>
        </p:txBody>
      </p:sp>
      <p:graphicFrame>
        <p:nvGraphicFramePr>
          <p:cNvPr id="3" name="Tabla 2">
            <a:extLst>
              <a:ext uri="{FF2B5EF4-FFF2-40B4-BE49-F238E27FC236}">
                <a16:creationId xmlns:a16="http://schemas.microsoft.com/office/drawing/2014/main" id="{B40D25FF-D3F6-2F46-5A27-02BB8D652F25}"/>
              </a:ext>
            </a:extLst>
          </p:cNvPr>
          <p:cNvGraphicFramePr>
            <a:graphicFrameLocks noGrp="1"/>
          </p:cNvGraphicFramePr>
          <p:nvPr>
            <p:extLst>
              <p:ext uri="{D42A27DB-BD31-4B8C-83A1-F6EECF244321}">
                <p14:modId xmlns:p14="http://schemas.microsoft.com/office/powerpoint/2010/main" val="978031720"/>
              </p:ext>
            </p:extLst>
          </p:nvPr>
        </p:nvGraphicFramePr>
        <p:xfrm>
          <a:off x="1096184" y="2528170"/>
          <a:ext cx="9537290" cy="1773176"/>
        </p:xfrm>
        <a:graphic>
          <a:graphicData uri="http://schemas.openxmlformats.org/drawingml/2006/table">
            <a:tbl>
              <a:tblPr firstRow="1" bandRow="1" bandCol="1">
                <a:tableStyleId>{69012ECD-51FC-41F1-AA8D-1B2483CD663E}</a:tableStyleId>
              </a:tblPr>
              <a:tblGrid>
                <a:gridCol w="968590">
                  <a:extLst>
                    <a:ext uri="{9D8B030D-6E8A-4147-A177-3AD203B41FA5}">
                      <a16:colId xmlns:a16="http://schemas.microsoft.com/office/drawing/2014/main" val="3899834986"/>
                    </a:ext>
                  </a:extLst>
                </a:gridCol>
                <a:gridCol w="4591665">
                  <a:extLst>
                    <a:ext uri="{9D8B030D-6E8A-4147-A177-3AD203B41FA5}">
                      <a16:colId xmlns:a16="http://schemas.microsoft.com/office/drawing/2014/main" val="191051261"/>
                    </a:ext>
                  </a:extLst>
                </a:gridCol>
                <a:gridCol w="3977035">
                  <a:extLst>
                    <a:ext uri="{9D8B030D-6E8A-4147-A177-3AD203B41FA5}">
                      <a16:colId xmlns:a16="http://schemas.microsoft.com/office/drawing/2014/main" val="2804431455"/>
                    </a:ext>
                  </a:extLst>
                </a:gridCol>
              </a:tblGrid>
              <a:tr h="395404">
                <a:tc>
                  <a:txBody>
                    <a:bodyPr/>
                    <a:lstStyle/>
                    <a:p>
                      <a:r>
                        <a:rPr lang="es-CO" sz="1600" dirty="0">
                          <a:effectLst/>
                          <a:latin typeface="Calibir"/>
                        </a:rPr>
                        <a:t>Etiqueta</a:t>
                      </a:r>
                      <a:endParaRPr lang="es-ES" sz="1600" dirty="0">
                        <a:effectLst/>
                        <a:latin typeface="Calibir"/>
                      </a:endParaRPr>
                    </a:p>
                  </a:txBody>
                  <a:tcPr marL="32232" marR="32232" marT="32232" marB="32232" anchor="ctr"/>
                </a:tc>
                <a:tc>
                  <a:txBody>
                    <a:bodyPr/>
                    <a:lstStyle/>
                    <a:p>
                      <a:r>
                        <a:rPr lang="es-CO" sz="1600" dirty="0">
                          <a:effectLst/>
                          <a:latin typeface="Calibir"/>
                        </a:rPr>
                        <a:t>Atributos</a:t>
                      </a:r>
                      <a:endParaRPr lang="es-ES" sz="1600" dirty="0">
                        <a:effectLst/>
                        <a:latin typeface="Calibir"/>
                      </a:endParaRPr>
                    </a:p>
                  </a:txBody>
                  <a:tcPr marL="32232" marR="32232" marT="32232" marB="32232" anchor="ctr"/>
                </a:tc>
                <a:tc>
                  <a:txBody>
                    <a:bodyPr/>
                    <a:lstStyle/>
                    <a:p>
                      <a:r>
                        <a:rPr lang="es-CO" sz="1600" dirty="0">
                          <a:effectLst/>
                          <a:latin typeface="Calibir"/>
                        </a:rPr>
                        <a:t>Ejemplo HTML</a:t>
                      </a:r>
                      <a:endParaRPr lang="es-ES" sz="1600" dirty="0">
                        <a:effectLst/>
                        <a:latin typeface="Calibir"/>
                      </a:endParaRPr>
                    </a:p>
                  </a:txBody>
                  <a:tcPr marL="32232" marR="32232" marT="32232" marB="32232" anchor="ctr"/>
                </a:tc>
                <a:extLst>
                  <a:ext uri="{0D108BD9-81ED-4DB2-BD59-A6C34878D82A}">
                    <a16:rowId xmlns:a16="http://schemas.microsoft.com/office/drawing/2014/main" val="1161520927"/>
                  </a:ext>
                </a:extLst>
              </a:tr>
              <a:tr h="395404">
                <a:tc>
                  <a:txBody>
                    <a:bodyPr/>
                    <a:lstStyle/>
                    <a:p>
                      <a:r>
                        <a:rPr lang="es-ES" sz="1400" dirty="0">
                          <a:effectLst/>
                          <a:latin typeface="Calibir"/>
                        </a:rPr>
                        <a:t>&lt;</a:t>
                      </a:r>
                      <a:r>
                        <a:rPr lang="es-ES" sz="1400" dirty="0" err="1">
                          <a:effectLst/>
                          <a:latin typeface="Calibir"/>
                        </a:rPr>
                        <a:t>ul</a:t>
                      </a:r>
                      <a:r>
                        <a:rPr lang="es-ES" sz="1400" dirty="0">
                          <a:effectLst/>
                          <a:latin typeface="Calibir"/>
                        </a:rPr>
                        <a:t>&gt;</a:t>
                      </a:r>
                    </a:p>
                  </a:txBody>
                  <a:tcPr marL="32232" marR="32232" marT="32232" marB="32232" anchor="ctr"/>
                </a:tc>
                <a:tc>
                  <a:txBody>
                    <a:bodyPr/>
                    <a:lstStyle/>
                    <a:p>
                      <a:endParaRPr lang="es-ES" sz="1400" dirty="0">
                        <a:effectLst/>
                        <a:latin typeface="Calibir"/>
                      </a:endParaRPr>
                    </a:p>
                  </a:txBody>
                  <a:tcPr marL="32232" marR="32232" marT="32232" marB="32232" anchor="ctr"/>
                </a:tc>
                <a:tc>
                  <a:txBody>
                    <a:bodyPr/>
                    <a:lstStyle/>
                    <a:p>
                      <a:r>
                        <a:rPr lang="es-MX" sz="1400" dirty="0">
                          <a:solidFill>
                            <a:schemeClr val="tx1">
                              <a:lumMod val="85000"/>
                              <a:lumOff val="15000"/>
                            </a:schemeClr>
                          </a:solidFill>
                          <a:effectLst/>
                          <a:latin typeface="Calibir"/>
                        </a:rPr>
                        <a:t>Define una lista sin orden. Se trata de la etiqueta contenedora.</a:t>
                      </a:r>
                      <a:endParaRPr lang="es-ES" sz="1400" dirty="0">
                        <a:solidFill>
                          <a:schemeClr val="tx1">
                            <a:lumMod val="85000"/>
                            <a:lumOff val="15000"/>
                          </a:schemeClr>
                        </a:solidFill>
                        <a:effectLst/>
                        <a:latin typeface="Calibir"/>
                      </a:endParaRPr>
                    </a:p>
                  </a:txBody>
                  <a:tcPr marL="32232" marR="32232" marT="32232" marB="32232" anchor="ctr"/>
                </a:tc>
                <a:extLst>
                  <a:ext uri="{0D108BD9-81ED-4DB2-BD59-A6C34878D82A}">
                    <a16:rowId xmlns:a16="http://schemas.microsoft.com/office/drawing/2014/main" val="4201040660"/>
                  </a:ext>
                </a:extLst>
              </a:tr>
              <a:tr h="395404">
                <a:tc>
                  <a:txBody>
                    <a:bodyPr/>
                    <a:lstStyle/>
                    <a:p>
                      <a:r>
                        <a:rPr lang="es-ES" sz="1400" dirty="0">
                          <a:effectLst/>
                          <a:latin typeface="Calibir"/>
                        </a:rPr>
                        <a:t>&lt;</a:t>
                      </a:r>
                      <a:r>
                        <a:rPr lang="es-ES" sz="1400" dirty="0" err="1">
                          <a:effectLst/>
                          <a:latin typeface="Calibir"/>
                        </a:rPr>
                        <a:t>ol</a:t>
                      </a:r>
                      <a:r>
                        <a:rPr lang="es-ES" sz="1400" dirty="0">
                          <a:effectLst/>
                          <a:latin typeface="Calibir"/>
                        </a:rPr>
                        <a:t>&gt;</a:t>
                      </a:r>
                    </a:p>
                  </a:txBody>
                  <a:tcPr marL="32232" marR="32232" marT="32232" marB="32232" anchor="ctr"/>
                </a:tc>
                <a:tc>
                  <a:txBody>
                    <a:bodyPr/>
                    <a:lstStyle/>
                    <a:p>
                      <a:r>
                        <a:rPr lang="es-MX" sz="1400" dirty="0" err="1">
                          <a:effectLst/>
                          <a:latin typeface="Calibir"/>
                        </a:rPr>
                        <a:t>start</a:t>
                      </a:r>
                      <a:r>
                        <a:rPr lang="es-MX" sz="1400" dirty="0">
                          <a:effectLst/>
                          <a:latin typeface="Calibir"/>
                        </a:rPr>
                        <a:t>, </a:t>
                      </a:r>
                      <a:r>
                        <a:rPr lang="es-MX" sz="1400" dirty="0" err="1">
                          <a:effectLst/>
                          <a:latin typeface="Calibir"/>
                        </a:rPr>
                        <a:t>reversed</a:t>
                      </a:r>
                      <a:r>
                        <a:rPr lang="es-MX" sz="1400" dirty="0">
                          <a:effectLst/>
                          <a:latin typeface="Calibir"/>
                        </a:rPr>
                        <a:t>, </a:t>
                      </a:r>
                      <a:r>
                        <a:rPr lang="es-MX" sz="1400" dirty="0" err="1">
                          <a:effectLst/>
                          <a:latin typeface="Calibir"/>
                        </a:rPr>
                        <a:t>type</a:t>
                      </a:r>
                      <a:endParaRPr lang="es-MX" sz="1400" dirty="0">
                        <a:effectLst/>
                        <a:latin typeface="Calibir"/>
                      </a:endParaRPr>
                    </a:p>
                  </a:txBody>
                  <a:tcPr marL="32232" marR="32232" marT="32232" marB="3223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effectLst/>
                          <a:latin typeface="Calibir"/>
                        </a:rPr>
                        <a:t>Define una lista numerada (con orden). Etiqueta contenedora.</a:t>
                      </a:r>
                    </a:p>
                  </a:txBody>
                  <a:tcPr marL="32232" marR="32232" marT="32232" marB="32232" anchor="ctr"/>
                </a:tc>
                <a:extLst>
                  <a:ext uri="{0D108BD9-81ED-4DB2-BD59-A6C34878D82A}">
                    <a16:rowId xmlns:a16="http://schemas.microsoft.com/office/drawing/2014/main" val="4194024487"/>
                  </a:ext>
                </a:extLst>
              </a:tr>
              <a:tr h="395404">
                <a:tc>
                  <a:txBody>
                    <a:bodyPr/>
                    <a:lstStyle/>
                    <a:p>
                      <a:r>
                        <a:rPr lang="es-ES" sz="1400" dirty="0">
                          <a:effectLst/>
                          <a:latin typeface="Calibir"/>
                        </a:rPr>
                        <a:t>&lt;</a:t>
                      </a:r>
                      <a:r>
                        <a:rPr lang="es-ES" sz="1400" dirty="0" err="1">
                          <a:effectLst/>
                          <a:latin typeface="Calibir"/>
                        </a:rPr>
                        <a:t>li</a:t>
                      </a:r>
                      <a:r>
                        <a:rPr lang="es-ES" sz="1400" dirty="0">
                          <a:effectLst/>
                          <a:latin typeface="Calibir"/>
                        </a:rPr>
                        <a:t>&gt;</a:t>
                      </a:r>
                    </a:p>
                  </a:txBody>
                  <a:tcPr marL="32232" marR="32232" marT="32232" marB="32232" anchor="ctr"/>
                </a:tc>
                <a:tc>
                  <a:txBody>
                    <a:bodyPr/>
                    <a:lstStyle/>
                    <a:p>
                      <a:r>
                        <a:rPr lang="es-ES" sz="1400" dirty="0" err="1">
                          <a:effectLst/>
                          <a:latin typeface="Calibir"/>
                        </a:rPr>
                        <a:t>value</a:t>
                      </a:r>
                      <a:endParaRPr lang="es-ES" sz="1400" dirty="0">
                        <a:effectLst/>
                        <a:latin typeface="Calibir"/>
                      </a:endParaRPr>
                    </a:p>
                  </a:txBody>
                  <a:tcPr marL="32232" marR="32232" marT="32232" marB="32232" anchor="ctr"/>
                </a:tc>
                <a:tc>
                  <a:txBody>
                    <a:bodyPr/>
                    <a:lstStyle/>
                    <a:p>
                      <a:r>
                        <a:rPr lang="es-ES" sz="1400" dirty="0">
                          <a:effectLst/>
                          <a:latin typeface="Calibir"/>
                        </a:rPr>
                        <a:t>Define un ítem de la lista.</a:t>
                      </a:r>
                    </a:p>
                  </a:txBody>
                  <a:tcPr marL="32232" marR="32232" marT="32232" marB="32232" anchor="ctr"/>
                </a:tc>
                <a:extLst>
                  <a:ext uri="{0D108BD9-81ED-4DB2-BD59-A6C34878D82A}">
                    <a16:rowId xmlns:a16="http://schemas.microsoft.com/office/drawing/2014/main" val="738924549"/>
                  </a:ext>
                </a:extLst>
              </a:tr>
            </a:tbl>
          </a:graphicData>
        </a:graphic>
      </p:graphicFrame>
    </p:spTree>
    <p:extLst>
      <p:ext uri="{BB962C8B-B14F-4D97-AF65-F5344CB8AC3E}">
        <p14:creationId xmlns:p14="http://schemas.microsoft.com/office/powerpoint/2010/main" val="35629710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081A144-8883-DBAB-A86A-E4ECBFBDFCCE}"/>
              </a:ext>
            </a:extLst>
          </p:cNvPr>
          <p:cNvSpPr txBox="1"/>
          <p:nvPr/>
        </p:nvSpPr>
        <p:spPr>
          <a:xfrm>
            <a:off x="943671" y="1275825"/>
            <a:ext cx="9842316" cy="420564"/>
          </a:xfrm>
          <a:prstGeom prst="rect">
            <a:avLst/>
          </a:prstGeom>
          <a:noFill/>
        </p:spPr>
        <p:txBody>
          <a:bodyPr wrap="square" rtlCol="0">
            <a:spAutoFit/>
          </a:bodyPr>
          <a:lstStyle/>
          <a:p>
            <a:pPr algn="just" defTabSz="1257621" hangingPunct="0"/>
            <a:r>
              <a:rPr lang="es-MX" sz="2133" dirty="0">
                <a:solidFill>
                  <a:srgbClr val="404040"/>
                </a:solidFill>
                <a:latin typeface="Calibir"/>
                <a:ea typeface="Helvetica Neue"/>
                <a:cs typeface="Calibir"/>
                <a:sym typeface="Helvetica Neue"/>
              </a:rPr>
              <a:t>Cada ítem se marca con una viñeta</a:t>
            </a:r>
          </a:p>
        </p:txBody>
      </p:sp>
      <p:sp>
        <p:nvSpPr>
          <p:cNvPr id="5" name="CuadroTexto 4">
            <a:extLst>
              <a:ext uri="{FF2B5EF4-FFF2-40B4-BE49-F238E27FC236}">
                <a16:creationId xmlns:a16="http://schemas.microsoft.com/office/drawing/2014/main" id="{219205FA-203F-3F68-82F7-21698BB60641}"/>
              </a:ext>
            </a:extLst>
          </p:cNvPr>
          <p:cNvSpPr txBox="1"/>
          <p:nvPr/>
        </p:nvSpPr>
        <p:spPr>
          <a:xfrm>
            <a:off x="943671" y="579076"/>
            <a:ext cx="8239658" cy="461665"/>
          </a:xfrm>
          <a:prstGeom prst="rect">
            <a:avLst/>
          </a:prstGeom>
          <a:noFill/>
        </p:spPr>
        <p:txBody>
          <a:bodyPr wrap="square" rtlCol="0">
            <a:spAutoFit/>
          </a:bodyPr>
          <a:lstStyle/>
          <a:p>
            <a:pPr defTabSz="398196"/>
            <a:r>
              <a:rPr lang="es-CO" sz="2400" b="1" dirty="0">
                <a:solidFill>
                  <a:srgbClr val="FF6C00"/>
                </a:solidFill>
                <a:latin typeface="Josefin Sans" pitchFamily="2" charset="77"/>
                <a:cs typeface="Arial" panose="020B0604020202020204" pitchFamily="34" charset="0"/>
                <a:sym typeface="Helvetica Neue"/>
              </a:rPr>
              <a:t>Listas desordenadas</a:t>
            </a:r>
          </a:p>
        </p:txBody>
      </p:sp>
      <p:pic>
        <p:nvPicPr>
          <p:cNvPr id="7" name="Imagen 6">
            <a:extLst>
              <a:ext uri="{FF2B5EF4-FFF2-40B4-BE49-F238E27FC236}">
                <a16:creationId xmlns:a16="http://schemas.microsoft.com/office/drawing/2014/main" id="{126B7685-2600-C1FD-FCC1-7FA4AD4DAA0B}"/>
              </a:ext>
            </a:extLst>
          </p:cNvPr>
          <p:cNvPicPr>
            <a:picLocks noChangeAspect="1"/>
          </p:cNvPicPr>
          <p:nvPr/>
        </p:nvPicPr>
        <p:blipFill>
          <a:blip r:embed="rId2"/>
          <a:stretch>
            <a:fillRect/>
          </a:stretch>
        </p:blipFill>
        <p:spPr>
          <a:xfrm>
            <a:off x="1117806" y="2125120"/>
            <a:ext cx="3414866" cy="2262696"/>
          </a:xfrm>
          <a:prstGeom prst="rect">
            <a:avLst/>
          </a:prstGeom>
        </p:spPr>
      </p:pic>
      <p:pic>
        <p:nvPicPr>
          <p:cNvPr id="12" name="Imagen 11">
            <a:extLst>
              <a:ext uri="{FF2B5EF4-FFF2-40B4-BE49-F238E27FC236}">
                <a16:creationId xmlns:a16="http://schemas.microsoft.com/office/drawing/2014/main" id="{8CA6AFD1-C3D4-E2B4-E275-9D11F7978DB3}"/>
              </a:ext>
            </a:extLst>
          </p:cNvPr>
          <p:cNvPicPr>
            <a:picLocks noChangeAspect="1"/>
          </p:cNvPicPr>
          <p:nvPr/>
        </p:nvPicPr>
        <p:blipFill>
          <a:blip r:embed="rId3"/>
          <a:stretch>
            <a:fillRect/>
          </a:stretch>
        </p:blipFill>
        <p:spPr>
          <a:xfrm>
            <a:off x="5506066" y="2665903"/>
            <a:ext cx="2519746" cy="11811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752774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081A144-8883-DBAB-A86A-E4ECBFBDFCCE}"/>
              </a:ext>
            </a:extLst>
          </p:cNvPr>
          <p:cNvSpPr txBox="1"/>
          <p:nvPr/>
        </p:nvSpPr>
        <p:spPr>
          <a:xfrm>
            <a:off x="943671" y="1275825"/>
            <a:ext cx="9842316" cy="420564"/>
          </a:xfrm>
          <a:prstGeom prst="rect">
            <a:avLst/>
          </a:prstGeom>
          <a:noFill/>
        </p:spPr>
        <p:txBody>
          <a:bodyPr wrap="square" rtlCol="0">
            <a:spAutoFit/>
          </a:bodyPr>
          <a:lstStyle/>
          <a:p>
            <a:pPr algn="just" defTabSz="1257621" hangingPunct="0"/>
            <a:r>
              <a:rPr lang="es-MX" sz="2133" dirty="0">
                <a:solidFill>
                  <a:srgbClr val="404040"/>
                </a:solidFill>
                <a:latin typeface="Calibir"/>
                <a:ea typeface="Helvetica Neue"/>
                <a:cs typeface="Calibir"/>
                <a:sym typeface="Helvetica Neue"/>
              </a:rPr>
              <a:t>Cada ítem se inicia con un numero o letra.</a:t>
            </a:r>
          </a:p>
        </p:txBody>
      </p:sp>
      <p:sp>
        <p:nvSpPr>
          <p:cNvPr id="5" name="CuadroTexto 4">
            <a:extLst>
              <a:ext uri="{FF2B5EF4-FFF2-40B4-BE49-F238E27FC236}">
                <a16:creationId xmlns:a16="http://schemas.microsoft.com/office/drawing/2014/main" id="{219205FA-203F-3F68-82F7-21698BB60641}"/>
              </a:ext>
            </a:extLst>
          </p:cNvPr>
          <p:cNvSpPr txBox="1"/>
          <p:nvPr/>
        </p:nvSpPr>
        <p:spPr>
          <a:xfrm>
            <a:off x="943671" y="579076"/>
            <a:ext cx="8239658" cy="461665"/>
          </a:xfrm>
          <a:prstGeom prst="rect">
            <a:avLst/>
          </a:prstGeom>
          <a:noFill/>
        </p:spPr>
        <p:txBody>
          <a:bodyPr wrap="square" rtlCol="0">
            <a:spAutoFit/>
          </a:bodyPr>
          <a:lstStyle/>
          <a:p>
            <a:pPr defTabSz="398196"/>
            <a:r>
              <a:rPr lang="es-CO" sz="2400" b="1" dirty="0">
                <a:solidFill>
                  <a:srgbClr val="FF6C00"/>
                </a:solidFill>
                <a:latin typeface="Josefin Sans" pitchFamily="2" charset="77"/>
                <a:cs typeface="Arial" panose="020B0604020202020204" pitchFamily="34" charset="0"/>
                <a:sym typeface="Helvetica Neue"/>
              </a:rPr>
              <a:t>Listas ordenadas</a:t>
            </a:r>
          </a:p>
        </p:txBody>
      </p:sp>
      <p:pic>
        <p:nvPicPr>
          <p:cNvPr id="4" name="Imagen 3">
            <a:extLst>
              <a:ext uri="{FF2B5EF4-FFF2-40B4-BE49-F238E27FC236}">
                <a16:creationId xmlns:a16="http://schemas.microsoft.com/office/drawing/2014/main" id="{FDB3C064-C7EB-A68A-75F2-B3B7B91A1BFB}"/>
              </a:ext>
            </a:extLst>
          </p:cNvPr>
          <p:cNvPicPr>
            <a:picLocks noChangeAspect="1"/>
          </p:cNvPicPr>
          <p:nvPr/>
        </p:nvPicPr>
        <p:blipFill>
          <a:blip r:embed="rId2"/>
          <a:stretch>
            <a:fillRect/>
          </a:stretch>
        </p:blipFill>
        <p:spPr>
          <a:xfrm>
            <a:off x="1029314" y="1931473"/>
            <a:ext cx="2974046" cy="1970608"/>
          </a:xfrm>
          <a:prstGeom prst="rect">
            <a:avLst/>
          </a:prstGeom>
        </p:spPr>
      </p:pic>
      <p:pic>
        <p:nvPicPr>
          <p:cNvPr id="8" name="Imagen 7">
            <a:extLst>
              <a:ext uri="{FF2B5EF4-FFF2-40B4-BE49-F238E27FC236}">
                <a16:creationId xmlns:a16="http://schemas.microsoft.com/office/drawing/2014/main" id="{1BA84A1C-8B74-23A5-4E09-BB1729AA2E44}"/>
              </a:ext>
            </a:extLst>
          </p:cNvPr>
          <p:cNvPicPr>
            <a:picLocks noChangeAspect="1"/>
          </p:cNvPicPr>
          <p:nvPr/>
        </p:nvPicPr>
        <p:blipFill>
          <a:blip r:embed="rId3"/>
          <a:stretch>
            <a:fillRect/>
          </a:stretch>
        </p:blipFill>
        <p:spPr>
          <a:xfrm>
            <a:off x="4741974" y="2044544"/>
            <a:ext cx="2478836" cy="1384456"/>
          </a:xfrm>
          <a:prstGeom prst="rect">
            <a:avLst/>
          </a:prstGeom>
          <a:ln>
            <a:noFill/>
          </a:ln>
          <a:effectLst>
            <a:outerShdw blurRad="292100" dist="139700" dir="2700000" algn="tl" rotWithShape="0">
              <a:srgbClr val="333333">
                <a:alpha val="65000"/>
              </a:srgbClr>
            </a:outerShdw>
          </a:effectLst>
        </p:spPr>
      </p:pic>
      <p:pic>
        <p:nvPicPr>
          <p:cNvPr id="10" name="Imagen 9">
            <a:extLst>
              <a:ext uri="{FF2B5EF4-FFF2-40B4-BE49-F238E27FC236}">
                <a16:creationId xmlns:a16="http://schemas.microsoft.com/office/drawing/2014/main" id="{FA709432-407B-0029-79D5-1C0A73A9553B}"/>
              </a:ext>
            </a:extLst>
          </p:cNvPr>
          <p:cNvPicPr>
            <a:picLocks noChangeAspect="1"/>
          </p:cNvPicPr>
          <p:nvPr/>
        </p:nvPicPr>
        <p:blipFill>
          <a:blip r:embed="rId4"/>
          <a:stretch>
            <a:fillRect/>
          </a:stretch>
        </p:blipFill>
        <p:spPr>
          <a:xfrm>
            <a:off x="1029314" y="4137165"/>
            <a:ext cx="3051073" cy="2021646"/>
          </a:xfrm>
          <a:prstGeom prst="rect">
            <a:avLst/>
          </a:prstGeom>
        </p:spPr>
      </p:pic>
      <p:pic>
        <p:nvPicPr>
          <p:cNvPr id="13" name="Imagen 12">
            <a:extLst>
              <a:ext uri="{FF2B5EF4-FFF2-40B4-BE49-F238E27FC236}">
                <a16:creationId xmlns:a16="http://schemas.microsoft.com/office/drawing/2014/main" id="{85B6E244-3456-7159-69AB-38C7437106E1}"/>
              </a:ext>
            </a:extLst>
          </p:cNvPr>
          <p:cNvPicPr>
            <a:picLocks noChangeAspect="1"/>
          </p:cNvPicPr>
          <p:nvPr/>
        </p:nvPicPr>
        <p:blipFill>
          <a:blip r:embed="rId5"/>
          <a:stretch>
            <a:fillRect/>
          </a:stretch>
        </p:blipFill>
        <p:spPr>
          <a:xfrm>
            <a:off x="4741974" y="4416405"/>
            <a:ext cx="2486462" cy="12764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585870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081A144-8883-DBAB-A86A-E4ECBFBDFCCE}"/>
              </a:ext>
            </a:extLst>
          </p:cNvPr>
          <p:cNvSpPr txBox="1"/>
          <p:nvPr/>
        </p:nvSpPr>
        <p:spPr>
          <a:xfrm>
            <a:off x="943671" y="1275825"/>
            <a:ext cx="9842316" cy="1077026"/>
          </a:xfrm>
          <a:prstGeom prst="rect">
            <a:avLst/>
          </a:prstGeom>
          <a:noFill/>
        </p:spPr>
        <p:txBody>
          <a:bodyPr wrap="square" rtlCol="0">
            <a:spAutoFit/>
          </a:bodyPr>
          <a:lstStyle/>
          <a:p>
            <a:pPr algn="just" defTabSz="1257621" hangingPunct="0"/>
            <a:r>
              <a:rPr lang="es-MX" sz="2133">
                <a:solidFill>
                  <a:srgbClr val="404040"/>
                </a:solidFill>
                <a:latin typeface="Calibir"/>
                <a:ea typeface="Helvetica Neue"/>
                <a:cs typeface="Calibir"/>
                <a:sym typeface="Helvetica Neue"/>
              </a:rPr>
              <a:t>De la misma forma que podemos crear listas genéricas, podemos crear listas de descripciones. La diferencia es que este tipo de listas se suele utilizar cuando queremos asociar pares de nombre-valor.</a:t>
            </a:r>
            <a:endParaRPr lang="es-MX" sz="2133" dirty="0">
              <a:solidFill>
                <a:srgbClr val="404040"/>
              </a:solidFill>
              <a:latin typeface="Calibir"/>
              <a:ea typeface="Helvetica Neue"/>
              <a:cs typeface="Calibir"/>
              <a:sym typeface="Helvetica Neue"/>
            </a:endParaRPr>
          </a:p>
        </p:txBody>
      </p:sp>
      <p:sp>
        <p:nvSpPr>
          <p:cNvPr id="5" name="CuadroTexto 4">
            <a:extLst>
              <a:ext uri="{FF2B5EF4-FFF2-40B4-BE49-F238E27FC236}">
                <a16:creationId xmlns:a16="http://schemas.microsoft.com/office/drawing/2014/main" id="{219205FA-203F-3F68-82F7-21698BB60641}"/>
              </a:ext>
            </a:extLst>
          </p:cNvPr>
          <p:cNvSpPr txBox="1"/>
          <p:nvPr/>
        </p:nvSpPr>
        <p:spPr>
          <a:xfrm>
            <a:off x="943671" y="579076"/>
            <a:ext cx="8239658" cy="461665"/>
          </a:xfrm>
          <a:prstGeom prst="rect">
            <a:avLst/>
          </a:prstGeom>
          <a:noFill/>
        </p:spPr>
        <p:txBody>
          <a:bodyPr wrap="square" rtlCol="0">
            <a:spAutoFit/>
          </a:bodyPr>
          <a:lstStyle/>
          <a:p>
            <a:pPr defTabSz="398196"/>
            <a:r>
              <a:rPr lang="es-CO" sz="2400" b="1">
                <a:solidFill>
                  <a:srgbClr val="FF6C00"/>
                </a:solidFill>
                <a:latin typeface="Josefin Sans" pitchFamily="2" charset="77"/>
                <a:cs typeface="Arial" panose="020B0604020202020204" pitchFamily="34" charset="0"/>
                <a:sym typeface="Helvetica Neue"/>
              </a:rPr>
              <a:t>Listas de descripciones</a:t>
            </a:r>
            <a:endParaRPr lang="es-CO" sz="2400" b="1" dirty="0">
              <a:solidFill>
                <a:srgbClr val="FF6C00"/>
              </a:solidFill>
              <a:latin typeface="Josefin Sans" pitchFamily="2" charset="77"/>
              <a:cs typeface="Arial" panose="020B0604020202020204" pitchFamily="34" charset="0"/>
              <a:sym typeface="Helvetica Neue"/>
            </a:endParaRPr>
          </a:p>
        </p:txBody>
      </p:sp>
      <p:graphicFrame>
        <p:nvGraphicFramePr>
          <p:cNvPr id="3" name="Tabla 2">
            <a:extLst>
              <a:ext uri="{FF2B5EF4-FFF2-40B4-BE49-F238E27FC236}">
                <a16:creationId xmlns:a16="http://schemas.microsoft.com/office/drawing/2014/main" id="{BA29AD86-67CC-2D03-945D-26940A6F9A76}"/>
              </a:ext>
            </a:extLst>
          </p:cNvPr>
          <p:cNvGraphicFramePr>
            <a:graphicFrameLocks noGrp="1"/>
          </p:cNvGraphicFramePr>
          <p:nvPr>
            <p:extLst>
              <p:ext uri="{D42A27DB-BD31-4B8C-83A1-F6EECF244321}">
                <p14:modId xmlns:p14="http://schemas.microsoft.com/office/powerpoint/2010/main" val="2378875591"/>
              </p:ext>
            </p:extLst>
          </p:nvPr>
        </p:nvGraphicFramePr>
        <p:xfrm>
          <a:off x="1096184" y="2528170"/>
          <a:ext cx="9532487" cy="1581616"/>
        </p:xfrm>
        <a:graphic>
          <a:graphicData uri="http://schemas.openxmlformats.org/drawingml/2006/table">
            <a:tbl>
              <a:tblPr firstRow="1" bandRow="1" bandCol="1">
                <a:tableStyleId>{69012ECD-51FC-41F1-AA8D-1B2483CD663E}</a:tableStyleId>
              </a:tblPr>
              <a:tblGrid>
                <a:gridCol w="2471021">
                  <a:extLst>
                    <a:ext uri="{9D8B030D-6E8A-4147-A177-3AD203B41FA5}">
                      <a16:colId xmlns:a16="http://schemas.microsoft.com/office/drawing/2014/main" val="3899834986"/>
                    </a:ext>
                  </a:extLst>
                </a:gridCol>
                <a:gridCol w="7061466">
                  <a:extLst>
                    <a:ext uri="{9D8B030D-6E8A-4147-A177-3AD203B41FA5}">
                      <a16:colId xmlns:a16="http://schemas.microsoft.com/office/drawing/2014/main" val="2804431455"/>
                    </a:ext>
                  </a:extLst>
                </a:gridCol>
              </a:tblGrid>
              <a:tr h="395404">
                <a:tc>
                  <a:txBody>
                    <a:bodyPr/>
                    <a:lstStyle/>
                    <a:p>
                      <a:r>
                        <a:rPr lang="es-CO" sz="1600" dirty="0">
                          <a:effectLst/>
                          <a:latin typeface="Calibir"/>
                        </a:rPr>
                        <a:t>Etiqueta</a:t>
                      </a:r>
                      <a:endParaRPr lang="es-ES" sz="1600" dirty="0">
                        <a:effectLst/>
                        <a:latin typeface="Calibir"/>
                      </a:endParaRPr>
                    </a:p>
                  </a:txBody>
                  <a:tcPr marL="32232" marR="32232" marT="32232" marB="32232" anchor="ctr"/>
                </a:tc>
                <a:tc>
                  <a:txBody>
                    <a:bodyPr/>
                    <a:lstStyle/>
                    <a:p>
                      <a:r>
                        <a:rPr lang="es-CO" sz="1600" dirty="0">
                          <a:effectLst/>
                          <a:latin typeface="Calibir"/>
                        </a:rPr>
                        <a:t>Ejemplo HTML</a:t>
                      </a:r>
                      <a:endParaRPr lang="es-ES" sz="1600" dirty="0">
                        <a:effectLst/>
                        <a:latin typeface="Calibir"/>
                      </a:endParaRPr>
                    </a:p>
                  </a:txBody>
                  <a:tcPr marL="32232" marR="32232" marT="32232" marB="32232" anchor="ctr"/>
                </a:tc>
                <a:extLst>
                  <a:ext uri="{0D108BD9-81ED-4DB2-BD59-A6C34878D82A}">
                    <a16:rowId xmlns:a16="http://schemas.microsoft.com/office/drawing/2014/main" val="1161520927"/>
                  </a:ext>
                </a:extLst>
              </a:tr>
              <a:tr h="395404">
                <a:tc>
                  <a:txBody>
                    <a:bodyPr/>
                    <a:lstStyle/>
                    <a:p>
                      <a:r>
                        <a:rPr lang="es-ES" sz="1400" dirty="0">
                          <a:effectLst/>
                          <a:latin typeface="Calibir"/>
                        </a:rPr>
                        <a:t>&lt;dl&gt;</a:t>
                      </a:r>
                    </a:p>
                  </a:txBody>
                  <a:tcPr marL="32232" marR="32232" marT="32232" marB="32232" anchor="ctr"/>
                </a:tc>
                <a:tc>
                  <a:txBody>
                    <a:bodyPr/>
                    <a:lstStyle/>
                    <a:p>
                      <a:r>
                        <a:rPr lang="es-MX" sz="1400" dirty="0">
                          <a:solidFill>
                            <a:schemeClr val="tx1">
                              <a:lumMod val="85000"/>
                              <a:lumOff val="15000"/>
                            </a:schemeClr>
                          </a:solidFill>
                          <a:effectLst/>
                          <a:latin typeface="Calibir"/>
                        </a:rPr>
                        <a:t>Define una lista de descripciones. Es la etiqueta contenedora.</a:t>
                      </a:r>
                      <a:endParaRPr lang="es-ES" sz="1400" dirty="0">
                        <a:solidFill>
                          <a:schemeClr val="tx1">
                            <a:lumMod val="85000"/>
                            <a:lumOff val="15000"/>
                          </a:schemeClr>
                        </a:solidFill>
                        <a:effectLst/>
                        <a:latin typeface="Calibir"/>
                      </a:endParaRPr>
                    </a:p>
                  </a:txBody>
                  <a:tcPr marL="32232" marR="32232" marT="32232" marB="32232" anchor="ctr"/>
                </a:tc>
                <a:extLst>
                  <a:ext uri="{0D108BD9-81ED-4DB2-BD59-A6C34878D82A}">
                    <a16:rowId xmlns:a16="http://schemas.microsoft.com/office/drawing/2014/main" val="4201040660"/>
                  </a:ext>
                </a:extLst>
              </a:tr>
              <a:tr h="395404">
                <a:tc>
                  <a:txBody>
                    <a:bodyPr/>
                    <a:lstStyle/>
                    <a:p>
                      <a:r>
                        <a:rPr lang="es-ES" sz="1400" dirty="0">
                          <a:effectLst/>
                          <a:latin typeface="Calibir"/>
                        </a:rPr>
                        <a:t>&lt;</a:t>
                      </a:r>
                      <a:r>
                        <a:rPr lang="es-ES" sz="1400" dirty="0" err="1">
                          <a:effectLst/>
                          <a:latin typeface="Calibir"/>
                        </a:rPr>
                        <a:t>dt</a:t>
                      </a:r>
                      <a:r>
                        <a:rPr lang="es-ES" sz="1400" dirty="0">
                          <a:effectLst/>
                          <a:latin typeface="Calibir"/>
                        </a:rPr>
                        <a:t>&gt;</a:t>
                      </a:r>
                    </a:p>
                  </a:txBody>
                  <a:tcPr marL="32232" marR="32232" marT="32232" marB="3223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effectLst/>
                          <a:latin typeface="Calibir"/>
                        </a:rPr>
                        <a:t>Término de la descripción. Contiene el nombre o término a describir.</a:t>
                      </a:r>
                    </a:p>
                  </a:txBody>
                  <a:tcPr marL="32232" marR="32232" marT="32232" marB="32232" anchor="ctr"/>
                </a:tc>
                <a:extLst>
                  <a:ext uri="{0D108BD9-81ED-4DB2-BD59-A6C34878D82A}">
                    <a16:rowId xmlns:a16="http://schemas.microsoft.com/office/drawing/2014/main" val="4194024487"/>
                  </a:ext>
                </a:extLst>
              </a:tr>
              <a:tr h="395404">
                <a:tc>
                  <a:txBody>
                    <a:bodyPr/>
                    <a:lstStyle/>
                    <a:p>
                      <a:r>
                        <a:rPr lang="es-ES" sz="1400" dirty="0">
                          <a:effectLst/>
                          <a:latin typeface="Calibir"/>
                        </a:rPr>
                        <a:t>&lt;</a:t>
                      </a:r>
                      <a:r>
                        <a:rPr lang="es-ES" sz="1400" dirty="0" err="1">
                          <a:effectLst/>
                          <a:latin typeface="Calibir"/>
                        </a:rPr>
                        <a:t>dd</a:t>
                      </a:r>
                      <a:r>
                        <a:rPr lang="es-ES" sz="1400" dirty="0">
                          <a:effectLst/>
                          <a:latin typeface="Calibir"/>
                        </a:rPr>
                        <a:t>&gt;</a:t>
                      </a:r>
                    </a:p>
                  </a:txBody>
                  <a:tcPr marL="32232" marR="32232" marT="32232" marB="32232" anchor="ctr"/>
                </a:tc>
                <a:tc>
                  <a:txBody>
                    <a:bodyPr/>
                    <a:lstStyle/>
                    <a:p>
                      <a:r>
                        <a:rPr lang="es-MX" sz="1400" dirty="0">
                          <a:effectLst/>
                          <a:latin typeface="Calibir"/>
                        </a:rPr>
                        <a:t>Descripción o valor asociado al término. Pueden existir varios por término.</a:t>
                      </a:r>
                      <a:endParaRPr lang="es-ES" sz="1400" dirty="0">
                        <a:effectLst/>
                        <a:latin typeface="Calibir"/>
                      </a:endParaRPr>
                    </a:p>
                  </a:txBody>
                  <a:tcPr marL="32232" marR="32232" marT="32232" marB="32232" anchor="ctr"/>
                </a:tc>
                <a:extLst>
                  <a:ext uri="{0D108BD9-81ED-4DB2-BD59-A6C34878D82A}">
                    <a16:rowId xmlns:a16="http://schemas.microsoft.com/office/drawing/2014/main" val="738924549"/>
                  </a:ext>
                </a:extLst>
              </a:tr>
            </a:tbl>
          </a:graphicData>
        </a:graphic>
      </p:graphicFrame>
      <p:pic>
        <p:nvPicPr>
          <p:cNvPr id="7" name="Imagen 6">
            <a:extLst>
              <a:ext uri="{FF2B5EF4-FFF2-40B4-BE49-F238E27FC236}">
                <a16:creationId xmlns:a16="http://schemas.microsoft.com/office/drawing/2014/main" id="{8BE7E36E-7E62-1B5E-8617-197055AAE830}"/>
              </a:ext>
            </a:extLst>
          </p:cNvPr>
          <p:cNvPicPr>
            <a:picLocks noChangeAspect="1"/>
          </p:cNvPicPr>
          <p:nvPr/>
        </p:nvPicPr>
        <p:blipFill>
          <a:blip r:embed="rId2"/>
          <a:stretch>
            <a:fillRect/>
          </a:stretch>
        </p:blipFill>
        <p:spPr>
          <a:xfrm>
            <a:off x="1096184" y="4400497"/>
            <a:ext cx="5554612" cy="1878427"/>
          </a:xfrm>
          <a:prstGeom prst="rect">
            <a:avLst/>
          </a:prstGeom>
        </p:spPr>
      </p:pic>
      <p:pic>
        <p:nvPicPr>
          <p:cNvPr id="11" name="Imagen 10">
            <a:extLst>
              <a:ext uri="{FF2B5EF4-FFF2-40B4-BE49-F238E27FC236}">
                <a16:creationId xmlns:a16="http://schemas.microsoft.com/office/drawing/2014/main" id="{EB11148D-5FF6-C911-7D6D-A7E9289094DC}"/>
              </a:ext>
            </a:extLst>
          </p:cNvPr>
          <p:cNvPicPr>
            <a:picLocks noChangeAspect="1"/>
          </p:cNvPicPr>
          <p:nvPr/>
        </p:nvPicPr>
        <p:blipFill>
          <a:blip r:embed="rId3"/>
          <a:stretch>
            <a:fillRect/>
          </a:stretch>
        </p:blipFill>
        <p:spPr>
          <a:xfrm>
            <a:off x="7029001" y="4985349"/>
            <a:ext cx="3756986" cy="7087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875588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571084" y="2510005"/>
            <a:ext cx="5877716" cy="830997"/>
          </a:xfrm>
          <a:prstGeom prst="rect">
            <a:avLst/>
          </a:prstGeom>
          <a:noFill/>
        </p:spPr>
        <p:txBody>
          <a:bodyPr wrap="square" rtlCol="0">
            <a:spAutoFit/>
          </a:bodyPr>
          <a:lstStyle/>
          <a:p>
            <a:r>
              <a:rPr lang="es-CO" sz="4800" b="1" dirty="0">
                <a:solidFill>
                  <a:schemeClr val="tx1">
                    <a:lumMod val="75000"/>
                    <a:lumOff val="25000"/>
                  </a:schemeClr>
                </a:solidFill>
              </a:rPr>
              <a:t>Etiquetas semánticas</a:t>
            </a:r>
            <a:endParaRPr lang="es-ES" sz="4800" b="1" dirty="0">
              <a:solidFill>
                <a:schemeClr val="tx1">
                  <a:lumMod val="75000"/>
                  <a:lumOff val="25000"/>
                </a:schemeClr>
              </a:solidFill>
            </a:endParaRPr>
          </a:p>
        </p:txBody>
      </p:sp>
      <p:sp>
        <p:nvSpPr>
          <p:cNvPr id="5" name="Rectángulo 4"/>
          <p:cNvSpPr/>
          <p:nvPr/>
        </p:nvSpPr>
        <p:spPr>
          <a:xfrm>
            <a:off x="3728400" y="3368041"/>
            <a:ext cx="957983" cy="6095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Tree>
    <p:extLst>
      <p:ext uri="{BB962C8B-B14F-4D97-AF65-F5344CB8AC3E}">
        <p14:creationId xmlns:p14="http://schemas.microsoft.com/office/powerpoint/2010/main" val="845119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081A144-8883-DBAB-A86A-E4ECBFBDFCCE}"/>
              </a:ext>
            </a:extLst>
          </p:cNvPr>
          <p:cNvSpPr txBox="1"/>
          <p:nvPr/>
        </p:nvSpPr>
        <p:spPr>
          <a:xfrm>
            <a:off x="1012497" y="1285015"/>
            <a:ext cx="9576843" cy="2061718"/>
          </a:xfrm>
          <a:prstGeom prst="rect">
            <a:avLst/>
          </a:prstGeom>
          <a:noFill/>
        </p:spPr>
        <p:txBody>
          <a:bodyPr wrap="square" rtlCol="0">
            <a:spAutoFit/>
          </a:bodyPr>
          <a:lstStyle/>
          <a:p>
            <a:pPr algn="just" defTabSz="1257621" hangingPunct="0"/>
            <a:r>
              <a:rPr lang="es-MX" sz="2133" dirty="0">
                <a:solidFill>
                  <a:srgbClr val="404040"/>
                </a:solidFill>
                <a:latin typeface="Calibir"/>
                <a:ea typeface="Helvetica Neue"/>
                <a:cs typeface="Calibir"/>
                <a:sym typeface="Helvetica Neue"/>
              </a:rPr>
              <a:t>La mayoría de las personas usan los términos "Internet" y "WWW" indistintamente, pero en realidad son dos conceptos diferentes. </a:t>
            </a:r>
            <a:r>
              <a:rPr lang="es-MX" sz="2133" dirty="0">
                <a:solidFill>
                  <a:schemeClr val="accent2">
                    <a:lumMod val="75000"/>
                  </a:schemeClr>
                </a:solidFill>
                <a:latin typeface="Calibir"/>
                <a:ea typeface="Helvetica Neue"/>
                <a:cs typeface="Calibir"/>
                <a:sym typeface="Helvetica Neue"/>
              </a:rPr>
              <a:t>Internet</a:t>
            </a:r>
            <a:r>
              <a:rPr lang="es-MX" sz="2133" dirty="0">
                <a:solidFill>
                  <a:srgbClr val="404040"/>
                </a:solidFill>
                <a:latin typeface="Calibir"/>
                <a:ea typeface="Helvetica Neue"/>
                <a:cs typeface="Calibir"/>
                <a:sym typeface="Helvetica Neue"/>
              </a:rPr>
              <a:t> es una red informática mundial, la infraestructura tecnológica que conecta millones de ordenadores en todo el mundo. Mientras que </a:t>
            </a:r>
            <a:r>
              <a:rPr lang="es-MX" sz="2133" dirty="0">
                <a:solidFill>
                  <a:schemeClr val="accent2">
                    <a:lumMod val="75000"/>
                  </a:schemeClr>
                </a:solidFill>
                <a:latin typeface="Calibir"/>
                <a:ea typeface="Helvetica Neue"/>
                <a:cs typeface="Calibir"/>
                <a:sym typeface="Helvetica Neue"/>
              </a:rPr>
              <a:t>W3</a:t>
            </a:r>
            <a:r>
              <a:rPr lang="es-MX" sz="2133" dirty="0">
                <a:solidFill>
                  <a:srgbClr val="404040"/>
                </a:solidFill>
                <a:latin typeface="Calibir"/>
                <a:ea typeface="Helvetica Neue"/>
                <a:cs typeface="Calibir"/>
                <a:sym typeface="Helvetica Neue"/>
              </a:rPr>
              <a:t> se usa para distribuir datos que contienen enlaces a otros datos, Internet conecta computadoras para proporcionar acceso a la información.</a:t>
            </a:r>
            <a:endParaRPr lang="es-ES" sz="2133" b="1" dirty="0">
              <a:solidFill>
                <a:srgbClr val="404040"/>
              </a:solidFill>
              <a:latin typeface="Calibir"/>
              <a:ea typeface="Helvetica Neue"/>
              <a:cs typeface="Calibir"/>
              <a:sym typeface="Helvetica Neue"/>
            </a:endParaRPr>
          </a:p>
        </p:txBody>
      </p:sp>
      <p:pic>
        <p:nvPicPr>
          <p:cNvPr id="4" name="Gráfico 3">
            <a:extLst>
              <a:ext uri="{FF2B5EF4-FFF2-40B4-BE49-F238E27FC236}">
                <a16:creationId xmlns:a16="http://schemas.microsoft.com/office/drawing/2014/main" id="{EC05BB46-4D20-B608-1546-64A5946BFB7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29762" y="3511268"/>
            <a:ext cx="6265076" cy="3000776"/>
          </a:xfrm>
          <a:prstGeom prst="rect">
            <a:avLst/>
          </a:prstGeom>
        </p:spPr>
      </p:pic>
      <p:sp>
        <p:nvSpPr>
          <p:cNvPr id="5" name="CuadroTexto 4">
            <a:extLst>
              <a:ext uri="{FF2B5EF4-FFF2-40B4-BE49-F238E27FC236}">
                <a16:creationId xmlns:a16="http://schemas.microsoft.com/office/drawing/2014/main" id="{219205FA-203F-3F68-82F7-21698BB60641}"/>
              </a:ext>
            </a:extLst>
          </p:cNvPr>
          <p:cNvSpPr txBox="1"/>
          <p:nvPr/>
        </p:nvSpPr>
        <p:spPr>
          <a:xfrm>
            <a:off x="1012497" y="510250"/>
            <a:ext cx="7060898" cy="461665"/>
          </a:xfrm>
          <a:prstGeom prst="rect">
            <a:avLst/>
          </a:prstGeom>
          <a:noFill/>
        </p:spPr>
        <p:txBody>
          <a:bodyPr wrap="square" rtlCol="0">
            <a:spAutoFit/>
          </a:bodyPr>
          <a:lstStyle/>
          <a:p>
            <a:pPr defTabSz="398196"/>
            <a:r>
              <a:rPr lang="es-CO" sz="2400" b="1" dirty="0">
                <a:solidFill>
                  <a:srgbClr val="FF6C00"/>
                </a:solidFill>
                <a:latin typeface="Josefin Sans" pitchFamily="2" charset="77"/>
                <a:cs typeface="Arial" panose="020B0604020202020204" pitchFamily="34" charset="0"/>
                <a:sym typeface="Helvetica Neue"/>
              </a:rPr>
              <a:t>Internet vs WWW</a:t>
            </a:r>
          </a:p>
        </p:txBody>
      </p:sp>
    </p:spTree>
    <p:extLst>
      <p:ext uri="{BB962C8B-B14F-4D97-AF65-F5344CB8AC3E}">
        <p14:creationId xmlns:p14="http://schemas.microsoft.com/office/powerpoint/2010/main" val="10417709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081A144-8883-DBAB-A86A-E4ECBFBDFCCE}"/>
              </a:ext>
            </a:extLst>
          </p:cNvPr>
          <p:cNvSpPr txBox="1"/>
          <p:nvPr/>
        </p:nvSpPr>
        <p:spPr>
          <a:xfrm>
            <a:off x="943671" y="1275825"/>
            <a:ext cx="6027400" cy="4359335"/>
          </a:xfrm>
          <a:prstGeom prst="rect">
            <a:avLst/>
          </a:prstGeom>
          <a:noFill/>
        </p:spPr>
        <p:txBody>
          <a:bodyPr wrap="square" rtlCol="0">
            <a:spAutoFit/>
          </a:bodyPr>
          <a:lstStyle/>
          <a:p>
            <a:pPr algn="just" defTabSz="1257621" hangingPunct="0"/>
            <a:r>
              <a:rPr lang="es-MX" sz="2133" dirty="0">
                <a:solidFill>
                  <a:schemeClr val="accent2">
                    <a:lumMod val="75000"/>
                  </a:schemeClr>
                </a:solidFill>
                <a:latin typeface="Calibir"/>
                <a:ea typeface="Helvetica Neue"/>
                <a:cs typeface="Calibir"/>
                <a:sym typeface="Helvetica Neue"/>
              </a:rPr>
              <a:t>&lt;</a:t>
            </a:r>
            <a:r>
              <a:rPr lang="es-MX" sz="2133" dirty="0" err="1">
                <a:solidFill>
                  <a:schemeClr val="accent2">
                    <a:lumMod val="75000"/>
                  </a:schemeClr>
                </a:solidFill>
                <a:latin typeface="Calibir"/>
                <a:ea typeface="Helvetica Neue"/>
                <a:cs typeface="Calibir"/>
                <a:sym typeface="Helvetica Neue"/>
              </a:rPr>
              <a:t>header</a:t>
            </a:r>
            <a:r>
              <a:rPr lang="es-MX" sz="2133" dirty="0">
                <a:solidFill>
                  <a:schemeClr val="accent2">
                    <a:lumMod val="75000"/>
                  </a:schemeClr>
                </a:solidFill>
                <a:latin typeface="Calibir"/>
                <a:ea typeface="Helvetica Neue"/>
                <a:cs typeface="Calibir"/>
                <a:sym typeface="Helvetica Neue"/>
              </a:rPr>
              <a:t>&gt; </a:t>
            </a:r>
            <a:r>
              <a:rPr lang="es-MX" sz="2133" dirty="0">
                <a:solidFill>
                  <a:srgbClr val="404040"/>
                </a:solidFill>
                <a:latin typeface="Calibir"/>
                <a:ea typeface="Helvetica Neue"/>
                <a:cs typeface="Calibir"/>
                <a:sym typeface="Helvetica Neue"/>
              </a:rPr>
              <a:t>—Este elemento define la cabecera del cuerpo o de secciones dentro del cuerpo. </a:t>
            </a:r>
          </a:p>
          <a:p>
            <a:pPr algn="just" defTabSz="1257621" hangingPunct="0"/>
            <a:endParaRPr lang="es-MX" sz="2133" dirty="0">
              <a:solidFill>
                <a:schemeClr val="accent2">
                  <a:lumMod val="75000"/>
                </a:schemeClr>
              </a:solidFill>
              <a:latin typeface="Calibir"/>
              <a:ea typeface="Helvetica Neue"/>
              <a:cs typeface="Calibir"/>
              <a:sym typeface="Helvetica Neue"/>
            </a:endParaRPr>
          </a:p>
          <a:p>
            <a:pPr algn="just" defTabSz="1257621" hangingPunct="0"/>
            <a:r>
              <a:rPr lang="es-MX" sz="2133" dirty="0">
                <a:solidFill>
                  <a:schemeClr val="accent2">
                    <a:lumMod val="75000"/>
                  </a:schemeClr>
                </a:solidFill>
                <a:latin typeface="Calibir"/>
                <a:ea typeface="Helvetica Neue"/>
                <a:cs typeface="Calibir"/>
                <a:sym typeface="Helvetica Neue"/>
              </a:rPr>
              <a:t>&lt;</a:t>
            </a:r>
            <a:r>
              <a:rPr lang="es-MX" sz="2133" dirty="0" err="1">
                <a:solidFill>
                  <a:schemeClr val="accent2">
                    <a:lumMod val="75000"/>
                  </a:schemeClr>
                </a:solidFill>
                <a:latin typeface="Calibir"/>
                <a:ea typeface="Helvetica Neue"/>
                <a:cs typeface="Calibir"/>
                <a:sym typeface="Helvetica Neue"/>
              </a:rPr>
              <a:t>nav</a:t>
            </a:r>
            <a:r>
              <a:rPr lang="es-MX" sz="2133" dirty="0">
                <a:solidFill>
                  <a:schemeClr val="accent2">
                    <a:lumMod val="75000"/>
                  </a:schemeClr>
                </a:solidFill>
                <a:latin typeface="Calibir"/>
                <a:ea typeface="Helvetica Neue"/>
                <a:cs typeface="Calibir"/>
                <a:sym typeface="Helvetica Neue"/>
              </a:rPr>
              <a:t>&gt; </a:t>
            </a:r>
            <a:r>
              <a:rPr lang="es-MX" sz="2133" dirty="0">
                <a:solidFill>
                  <a:schemeClr val="tx1">
                    <a:lumMod val="75000"/>
                    <a:lumOff val="25000"/>
                  </a:schemeClr>
                </a:solidFill>
                <a:latin typeface="Calibir"/>
                <a:ea typeface="Helvetica Neue"/>
                <a:cs typeface="Calibir"/>
                <a:sym typeface="Helvetica Neue"/>
              </a:rPr>
              <a:t>—Este elemento define una división que contiene ayuda para la navegación, como el menú principal de la página o bloques de enlaces necesarios para navegar en el sitio web.</a:t>
            </a:r>
          </a:p>
          <a:p>
            <a:pPr algn="just" defTabSz="1257621" hangingPunct="0"/>
            <a:endParaRPr lang="es-MX" sz="2133" dirty="0">
              <a:solidFill>
                <a:schemeClr val="accent2">
                  <a:lumMod val="75000"/>
                </a:schemeClr>
              </a:solidFill>
              <a:latin typeface="Calibir"/>
              <a:ea typeface="Helvetica Neue"/>
              <a:cs typeface="Calibir"/>
              <a:sym typeface="Helvetica Neue"/>
            </a:endParaRPr>
          </a:p>
          <a:p>
            <a:pPr algn="just" defTabSz="1257621" hangingPunct="0"/>
            <a:r>
              <a:rPr lang="es-MX" sz="2133" dirty="0">
                <a:solidFill>
                  <a:schemeClr val="accent2">
                    <a:lumMod val="75000"/>
                  </a:schemeClr>
                </a:solidFill>
                <a:latin typeface="Calibir"/>
                <a:ea typeface="Helvetica Neue"/>
                <a:cs typeface="Calibir"/>
                <a:sym typeface="Helvetica Neue"/>
              </a:rPr>
              <a:t>&lt;</a:t>
            </a:r>
            <a:r>
              <a:rPr lang="es-MX" sz="2133" dirty="0" err="1">
                <a:solidFill>
                  <a:schemeClr val="accent2">
                    <a:lumMod val="75000"/>
                  </a:schemeClr>
                </a:solidFill>
                <a:latin typeface="Calibir"/>
                <a:ea typeface="Helvetica Neue"/>
                <a:cs typeface="Calibir"/>
                <a:sym typeface="Helvetica Neue"/>
              </a:rPr>
              <a:t>section</a:t>
            </a:r>
            <a:r>
              <a:rPr lang="es-MX" sz="2133" dirty="0">
                <a:solidFill>
                  <a:schemeClr val="accent2">
                    <a:lumMod val="75000"/>
                  </a:schemeClr>
                </a:solidFill>
                <a:latin typeface="Calibir"/>
                <a:ea typeface="Helvetica Neue"/>
                <a:cs typeface="Calibir"/>
                <a:sym typeface="Helvetica Neue"/>
              </a:rPr>
              <a:t>&gt; </a:t>
            </a:r>
            <a:r>
              <a:rPr lang="es-MX" sz="2133" dirty="0">
                <a:solidFill>
                  <a:srgbClr val="404040"/>
                </a:solidFill>
                <a:latin typeface="Calibir"/>
                <a:ea typeface="Helvetica Neue"/>
                <a:cs typeface="Calibir"/>
                <a:sym typeface="Helvetica Neue"/>
              </a:rPr>
              <a:t>—Este elemento define una sección genérica. Se usa frecuentemente para separar contenido temático, o para generar columnas o bloques que ayudan a organizar el contenido principal. </a:t>
            </a:r>
          </a:p>
        </p:txBody>
      </p:sp>
      <p:sp>
        <p:nvSpPr>
          <p:cNvPr id="5" name="CuadroTexto 4">
            <a:extLst>
              <a:ext uri="{FF2B5EF4-FFF2-40B4-BE49-F238E27FC236}">
                <a16:creationId xmlns:a16="http://schemas.microsoft.com/office/drawing/2014/main" id="{219205FA-203F-3F68-82F7-21698BB60641}"/>
              </a:ext>
            </a:extLst>
          </p:cNvPr>
          <p:cNvSpPr txBox="1"/>
          <p:nvPr/>
        </p:nvSpPr>
        <p:spPr>
          <a:xfrm>
            <a:off x="943671" y="579076"/>
            <a:ext cx="8239658" cy="461665"/>
          </a:xfrm>
          <a:prstGeom prst="rect">
            <a:avLst/>
          </a:prstGeom>
          <a:noFill/>
        </p:spPr>
        <p:txBody>
          <a:bodyPr wrap="square" rtlCol="0">
            <a:spAutoFit/>
          </a:bodyPr>
          <a:lstStyle/>
          <a:p>
            <a:pPr defTabSz="398196"/>
            <a:r>
              <a:rPr lang="es-CO" sz="2400" b="1" dirty="0">
                <a:solidFill>
                  <a:srgbClr val="FF6C00"/>
                </a:solidFill>
                <a:latin typeface="Josefin Sans" pitchFamily="2" charset="77"/>
                <a:cs typeface="Arial" panose="020B0604020202020204" pitchFamily="34" charset="0"/>
                <a:sym typeface="Helvetica Neue"/>
              </a:rPr>
              <a:t>Etiquetas semánticas</a:t>
            </a:r>
          </a:p>
        </p:txBody>
      </p:sp>
      <p:pic>
        <p:nvPicPr>
          <p:cNvPr id="6" name="Imagen 5">
            <a:extLst>
              <a:ext uri="{FF2B5EF4-FFF2-40B4-BE49-F238E27FC236}">
                <a16:creationId xmlns:a16="http://schemas.microsoft.com/office/drawing/2014/main" id="{CC5AD7ED-C149-FEE0-017E-9967E4D1B6B3}"/>
              </a:ext>
            </a:extLst>
          </p:cNvPr>
          <p:cNvPicPr>
            <a:picLocks noChangeAspect="1"/>
          </p:cNvPicPr>
          <p:nvPr/>
        </p:nvPicPr>
        <p:blipFill>
          <a:blip r:embed="rId2"/>
          <a:stretch>
            <a:fillRect/>
          </a:stretch>
        </p:blipFill>
        <p:spPr>
          <a:xfrm>
            <a:off x="7341538" y="1253657"/>
            <a:ext cx="4083772" cy="4350685"/>
          </a:xfrm>
          <a:prstGeom prst="rect">
            <a:avLst/>
          </a:prstGeom>
        </p:spPr>
      </p:pic>
    </p:spTree>
    <p:extLst>
      <p:ext uri="{BB962C8B-B14F-4D97-AF65-F5344CB8AC3E}">
        <p14:creationId xmlns:p14="http://schemas.microsoft.com/office/powerpoint/2010/main" val="285175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081A144-8883-DBAB-A86A-E4ECBFBDFCCE}"/>
              </a:ext>
            </a:extLst>
          </p:cNvPr>
          <p:cNvSpPr txBox="1"/>
          <p:nvPr/>
        </p:nvSpPr>
        <p:spPr>
          <a:xfrm>
            <a:off x="943671" y="1275825"/>
            <a:ext cx="6027400" cy="4359335"/>
          </a:xfrm>
          <a:prstGeom prst="rect">
            <a:avLst/>
          </a:prstGeom>
          <a:noFill/>
        </p:spPr>
        <p:txBody>
          <a:bodyPr wrap="square" rtlCol="0">
            <a:spAutoFit/>
          </a:bodyPr>
          <a:lstStyle/>
          <a:p>
            <a:pPr algn="just" defTabSz="1257621" hangingPunct="0"/>
            <a:r>
              <a:rPr lang="es-MX" sz="2133" dirty="0">
                <a:solidFill>
                  <a:schemeClr val="accent2">
                    <a:lumMod val="75000"/>
                  </a:schemeClr>
                </a:solidFill>
                <a:latin typeface="Calibir"/>
                <a:ea typeface="Helvetica Neue"/>
                <a:cs typeface="Calibir"/>
                <a:sym typeface="Helvetica Neue"/>
              </a:rPr>
              <a:t>&lt;aside&gt; </a:t>
            </a:r>
            <a:r>
              <a:rPr lang="es-MX" sz="2133" dirty="0">
                <a:solidFill>
                  <a:srgbClr val="404040"/>
                </a:solidFill>
                <a:latin typeface="Calibir"/>
                <a:ea typeface="Helvetica Neue"/>
                <a:cs typeface="Calibir"/>
                <a:sym typeface="Helvetica Neue"/>
              </a:rPr>
              <a:t>—Este elemento define una división que contiene información relacionada con el contenido principal pero que no es parte del mismo, como referencias a artículos o enlaces que apuntan a publicaciones anteriores. </a:t>
            </a:r>
          </a:p>
          <a:p>
            <a:pPr algn="just" defTabSz="1257621" hangingPunct="0"/>
            <a:endParaRPr lang="es-MX" sz="2133" dirty="0">
              <a:solidFill>
                <a:srgbClr val="404040"/>
              </a:solidFill>
              <a:latin typeface="Calibir"/>
              <a:ea typeface="Helvetica Neue"/>
              <a:cs typeface="Calibir"/>
              <a:sym typeface="Helvetica Neue"/>
            </a:endParaRPr>
          </a:p>
          <a:p>
            <a:pPr algn="just" defTabSz="1257621" hangingPunct="0"/>
            <a:r>
              <a:rPr lang="es-MX" sz="2133" dirty="0">
                <a:solidFill>
                  <a:schemeClr val="accent2">
                    <a:lumMod val="75000"/>
                  </a:schemeClr>
                </a:solidFill>
                <a:latin typeface="Calibir"/>
                <a:ea typeface="Helvetica Neue"/>
                <a:cs typeface="Calibir"/>
                <a:sym typeface="Helvetica Neue"/>
              </a:rPr>
              <a:t>&lt;</a:t>
            </a:r>
            <a:r>
              <a:rPr lang="es-MX" sz="2133" dirty="0" err="1">
                <a:solidFill>
                  <a:schemeClr val="accent2">
                    <a:lumMod val="75000"/>
                  </a:schemeClr>
                </a:solidFill>
                <a:latin typeface="Calibir"/>
                <a:ea typeface="Helvetica Neue"/>
                <a:cs typeface="Calibir"/>
                <a:sym typeface="Helvetica Neue"/>
              </a:rPr>
              <a:t>article</a:t>
            </a:r>
            <a:r>
              <a:rPr lang="es-MX" sz="2133" dirty="0">
                <a:solidFill>
                  <a:schemeClr val="accent2">
                    <a:lumMod val="75000"/>
                  </a:schemeClr>
                </a:solidFill>
                <a:latin typeface="Calibir"/>
                <a:ea typeface="Helvetica Neue"/>
                <a:cs typeface="Calibir"/>
                <a:sym typeface="Helvetica Neue"/>
              </a:rPr>
              <a:t>&gt; </a:t>
            </a:r>
            <a:r>
              <a:rPr lang="es-MX" sz="2133" dirty="0">
                <a:solidFill>
                  <a:srgbClr val="404040"/>
                </a:solidFill>
                <a:latin typeface="Calibir"/>
                <a:ea typeface="Helvetica Neue"/>
                <a:cs typeface="Calibir"/>
                <a:sym typeface="Helvetica Neue"/>
              </a:rPr>
              <a:t>—Este elemento representa un artículo independiente, como un mensaje de foro, el artículo de una revista, una entrada de un blog, un comentario, etc.</a:t>
            </a:r>
          </a:p>
          <a:p>
            <a:pPr algn="just" defTabSz="1257621" hangingPunct="0"/>
            <a:endParaRPr lang="es-MX" sz="2133" dirty="0">
              <a:solidFill>
                <a:srgbClr val="404040"/>
              </a:solidFill>
              <a:latin typeface="Calibir"/>
              <a:ea typeface="Helvetica Neue"/>
              <a:cs typeface="Calibir"/>
              <a:sym typeface="Helvetica Neue"/>
            </a:endParaRPr>
          </a:p>
          <a:p>
            <a:pPr algn="just" defTabSz="1257621" hangingPunct="0"/>
            <a:r>
              <a:rPr lang="es-MX" sz="2133" dirty="0">
                <a:solidFill>
                  <a:schemeClr val="accent2">
                    <a:lumMod val="75000"/>
                  </a:schemeClr>
                </a:solidFill>
                <a:latin typeface="Calibir"/>
                <a:ea typeface="Helvetica Neue"/>
                <a:cs typeface="Calibir"/>
                <a:sym typeface="Helvetica Neue"/>
              </a:rPr>
              <a:t>&lt;</a:t>
            </a:r>
            <a:r>
              <a:rPr lang="es-MX" sz="2133" dirty="0" err="1">
                <a:solidFill>
                  <a:schemeClr val="accent2">
                    <a:lumMod val="75000"/>
                  </a:schemeClr>
                </a:solidFill>
                <a:latin typeface="Calibir"/>
                <a:ea typeface="Helvetica Neue"/>
                <a:cs typeface="Calibir"/>
                <a:sym typeface="Helvetica Neue"/>
              </a:rPr>
              <a:t>footer</a:t>
            </a:r>
            <a:r>
              <a:rPr lang="es-MX" sz="2133" dirty="0">
                <a:solidFill>
                  <a:schemeClr val="accent2">
                    <a:lumMod val="75000"/>
                  </a:schemeClr>
                </a:solidFill>
                <a:latin typeface="Calibir"/>
                <a:ea typeface="Helvetica Neue"/>
                <a:cs typeface="Calibir"/>
                <a:sym typeface="Helvetica Neue"/>
              </a:rPr>
              <a:t>&gt; </a:t>
            </a:r>
            <a:r>
              <a:rPr lang="es-MX" sz="2133" dirty="0">
                <a:solidFill>
                  <a:srgbClr val="404040"/>
                </a:solidFill>
                <a:latin typeface="Calibir"/>
                <a:ea typeface="Helvetica Neue"/>
                <a:cs typeface="Calibir"/>
                <a:sym typeface="Helvetica Neue"/>
              </a:rPr>
              <a:t>—Este elemento define el pie del cuerpo o de secciones dentro del cuerpo.</a:t>
            </a:r>
          </a:p>
        </p:txBody>
      </p:sp>
      <p:sp>
        <p:nvSpPr>
          <p:cNvPr id="5" name="CuadroTexto 4">
            <a:extLst>
              <a:ext uri="{FF2B5EF4-FFF2-40B4-BE49-F238E27FC236}">
                <a16:creationId xmlns:a16="http://schemas.microsoft.com/office/drawing/2014/main" id="{219205FA-203F-3F68-82F7-21698BB60641}"/>
              </a:ext>
            </a:extLst>
          </p:cNvPr>
          <p:cNvSpPr txBox="1"/>
          <p:nvPr/>
        </p:nvSpPr>
        <p:spPr>
          <a:xfrm>
            <a:off x="943671" y="579076"/>
            <a:ext cx="8239658" cy="461665"/>
          </a:xfrm>
          <a:prstGeom prst="rect">
            <a:avLst/>
          </a:prstGeom>
          <a:noFill/>
        </p:spPr>
        <p:txBody>
          <a:bodyPr wrap="square" rtlCol="0">
            <a:spAutoFit/>
          </a:bodyPr>
          <a:lstStyle/>
          <a:p>
            <a:pPr defTabSz="398196"/>
            <a:r>
              <a:rPr lang="es-CO" sz="2400" b="1" dirty="0">
                <a:solidFill>
                  <a:srgbClr val="FF6C00"/>
                </a:solidFill>
                <a:latin typeface="Josefin Sans" pitchFamily="2" charset="77"/>
                <a:cs typeface="Arial" panose="020B0604020202020204" pitchFamily="34" charset="0"/>
                <a:sym typeface="Helvetica Neue"/>
              </a:rPr>
              <a:t>Etiquetas semánticas</a:t>
            </a:r>
          </a:p>
        </p:txBody>
      </p:sp>
      <p:pic>
        <p:nvPicPr>
          <p:cNvPr id="6" name="Imagen 5">
            <a:extLst>
              <a:ext uri="{FF2B5EF4-FFF2-40B4-BE49-F238E27FC236}">
                <a16:creationId xmlns:a16="http://schemas.microsoft.com/office/drawing/2014/main" id="{CC5AD7ED-C149-FEE0-017E-9967E4D1B6B3}"/>
              </a:ext>
            </a:extLst>
          </p:cNvPr>
          <p:cNvPicPr>
            <a:picLocks noChangeAspect="1"/>
          </p:cNvPicPr>
          <p:nvPr/>
        </p:nvPicPr>
        <p:blipFill>
          <a:blip r:embed="rId2"/>
          <a:stretch>
            <a:fillRect/>
          </a:stretch>
        </p:blipFill>
        <p:spPr>
          <a:xfrm>
            <a:off x="7331704" y="1253657"/>
            <a:ext cx="4083772" cy="4350685"/>
          </a:xfrm>
          <a:prstGeom prst="rect">
            <a:avLst/>
          </a:prstGeom>
        </p:spPr>
      </p:pic>
    </p:spTree>
    <p:extLst>
      <p:ext uri="{BB962C8B-B14F-4D97-AF65-F5344CB8AC3E}">
        <p14:creationId xmlns:p14="http://schemas.microsoft.com/office/powerpoint/2010/main" val="172661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219205FA-203F-3F68-82F7-21698BB60641}"/>
              </a:ext>
            </a:extLst>
          </p:cNvPr>
          <p:cNvSpPr txBox="1"/>
          <p:nvPr/>
        </p:nvSpPr>
        <p:spPr>
          <a:xfrm>
            <a:off x="943671" y="579076"/>
            <a:ext cx="8239658" cy="461665"/>
          </a:xfrm>
          <a:prstGeom prst="rect">
            <a:avLst/>
          </a:prstGeom>
          <a:noFill/>
        </p:spPr>
        <p:txBody>
          <a:bodyPr wrap="square" rtlCol="0">
            <a:spAutoFit/>
          </a:bodyPr>
          <a:lstStyle/>
          <a:p>
            <a:pPr defTabSz="398196"/>
            <a:r>
              <a:rPr lang="es-CO" sz="2400" b="1" dirty="0">
                <a:solidFill>
                  <a:srgbClr val="FF6C00"/>
                </a:solidFill>
                <a:latin typeface="Josefin Sans" pitchFamily="2" charset="77"/>
                <a:cs typeface="Arial" panose="020B0604020202020204" pitchFamily="34" charset="0"/>
                <a:sym typeface="Helvetica Neue"/>
              </a:rPr>
              <a:t>Etiquetas semánticas</a:t>
            </a:r>
          </a:p>
        </p:txBody>
      </p:sp>
      <p:pic>
        <p:nvPicPr>
          <p:cNvPr id="8" name="Imagen 7">
            <a:extLst>
              <a:ext uri="{FF2B5EF4-FFF2-40B4-BE49-F238E27FC236}">
                <a16:creationId xmlns:a16="http://schemas.microsoft.com/office/drawing/2014/main" id="{EE71CCC4-5C4B-2363-CA3A-9897D6173843}"/>
              </a:ext>
            </a:extLst>
          </p:cNvPr>
          <p:cNvPicPr>
            <a:picLocks noChangeAspect="1"/>
          </p:cNvPicPr>
          <p:nvPr/>
        </p:nvPicPr>
        <p:blipFill>
          <a:blip r:embed="rId2"/>
          <a:stretch>
            <a:fillRect/>
          </a:stretch>
        </p:blipFill>
        <p:spPr>
          <a:xfrm>
            <a:off x="1077812" y="1040741"/>
            <a:ext cx="5431143" cy="5390491"/>
          </a:xfrm>
          <a:prstGeom prst="rect">
            <a:avLst/>
          </a:prstGeom>
        </p:spPr>
      </p:pic>
      <p:pic>
        <p:nvPicPr>
          <p:cNvPr id="10" name="Imagen 9">
            <a:extLst>
              <a:ext uri="{FF2B5EF4-FFF2-40B4-BE49-F238E27FC236}">
                <a16:creationId xmlns:a16="http://schemas.microsoft.com/office/drawing/2014/main" id="{962FD284-2753-91FF-011B-96A09604490E}"/>
              </a:ext>
            </a:extLst>
          </p:cNvPr>
          <p:cNvPicPr>
            <a:picLocks noChangeAspect="1"/>
          </p:cNvPicPr>
          <p:nvPr/>
        </p:nvPicPr>
        <p:blipFill>
          <a:blip r:embed="rId3"/>
          <a:stretch>
            <a:fillRect/>
          </a:stretch>
        </p:blipFill>
        <p:spPr>
          <a:xfrm>
            <a:off x="7037873" y="1040740"/>
            <a:ext cx="3885765" cy="5144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692604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áfico 4">
            <a:extLst>
              <a:ext uri="{FF2B5EF4-FFF2-40B4-BE49-F238E27FC236}">
                <a16:creationId xmlns:a16="http://schemas.microsoft.com/office/drawing/2014/main" id="{EDD1412B-2982-F474-7C30-BBAEFC89C1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4988" y="2242884"/>
            <a:ext cx="3368969" cy="2372232"/>
          </a:xfrm>
          <a:prstGeom prst="rect">
            <a:avLst/>
          </a:prstGeom>
        </p:spPr>
      </p:pic>
      <p:sp>
        <p:nvSpPr>
          <p:cNvPr id="12" name="Freeform: Shape 11">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CuadroTexto 1"/>
          <p:cNvSpPr txBox="1"/>
          <p:nvPr/>
        </p:nvSpPr>
        <p:spPr>
          <a:xfrm>
            <a:off x="5759354" y="457201"/>
            <a:ext cx="5337270" cy="1835911"/>
          </a:xfrm>
          <a:prstGeom prst="rect">
            <a:avLst/>
          </a:prstGeom>
        </p:spPr>
        <p:txBody>
          <a:bodyPr vert="horz" lIns="91440" tIns="45720" rIns="91440" bIns="45720" rtlCol="0" anchor="b">
            <a:normAutofit/>
          </a:bodyPr>
          <a:lstStyle/>
          <a:p>
            <a:pPr>
              <a:lnSpc>
                <a:spcPct val="90000"/>
              </a:lnSpc>
              <a:spcBef>
                <a:spcPct val="0"/>
              </a:spcBef>
              <a:spcAft>
                <a:spcPts val="600"/>
              </a:spcAft>
            </a:pPr>
            <a:r>
              <a:rPr lang="es-CO" sz="5400" b="1" kern="1200" dirty="0">
                <a:solidFill>
                  <a:srgbClr val="FFFFFF"/>
                </a:solidFill>
                <a:latin typeface="+mj-lt"/>
                <a:ea typeface="+mj-ea"/>
                <a:cs typeface="+mj-cs"/>
              </a:rPr>
              <a:t>Actividad</a:t>
            </a:r>
          </a:p>
        </p:txBody>
      </p:sp>
      <p:sp>
        <p:nvSpPr>
          <p:cNvPr id="14"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F50D2CBB-1E4F-1C33-89CD-61EFDD9A4AD5}"/>
              </a:ext>
            </a:extLst>
          </p:cNvPr>
          <p:cNvSpPr txBox="1"/>
          <p:nvPr/>
        </p:nvSpPr>
        <p:spPr>
          <a:xfrm>
            <a:off x="5759354" y="2798064"/>
            <a:ext cx="5461095" cy="3417611"/>
          </a:xfrm>
          <a:prstGeom prst="rect">
            <a:avLst/>
          </a:prstGeom>
        </p:spPr>
        <p:txBody>
          <a:bodyPr vert="horz" lIns="91440" tIns="45720" rIns="91440" bIns="45720" rtlCol="0" anchor="t">
            <a:normAutofit/>
          </a:bodyPr>
          <a:lstStyle/>
          <a:p>
            <a:pPr marL="457200" indent="-228600">
              <a:lnSpc>
                <a:spcPct val="90000"/>
              </a:lnSpc>
              <a:spcAft>
                <a:spcPts val="600"/>
              </a:spcAft>
              <a:buFont typeface="Arial" panose="020B0604020202020204" pitchFamily="34" charset="0"/>
              <a:buChar char="•"/>
            </a:pPr>
            <a:r>
              <a:rPr lang="es-CO" sz="2200" dirty="0">
                <a:solidFill>
                  <a:srgbClr val="FFFFFF"/>
                </a:solidFill>
                <a:sym typeface="Helvetica Neue"/>
              </a:rPr>
              <a:t>Por definir.</a:t>
            </a:r>
          </a:p>
        </p:txBody>
      </p:sp>
    </p:spTree>
    <p:extLst>
      <p:ext uri="{BB962C8B-B14F-4D97-AF65-F5344CB8AC3E}">
        <p14:creationId xmlns:p14="http://schemas.microsoft.com/office/powerpoint/2010/main" val="27344948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544477" y="2510005"/>
            <a:ext cx="2741226" cy="830997"/>
          </a:xfrm>
          <a:prstGeom prst="rect">
            <a:avLst/>
          </a:prstGeom>
          <a:noFill/>
        </p:spPr>
        <p:txBody>
          <a:bodyPr wrap="square" rtlCol="0">
            <a:spAutoFit/>
          </a:bodyPr>
          <a:lstStyle/>
          <a:p>
            <a:r>
              <a:rPr lang="es-CO" sz="4800" b="1" dirty="0">
                <a:solidFill>
                  <a:schemeClr val="tx1">
                    <a:lumMod val="75000"/>
                    <a:lumOff val="25000"/>
                  </a:schemeClr>
                </a:solidFill>
              </a:rPr>
              <a:t>Imágenes</a:t>
            </a:r>
            <a:endParaRPr lang="es-ES" sz="4800" b="1" dirty="0">
              <a:solidFill>
                <a:schemeClr val="tx1">
                  <a:lumMod val="75000"/>
                  <a:lumOff val="25000"/>
                </a:schemeClr>
              </a:solidFill>
            </a:endParaRPr>
          </a:p>
        </p:txBody>
      </p:sp>
      <p:sp>
        <p:nvSpPr>
          <p:cNvPr id="5" name="Rectángulo 4"/>
          <p:cNvSpPr/>
          <p:nvPr/>
        </p:nvSpPr>
        <p:spPr>
          <a:xfrm>
            <a:off x="4701793" y="3368041"/>
            <a:ext cx="957983" cy="6095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Tree>
    <p:extLst>
      <p:ext uri="{BB962C8B-B14F-4D97-AF65-F5344CB8AC3E}">
        <p14:creationId xmlns:p14="http://schemas.microsoft.com/office/powerpoint/2010/main" val="21477314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uadroTexto 22">
            <a:extLst>
              <a:ext uri="{FF2B5EF4-FFF2-40B4-BE49-F238E27FC236}">
                <a16:creationId xmlns:a16="http://schemas.microsoft.com/office/drawing/2014/main" id="{DD86E6E8-501A-324D-8771-6B61F4215C56}"/>
              </a:ext>
            </a:extLst>
          </p:cNvPr>
          <p:cNvSpPr txBox="1"/>
          <p:nvPr/>
        </p:nvSpPr>
        <p:spPr>
          <a:xfrm>
            <a:off x="320305" y="528124"/>
            <a:ext cx="7060898" cy="461665"/>
          </a:xfrm>
          <a:prstGeom prst="rect">
            <a:avLst/>
          </a:prstGeom>
          <a:noFill/>
        </p:spPr>
        <p:txBody>
          <a:bodyPr wrap="square" rtlCol="0">
            <a:spAutoFit/>
          </a:bodyPr>
          <a:lstStyle/>
          <a:p>
            <a:pPr defTabSz="398196"/>
            <a:r>
              <a:rPr lang="es-CO" sz="2400" b="1" dirty="0">
                <a:solidFill>
                  <a:srgbClr val="FF6C00"/>
                </a:solidFill>
                <a:latin typeface="Josefin Sans" pitchFamily="2" charset="77"/>
                <a:cs typeface="Arial" panose="020B0604020202020204" pitchFamily="34" charset="0"/>
                <a:sym typeface="Helvetica Neue"/>
              </a:rPr>
              <a:t>Textos</a:t>
            </a:r>
          </a:p>
        </p:txBody>
      </p:sp>
    </p:spTree>
    <p:extLst>
      <p:ext uri="{BB962C8B-B14F-4D97-AF65-F5344CB8AC3E}">
        <p14:creationId xmlns:p14="http://schemas.microsoft.com/office/powerpoint/2010/main" val="36004797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10492" y="332661"/>
            <a:ext cx="3185849" cy="830997"/>
          </a:xfrm>
          <a:prstGeom prst="rect">
            <a:avLst/>
          </a:prstGeom>
          <a:noFill/>
        </p:spPr>
        <p:txBody>
          <a:bodyPr wrap="square" rtlCol="0">
            <a:spAutoFit/>
          </a:bodyPr>
          <a:lstStyle/>
          <a:p>
            <a:r>
              <a:rPr lang="es-ES" sz="4800" b="1" dirty="0">
                <a:solidFill>
                  <a:schemeClr val="bg1"/>
                </a:solidFill>
              </a:rPr>
              <a:t>Título</a:t>
            </a:r>
          </a:p>
        </p:txBody>
      </p:sp>
    </p:spTree>
    <p:extLst>
      <p:ext uri="{BB962C8B-B14F-4D97-AF65-F5344CB8AC3E}">
        <p14:creationId xmlns:p14="http://schemas.microsoft.com/office/powerpoint/2010/main" val="25680710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3">
            <a:extLst>
              <a:ext uri="{FF2B5EF4-FFF2-40B4-BE49-F238E27FC236}">
                <a16:creationId xmlns:a16="http://schemas.microsoft.com/office/drawing/2014/main" id="{E42CE7DD-1B5C-489F-A503-80B34D37FB80}"/>
              </a:ext>
            </a:extLst>
          </p:cNvPr>
          <p:cNvPicPr>
            <a:picLocks noChangeAspect="1"/>
          </p:cNvPicPr>
          <p:nvPr/>
        </p:nvPicPr>
        <p:blipFill>
          <a:blip r:embed="rId2"/>
          <a:stretch>
            <a:fillRect/>
          </a:stretch>
        </p:blipFill>
        <p:spPr>
          <a:xfrm>
            <a:off x="-10659" y="-589"/>
            <a:ext cx="12212442" cy="6859178"/>
          </a:xfrm>
          <a:prstGeom prst="rect">
            <a:avLst/>
          </a:prstGeom>
        </p:spPr>
      </p:pic>
    </p:spTree>
    <p:extLst>
      <p:ext uri="{BB962C8B-B14F-4D97-AF65-F5344CB8AC3E}">
        <p14:creationId xmlns:p14="http://schemas.microsoft.com/office/powerpoint/2010/main" val="2776220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28656" y="1622946"/>
            <a:ext cx="4991752" cy="830997"/>
          </a:xfrm>
          <a:prstGeom prst="rect">
            <a:avLst/>
          </a:prstGeom>
          <a:noFill/>
        </p:spPr>
        <p:txBody>
          <a:bodyPr wrap="square" rtlCol="0">
            <a:spAutoFit/>
          </a:bodyPr>
          <a:lstStyle/>
          <a:p>
            <a:r>
              <a:rPr lang="es-ES" sz="4800" b="1" dirty="0">
                <a:solidFill>
                  <a:schemeClr val="tx1">
                    <a:lumMod val="75000"/>
                    <a:lumOff val="25000"/>
                  </a:schemeClr>
                </a:solidFill>
              </a:rPr>
              <a:t>¿Qué es HTTP?</a:t>
            </a:r>
          </a:p>
        </p:txBody>
      </p:sp>
      <p:sp>
        <p:nvSpPr>
          <p:cNvPr id="6" name="CuadroTexto 5"/>
          <p:cNvSpPr txBox="1"/>
          <p:nvPr/>
        </p:nvSpPr>
        <p:spPr>
          <a:xfrm>
            <a:off x="1028656" y="2704666"/>
            <a:ext cx="4991752" cy="3374642"/>
          </a:xfrm>
          <a:prstGeom prst="rect">
            <a:avLst/>
          </a:prstGeom>
          <a:noFill/>
        </p:spPr>
        <p:txBody>
          <a:bodyPr wrap="square" rtlCol="0">
            <a:spAutoFit/>
          </a:bodyPr>
          <a:lstStyle/>
          <a:p>
            <a:pPr algn="just" defTabSz="1257621" hangingPunct="0"/>
            <a:r>
              <a:rPr lang="es-MX" sz="2133" dirty="0">
                <a:solidFill>
                  <a:srgbClr val="404040"/>
                </a:solidFill>
                <a:latin typeface="Calibir"/>
                <a:ea typeface="Helvetica Neue"/>
                <a:cs typeface="Calibir"/>
                <a:sym typeface="Helvetica Neue"/>
              </a:rPr>
              <a:t>Cada vez que decides ver memes en las redes sociales, ver un video o realizar una búsqueda, el dispositivo (cliente) desde el que navegas por Internet envía una solicitud al servidor y recibe una respuesta de este.</a:t>
            </a:r>
          </a:p>
          <a:p>
            <a:pPr algn="just" defTabSz="1257621" hangingPunct="0"/>
            <a:r>
              <a:rPr lang="es-MX" sz="2133" dirty="0">
                <a:solidFill>
                  <a:srgbClr val="404040"/>
                </a:solidFill>
                <a:latin typeface="Calibir"/>
                <a:ea typeface="Helvetica Neue"/>
                <a:cs typeface="Calibir"/>
                <a:sym typeface="Helvetica Neue"/>
              </a:rPr>
              <a:t>La tecnología cuando la carga de la red se distribuye entre los servidores y los clientes del servicio se denomina </a:t>
            </a:r>
            <a:r>
              <a:rPr lang="es-MX" sz="2133" dirty="0">
                <a:solidFill>
                  <a:schemeClr val="accent2">
                    <a:lumMod val="75000"/>
                  </a:schemeClr>
                </a:solidFill>
                <a:latin typeface="Calibir"/>
                <a:ea typeface="Helvetica Neue"/>
                <a:cs typeface="Calibir"/>
                <a:sym typeface="Helvetica Neue"/>
              </a:rPr>
              <a:t>Arquitectura Cliente-Servidor</a:t>
            </a:r>
            <a:r>
              <a:rPr lang="es-MX" sz="2133" dirty="0">
                <a:solidFill>
                  <a:srgbClr val="404040"/>
                </a:solidFill>
                <a:latin typeface="Calibir"/>
                <a:ea typeface="Helvetica Neue"/>
                <a:cs typeface="Calibir"/>
                <a:sym typeface="Helvetica Neue"/>
              </a:rPr>
              <a:t>. </a:t>
            </a:r>
          </a:p>
        </p:txBody>
      </p:sp>
      <p:sp>
        <p:nvSpPr>
          <p:cNvPr id="7" name="Rectángulo 6"/>
          <p:cNvSpPr/>
          <p:nvPr/>
        </p:nvSpPr>
        <p:spPr>
          <a:xfrm>
            <a:off x="1145434" y="2529161"/>
            <a:ext cx="957983" cy="6095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pic>
        <p:nvPicPr>
          <p:cNvPr id="10" name="Gráfico 9">
            <a:extLst>
              <a:ext uri="{FF2B5EF4-FFF2-40B4-BE49-F238E27FC236}">
                <a16:creationId xmlns:a16="http://schemas.microsoft.com/office/drawing/2014/main" id="{0D589752-7358-3F5F-0147-B89EBCC0BB7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08231" y="1209357"/>
            <a:ext cx="4775027" cy="5157029"/>
          </a:xfrm>
          <a:prstGeom prst="rect">
            <a:avLst/>
          </a:prstGeom>
        </p:spPr>
      </p:pic>
    </p:spTree>
    <p:extLst>
      <p:ext uri="{BB962C8B-B14F-4D97-AF65-F5344CB8AC3E}">
        <p14:creationId xmlns:p14="http://schemas.microsoft.com/office/powerpoint/2010/main" val="3944451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081A144-8883-DBAB-A86A-E4ECBFBDFCCE}"/>
              </a:ext>
            </a:extLst>
          </p:cNvPr>
          <p:cNvSpPr txBox="1"/>
          <p:nvPr/>
        </p:nvSpPr>
        <p:spPr>
          <a:xfrm>
            <a:off x="1012497" y="1285015"/>
            <a:ext cx="9576843" cy="1733488"/>
          </a:xfrm>
          <a:prstGeom prst="rect">
            <a:avLst/>
          </a:prstGeom>
          <a:noFill/>
        </p:spPr>
        <p:txBody>
          <a:bodyPr wrap="square" rtlCol="0">
            <a:spAutoFit/>
          </a:bodyPr>
          <a:lstStyle/>
          <a:p>
            <a:pPr algn="just" defTabSz="1257621" hangingPunct="0"/>
            <a:r>
              <a:rPr lang="es-MX" sz="2133" dirty="0">
                <a:solidFill>
                  <a:srgbClr val="404040"/>
                </a:solidFill>
                <a:latin typeface="Calibir"/>
                <a:ea typeface="Helvetica Neue"/>
                <a:cs typeface="Calibir"/>
                <a:sym typeface="Helvetica Neue"/>
              </a:rPr>
              <a:t>HTTPS proporciona una </a:t>
            </a:r>
            <a:r>
              <a:rPr lang="es-MX" sz="2133" dirty="0">
                <a:solidFill>
                  <a:schemeClr val="accent2">
                    <a:lumMod val="75000"/>
                  </a:schemeClr>
                </a:solidFill>
                <a:latin typeface="Calibir"/>
                <a:ea typeface="Helvetica Neue"/>
                <a:cs typeface="Calibir"/>
                <a:sym typeface="Helvetica Neue"/>
              </a:rPr>
              <a:t>conexión segura </a:t>
            </a:r>
            <a:r>
              <a:rPr lang="es-MX" sz="2133" dirty="0">
                <a:solidFill>
                  <a:srgbClr val="404040"/>
                </a:solidFill>
                <a:latin typeface="Calibir"/>
                <a:ea typeface="Helvetica Neue"/>
                <a:cs typeface="Calibir"/>
                <a:sym typeface="Helvetica Neue"/>
              </a:rPr>
              <a:t>entre el navegador del usuario y el servidor web. A menudo, la ventana del navegador muestra una barra de direcciones verde o un candado que indica la transferencia de datos encriptados. También puede consultar la barra de direcciones de su navegador web para ver si tiene una conexión segura. Debe comenzar con " https:// ".</a:t>
            </a:r>
            <a:endParaRPr lang="es-ES" sz="2133" b="1" dirty="0">
              <a:solidFill>
                <a:srgbClr val="404040"/>
              </a:solidFill>
              <a:latin typeface="Calibir"/>
              <a:ea typeface="Helvetica Neue"/>
              <a:cs typeface="Calibir"/>
              <a:sym typeface="Helvetica Neue"/>
            </a:endParaRPr>
          </a:p>
        </p:txBody>
      </p:sp>
      <p:pic>
        <p:nvPicPr>
          <p:cNvPr id="6" name="Imagen 5" descr="Interfaz de usuario gráfica, Aplicación, Word&#10;&#10;Descripción generada automáticamente">
            <a:extLst>
              <a:ext uri="{FF2B5EF4-FFF2-40B4-BE49-F238E27FC236}">
                <a16:creationId xmlns:a16="http://schemas.microsoft.com/office/drawing/2014/main" id="{1B7A7B72-C978-0D4E-EBC8-46132469F8EE}"/>
              </a:ext>
            </a:extLst>
          </p:cNvPr>
          <p:cNvPicPr>
            <a:picLocks noChangeAspect="1"/>
          </p:cNvPicPr>
          <p:nvPr/>
        </p:nvPicPr>
        <p:blipFill>
          <a:blip r:embed="rId2"/>
          <a:stretch>
            <a:fillRect/>
          </a:stretch>
        </p:blipFill>
        <p:spPr>
          <a:xfrm>
            <a:off x="3073781" y="3673058"/>
            <a:ext cx="6044437" cy="1551514"/>
          </a:xfrm>
          <a:prstGeom prst="rect">
            <a:avLst/>
          </a:prstGeom>
        </p:spPr>
      </p:pic>
    </p:spTree>
    <p:extLst>
      <p:ext uri="{BB962C8B-B14F-4D97-AF65-F5344CB8AC3E}">
        <p14:creationId xmlns:p14="http://schemas.microsoft.com/office/powerpoint/2010/main" val="3862761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28656" y="1622946"/>
            <a:ext cx="4991752" cy="830997"/>
          </a:xfrm>
          <a:prstGeom prst="rect">
            <a:avLst/>
          </a:prstGeom>
          <a:noFill/>
        </p:spPr>
        <p:txBody>
          <a:bodyPr wrap="square" rtlCol="0">
            <a:spAutoFit/>
          </a:bodyPr>
          <a:lstStyle/>
          <a:p>
            <a:r>
              <a:rPr lang="es-ES" sz="4800" b="1" dirty="0">
                <a:solidFill>
                  <a:schemeClr val="tx1">
                    <a:lumMod val="75000"/>
                    <a:lumOff val="25000"/>
                  </a:schemeClr>
                </a:solidFill>
              </a:rPr>
              <a:t>Desarrollo Web</a:t>
            </a:r>
          </a:p>
        </p:txBody>
      </p:sp>
      <p:sp>
        <p:nvSpPr>
          <p:cNvPr id="6" name="CuadroTexto 5"/>
          <p:cNvSpPr txBox="1"/>
          <p:nvPr/>
        </p:nvSpPr>
        <p:spPr>
          <a:xfrm>
            <a:off x="1028656" y="2704666"/>
            <a:ext cx="4991752" cy="2718180"/>
          </a:xfrm>
          <a:prstGeom prst="rect">
            <a:avLst/>
          </a:prstGeom>
          <a:noFill/>
        </p:spPr>
        <p:txBody>
          <a:bodyPr wrap="square" rtlCol="0">
            <a:spAutoFit/>
          </a:bodyPr>
          <a:lstStyle/>
          <a:p>
            <a:pPr algn="just" defTabSz="1257621" hangingPunct="0"/>
            <a:r>
              <a:rPr lang="es-MX" sz="2133" dirty="0">
                <a:solidFill>
                  <a:srgbClr val="404040"/>
                </a:solidFill>
                <a:latin typeface="Calibir"/>
                <a:ea typeface="Helvetica Neue"/>
                <a:cs typeface="Calibir"/>
                <a:sym typeface="Helvetica Neue"/>
              </a:rPr>
              <a:t>El desarrollo web es el </a:t>
            </a:r>
            <a:r>
              <a:rPr lang="es-MX" sz="2133" dirty="0">
                <a:solidFill>
                  <a:schemeClr val="accent2">
                    <a:lumMod val="75000"/>
                  </a:schemeClr>
                </a:solidFill>
                <a:latin typeface="Calibir"/>
                <a:ea typeface="Helvetica Neue"/>
                <a:cs typeface="Calibir"/>
                <a:sym typeface="Helvetica Neue"/>
              </a:rPr>
              <a:t>proceso de creación de aplicaciones web o sitios web</a:t>
            </a:r>
            <a:r>
              <a:rPr lang="es-MX" sz="2133" dirty="0">
                <a:solidFill>
                  <a:srgbClr val="404040"/>
                </a:solidFill>
                <a:latin typeface="Calibir"/>
                <a:ea typeface="Helvetica Neue"/>
                <a:cs typeface="Calibir"/>
                <a:sym typeface="Helvetica Neue"/>
              </a:rPr>
              <a:t>. Un enfoque para crear una aplicación web es separar la lógica en sus partes del lado del servidor y del lado del cliente.</a:t>
            </a:r>
          </a:p>
          <a:p>
            <a:pPr algn="just" defTabSz="1257621" hangingPunct="0"/>
            <a:endParaRPr lang="es-MX" sz="2133" dirty="0">
              <a:solidFill>
                <a:srgbClr val="404040"/>
              </a:solidFill>
              <a:latin typeface="Calibir"/>
              <a:ea typeface="Helvetica Neue"/>
              <a:cs typeface="Calibir"/>
              <a:sym typeface="Helvetica Neue"/>
            </a:endParaRPr>
          </a:p>
          <a:p>
            <a:pPr algn="just" defTabSz="1257621" hangingPunct="0"/>
            <a:r>
              <a:rPr lang="es-MX" sz="2133" dirty="0">
                <a:solidFill>
                  <a:srgbClr val="404040"/>
                </a:solidFill>
                <a:latin typeface="Calibir"/>
                <a:ea typeface="Helvetica Neue"/>
                <a:cs typeface="Calibir"/>
                <a:sym typeface="Helvetica Neue"/>
              </a:rPr>
              <a:t>Es costumbre dividir el desarrollo web en dos partes: </a:t>
            </a:r>
            <a:r>
              <a:rPr lang="es-MX" sz="2133" dirty="0" err="1">
                <a:solidFill>
                  <a:srgbClr val="404040"/>
                </a:solidFill>
                <a:latin typeface="Calibir"/>
                <a:ea typeface="Helvetica Neue"/>
                <a:cs typeface="Calibir"/>
                <a:sym typeface="Helvetica Neue"/>
              </a:rPr>
              <a:t>frontend</a:t>
            </a:r>
            <a:r>
              <a:rPr lang="es-MX" sz="2133" dirty="0">
                <a:solidFill>
                  <a:srgbClr val="404040"/>
                </a:solidFill>
                <a:latin typeface="Calibir"/>
                <a:ea typeface="Helvetica Neue"/>
                <a:cs typeface="Calibir"/>
                <a:sym typeface="Helvetica Neue"/>
              </a:rPr>
              <a:t> y </a:t>
            </a:r>
            <a:r>
              <a:rPr lang="es-MX" sz="2133" dirty="0" err="1">
                <a:solidFill>
                  <a:srgbClr val="404040"/>
                </a:solidFill>
                <a:latin typeface="Calibir"/>
                <a:ea typeface="Helvetica Neue"/>
                <a:cs typeface="Calibir"/>
                <a:sym typeface="Helvetica Neue"/>
              </a:rPr>
              <a:t>backend</a:t>
            </a:r>
            <a:r>
              <a:rPr lang="es-MX" sz="2133" dirty="0">
                <a:solidFill>
                  <a:srgbClr val="404040"/>
                </a:solidFill>
                <a:latin typeface="Calibir"/>
                <a:ea typeface="Helvetica Neue"/>
                <a:cs typeface="Calibir"/>
                <a:sym typeface="Helvetica Neue"/>
              </a:rPr>
              <a:t>.</a:t>
            </a:r>
          </a:p>
        </p:txBody>
      </p:sp>
      <p:sp>
        <p:nvSpPr>
          <p:cNvPr id="7" name="Rectángulo 6"/>
          <p:cNvSpPr/>
          <p:nvPr/>
        </p:nvSpPr>
        <p:spPr>
          <a:xfrm>
            <a:off x="1145434" y="2529161"/>
            <a:ext cx="957983" cy="6095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pic>
        <p:nvPicPr>
          <p:cNvPr id="3" name="Gráfico 2">
            <a:extLst>
              <a:ext uri="{FF2B5EF4-FFF2-40B4-BE49-F238E27FC236}">
                <a16:creationId xmlns:a16="http://schemas.microsoft.com/office/drawing/2014/main" id="{3E8835E4-2208-E9FF-BF7E-E713A5458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52921" y="2851354"/>
            <a:ext cx="4978639" cy="2171821"/>
          </a:xfrm>
          <a:prstGeom prst="rect">
            <a:avLst/>
          </a:prstGeom>
        </p:spPr>
      </p:pic>
    </p:spTree>
    <p:extLst>
      <p:ext uri="{BB962C8B-B14F-4D97-AF65-F5344CB8AC3E}">
        <p14:creationId xmlns:p14="http://schemas.microsoft.com/office/powerpoint/2010/main" val="3877624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081A144-8883-DBAB-A86A-E4ECBFBDFCCE}"/>
              </a:ext>
            </a:extLst>
          </p:cNvPr>
          <p:cNvSpPr txBox="1"/>
          <p:nvPr/>
        </p:nvSpPr>
        <p:spPr>
          <a:xfrm>
            <a:off x="1165193" y="1705512"/>
            <a:ext cx="4542728" cy="3046411"/>
          </a:xfrm>
          <a:prstGeom prst="rect">
            <a:avLst/>
          </a:prstGeom>
          <a:noFill/>
        </p:spPr>
        <p:txBody>
          <a:bodyPr wrap="square" rtlCol="0">
            <a:spAutoFit/>
          </a:bodyPr>
          <a:lstStyle/>
          <a:p>
            <a:pPr algn="just" defTabSz="1257621" hangingPunct="0"/>
            <a:r>
              <a:rPr lang="es-MX" sz="2133" dirty="0">
                <a:solidFill>
                  <a:srgbClr val="404040"/>
                </a:solidFill>
                <a:latin typeface="Calibir"/>
                <a:ea typeface="Helvetica Neue"/>
                <a:cs typeface="Calibir"/>
                <a:sym typeface="Helvetica Neue"/>
              </a:rPr>
              <a:t>Son aquellas que se utilizan en el lado Cliente, las que se utilizan en los diferentes dispositivos que utilizamos para conectarnos con el servidor a través de internet. </a:t>
            </a:r>
          </a:p>
          <a:p>
            <a:pPr algn="just" defTabSz="1257621" hangingPunct="0"/>
            <a:endParaRPr lang="es-MX" sz="2133" dirty="0">
              <a:solidFill>
                <a:srgbClr val="404040"/>
              </a:solidFill>
              <a:latin typeface="Calibir"/>
              <a:ea typeface="Helvetica Neue"/>
              <a:cs typeface="Calibir"/>
              <a:sym typeface="Helvetica Neue"/>
            </a:endParaRPr>
          </a:p>
          <a:p>
            <a:pPr algn="just" defTabSz="1257621" hangingPunct="0"/>
            <a:r>
              <a:rPr lang="es-MX" sz="2133" dirty="0">
                <a:solidFill>
                  <a:srgbClr val="404040"/>
                </a:solidFill>
                <a:latin typeface="Calibir"/>
                <a:ea typeface="Helvetica Neue"/>
                <a:cs typeface="Calibir"/>
                <a:sym typeface="Helvetica Neue"/>
              </a:rPr>
              <a:t>Las tecnologías más utilizadas en el </a:t>
            </a:r>
            <a:r>
              <a:rPr lang="es-MX" sz="2133" dirty="0" err="1">
                <a:solidFill>
                  <a:srgbClr val="404040"/>
                </a:solidFill>
                <a:latin typeface="Calibir"/>
                <a:ea typeface="Helvetica Neue"/>
                <a:cs typeface="Calibir"/>
                <a:sym typeface="Helvetica Neue"/>
              </a:rPr>
              <a:t>FrontEnd</a:t>
            </a:r>
            <a:r>
              <a:rPr lang="es-MX" sz="2133" dirty="0">
                <a:solidFill>
                  <a:srgbClr val="404040"/>
                </a:solidFill>
                <a:latin typeface="Calibir"/>
                <a:ea typeface="Helvetica Neue"/>
                <a:cs typeface="Calibir"/>
                <a:sym typeface="Helvetica Neue"/>
              </a:rPr>
              <a:t> son HTML, CSS, JavaScript, Angular, etc.</a:t>
            </a:r>
            <a:endParaRPr lang="es-ES" sz="2133" b="1" dirty="0">
              <a:solidFill>
                <a:srgbClr val="404040"/>
              </a:solidFill>
              <a:latin typeface="Calibir"/>
              <a:ea typeface="Helvetica Neue"/>
              <a:cs typeface="Calibir"/>
              <a:sym typeface="Helvetica Neue"/>
            </a:endParaRPr>
          </a:p>
        </p:txBody>
      </p:sp>
      <p:sp>
        <p:nvSpPr>
          <p:cNvPr id="5" name="CuadroTexto 4">
            <a:extLst>
              <a:ext uri="{FF2B5EF4-FFF2-40B4-BE49-F238E27FC236}">
                <a16:creationId xmlns:a16="http://schemas.microsoft.com/office/drawing/2014/main" id="{219205FA-203F-3F68-82F7-21698BB60641}"/>
              </a:ext>
            </a:extLst>
          </p:cNvPr>
          <p:cNvSpPr txBox="1"/>
          <p:nvPr/>
        </p:nvSpPr>
        <p:spPr>
          <a:xfrm>
            <a:off x="1012497" y="510250"/>
            <a:ext cx="7060898" cy="461665"/>
          </a:xfrm>
          <a:prstGeom prst="rect">
            <a:avLst/>
          </a:prstGeom>
          <a:noFill/>
        </p:spPr>
        <p:txBody>
          <a:bodyPr wrap="square" rtlCol="0">
            <a:spAutoFit/>
          </a:bodyPr>
          <a:lstStyle/>
          <a:p>
            <a:pPr defTabSz="398196"/>
            <a:r>
              <a:rPr lang="es-CO" sz="2400" b="1">
                <a:solidFill>
                  <a:srgbClr val="FF6C00"/>
                </a:solidFill>
                <a:latin typeface="Josefin Sans" pitchFamily="2" charset="77"/>
                <a:cs typeface="Arial" panose="020B0604020202020204" pitchFamily="34" charset="0"/>
                <a:sym typeface="Helvetica Neue"/>
              </a:rPr>
              <a:t>Tecnologías para el desarrollo front-end</a:t>
            </a:r>
            <a:endParaRPr lang="es-CO" sz="2400" b="1" dirty="0">
              <a:solidFill>
                <a:srgbClr val="FF6C00"/>
              </a:solidFill>
              <a:latin typeface="Josefin Sans" pitchFamily="2" charset="77"/>
              <a:cs typeface="Arial" panose="020B0604020202020204" pitchFamily="34" charset="0"/>
              <a:sym typeface="Helvetica Neue"/>
            </a:endParaRPr>
          </a:p>
        </p:txBody>
      </p:sp>
      <p:pic>
        <p:nvPicPr>
          <p:cNvPr id="3" name="Imagen 2">
            <a:extLst>
              <a:ext uri="{FF2B5EF4-FFF2-40B4-BE49-F238E27FC236}">
                <a16:creationId xmlns:a16="http://schemas.microsoft.com/office/drawing/2014/main" id="{4F357AD8-FC49-5B30-A2E0-50EA9F1CAA89}"/>
              </a:ext>
            </a:extLst>
          </p:cNvPr>
          <p:cNvPicPr>
            <a:picLocks noChangeAspect="1"/>
          </p:cNvPicPr>
          <p:nvPr/>
        </p:nvPicPr>
        <p:blipFill>
          <a:blip r:embed="rId2"/>
          <a:stretch>
            <a:fillRect/>
          </a:stretch>
        </p:blipFill>
        <p:spPr>
          <a:xfrm>
            <a:off x="6896868" y="1705512"/>
            <a:ext cx="4032158" cy="3761223"/>
          </a:xfrm>
          <a:prstGeom prst="rect">
            <a:avLst/>
          </a:prstGeom>
        </p:spPr>
      </p:pic>
    </p:spTree>
    <p:extLst>
      <p:ext uri="{BB962C8B-B14F-4D97-AF65-F5344CB8AC3E}">
        <p14:creationId xmlns:p14="http://schemas.microsoft.com/office/powerpoint/2010/main" val="469999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áfico 4">
            <a:extLst>
              <a:ext uri="{FF2B5EF4-FFF2-40B4-BE49-F238E27FC236}">
                <a16:creationId xmlns:a16="http://schemas.microsoft.com/office/drawing/2014/main" id="{EDD1412B-2982-F474-7C30-BBAEFC89C1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4988" y="2242884"/>
            <a:ext cx="3368969" cy="2372232"/>
          </a:xfrm>
          <a:prstGeom prst="rect">
            <a:avLst/>
          </a:prstGeom>
        </p:spPr>
      </p:pic>
      <p:sp>
        <p:nvSpPr>
          <p:cNvPr id="12" name="Freeform: Shape 11">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CuadroTexto 1"/>
          <p:cNvSpPr txBox="1"/>
          <p:nvPr/>
        </p:nvSpPr>
        <p:spPr>
          <a:xfrm>
            <a:off x="5759354" y="457201"/>
            <a:ext cx="5337270" cy="183591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kern="1200">
                <a:solidFill>
                  <a:srgbClr val="FFFFFF"/>
                </a:solidFill>
                <a:latin typeface="+mj-lt"/>
                <a:ea typeface="+mj-ea"/>
                <a:cs typeface="+mj-cs"/>
              </a:rPr>
              <a:t>Actividad</a:t>
            </a:r>
          </a:p>
        </p:txBody>
      </p:sp>
      <p:sp>
        <p:nvSpPr>
          <p:cNvPr id="14"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F50D2CBB-1E4F-1C33-89CD-61EFDD9A4AD5}"/>
              </a:ext>
            </a:extLst>
          </p:cNvPr>
          <p:cNvSpPr txBox="1"/>
          <p:nvPr/>
        </p:nvSpPr>
        <p:spPr>
          <a:xfrm>
            <a:off x="5759354" y="2798064"/>
            <a:ext cx="5461095" cy="3417611"/>
          </a:xfrm>
          <a:prstGeom prst="rect">
            <a:avLst/>
          </a:prstGeom>
        </p:spPr>
        <p:txBody>
          <a:bodyPr vert="horz" lIns="91440" tIns="45720" rIns="91440" bIns="45720" rtlCol="0" anchor="t">
            <a:normAutofit/>
          </a:bodyPr>
          <a:lstStyle/>
          <a:p>
            <a:pPr marL="457200" indent="-228600">
              <a:lnSpc>
                <a:spcPct val="90000"/>
              </a:lnSpc>
              <a:spcAft>
                <a:spcPts val="600"/>
              </a:spcAft>
              <a:buFont typeface="Arial" panose="020B0604020202020204" pitchFamily="34" charset="0"/>
              <a:buChar char="•"/>
            </a:pPr>
            <a:r>
              <a:rPr lang="es-MX" sz="2200" dirty="0">
                <a:solidFill>
                  <a:srgbClr val="FFFFFF"/>
                </a:solidFill>
                <a:sym typeface="Helvetica Neue"/>
              </a:rPr>
              <a:t>Realiza la actividad de reflexión propuesta en la guía de aprendizaje. </a:t>
            </a:r>
          </a:p>
          <a:p>
            <a:pPr marL="228600">
              <a:lnSpc>
                <a:spcPct val="90000"/>
              </a:lnSpc>
              <a:spcAft>
                <a:spcPts val="600"/>
              </a:spcAft>
            </a:pPr>
            <a:endParaRPr lang="en-US" sz="2200" dirty="0">
              <a:solidFill>
                <a:srgbClr val="FFFFFF"/>
              </a:solidFill>
              <a:sym typeface="Helvetica Neue"/>
            </a:endParaRPr>
          </a:p>
        </p:txBody>
      </p:sp>
    </p:spTree>
    <p:extLst>
      <p:ext uri="{BB962C8B-B14F-4D97-AF65-F5344CB8AC3E}">
        <p14:creationId xmlns:p14="http://schemas.microsoft.com/office/powerpoint/2010/main" val="183377117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2759</TotalTime>
  <Words>2037</Words>
  <Application>Microsoft Office PowerPoint</Application>
  <PresentationFormat>Panorámica</PresentationFormat>
  <Paragraphs>169</Paragraphs>
  <Slides>47</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47</vt:i4>
      </vt:variant>
    </vt:vector>
  </HeadingPairs>
  <TitlesOfParts>
    <vt:vector size="53" baseType="lpstr">
      <vt:lpstr>Arial</vt:lpstr>
      <vt:lpstr>Calibir</vt:lpstr>
      <vt:lpstr>Calibri</vt:lpstr>
      <vt:lpstr>Calibri Light</vt:lpstr>
      <vt:lpstr>Josefin Sans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lastModifiedBy>Daniel David Benavides Sanchez</cp:lastModifiedBy>
  <cp:revision>10</cp:revision>
  <dcterms:created xsi:type="dcterms:W3CDTF">2020-10-01T23:51:28Z</dcterms:created>
  <dcterms:modified xsi:type="dcterms:W3CDTF">2022-09-26T13:56:53Z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