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8" r:id="rId4"/>
  </p:sldMasterIdLst>
  <p:handoutMasterIdLst>
    <p:handoutMasterId r:id="rId23"/>
  </p:handoutMasterIdLst>
  <p:sldIdLst>
    <p:sldId id="335" r:id="rId5"/>
    <p:sldId id="299" r:id="rId6"/>
    <p:sldId id="267" r:id="rId7"/>
    <p:sldId id="271" r:id="rId8"/>
    <p:sldId id="336" r:id="rId9"/>
    <p:sldId id="285" r:id="rId10"/>
    <p:sldId id="337" r:id="rId11"/>
    <p:sldId id="346" r:id="rId12"/>
    <p:sldId id="339" r:id="rId13"/>
    <p:sldId id="340" r:id="rId14"/>
    <p:sldId id="341" r:id="rId15"/>
    <p:sldId id="342" r:id="rId16"/>
    <p:sldId id="343" r:id="rId17"/>
    <p:sldId id="344" r:id="rId18"/>
    <p:sldId id="345" r:id="rId19"/>
    <p:sldId id="347" r:id="rId20"/>
    <p:sldId id="348" r:id="rId21"/>
    <p:sldId id="261"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D4DE"/>
    <a:srgbClr val="E62949"/>
    <a:srgbClr val="1C7DE1"/>
    <a:srgbClr val="F4BD2D"/>
    <a:srgbClr val="F076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howGuides="1">
      <p:cViewPr varScale="1">
        <p:scale>
          <a:sx n="137" d="100"/>
          <a:sy n="137" d="100"/>
        </p:scale>
        <p:origin x="1572" y="114"/>
      </p:cViewPr>
      <p:guideLst>
        <p:guide orient="horz" pos="1647"/>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true"/>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fld>
            <a:endParaRPr lang="ko-KR" altLang="en-US" dirty="0"/>
          </a:p>
        </p:txBody>
      </p:sp>
      <p:sp>
        <p:nvSpPr>
          <p:cNvPr id="4" name="Footer Placeholder 3"/>
          <p:cNvSpPr>
            <a:spLocks noGrp="true"/>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true"/>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fld>
            <a:endParaRPr lang="ko-KR" altLang="en-US"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true"/>
          </p:cNvSpPr>
          <p:nvPr>
            <p:ph type="title" hasCustomPrompt="true"/>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anose="02080604020202020204" pitchFamily="34" charset="0"/>
              </a:defRPr>
            </a:lvl1pPr>
          </a:lstStyle>
          <a:p>
            <a:r>
              <a:rPr lang="en-US" altLang="ko-KR" dirty="0">
                <a:ea typeface="Malgun Gothic" pitchFamily="50" charset="-127"/>
              </a:rPr>
              <a:t>FREE PPT TEMPLATES</a:t>
            </a:r>
            <a:endParaRPr lang="ko-KR" altLang="en-US" dirty="0"/>
          </a:p>
        </p:txBody>
      </p:sp>
      <p:sp>
        <p:nvSpPr>
          <p:cNvPr id="4" name="Text Placeholder 9"/>
          <p:cNvSpPr>
            <a:spLocks noGrp="true"/>
          </p:cNvSpPr>
          <p:nvPr>
            <p:ph type="body" sz="quarter" idx="12" hasCustomPrompt="true"/>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anose="02080604020202020204" pitchFamily="34" charset="0"/>
              </a:defRPr>
            </a:lvl1pPr>
          </a:lstStyle>
          <a:p>
            <a:pPr lvl="0"/>
            <a:r>
              <a:rPr lang="en-US" altLang="ko-KR" dirty="0"/>
              <a:t>INSTERT THE TITLE</a:t>
            </a:r>
            <a:endParaRPr lang="en-US" altLang="ko-KR" dirty="0"/>
          </a:p>
          <a:p>
            <a:pPr lvl="0"/>
            <a:r>
              <a:rPr lang="en-US" altLang="ko-KR" dirty="0"/>
              <a:t>OF YOUR PRESENTATION HERE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true"/>
          </p:cNvSpPr>
          <p:nvPr>
            <p:ph type="pic" idx="12" hasCustomPrompt="true"/>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true"/>
          </p:cNvSpPr>
          <p:nvPr>
            <p:ph type="pic" idx="13" hasCustomPrompt="true"/>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true"/>
          </p:cNvSpPr>
          <p:nvPr>
            <p:ph type="pic" idx="14" hasCustomPrompt="true"/>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true"/>
          </p:cNvSpPr>
          <p:nvPr>
            <p:ph type="pic" idx="15" hasCustomPrompt="true"/>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true"/>
          </p:cNvSpPr>
          <p:nvPr>
            <p:ph type="pic" idx="13" hasCustomPrompt="true"/>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true"/>
          </p:cNvSpPr>
          <p:nvPr>
            <p:ph type="pic" idx="14" hasCustomPrompt="true"/>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true"/>
          </p:cNvSpPr>
          <p:nvPr>
            <p:ph type="pic" idx="15" hasCustomPrompt="true"/>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true"/>
          </p:cNvSpPr>
          <p:nvPr>
            <p:ph type="pic" idx="12" hasCustomPrompt="true"/>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true"/>
          </p:cNvSpPr>
          <p:nvPr>
            <p:ph type="pic" idx="13" hasCustomPrompt="true"/>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true"/>
          </p:cNvSpPr>
          <p:nvPr>
            <p:ph type="pic" idx="14" hasCustomPrompt="true"/>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true"/>
          </p:cNvSpPr>
          <p:nvPr>
            <p:ph type="pic" idx="12" hasCustomPrompt="true"/>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p:cNvSpPr>
            <a:spLocks noGrp="true"/>
          </p:cNvSpPr>
          <p:nvPr>
            <p:ph type="pic" idx="14" hasCustomPrompt="true"/>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p:cNvSpPr>
            <a:spLocks noGrp="true"/>
          </p:cNvSpPr>
          <p:nvPr>
            <p:ph type="pic" idx="11" hasCustomPrompt="true"/>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true"/>
          </p:cNvSpPr>
          <p:nvPr>
            <p:ph type="pic" idx="11" hasCustomPrompt="true"/>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true"/>
          </p:cNvSpPr>
          <p:nvPr>
            <p:ph type="body" sz="quarter" idx="10" hasCustomPrompt="true"/>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80604020202020204" pitchFamily="34" charset="0"/>
              </a:defRPr>
            </a:lvl1pPr>
          </a:lstStyle>
          <a:p>
            <a:r>
              <a:rPr lang="en-US" altLang="ko-KR" dirty="0"/>
              <a:t>Fully Editable Shapes</a:t>
            </a:r>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true"/>
          </p:cNvSpPr>
          <p:nvPr>
            <p:ph type="body" sz="quarter" idx="10" hasCustomPrompt="true"/>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anose="02080604020202020204" pitchFamily="34" charset="0"/>
              </a:defRPr>
            </a:lvl1pPr>
          </a:lstStyle>
          <a:p>
            <a:pPr lvl="0"/>
            <a:r>
              <a:rPr lang="en-US" altLang="ko-KR" dirty="0"/>
              <a:t>ICON SETS LAYOUT</a:t>
            </a:r>
            <a:endParaRPr lang="en-US" altLang="ko-KR" dirty="0"/>
          </a:p>
        </p:txBody>
      </p:sp>
      <p:sp>
        <p:nvSpPr>
          <p:cNvPr id="13" name="Rounded Rectangle 12"/>
          <p:cNvSpPr/>
          <p:nvPr userDrawn="true"/>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true"/>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true"/>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true"/>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5" name="Isosceles Triangle 4"/>
          <p:cNvSpPr/>
          <p:nvPr userDrawn="true"/>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6" name="Isosceles Triangle 5"/>
          <p:cNvSpPr/>
          <p:nvPr userDrawn="true"/>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8" name="그림 개체 틀 7"/>
          <p:cNvSpPr>
            <a:spLocks noGrp="true"/>
          </p:cNvSpPr>
          <p:nvPr>
            <p:ph type="pic" idx="12" hasCustomPrompt="true"/>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true"/>
          </p:cNvSpPr>
          <p:nvPr>
            <p:ph type="title" hasCustomPrompt="true"/>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anose="02080604020202020204" pitchFamily="34" charset="0"/>
              </a:defRPr>
            </a:lvl1pPr>
          </a:lstStyle>
          <a:p>
            <a:r>
              <a:rPr lang="en-US" altLang="ko-KR" dirty="0"/>
              <a:t> Free PPT _ Click to add title</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anose="02080604020202020204" pitchFamily="34" charset="0"/>
              </a:defRPr>
            </a:lvl1pPr>
          </a:lstStyle>
          <a:p>
            <a:r>
              <a:rPr lang="en-US" altLang="ko-KR" dirty="0"/>
              <a:t>Free PPT _ Click to add title</a:t>
            </a: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anose="02080604020202020204" pitchFamily="34" charset="0"/>
              </a:defRPr>
            </a:lvl1pPr>
          </a:lstStyle>
          <a:p>
            <a:r>
              <a:rPr lang="en-US" altLang="ko-KR" dirty="0"/>
              <a:t> Free PPT _ Click to add title</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true"/>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5" name="Isosceles Triangle 4"/>
          <p:cNvSpPr/>
          <p:nvPr userDrawn="true"/>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6" name="Isosceles Triangle 5"/>
          <p:cNvSpPr/>
          <p:nvPr userDrawn="true"/>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8" name="그림 개체 틀 7"/>
          <p:cNvSpPr>
            <a:spLocks noGrp="true"/>
          </p:cNvSpPr>
          <p:nvPr>
            <p:ph type="pic" idx="12" hasCustomPrompt="true"/>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true"/>
          </p:cNvSpPr>
          <p:nvPr>
            <p:ph type="title" hasCustomPrompt="true"/>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anose="02080604020202020204" pitchFamily="34" charset="0"/>
              </a:defRPr>
            </a:lvl1pPr>
          </a:lstStyle>
          <a:p>
            <a:r>
              <a:rPr lang="en-US" altLang="ko-KR" dirty="0"/>
              <a:t> Free PPT _ Click to add title</a:t>
            </a:r>
            <a:endParaRPr lang="ko-KR" altLang="en-US" dirty="0"/>
          </a:p>
        </p:txBody>
      </p:sp>
      <p:sp>
        <p:nvSpPr>
          <p:cNvPr id="2" name="Rectangle 1"/>
          <p:cNvSpPr/>
          <p:nvPr userDrawn="true"/>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0" name="Rectangle 9"/>
          <p:cNvSpPr/>
          <p:nvPr userDrawn="true"/>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1" name="Rectangle 10"/>
          <p:cNvSpPr/>
          <p:nvPr userDrawn="true"/>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2" name="Rectangle 11"/>
          <p:cNvSpPr/>
          <p:nvPr userDrawn="true"/>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4" name="Picture Placeholder 2"/>
          <p:cNvSpPr>
            <a:spLocks noGrp="true"/>
          </p:cNvSpPr>
          <p:nvPr>
            <p:ph type="pic" idx="11" hasCustomPrompt="true"/>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true"/>
          </p:cNvSpPr>
          <p:nvPr>
            <p:ph type="pic" idx="12" hasCustomPrompt="true"/>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true"/>
          </p:cNvSpPr>
          <p:nvPr>
            <p:ph type="pic" idx="13" hasCustomPrompt="true"/>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true"/>
          </p:cNvSpPr>
          <p:nvPr>
            <p:ph type="pic" idx="14" hasCustomPrompt="true"/>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true" noChangeArrowheads="true"/>
          </p:cNvPicPr>
          <p:nvPr userDrawn="true"/>
        </p:nvPicPr>
        <p:blipFill>
          <a:blip r:embed="rId3">
            <a:extLst>
              <a:ext uri="{28A0092B-C50C-407E-A947-70E740481C1C}">
                <a14:useLocalDpi xmlns:a14="http://schemas.microsoft.com/office/drawing/2010/main" val="false"/>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true"/>
          </p:cNvSpPr>
          <p:nvPr>
            <p:ph type="pic" idx="11" hasCustomPrompt="true"/>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true"/>
          </p:cNvSpPr>
          <p:nvPr>
            <p:ph type="pic" idx="12" hasCustomPrompt="true"/>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true"/>
          </p:cNvSpPr>
          <p:nvPr>
            <p:ph type="title" hasCustomPrompt="true"/>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anose="02080604020202020204"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true" noChangeArrowheads="true"/>
          </p:cNvPicPr>
          <p:nvPr userDrawn="true"/>
        </p:nvPicPr>
        <p:blipFill>
          <a:blip r:embed="rId3">
            <a:extLst>
              <a:ext uri="{28A0092B-C50C-407E-A947-70E740481C1C}">
                <a14:useLocalDpi xmlns:a14="http://schemas.microsoft.com/office/drawing/2010/main" val="false"/>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true"/>
          </p:cNvSpPr>
          <p:nvPr>
            <p:ph type="pic" idx="12" hasCustomPrompt="true"/>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8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7" Type="http://schemas.openxmlformats.org/officeDocument/2006/relationships/theme" Target="../theme/theme2.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22.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23.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hyperlink" Target="http://www.free-powerpoint-templates-design.com/" TargetMode="Externa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327660"/>
            <a:ext cx="9144000" cy="884466"/>
          </a:xfrm>
        </p:spPr>
        <p:txBody>
          <a:bodyPr/>
          <a:lstStyle/>
          <a:p>
            <a:r>
              <a:rPr lang="en-US" altLang="ko-KR" sz="1500" b="1" dirty="0"/>
              <a:t>SISTEM PAKAR ANALISIS KESESUAIAN LAHAN UNTUK TANAMAN TEBU</a:t>
            </a:r>
            <a:br>
              <a:rPr lang="en-US" altLang="ko-KR" sz="1500" b="1" dirty="0"/>
            </a:br>
            <a:r>
              <a:rPr lang="en-US" altLang="ko-KR" sz="1500" b="1" dirty="0"/>
              <a:t>MENGGUNAKAN METODE </a:t>
            </a:r>
            <a:r>
              <a:rPr lang="en-US" altLang="ko-KR" sz="1500" b="1" i="1" dirty="0"/>
              <a:t>FUZZY INFERANCE SYSTEM MAMDANI</a:t>
            </a:r>
            <a:endParaRPr lang="en-US" altLang="ko-KR" sz="1500" b="1" i="1" dirty="0"/>
          </a:p>
        </p:txBody>
      </p:sp>
      <p:grpSp>
        <p:nvGrpSpPr>
          <p:cNvPr id="28" name="Group 27"/>
          <p:cNvGrpSpPr/>
          <p:nvPr/>
        </p:nvGrpSpPr>
        <p:grpSpPr>
          <a:xfrm>
            <a:off x="4669954" y="3079195"/>
            <a:ext cx="1833846" cy="993183"/>
            <a:chOff x="3779911" y="3327771"/>
            <a:chExt cx="1584177" cy="993183"/>
          </a:xfrm>
        </p:grpSpPr>
        <p:sp>
          <p:nvSpPr>
            <p:cNvPr id="29" name="Text Placeholder 17"/>
            <p:cNvSpPr txBox="true"/>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anose="02080604020202020204" pitchFamily="34" charset="0"/>
                </a:rPr>
                <a:t>I Gede Wiryawan, </a:t>
              </a:r>
              <a:endParaRPr lang="en-US" sz="1400" b="1" dirty="0">
                <a:solidFill>
                  <a:schemeClr val="bg1"/>
                </a:solidFill>
                <a:cs typeface="Arial" panose="02080604020202020204" pitchFamily="34" charset="0"/>
              </a:endParaRPr>
            </a:p>
            <a:p>
              <a:pPr marL="0" indent="0" algn="ctr">
                <a:buNone/>
              </a:pPr>
              <a:r>
                <a:rPr lang="en-US" sz="1400" b="1" dirty="0">
                  <a:solidFill>
                    <a:schemeClr val="bg1"/>
                  </a:solidFill>
                  <a:cs typeface="Arial" panose="02080604020202020204" pitchFamily="34" charset="0"/>
                </a:rPr>
                <a:t>S.Kom., M.Kom.</a:t>
              </a:r>
              <a:endParaRPr lang="en-US" sz="1400" b="1" dirty="0">
                <a:solidFill>
                  <a:schemeClr val="bg1"/>
                </a:solidFill>
                <a:cs typeface="Arial" panose="02080604020202020204" pitchFamily="34" charset="0"/>
              </a:endParaRPr>
            </a:p>
          </p:txBody>
        </p:sp>
        <p:sp>
          <p:nvSpPr>
            <p:cNvPr id="30" name="Text Placeholder 18"/>
            <p:cNvSpPr txBox="true"/>
            <p:nvPr/>
          </p:nvSpPr>
          <p:spPr>
            <a:xfrm>
              <a:off x="3779911" y="3666996"/>
              <a:ext cx="1584177" cy="249580"/>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 altLang="en-US" sz="1200" dirty="0">
                  <a:solidFill>
                    <a:schemeClr val="bg1"/>
                  </a:solidFill>
                  <a:cs typeface="Arial" panose="02080604020202020204" pitchFamily="34" charset="0"/>
                </a:rPr>
                <a:t>NIP :</a:t>
              </a:r>
              <a:endParaRPr lang="" altLang="en-US" sz="1200" dirty="0">
                <a:solidFill>
                  <a:schemeClr val="bg1"/>
                </a:solidFill>
                <a:cs typeface="Arial" panose="02080604020202020204" pitchFamily="34" charset="0"/>
              </a:endParaRPr>
            </a:p>
          </p:txBody>
        </p:sp>
        <p:sp>
          <p:nvSpPr>
            <p:cNvPr id="31" name="TextBox 30"/>
            <p:cNvSpPr txBox="true"/>
            <p:nvPr/>
          </p:nvSpPr>
          <p:spPr>
            <a:xfrm>
              <a:off x="3779911" y="3860579"/>
              <a:ext cx="1584177" cy="460375"/>
            </a:xfrm>
            <a:prstGeom prst="rect">
              <a:avLst/>
            </a:prstGeom>
            <a:noFill/>
          </p:spPr>
          <p:txBody>
            <a:bodyPr wrap="square" rtlCol="0">
              <a:spAutoFit/>
            </a:bodyPr>
            <a:lstStyle/>
            <a:p>
              <a:pPr algn="ctr"/>
              <a:r>
                <a:rPr lang="en-US" altLang="ko-KR" sz="1200" dirty="0">
                  <a:solidFill>
                    <a:schemeClr val="bg1"/>
                  </a:solidFill>
                  <a:cs typeface="Arial" panose="02080604020202020204" pitchFamily="34" charset="0"/>
                </a:rPr>
                <a:t>19880117 201903 1 008</a:t>
              </a:r>
              <a:endParaRPr lang="en-US" altLang="ko-KR" sz="1200" dirty="0">
                <a:solidFill>
                  <a:schemeClr val="bg1"/>
                </a:solidFill>
                <a:cs typeface="Arial" panose="02080604020202020204" pitchFamily="34" charset="0"/>
              </a:endParaRPr>
            </a:p>
            <a:p>
              <a:pPr algn="ctr"/>
              <a:r>
                <a:rPr lang="" altLang="en-US" sz="1200" dirty="0">
                  <a:solidFill>
                    <a:schemeClr val="bg1"/>
                  </a:solidFill>
                  <a:cs typeface="Arial" panose="02080604020202020204" pitchFamily="34" charset="0"/>
                </a:rPr>
                <a:t>Ketua Penguji</a:t>
              </a:r>
              <a:endParaRPr lang="" altLang="en-US" sz="1200" dirty="0">
                <a:solidFill>
                  <a:schemeClr val="bg1"/>
                </a:solidFill>
                <a:cs typeface="Arial" panose="02080604020202020204" pitchFamily="34" charset="0"/>
              </a:endParaRPr>
            </a:p>
          </p:txBody>
        </p:sp>
      </p:grpSp>
      <p:pic>
        <p:nvPicPr>
          <p:cNvPr id="5" name="Picture Placeholder 4" descr="d"/>
          <p:cNvPicPr>
            <a:picLocks noChangeAspect="true"/>
          </p:cNvPicPr>
          <p:nvPr>
            <p:ph type="pic" idx="11"/>
          </p:nvPr>
        </p:nvPicPr>
        <p:blipFill>
          <a:blip r:embed="rId1"/>
          <a:stretch>
            <a:fillRect/>
          </a:stretch>
        </p:blipFill>
        <p:spPr>
          <a:xfrm>
            <a:off x="825500" y="1320165"/>
            <a:ext cx="1352550" cy="1352550"/>
          </a:xfrm>
          <a:prstGeom prst="rect">
            <a:avLst/>
          </a:prstGeom>
        </p:spPr>
      </p:pic>
      <p:pic>
        <p:nvPicPr>
          <p:cNvPr id="6" name="Picture Placeholder 5" descr="vani"/>
          <p:cNvPicPr>
            <a:picLocks noChangeAspect="true"/>
          </p:cNvPicPr>
          <p:nvPr>
            <p:ph type="pic" idx="13"/>
          </p:nvPr>
        </p:nvPicPr>
        <p:blipFill>
          <a:blip r:embed="rId2"/>
          <a:stretch>
            <a:fillRect/>
          </a:stretch>
        </p:blipFill>
        <p:spPr>
          <a:xfrm>
            <a:off x="2868295" y="1320165"/>
            <a:ext cx="1353185" cy="1353185"/>
          </a:xfrm>
          <a:prstGeom prst="rect">
            <a:avLst/>
          </a:prstGeom>
        </p:spPr>
      </p:pic>
      <p:pic>
        <p:nvPicPr>
          <p:cNvPr id="8" name="Picture Placeholder 7" descr="wiryawan"/>
          <p:cNvPicPr>
            <a:picLocks noChangeAspect="true"/>
          </p:cNvPicPr>
          <p:nvPr>
            <p:ph type="pic" idx="14"/>
          </p:nvPr>
        </p:nvPicPr>
        <p:blipFill>
          <a:blip r:embed="rId3"/>
          <a:stretch>
            <a:fillRect/>
          </a:stretch>
        </p:blipFill>
        <p:spPr>
          <a:xfrm>
            <a:off x="4910455" y="1320165"/>
            <a:ext cx="1352550" cy="1352550"/>
          </a:xfrm>
          <a:prstGeom prst="rect">
            <a:avLst/>
          </a:prstGeom>
        </p:spPr>
      </p:pic>
      <p:pic>
        <p:nvPicPr>
          <p:cNvPr id="10" name="Picture Placeholder 9" descr="nanik"/>
          <p:cNvPicPr>
            <a:picLocks noChangeAspect="true"/>
          </p:cNvPicPr>
          <p:nvPr>
            <p:ph type="pic" idx="12"/>
          </p:nvPr>
        </p:nvPicPr>
        <p:blipFill>
          <a:blip r:embed="rId4"/>
          <a:stretch>
            <a:fillRect/>
          </a:stretch>
        </p:blipFill>
        <p:spPr>
          <a:xfrm>
            <a:off x="6952615" y="1320165"/>
            <a:ext cx="1352550" cy="1352550"/>
          </a:xfrm>
          <a:prstGeom prst="rect">
            <a:avLst/>
          </a:prstGeom>
        </p:spPr>
      </p:pic>
      <p:pic>
        <p:nvPicPr>
          <p:cNvPr id="11" name="Picture 40"/>
          <p:cNvPicPr>
            <a:picLocks noChangeAspect="true"/>
          </p:cNvPicPr>
          <p:nvPr/>
        </p:nvPicPr>
        <p:blipFill>
          <a:blip r:embed="rId5"/>
          <a:srcRect/>
          <a:stretch>
            <a:fillRect/>
          </a:stretch>
        </p:blipFill>
        <p:spPr>
          <a:xfrm>
            <a:off x="3761740" y="71755"/>
            <a:ext cx="1620520" cy="345440"/>
          </a:xfrm>
          <a:prstGeom prst="rect">
            <a:avLst/>
          </a:prstGeom>
        </p:spPr>
      </p:pic>
      <p:grpSp>
        <p:nvGrpSpPr>
          <p:cNvPr id="13" name="Group 12"/>
          <p:cNvGrpSpPr/>
          <p:nvPr/>
        </p:nvGrpSpPr>
        <p:grpSpPr>
          <a:xfrm>
            <a:off x="6743864" y="3079195"/>
            <a:ext cx="1833846" cy="993183"/>
            <a:chOff x="3779911" y="3327771"/>
            <a:chExt cx="1584177" cy="993183"/>
          </a:xfrm>
        </p:grpSpPr>
        <p:sp>
          <p:nvSpPr>
            <p:cNvPr id="14" name="Text Placeholder 17"/>
            <p:cNvSpPr txBox="true"/>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anose="02080604020202020204" pitchFamily="34" charset="0"/>
                </a:rPr>
                <a:t>Nanik Anita </a:t>
              </a:r>
              <a:endParaRPr lang="en-US" sz="1400" b="1" dirty="0">
                <a:solidFill>
                  <a:schemeClr val="bg1"/>
                </a:solidFill>
                <a:cs typeface="Arial" panose="02080604020202020204" pitchFamily="34" charset="0"/>
              </a:endParaRPr>
            </a:p>
            <a:p>
              <a:pPr marL="0" indent="0" algn="ctr">
                <a:buNone/>
              </a:pPr>
              <a:r>
                <a:rPr lang="en-US" sz="1400" b="1" dirty="0">
                  <a:solidFill>
                    <a:schemeClr val="bg1"/>
                  </a:solidFill>
                  <a:cs typeface="Arial" panose="02080604020202020204" pitchFamily="34" charset="0"/>
                </a:rPr>
                <a:t>Mukhlisoh, S.ST, MT</a:t>
              </a:r>
              <a:endParaRPr lang="en-US" sz="1400" b="1" dirty="0">
                <a:solidFill>
                  <a:schemeClr val="bg1"/>
                </a:solidFill>
                <a:cs typeface="Arial" panose="02080604020202020204" pitchFamily="34" charset="0"/>
              </a:endParaRPr>
            </a:p>
          </p:txBody>
        </p:sp>
        <p:sp>
          <p:nvSpPr>
            <p:cNvPr id="15" name="Text Placeholder 18"/>
            <p:cNvSpPr txBox="true"/>
            <p:nvPr/>
          </p:nvSpPr>
          <p:spPr>
            <a:xfrm>
              <a:off x="3779911" y="3666996"/>
              <a:ext cx="1584177" cy="249580"/>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altLang="en-US" sz="1200" dirty="0">
                  <a:solidFill>
                    <a:schemeClr val="bg1"/>
                  </a:solidFill>
                  <a:cs typeface="Arial" panose="02080604020202020204" pitchFamily="34" charset="0"/>
                </a:rPr>
                <a:t>NIP :</a:t>
              </a:r>
              <a:endParaRPr lang="en-US" altLang="en-US" sz="1200" dirty="0">
                <a:solidFill>
                  <a:schemeClr val="bg1"/>
                </a:solidFill>
                <a:cs typeface="Arial" panose="02080604020202020204" pitchFamily="34" charset="0"/>
              </a:endParaRPr>
            </a:p>
          </p:txBody>
        </p:sp>
        <p:sp>
          <p:nvSpPr>
            <p:cNvPr id="16" name="TextBox 30"/>
            <p:cNvSpPr txBox="true"/>
            <p:nvPr/>
          </p:nvSpPr>
          <p:spPr>
            <a:xfrm>
              <a:off x="3779911" y="3860579"/>
              <a:ext cx="1584177" cy="460375"/>
            </a:xfrm>
            <a:prstGeom prst="rect">
              <a:avLst/>
            </a:prstGeom>
            <a:noFill/>
          </p:spPr>
          <p:txBody>
            <a:bodyPr wrap="square" rtlCol="0">
              <a:spAutoFit/>
            </a:bodyPr>
            <a:lstStyle/>
            <a:p>
              <a:pPr algn="ctr"/>
              <a:r>
                <a:rPr lang="en-US" altLang="ko-KR" sz="1200" dirty="0">
                  <a:solidFill>
                    <a:schemeClr val="bg1"/>
                  </a:solidFill>
                  <a:cs typeface="Arial" panose="02080604020202020204" pitchFamily="34" charset="0"/>
                </a:rPr>
                <a:t>19860609 200812 2 004</a:t>
              </a:r>
              <a:endParaRPr lang="en-US" altLang="ko-KR" sz="1200" dirty="0">
                <a:solidFill>
                  <a:schemeClr val="bg1"/>
                </a:solidFill>
                <a:cs typeface="Arial" panose="02080604020202020204" pitchFamily="34" charset="0"/>
              </a:endParaRPr>
            </a:p>
            <a:p>
              <a:pPr algn="ctr"/>
              <a:r>
                <a:rPr lang="" altLang="en-US" sz="1200" dirty="0">
                  <a:solidFill>
                    <a:schemeClr val="bg1"/>
                  </a:solidFill>
                  <a:cs typeface="Arial" panose="02080604020202020204" pitchFamily="34" charset="0"/>
                </a:rPr>
                <a:t>Anggota Penguji</a:t>
              </a:r>
              <a:endParaRPr lang="" altLang="en-US" sz="1200" dirty="0">
                <a:solidFill>
                  <a:schemeClr val="bg1"/>
                </a:solidFill>
                <a:cs typeface="Arial" panose="02080604020202020204" pitchFamily="34" charset="0"/>
              </a:endParaRPr>
            </a:p>
          </p:txBody>
        </p:sp>
      </p:grpSp>
      <p:grpSp>
        <p:nvGrpSpPr>
          <p:cNvPr id="17" name="Group 16"/>
          <p:cNvGrpSpPr/>
          <p:nvPr/>
        </p:nvGrpSpPr>
        <p:grpSpPr>
          <a:xfrm>
            <a:off x="584999" y="3079195"/>
            <a:ext cx="1833846" cy="808398"/>
            <a:chOff x="3779911" y="3327771"/>
            <a:chExt cx="1584177" cy="808398"/>
          </a:xfrm>
        </p:grpSpPr>
        <p:sp>
          <p:nvSpPr>
            <p:cNvPr id="18" name="Text Placeholder 17"/>
            <p:cNvSpPr txBox="true"/>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 altLang="en-US" sz="1400" b="1" dirty="0">
                  <a:solidFill>
                    <a:schemeClr val="bg1"/>
                  </a:solidFill>
                  <a:cs typeface="Arial" panose="02080604020202020204" pitchFamily="34" charset="0"/>
                </a:rPr>
                <a:t>Ahmad Dandi</a:t>
              </a:r>
              <a:endParaRPr lang="" altLang="en-US" sz="1400" b="1" dirty="0">
                <a:solidFill>
                  <a:schemeClr val="bg1"/>
                </a:solidFill>
                <a:cs typeface="Arial" panose="02080604020202020204" pitchFamily="34" charset="0"/>
              </a:endParaRPr>
            </a:p>
            <a:p>
              <a:pPr marL="0" indent="0" algn="ctr">
                <a:buNone/>
              </a:pPr>
              <a:r>
                <a:rPr lang="" altLang="en-US" sz="1400" b="1" dirty="0">
                  <a:solidFill>
                    <a:schemeClr val="bg1"/>
                  </a:solidFill>
                  <a:cs typeface="Arial" panose="02080604020202020204" pitchFamily="34" charset="0"/>
                </a:rPr>
                <a:t>Irawan</a:t>
              </a:r>
              <a:endParaRPr lang="" altLang="en-US" sz="1400" b="1" dirty="0">
                <a:solidFill>
                  <a:schemeClr val="bg1"/>
                </a:solidFill>
                <a:cs typeface="Arial" panose="02080604020202020204" pitchFamily="34" charset="0"/>
              </a:endParaRPr>
            </a:p>
          </p:txBody>
        </p:sp>
        <p:sp>
          <p:nvSpPr>
            <p:cNvPr id="19" name="Text Placeholder 18"/>
            <p:cNvSpPr txBox="true"/>
            <p:nvPr/>
          </p:nvSpPr>
          <p:spPr>
            <a:xfrm>
              <a:off x="3779911" y="3666996"/>
              <a:ext cx="1584177" cy="249580"/>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altLang="en-US" sz="1200" dirty="0">
                  <a:solidFill>
                    <a:schemeClr val="bg1"/>
                  </a:solidFill>
                  <a:cs typeface="Arial" panose="02080604020202020204" pitchFamily="34" charset="0"/>
                </a:rPr>
                <a:t>NI</a:t>
              </a:r>
              <a:r>
                <a:rPr lang="" altLang="en-US" sz="1200" dirty="0">
                  <a:solidFill>
                    <a:schemeClr val="bg1"/>
                  </a:solidFill>
                  <a:cs typeface="Arial" panose="02080604020202020204" pitchFamily="34" charset="0"/>
                </a:rPr>
                <a:t>M</a:t>
              </a:r>
              <a:r>
                <a:rPr lang="en-US" altLang="en-US" sz="1200" dirty="0">
                  <a:solidFill>
                    <a:schemeClr val="bg1"/>
                  </a:solidFill>
                  <a:cs typeface="Arial" panose="02080604020202020204" pitchFamily="34" charset="0"/>
                </a:rPr>
                <a:t> :</a:t>
              </a:r>
              <a:endParaRPr lang="en-US" altLang="en-US" sz="1200" dirty="0">
                <a:solidFill>
                  <a:schemeClr val="bg1"/>
                </a:solidFill>
                <a:cs typeface="Arial" panose="02080604020202020204" pitchFamily="34" charset="0"/>
              </a:endParaRPr>
            </a:p>
          </p:txBody>
        </p:sp>
        <p:sp>
          <p:nvSpPr>
            <p:cNvPr id="36" name="TextBox 30"/>
            <p:cNvSpPr txBox="true"/>
            <p:nvPr/>
          </p:nvSpPr>
          <p:spPr>
            <a:xfrm>
              <a:off x="3779911" y="3860579"/>
              <a:ext cx="1584177" cy="275590"/>
            </a:xfrm>
            <a:prstGeom prst="rect">
              <a:avLst/>
            </a:prstGeom>
            <a:noFill/>
          </p:spPr>
          <p:txBody>
            <a:bodyPr wrap="square" rtlCol="0">
              <a:spAutoFit/>
            </a:bodyPr>
            <a:lstStyle/>
            <a:p>
              <a:pPr algn="ctr"/>
              <a:r>
                <a:rPr lang="" altLang="en-US" sz="1200" dirty="0">
                  <a:solidFill>
                    <a:schemeClr val="bg1"/>
                  </a:solidFill>
                  <a:cs typeface="Arial" panose="02080604020202020204" pitchFamily="34" charset="0"/>
                </a:rPr>
                <a:t>E41180087</a:t>
              </a:r>
              <a:endParaRPr lang="" altLang="en-US" sz="1200" dirty="0">
                <a:solidFill>
                  <a:schemeClr val="bg1"/>
                </a:solidFill>
                <a:cs typeface="Arial" panose="02080604020202020204" pitchFamily="34" charset="0"/>
              </a:endParaRPr>
            </a:p>
          </p:txBody>
        </p:sp>
      </p:grpSp>
      <p:grpSp>
        <p:nvGrpSpPr>
          <p:cNvPr id="37" name="Group 36"/>
          <p:cNvGrpSpPr/>
          <p:nvPr/>
        </p:nvGrpSpPr>
        <p:grpSpPr>
          <a:xfrm>
            <a:off x="2627794" y="3079195"/>
            <a:ext cx="1833846" cy="993183"/>
            <a:chOff x="3779911" y="3327771"/>
            <a:chExt cx="1584177" cy="993183"/>
          </a:xfrm>
        </p:grpSpPr>
        <p:sp>
          <p:nvSpPr>
            <p:cNvPr id="38" name="Text Placeholder 17"/>
            <p:cNvSpPr txBox="true"/>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anose="02080604020202020204" pitchFamily="34" charset="0"/>
                </a:rPr>
                <a:t>Zilvanhisna Emka </a:t>
              </a:r>
              <a:endParaRPr lang="en-US" sz="1400" b="1" dirty="0">
                <a:solidFill>
                  <a:schemeClr val="bg1"/>
                </a:solidFill>
                <a:cs typeface="Arial" panose="02080604020202020204" pitchFamily="34" charset="0"/>
              </a:endParaRPr>
            </a:p>
            <a:p>
              <a:pPr marL="0" indent="0" algn="ctr">
                <a:buNone/>
              </a:pPr>
              <a:r>
                <a:rPr lang="en-US" sz="1400" b="1" dirty="0">
                  <a:solidFill>
                    <a:schemeClr val="bg1"/>
                  </a:solidFill>
                  <a:cs typeface="Arial" panose="02080604020202020204" pitchFamily="34" charset="0"/>
                </a:rPr>
                <a:t>Fitri, ST. MT</a:t>
              </a:r>
              <a:endParaRPr lang="en-US" sz="1400" b="1" dirty="0">
                <a:solidFill>
                  <a:schemeClr val="bg1"/>
                </a:solidFill>
                <a:cs typeface="Arial" panose="02080604020202020204" pitchFamily="34" charset="0"/>
              </a:endParaRPr>
            </a:p>
          </p:txBody>
        </p:sp>
        <p:sp>
          <p:nvSpPr>
            <p:cNvPr id="39" name="Text Placeholder 18"/>
            <p:cNvSpPr txBox="true"/>
            <p:nvPr/>
          </p:nvSpPr>
          <p:spPr>
            <a:xfrm>
              <a:off x="3779911" y="3666996"/>
              <a:ext cx="1584177" cy="249580"/>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altLang="en-US" sz="1200" dirty="0">
                  <a:solidFill>
                    <a:schemeClr val="bg1"/>
                  </a:solidFill>
                  <a:cs typeface="Arial" panose="02080604020202020204" pitchFamily="34" charset="0"/>
                </a:rPr>
                <a:t>NIP :</a:t>
              </a:r>
              <a:endParaRPr lang="en-US" altLang="en-US" sz="1200" dirty="0">
                <a:solidFill>
                  <a:schemeClr val="bg1"/>
                </a:solidFill>
                <a:cs typeface="Arial" panose="02080604020202020204" pitchFamily="34" charset="0"/>
              </a:endParaRPr>
            </a:p>
          </p:txBody>
        </p:sp>
        <p:sp>
          <p:nvSpPr>
            <p:cNvPr id="40" name="TextBox 30"/>
            <p:cNvSpPr txBox="true"/>
            <p:nvPr/>
          </p:nvSpPr>
          <p:spPr>
            <a:xfrm>
              <a:off x="3779911" y="3860579"/>
              <a:ext cx="1584177" cy="460375"/>
            </a:xfrm>
            <a:prstGeom prst="rect">
              <a:avLst/>
            </a:prstGeom>
            <a:noFill/>
          </p:spPr>
          <p:txBody>
            <a:bodyPr wrap="square" rtlCol="0">
              <a:spAutoFit/>
            </a:bodyPr>
            <a:lstStyle/>
            <a:p>
              <a:pPr algn="ctr"/>
              <a:r>
                <a:rPr lang="en-US" altLang="ko-KR" sz="1200" dirty="0">
                  <a:solidFill>
                    <a:schemeClr val="bg1"/>
                  </a:solidFill>
                  <a:cs typeface="Arial" panose="02080604020202020204" pitchFamily="34" charset="0"/>
                </a:rPr>
                <a:t>19920302 201803 2 001</a:t>
              </a:r>
              <a:endParaRPr lang="en-US" altLang="ko-KR" sz="1200" dirty="0">
                <a:solidFill>
                  <a:schemeClr val="bg1"/>
                </a:solidFill>
                <a:cs typeface="Arial" panose="02080604020202020204" pitchFamily="34" charset="0"/>
              </a:endParaRPr>
            </a:p>
            <a:p>
              <a:pPr algn="ctr"/>
              <a:r>
                <a:rPr lang="" altLang="en-US" sz="1200" dirty="0">
                  <a:solidFill>
                    <a:schemeClr val="bg1"/>
                  </a:solidFill>
                  <a:cs typeface="Arial" panose="02080604020202020204" pitchFamily="34" charset="0"/>
                </a:rPr>
                <a:t>Sekretaris Penguji</a:t>
              </a:r>
              <a:endParaRPr lang="" altLang="en-US" sz="1200" dirty="0">
                <a:solidFill>
                  <a:schemeClr val="bg1"/>
                </a:solidFill>
                <a:cs typeface="Arial" panose="02080604020202020204" pitchFamily="34" charset="0"/>
              </a:endParaRPr>
            </a:p>
          </p:txBody>
        </p:sp>
      </p:grpSp>
      <p:sp>
        <p:nvSpPr>
          <p:cNvPr id="41" name="Title 1"/>
          <p:cNvSpPr>
            <a:spLocks noGrp="true"/>
          </p:cNvSpPr>
          <p:nvPr/>
        </p:nvSpPr>
        <p:spPr>
          <a:xfrm>
            <a:off x="0" y="4338320"/>
            <a:ext cx="9144000" cy="812800"/>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n-lt"/>
                <a:ea typeface="+mj-ea"/>
                <a:cs typeface="Arial" panose="02080604020202020204" pitchFamily="34" charset="0"/>
              </a:defRPr>
            </a:lvl1pPr>
          </a:lstStyle>
          <a:p>
            <a:pPr algn="ctr">
              <a:lnSpc>
                <a:spcPct val="150000"/>
              </a:lnSpc>
            </a:pPr>
            <a:r>
              <a:rPr lang="en-US" altLang="ko-KR" sz="1000" b="1" dirty="0" smtClean="0">
                <a:solidFill>
                  <a:schemeClr val="tx1"/>
                </a:solidFill>
                <a:latin typeface="Adobe Kaiti Std R" panose="02020400000000000000" pitchFamily="18" charset="-128"/>
                <a:ea typeface="Adobe Kaiti Std R" panose="02020400000000000000" pitchFamily="18" charset="-128"/>
                <a:sym typeface="+mn-ea"/>
              </a:rPr>
              <a:t>PROGRAM STUDI TEKNIK INFORMATIKA</a:t>
            </a:r>
            <a:endParaRPr lang="en-US" altLang="ko-KR" sz="1000" b="1" dirty="0" smtClean="0">
              <a:solidFill>
                <a:schemeClr val="tx1"/>
              </a:solidFill>
              <a:latin typeface="Adobe Kaiti Std R" panose="02020400000000000000" pitchFamily="18" charset="-128"/>
              <a:ea typeface="Adobe Kaiti Std R" panose="02020400000000000000" pitchFamily="18" charset="-128"/>
              <a:cs typeface="Arial" panose="02080604020202020204" pitchFamily="34" charset="0"/>
            </a:endParaRPr>
          </a:p>
          <a:p>
            <a:pPr algn="ctr">
              <a:lnSpc>
                <a:spcPct val="150000"/>
              </a:lnSpc>
            </a:pPr>
            <a:r>
              <a:rPr lang="en-US" altLang="ko-KR" sz="1000" b="1" dirty="0" smtClean="0">
                <a:solidFill>
                  <a:schemeClr val="tx1"/>
                </a:solidFill>
                <a:latin typeface="Adobe Kaiti Std R" panose="02020400000000000000" pitchFamily="18" charset="-128"/>
                <a:ea typeface="Adobe Kaiti Std R" panose="02020400000000000000" pitchFamily="18" charset="-128"/>
                <a:sym typeface="+mn-ea"/>
              </a:rPr>
              <a:t>JURUSAN TEKNOLOGI INFORMASI</a:t>
            </a:r>
            <a:endParaRPr lang="en-US" altLang="ko-KR" sz="1000" b="1" dirty="0" smtClean="0">
              <a:solidFill>
                <a:schemeClr val="tx1"/>
              </a:solidFill>
              <a:latin typeface="Adobe Kaiti Std R" panose="02020400000000000000" pitchFamily="18" charset="-128"/>
              <a:ea typeface="Adobe Kaiti Std R" panose="02020400000000000000" pitchFamily="18" charset="-128"/>
              <a:cs typeface="Arial" panose="02080604020202020204" pitchFamily="34" charset="0"/>
            </a:endParaRPr>
          </a:p>
          <a:p>
            <a:pPr algn="ctr">
              <a:lnSpc>
                <a:spcPct val="150000"/>
              </a:lnSpc>
            </a:pPr>
            <a:r>
              <a:rPr lang="en-US" altLang="ko-KR" sz="1000" b="1" dirty="0" smtClean="0">
                <a:solidFill>
                  <a:schemeClr val="tx1"/>
                </a:solidFill>
                <a:latin typeface="Adobe Kaiti Std R" panose="02020400000000000000" pitchFamily="18" charset="-128"/>
                <a:ea typeface="Adobe Kaiti Std R" panose="02020400000000000000" pitchFamily="18" charset="-128"/>
                <a:sym typeface="+mn-ea"/>
              </a:rPr>
              <a:t>POLITEKNIK NEGERI JEMBER</a:t>
            </a:r>
            <a:endParaRPr lang="en-US" altLang="ko-KR" sz="1000" b="1" dirty="0" smtClean="0">
              <a:solidFill>
                <a:schemeClr val="tx1"/>
              </a:solidFill>
              <a:latin typeface="Adobe Kaiti Std R" panose="02020400000000000000" pitchFamily="18" charset="-128"/>
              <a:ea typeface="Adobe Kaiti Std R" panose="02020400000000000000" pitchFamily="18" charset="-128"/>
              <a:cs typeface="Arial" panose="02080604020202020204" pitchFamily="34" charset="0"/>
            </a:endParaRPr>
          </a:p>
          <a:p>
            <a:endParaRPr lang="en-US" altLang="ko-KR" sz="1000" b="1" i="1" dirty="0" smtClean="0">
              <a:solidFill>
                <a:schemeClr val="tx1"/>
              </a:solidFill>
              <a:latin typeface="Adobe Kaiti Std R" panose="02020400000000000000" pitchFamily="18" charset="-128"/>
              <a:ea typeface="Adobe Kaiti Std R" panose="02020400000000000000" pitchFamily="18" charset="-128"/>
              <a:cs typeface="Arial" panose="02080604020202020204" pitchFamily="34" charset="0"/>
            </a:endParaRPr>
          </a:p>
        </p:txBody>
      </p:sp>
      <p:pic>
        <p:nvPicPr>
          <p:cNvPr id="46" name="Picture 41"/>
          <p:cNvPicPr>
            <a:picLocks noChangeAspect="true"/>
          </p:cNvPicPr>
          <p:nvPr/>
        </p:nvPicPr>
        <p:blipFill>
          <a:blip r:embed="rId6"/>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7"/>
          <a:srcRect/>
          <a:stretch>
            <a:fillRect/>
          </a:stretch>
        </p:blipFill>
        <p:spPr>
          <a:xfrm>
            <a:off x="6050915" y="-31115"/>
            <a:ext cx="555625" cy="5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true"/>
          <p:nvPr/>
        </p:nvSpPr>
        <p:spPr>
          <a:xfrm>
            <a:off x="3499832" y="915117"/>
            <a:ext cx="2160239" cy="1015663"/>
          </a:xfrm>
          <a:prstGeom prst="rect">
            <a:avLst/>
          </a:prstGeom>
          <a:noFill/>
        </p:spPr>
        <p:txBody>
          <a:bodyPr wrap="square" rtlCol="0">
            <a:spAutoFit/>
          </a:bodyPr>
          <a:lstStyle/>
          <a:p>
            <a:pPr algn="ctr"/>
            <a:r>
              <a:rPr lang="en-US" altLang="ko-KR" sz="2000" b="1" dirty="0">
                <a:solidFill>
                  <a:schemeClr val="bg1"/>
                </a:solidFill>
                <a:latin typeface="+mj-lt"/>
                <a:cs typeface="Arial" panose="02080604020202020204" pitchFamily="34" charset="0"/>
              </a:rPr>
              <a:t>Simple PowerPoint Presentation</a:t>
            </a:r>
            <a:endParaRPr lang="ko-KR" altLang="en-US" sz="2000" b="1" dirty="0">
              <a:solidFill>
                <a:schemeClr val="bg1"/>
              </a:solidFill>
              <a:latin typeface="+mj-lt"/>
              <a:cs typeface="Arial" panose="02080604020202020204" pitchFamily="34" charset="0"/>
            </a:endParaRPr>
          </a:p>
        </p:txBody>
      </p:sp>
      <p:sp>
        <p:nvSpPr>
          <p:cNvPr id="2" name="Title 1"/>
          <p:cNvSpPr>
            <a:spLocks noGrp="true"/>
          </p:cNvSpPr>
          <p:nvPr/>
        </p:nvSpPr>
        <p:spPr>
          <a:xfrm>
            <a:off x="0" y="287020"/>
            <a:ext cx="9144000" cy="884466"/>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anose="02080604020202020204" pitchFamily="34" charset="0"/>
              </a:defRPr>
            </a:lvl1pPr>
          </a:lstStyle>
          <a:p>
            <a:pPr algn="ctr"/>
            <a:r>
              <a:rPr lang="en-US" altLang="en-US" sz="3200" dirty="0">
                <a:solidFill>
                  <a:schemeClr val="accent5"/>
                </a:solidFill>
              </a:rPr>
              <a:t>Perhitungan</a:t>
            </a:r>
            <a:r>
              <a:rPr lang="en-US" altLang="ko-KR" sz="3200" dirty="0"/>
              <a:t> </a:t>
            </a:r>
            <a:r>
              <a:rPr lang="en-US" altLang="en-US" sz="3200" dirty="0"/>
              <a:t>Manual</a:t>
            </a:r>
            <a:endParaRPr lang="en-US" altLang="en-US" sz="3200" dirty="0"/>
          </a:p>
        </p:txBody>
      </p:sp>
      <p:sp>
        <p:nvSpPr>
          <p:cNvPr id="39" name="TextBox 38"/>
          <p:cNvSpPr txBox="true"/>
          <p:nvPr/>
        </p:nvSpPr>
        <p:spPr>
          <a:xfrm>
            <a:off x="181610" y="865505"/>
            <a:ext cx="5285105" cy="275590"/>
          </a:xfrm>
          <a:prstGeom prst="rect">
            <a:avLst/>
          </a:prstGeom>
          <a:noFill/>
        </p:spPr>
        <p:txBody>
          <a:bodyPr wrap="square" rtlCol="0">
            <a:spAutoFit/>
          </a:bodyPr>
          <a:p>
            <a:r>
              <a:rPr lang="en-US" altLang="ko-KR" sz="1200" b="1" dirty="0">
                <a:solidFill>
                  <a:schemeClr val="tx1">
                    <a:lumMod val="75000"/>
                    <a:lumOff val="25000"/>
                  </a:schemeClr>
                </a:solidFill>
                <a:cs typeface="Arial" panose="02080604020202020204" pitchFamily="34" charset="0"/>
              </a:rPr>
              <a:t>Sistem Inference</a:t>
            </a:r>
            <a:r>
              <a:rPr lang="en-US" altLang="en-US" sz="1200" b="1" dirty="0">
                <a:solidFill>
                  <a:schemeClr val="tx1">
                    <a:lumMod val="75000"/>
                    <a:lumOff val="25000"/>
                  </a:schemeClr>
                </a:solidFill>
                <a:cs typeface="Arial" panose="02080604020202020204" pitchFamily="34" charset="0"/>
              </a:rPr>
              <a:t> :</a:t>
            </a:r>
            <a:endParaRPr lang="en-US" altLang="en-US" sz="1200" b="1" dirty="0">
              <a:solidFill>
                <a:schemeClr val="tx1">
                  <a:lumMod val="75000"/>
                  <a:lumOff val="25000"/>
                </a:schemeClr>
              </a:solidFill>
              <a:cs typeface="Arial" panose="02080604020202020204" pitchFamily="34" charset="0"/>
            </a:endParaRPr>
          </a:p>
        </p:txBody>
      </p:sp>
      <p:pic>
        <p:nvPicPr>
          <p:cNvPr id="3" name="Picture 2" descr="fuzzy"/>
          <p:cNvPicPr>
            <a:picLocks noChangeAspect="true"/>
          </p:cNvPicPr>
          <p:nvPr/>
        </p:nvPicPr>
        <p:blipFill>
          <a:blip r:embed="rId1"/>
          <a:stretch>
            <a:fillRect/>
          </a:stretch>
        </p:blipFill>
        <p:spPr>
          <a:xfrm>
            <a:off x="2381250" y="1193165"/>
            <a:ext cx="4381500" cy="3905250"/>
          </a:xfrm>
          <a:prstGeom prst="rect">
            <a:avLst/>
          </a:prstGeom>
        </p:spPr>
      </p:pic>
      <p:pic>
        <p:nvPicPr>
          <p:cNvPr id="6" name="Picture 40"/>
          <p:cNvPicPr>
            <a:picLocks noChangeAspect="true"/>
          </p:cNvPicPr>
          <p:nvPr/>
        </p:nvPicPr>
        <p:blipFill>
          <a:blip r:embed="rId2"/>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3"/>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4"/>
          <a:srcRect/>
          <a:stretch>
            <a:fillRect/>
          </a:stretch>
        </p:blipFill>
        <p:spPr>
          <a:xfrm>
            <a:off x="6050915" y="-31115"/>
            <a:ext cx="555625" cy="554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true"/>
          <p:nvPr/>
        </p:nvSpPr>
        <p:spPr>
          <a:xfrm>
            <a:off x="3499832" y="915117"/>
            <a:ext cx="2160239" cy="1015663"/>
          </a:xfrm>
          <a:prstGeom prst="rect">
            <a:avLst/>
          </a:prstGeom>
          <a:noFill/>
        </p:spPr>
        <p:txBody>
          <a:bodyPr wrap="square" rtlCol="0">
            <a:spAutoFit/>
          </a:bodyPr>
          <a:lstStyle/>
          <a:p>
            <a:pPr algn="ctr"/>
            <a:r>
              <a:rPr lang="en-US" altLang="ko-KR" sz="2000" b="1" dirty="0">
                <a:solidFill>
                  <a:schemeClr val="bg1"/>
                </a:solidFill>
                <a:latin typeface="+mj-lt"/>
                <a:cs typeface="Arial" panose="02080604020202020204" pitchFamily="34" charset="0"/>
              </a:rPr>
              <a:t>Simple PowerPoint Presentation</a:t>
            </a:r>
            <a:endParaRPr lang="ko-KR" altLang="en-US" sz="2000" b="1" dirty="0">
              <a:solidFill>
                <a:schemeClr val="bg1"/>
              </a:solidFill>
              <a:latin typeface="+mj-lt"/>
              <a:cs typeface="Arial" panose="02080604020202020204" pitchFamily="34" charset="0"/>
            </a:endParaRPr>
          </a:p>
        </p:txBody>
      </p:sp>
      <p:sp>
        <p:nvSpPr>
          <p:cNvPr id="2" name="Title 1"/>
          <p:cNvSpPr>
            <a:spLocks noGrp="true"/>
          </p:cNvSpPr>
          <p:nvPr/>
        </p:nvSpPr>
        <p:spPr>
          <a:xfrm>
            <a:off x="0" y="287020"/>
            <a:ext cx="9144000" cy="884466"/>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anose="02080604020202020204" pitchFamily="34" charset="0"/>
              </a:defRPr>
            </a:lvl1pPr>
          </a:lstStyle>
          <a:p>
            <a:pPr algn="ctr"/>
            <a:r>
              <a:rPr lang="en-US" altLang="en-US" sz="3200" dirty="0">
                <a:solidFill>
                  <a:schemeClr val="accent5"/>
                </a:solidFill>
              </a:rPr>
              <a:t>Perhitungan</a:t>
            </a:r>
            <a:r>
              <a:rPr lang="en-US" altLang="ko-KR" sz="3200" dirty="0"/>
              <a:t> </a:t>
            </a:r>
            <a:r>
              <a:rPr lang="en-US" altLang="en-US" sz="3200" dirty="0"/>
              <a:t>Manual</a:t>
            </a:r>
            <a:endParaRPr lang="en-US" altLang="en-US" sz="3200" dirty="0"/>
          </a:p>
        </p:txBody>
      </p:sp>
      <p:sp>
        <p:nvSpPr>
          <p:cNvPr id="39" name="TextBox 38"/>
          <p:cNvSpPr txBox="true"/>
          <p:nvPr/>
        </p:nvSpPr>
        <p:spPr>
          <a:xfrm>
            <a:off x="181610" y="865505"/>
            <a:ext cx="5285105" cy="275590"/>
          </a:xfrm>
          <a:prstGeom prst="rect">
            <a:avLst/>
          </a:prstGeom>
          <a:noFill/>
        </p:spPr>
        <p:txBody>
          <a:bodyPr wrap="square" rtlCol="0">
            <a:spAutoFit/>
          </a:bodyPr>
          <a:p>
            <a:r>
              <a:rPr lang="" altLang="en-US" sz="1200" b="1" dirty="0">
                <a:solidFill>
                  <a:schemeClr val="tx1">
                    <a:lumMod val="75000"/>
                    <a:lumOff val="25000"/>
                  </a:schemeClr>
                </a:solidFill>
                <a:cs typeface="Arial" panose="02080604020202020204" pitchFamily="34" charset="0"/>
              </a:rPr>
              <a:t>Komposisi Aturan</a:t>
            </a:r>
            <a:endParaRPr lang="" altLang="en-US" sz="1200" b="1" dirty="0">
              <a:solidFill>
                <a:schemeClr val="tx1">
                  <a:lumMod val="75000"/>
                  <a:lumOff val="25000"/>
                </a:schemeClr>
              </a:solidFill>
              <a:cs typeface="Arial" panose="02080604020202020204" pitchFamily="34" charset="0"/>
            </a:endParaRPr>
          </a:p>
        </p:txBody>
      </p:sp>
      <p:pic>
        <p:nvPicPr>
          <p:cNvPr id="6" name="Picture 40"/>
          <p:cNvPicPr>
            <a:picLocks noChangeAspect="true"/>
          </p:cNvPicPr>
          <p:nvPr/>
        </p:nvPicPr>
        <p:blipFill>
          <a:blip r:embed="rId1"/>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2"/>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3"/>
          <a:srcRect/>
          <a:stretch>
            <a:fillRect/>
          </a:stretch>
        </p:blipFill>
        <p:spPr>
          <a:xfrm>
            <a:off x="6050915" y="-31115"/>
            <a:ext cx="555625" cy="554990"/>
          </a:xfrm>
          <a:prstGeom prst="rect">
            <a:avLst/>
          </a:prstGeom>
        </p:spPr>
      </p:pic>
      <p:pic>
        <p:nvPicPr>
          <p:cNvPr id="4" name="Picture 3" descr="komposisi aturan"/>
          <p:cNvPicPr>
            <a:picLocks noChangeAspect="true"/>
          </p:cNvPicPr>
          <p:nvPr/>
        </p:nvPicPr>
        <p:blipFill>
          <a:blip r:embed="rId4"/>
          <a:stretch>
            <a:fillRect/>
          </a:stretch>
        </p:blipFill>
        <p:spPr>
          <a:xfrm>
            <a:off x="2204720" y="1235075"/>
            <a:ext cx="4733925" cy="3390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true"/>
          <p:nvPr/>
        </p:nvSpPr>
        <p:spPr>
          <a:xfrm>
            <a:off x="3499832" y="915117"/>
            <a:ext cx="2160239" cy="1015663"/>
          </a:xfrm>
          <a:prstGeom prst="rect">
            <a:avLst/>
          </a:prstGeom>
          <a:noFill/>
        </p:spPr>
        <p:txBody>
          <a:bodyPr wrap="square" rtlCol="0">
            <a:spAutoFit/>
          </a:bodyPr>
          <a:lstStyle/>
          <a:p>
            <a:pPr algn="ctr"/>
            <a:r>
              <a:rPr lang="en-US" altLang="ko-KR" sz="2000" b="1" dirty="0">
                <a:solidFill>
                  <a:schemeClr val="bg1"/>
                </a:solidFill>
                <a:latin typeface="+mj-lt"/>
                <a:cs typeface="Arial" panose="02080604020202020204" pitchFamily="34" charset="0"/>
              </a:rPr>
              <a:t>Simple PowerPoint Presentation</a:t>
            </a:r>
            <a:endParaRPr lang="ko-KR" altLang="en-US" sz="2000" b="1" dirty="0">
              <a:solidFill>
                <a:schemeClr val="bg1"/>
              </a:solidFill>
              <a:latin typeface="+mj-lt"/>
              <a:cs typeface="Arial" panose="02080604020202020204" pitchFamily="34" charset="0"/>
            </a:endParaRPr>
          </a:p>
        </p:txBody>
      </p:sp>
      <p:sp>
        <p:nvSpPr>
          <p:cNvPr id="2" name="Title 1"/>
          <p:cNvSpPr>
            <a:spLocks noGrp="true"/>
          </p:cNvSpPr>
          <p:nvPr/>
        </p:nvSpPr>
        <p:spPr>
          <a:xfrm>
            <a:off x="0" y="287020"/>
            <a:ext cx="9144000" cy="884466"/>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anose="02080604020202020204" pitchFamily="34" charset="0"/>
              </a:defRPr>
            </a:lvl1pPr>
          </a:lstStyle>
          <a:p>
            <a:pPr algn="ctr"/>
            <a:r>
              <a:rPr lang="en-US" altLang="en-US" sz="3200" dirty="0">
                <a:solidFill>
                  <a:schemeClr val="accent5"/>
                </a:solidFill>
              </a:rPr>
              <a:t>Perhitungan</a:t>
            </a:r>
            <a:r>
              <a:rPr lang="en-US" altLang="ko-KR" sz="3200" dirty="0"/>
              <a:t> </a:t>
            </a:r>
            <a:r>
              <a:rPr lang="en-US" altLang="en-US" sz="3200" dirty="0"/>
              <a:t>Manual</a:t>
            </a:r>
            <a:endParaRPr lang="en-US" altLang="en-US" sz="3200" dirty="0"/>
          </a:p>
        </p:txBody>
      </p:sp>
      <p:sp>
        <p:nvSpPr>
          <p:cNvPr id="39" name="TextBox 38"/>
          <p:cNvSpPr txBox="true"/>
          <p:nvPr/>
        </p:nvSpPr>
        <p:spPr>
          <a:xfrm>
            <a:off x="181610" y="865505"/>
            <a:ext cx="5285105" cy="275590"/>
          </a:xfrm>
          <a:prstGeom prst="rect">
            <a:avLst/>
          </a:prstGeom>
          <a:noFill/>
        </p:spPr>
        <p:txBody>
          <a:bodyPr wrap="square" rtlCol="0">
            <a:spAutoFit/>
          </a:bodyPr>
          <a:p>
            <a:r>
              <a:rPr lang="" altLang="en-US" sz="1200" b="1" dirty="0">
                <a:solidFill>
                  <a:schemeClr val="tx1">
                    <a:lumMod val="75000"/>
                    <a:lumOff val="25000"/>
                  </a:schemeClr>
                </a:solidFill>
                <a:cs typeface="Arial" panose="02080604020202020204" pitchFamily="34" charset="0"/>
              </a:rPr>
              <a:t>Fungsi keanggotaan</a:t>
            </a:r>
            <a:endParaRPr lang="" altLang="en-US" sz="1200" b="1" dirty="0">
              <a:solidFill>
                <a:schemeClr val="tx1">
                  <a:lumMod val="75000"/>
                  <a:lumOff val="25000"/>
                </a:schemeClr>
              </a:solidFill>
              <a:cs typeface="Arial" panose="02080604020202020204" pitchFamily="34" charset="0"/>
            </a:endParaRPr>
          </a:p>
        </p:txBody>
      </p:sp>
      <p:pic>
        <p:nvPicPr>
          <p:cNvPr id="6" name="Picture 40"/>
          <p:cNvPicPr>
            <a:picLocks noChangeAspect="true"/>
          </p:cNvPicPr>
          <p:nvPr/>
        </p:nvPicPr>
        <p:blipFill>
          <a:blip r:embed="rId1"/>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2"/>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3"/>
          <a:srcRect/>
          <a:stretch>
            <a:fillRect/>
          </a:stretch>
        </p:blipFill>
        <p:spPr>
          <a:xfrm>
            <a:off x="6050915" y="-31115"/>
            <a:ext cx="555625" cy="554990"/>
          </a:xfrm>
          <a:prstGeom prst="rect">
            <a:avLst/>
          </a:prstGeom>
        </p:spPr>
      </p:pic>
      <p:pic>
        <p:nvPicPr>
          <p:cNvPr id="3" name="Picture 2" descr="fungsi"/>
          <p:cNvPicPr>
            <a:picLocks noChangeAspect="true"/>
          </p:cNvPicPr>
          <p:nvPr/>
        </p:nvPicPr>
        <p:blipFill>
          <a:blip r:embed="rId4"/>
          <a:stretch>
            <a:fillRect/>
          </a:stretch>
        </p:blipFill>
        <p:spPr>
          <a:xfrm>
            <a:off x="2195195" y="982980"/>
            <a:ext cx="4752975" cy="4038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true"/>
          <p:nvPr/>
        </p:nvSpPr>
        <p:spPr>
          <a:xfrm>
            <a:off x="3499832" y="915117"/>
            <a:ext cx="2160239" cy="1015663"/>
          </a:xfrm>
          <a:prstGeom prst="rect">
            <a:avLst/>
          </a:prstGeom>
          <a:noFill/>
        </p:spPr>
        <p:txBody>
          <a:bodyPr wrap="square" rtlCol="0">
            <a:spAutoFit/>
          </a:bodyPr>
          <a:lstStyle/>
          <a:p>
            <a:pPr algn="ctr"/>
            <a:r>
              <a:rPr lang="en-US" altLang="ko-KR" sz="2000" b="1" dirty="0">
                <a:solidFill>
                  <a:schemeClr val="bg1"/>
                </a:solidFill>
                <a:latin typeface="+mj-lt"/>
                <a:cs typeface="Arial" panose="02080604020202020204" pitchFamily="34" charset="0"/>
              </a:rPr>
              <a:t>Simple PowerPoint Presentation</a:t>
            </a:r>
            <a:endParaRPr lang="ko-KR" altLang="en-US" sz="2000" b="1" dirty="0">
              <a:solidFill>
                <a:schemeClr val="bg1"/>
              </a:solidFill>
              <a:latin typeface="+mj-lt"/>
              <a:cs typeface="Arial" panose="02080604020202020204" pitchFamily="34" charset="0"/>
            </a:endParaRPr>
          </a:p>
        </p:txBody>
      </p:sp>
      <p:sp>
        <p:nvSpPr>
          <p:cNvPr id="2" name="Title 1"/>
          <p:cNvSpPr>
            <a:spLocks noGrp="true"/>
          </p:cNvSpPr>
          <p:nvPr/>
        </p:nvSpPr>
        <p:spPr>
          <a:xfrm>
            <a:off x="0" y="287020"/>
            <a:ext cx="9144000" cy="884466"/>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anose="02080604020202020204" pitchFamily="34" charset="0"/>
              </a:defRPr>
            </a:lvl1pPr>
          </a:lstStyle>
          <a:p>
            <a:pPr algn="ctr"/>
            <a:r>
              <a:rPr lang="en-US" altLang="en-US" sz="3200" dirty="0">
                <a:solidFill>
                  <a:schemeClr val="accent5"/>
                </a:solidFill>
              </a:rPr>
              <a:t>Perhitungan</a:t>
            </a:r>
            <a:r>
              <a:rPr lang="en-US" altLang="ko-KR" sz="3200" dirty="0"/>
              <a:t> </a:t>
            </a:r>
            <a:r>
              <a:rPr lang="en-US" altLang="en-US" sz="3200" dirty="0"/>
              <a:t>Manual</a:t>
            </a:r>
            <a:endParaRPr lang="en-US" altLang="en-US" sz="3200" dirty="0"/>
          </a:p>
        </p:txBody>
      </p:sp>
      <p:sp>
        <p:nvSpPr>
          <p:cNvPr id="39" name="TextBox 38"/>
          <p:cNvSpPr txBox="true"/>
          <p:nvPr/>
        </p:nvSpPr>
        <p:spPr>
          <a:xfrm>
            <a:off x="181610" y="865505"/>
            <a:ext cx="5285105" cy="275590"/>
          </a:xfrm>
          <a:prstGeom prst="rect">
            <a:avLst/>
          </a:prstGeom>
          <a:noFill/>
        </p:spPr>
        <p:txBody>
          <a:bodyPr wrap="square" rtlCol="0">
            <a:spAutoFit/>
          </a:bodyPr>
          <a:p>
            <a:r>
              <a:rPr lang="" altLang="en-US" sz="1200" b="1" dirty="0">
                <a:solidFill>
                  <a:schemeClr val="tx1">
                    <a:lumMod val="75000"/>
                    <a:lumOff val="25000"/>
                  </a:schemeClr>
                </a:solidFill>
                <a:cs typeface="Arial" panose="02080604020202020204" pitchFamily="34" charset="0"/>
              </a:rPr>
              <a:t>Defuzzydikasi</a:t>
            </a:r>
            <a:endParaRPr lang="" altLang="en-US" sz="1200" b="1" dirty="0">
              <a:solidFill>
                <a:schemeClr val="tx1">
                  <a:lumMod val="75000"/>
                  <a:lumOff val="25000"/>
                </a:schemeClr>
              </a:solidFill>
              <a:cs typeface="Arial" panose="02080604020202020204" pitchFamily="34" charset="0"/>
            </a:endParaRPr>
          </a:p>
        </p:txBody>
      </p:sp>
      <p:pic>
        <p:nvPicPr>
          <p:cNvPr id="6" name="Picture 40"/>
          <p:cNvPicPr>
            <a:picLocks noChangeAspect="true"/>
          </p:cNvPicPr>
          <p:nvPr/>
        </p:nvPicPr>
        <p:blipFill>
          <a:blip r:embed="rId1"/>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2"/>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3"/>
          <a:srcRect/>
          <a:stretch>
            <a:fillRect/>
          </a:stretch>
        </p:blipFill>
        <p:spPr>
          <a:xfrm>
            <a:off x="6050915" y="-31115"/>
            <a:ext cx="555625" cy="554990"/>
          </a:xfrm>
          <a:prstGeom prst="rect">
            <a:avLst/>
          </a:prstGeom>
        </p:spPr>
      </p:pic>
      <p:pic>
        <p:nvPicPr>
          <p:cNvPr id="4" name="Picture 3" descr="defuzzy1"/>
          <p:cNvPicPr>
            <a:picLocks noChangeAspect="true"/>
          </p:cNvPicPr>
          <p:nvPr/>
        </p:nvPicPr>
        <p:blipFill>
          <a:blip r:embed="rId4"/>
          <a:stretch>
            <a:fillRect/>
          </a:stretch>
        </p:blipFill>
        <p:spPr>
          <a:xfrm>
            <a:off x="751840" y="1318260"/>
            <a:ext cx="3870960" cy="3765550"/>
          </a:xfrm>
          <a:prstGeom prst="rect">
            <a:avLst/>
          </a:prstGeom>
        </p:spPr>
      </p:pic>
      <p:pic>
        <p:nvPicPr>
          <p:cNvPr id="5" name="Picture 4" descr="defuzzy2"/>
          <p:cNvPicPr>
            <a:picLocks noChangeAspect="true"/>
          </p:cNvPicPr>
          <p:nvPr/>
        </p:nvPicPr>
        <p:blipFill>
          <a:blip r:embed="rId5"/>
          <a:stretch>
            <a:fillRect/>
          </a:stretch>
        </p:blipFill>
        <p:spPr>
          <a:xfrm>
            <a:off x="4622800" y="1318260"/>
            <a:ext cx="2987675" cy="1784985"/>
          </a:xfrm>
          <a:prstGeom prst="rect">
            <a:avLst/>
          </a:prstGeom>
        </p:spPr>
      </p:pic>
      <p:pic>
        <p:nvPicPr>
          <p:cNvPr id="7" name="Picture 6" descr="defuzzy3"/>
          <p:cNvPicPr>
            <a:picLocks noChangeAspect="true"/>
          </p:cNvPicPr>
          <p:nvPr/>
        </p:nvPicPr>
        <p:blipFill>
          <a:blip r:embed="rId6"/>
          <a:stretch>
            <a:fillRect/>
          </a:stretch>
        </p:blipFill>
        <p:spPr>
          <a:xfrm>
            <a:off x="4647565" y="3185795"/>
            <a:ext cx="2962910" cy="832485"/>
          </a:xfrm>
          <a:prstGeom prst="rect">
            <a:avLst/>
          </a:prstGeom>
        </p:spPr>
      </p:pic>
      <p:sp>
        <p:nvSpPr>
          <p:cNvPr id="8" name="TextBox 38"/>
          <p:cNvSpPr txBox="true"/>
          <p:nvPr/>
        </p:nvSpPr>
        <p:spPr>
          <a:xfrm>
            <a:off x="4622800" y="4189095"/>
            <a:ext cx="4271010" cy="460375"/>
          </a:xfrm>
          <a:prstGeom prst="rect">
            <a:avLst/>
          </a:prstGeom>
          <a:noFill/>
        </p:spPr>
        <p:txBody>
          <a:bodyPr wrap="square" rtlCol="0">
            <a:spAutoFit/>
          </a:bodyPr>
          <a:p>
            <a:r>
              <a:rPr lang="en-US" altLang="en-US" sz="1200" b="1" dirty="0">
                <a:solidFill>
                  <a:schemeClr val="tx1">
                    <a:lumMod val="75000"/>
                    <a:lumOff val="25000"/>
                  </a:schemeClr>
                </a:solidFill>
                <a:cs typeface="Arial" panose="02080604020202020204" pitchFamily="34" charset="0"/>
              </a:rPr>
              <a:t>Dari perhitungan dengan menggunakan fuzzy mamdani dapat diperoleh hasil kesesuaian lahan sebesar 30,20%</a:t>
            </a:r>
            <a:endParaRPr lang="en-US" altLang="en-US" sz="1200" b="1" dirty="0">
              <a:solidFill>
                <a:schemeClr val="tx1">
                  <a:lumMod val="75000"/>
                  <a:lumOff val="25000"/>
                </a:schemeClr>
              </a:solidFill>
              <a:cs typeface="Arial" panose="0208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287020"/>
            <a:ext cx="9144000" cy="884466"/>
          </a:xfrm>
        </p:spPr>
        <p:txBody>
          <a:bodyPr/>
          <a:lstStyle/>
          <a:p>
            <a:r>
              <a:rPr lang="" altLang="en-US" sz="3200" dirty="0"/>
              <a:t>Implementasi</a:t>
            </a:r>
            <a:r>
              <a:rPr lang="en-US" altLang="ko-KR" sz="3200" dirty="0"/>
              <a:t> </a:t>
            </a:r>
            <a:r>
              <a:rPr lang="" altLang="en-US" sz="3200" dirty="0"/>
              <a:t>Sistem</a:t>
            </a:r>
            <a:endParaRPr lang="" altLang="en-US" sz="3200" dirty="0">
              <a:solidFill>
                <a:schemeClr val="accent5"/>
              </a:solidFill>
            </a:endParaRPr>
          </a:p>
        </p:txBody>
      </p:sp>
      <p:pic>
        <p:nvPicPr>
          <p:cNvPr id="3" name="Picture 40"/>
          <p:cNvPicPr>
            <a:picLocks noChangeAspect="true"/>
          </p:cNvPicPr>
          <p:nvPr/>
        </p:nvPicPr>
        <p:blipFill>
          <a:blip r:embed="rId1"/>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2"/>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3"/>
          <a:srcRect/>
          <a:stretch>
            <a:fillRect/>
          </a:stretch>
        </p:blipFill>
        <p:spPr>
          <a:xfrm>
            <a:off x="6050915" y="-31115"/>
            <a:ext cx="555625" cy="554990"/>
          </a:xfrm>
          <a:prstGeom prst="rect">
            <a:avLst/>
          </a:prstGeom>
        </p:spPr>
      </p:pic>
      <p:pic>
        <p:nvPicPr>
          <p:cNvPr id="7" name="Picture 7" descr="1 home"/>
          <p:cNvPicPr>
            <a:picLocks noChangeAspect="true"/>
          </p:cNvPicPr>
          <p:nvPr/>
        </p:nvPicPr>
        <p:blipFill>
          <a:blip r:embed="rId4"/>
          <a:stretch>
            <a:fillRect/>
          </a:stretch>
        </p:blipFill>
        <p:spPr>
          <a:xfrm>
            <a:off x="2789555" y="1171575"/>
            <a:ext cx="3564890" cy="1656715"/>
          </a:xfrm>
          <a:prstGeom prst="rect">
            <a:avLst/>
          </a:prstGeom>
          <a:solidFill>
            <a:schemeClr val="bg1">
              <a:lumMod val="95000"/>
            </a:schemeClr>
          </a:solidFill>
        </p:spPr>
      </p:pic>
      <p:pic>
        <p:nvPicPr>
          <p:cNvPr id="10" name="Picture 25" descr="2 tentang"/>
          <p:cNvPicPr>
            <a:picLocks noChangeAspect="true"/>
          </p:cNvPicPr>
          <p:nvPr/>
        </p:nvPicPr>
        <p:blipFill>
          <a:blip r:embed="rId5"/>
          <a:stretch>
            <a:fillRect/>
          </a:stretch>
        </p:blipFill>
        <p:spPr>
          <a:xfrm>
            <a:off x="5311140" y="2947670"/>
            <a:ext cx="3055620" cy="1413510"/>
          </a:xfrm>
          <a:prstGeom prst="rect">
            <a:avLst/>
          </a:prstGeom>
          <a:solidFill>
            <a:schemeClr val="bg1">
              <a:lumMod val="95000"/>
            </a:schemeClr>
          </a:solidFill>
        </p:spPr>
      </p:pic>
      <p:pic>
        <p:nvPicPr>
          <p:cNvPr id="11" name="Picture 54" descr="3 pengetahuan"/>
          <p:cNvPicPr>
            <a:picLocks noChangeAspect="true"/>
          </p:cNvPicPr>
          <p:nvPr/>
        </p:nvPicPr>
        <p:blipFill>
          <a:blip r:embed="rId6"/>
          <a:stretch>
            <a:fillRect/>
          </a:stretch>
        </p:blipFill>
        <p:spPr>
          <a:xfrm>
            <a:off x="771525" y="2975610"/>
            <a:ext cx="2990215" cy="1385570"/>
          </a:xfrm>
          <a:prstGeom prst="rect">
            <a:avLst/>
          </a:prstGeom>
        </p:spPr>
      </p:pic>
      <p:sp>
        <p:nvSpPr>
          <p:cNvPr id="39" name="TextBox 38"/>
          <p:cNvSpPr txBox="true"/>
          <p:nvPr/>
        </p:nvSpPr>
        <p:spPr>
          <a:xfrm>
            <a:off x="181610" y="865505"/>
            <a:ext cx="5285105" cy="275590"/>
          </a:xfrm>
          <a:prstGeom prst="rect">
            <a:avLst/>
          </a:prstGeom>
          <a:noFill/>
        </p:spPr>
        <p:txBody>
          <a:bodyPr wrap="square" rtlCol="0">
            <a:spAutoFit/>
          </a:bodyPr>
          <a:p>
            <a:r>
              <a:rPr lang="" altLang="en-US" sz="1200" b="1" dirty="0">
                <a:solidFill>
                  <a:schemeClr val="tx1">
                    <a:lumMod val="75000"/>
                    <a:lumOff val="25000"/>
                  </a:schemeClr>
                </a:solidFill>
                <a:cs typeface="Arial" panose="02080604020202020204" pitchFamily="34" charset="0"/>
              </a:rPr>
              <a:t>Frontend</a:t>
            </a:r>
            <a:endParaRPr lang="" altLang="en-US" sz="1200" b="1" dirty="0">
              <a:solidFill>
                <a:schemeClr val="tx1">
                  <a:lumMod val="75000"/>
                  <a:lumOff val="25000"/>
                </a:schemeClr>
              </a:solidFill>
              <a:cs typeface="Arial" panose="0208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287020"/>
            <a:ext cx="9144000" cy="884466"/>
          </a:xfrm>
        </p:spPr>
        <p:txBody>
          <a:bodyPr/>
          <a:lstStyle/>
          <a:p>
            <a:r>
              <a:rPr lang="en-US" altLang="en-US" sz="3200" dirty="0"/>
              <a:t>Implementasi</a:t>
            </a:r>
            <a:r>
              <a:rPr lang="en-US" altLang="ko-KR" sz="3200" dirty="0"/>
              <a:t> </a:t>
            </a:r>
            <a:r>
              <a:rPr lang="en-US" altLang="en-US" sz="3200" dirty="0"/>
              <a:t>Sistem</a:t>
            </a:r>
            <a:endParaRPr lang="en-US" altLang="en-US" sz="3200" dirty="0">
              <a:solidFill>
                <a:schemeClr val="accent5"/>
              </a:solidFill>
            </a:endParaRPr>
          </a:p>
        </p:txBody>
      </p:sp>
      <p:pic>
        <p:nvPicPr>
          <p:cNvPr id="3" name="Picture 40"/>
          <p:cNvPicPr>
            <a:picLocks noChangeAspect="true"/>
          </p:cNvPicPr>
          <p:nvPr/>
        </p:nvPicPr>
        <p:blipFill>
          <a:blip r:embed="rId1"/>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2"/>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3"/>
          <a:srcRect/>
          <a:stretch>
            <a:fillRect/>
          </a:stretch>
        </p:blipFill>
        <p:spPr>
          <a:xfrm>
            <a:off x="6050915" y="-31115"/>
            <a:ext cx="555625" cy="554990"/>
          </a:xfrm>
          <a:prstGeom prst="rect">
            <a:avLst/>
          </a:prstGeom>
        </p:spPr>
      </p:pic>
      <p:sp>
        <p:nvSpPr>
          <p:cNvPr id="39" name="TextBox 38"/>
          <p:cNvSpPr txBox="true"/>
          <p:nvPr/>
        </p:nvSpPr>
        <p:spPr>
          <a:xfrm>
            <a:off x="181610" y="865505"/>
            <a:ext cx="5285105" cy="275590"/>
          </a:xfrm>
          <a:prstGeom prst="rect">
            <a:avLst/>
          </a:prstGeom>
          <a:noFill/>
        </p:spPr>
        <p:txBody>
          <a:bodyPr wrap="square" rtlCol="0">
            <a:spAutoFit/>
          </a:bodyPr>
          <a:p>
            <a:r>
              <a:rPr lang="" altLang="en-US" sz="1200" b="1" dirty="0">
                <a:solidFill>
                  <a:schemeClr val="tx1">
                    <a:lumMod val="75000"/>
                    <a:lumOff val="25000"/>
                  </a:schemeClr>
                </a:solidFill>
                <a:cs typeface="Arial" panose="02080604020202020204" pitchFamily="34" charset="0"/>
              </a:rPr>
              <a:t>Backend</a:t>
            </a:r>
            <a:endParaRPr lang="" altLang="en-US" sz="1200" b="1" dirty="0">
              <a:solidFill>
                <a:schemeClr val="tx1">
                  <a:lumMod val="75000"/>
                  <a:lumOff val="25000"/>
                </a:schemeClr>
              </a:solidFill>
              <a:cs typeface="Arial" panose="02080604020202020204" pitchFamily="34" charset="0"/>
            </a:endParaRPr>
          </a:p>
        </p:txBody>
      </p:sp>
      <p:pic>
        <p:nvPicPr>
          <p:cNvPr id="59" name="Picture 59" descr="4 home admin"/>
          <p:cNvPicPr>
            <a:picLocks noChangeAspect="true"/>
          </p:cNvPicPr>
          <p:nvPr/>
        </p:nvPicPr>
        <p:blipFill>
          <a:blip r:embed="rId4"/>
          <a:stretch>
            <a:fillRect/>
          </a:stretch>
        </p:blipFill>
        <p:spPr>
          <a:xfrm>
            <a:off x="109855" y="1348105"/>
            <a:ext cx="2939415" cy="1362710"/>
          </a:xfrm>
          <a:prstGeom prst="rect">
            <a:avLst/>
          </a:prstGeom>
        </p:spPr>
      </p:pic>
      <p:pic>
        <p:nvPicPr>
          <p:cNvPr id="60" name="Picture 60" descr="5 kriteria"/>
          <p:cNvPicPr>
            <a:picLocks noChangeAspect="true"/>
          </p:cNvPicPr>
          <p:nvPr/>
        </p:nvPicPr>
        <p:blipFill>
          <a:blip r:embed="rId5"/>
          <a:stretch>
            <a:fillRect/>
          </a:stretch>
        </p:blipFill>
        <p:spPr>
          <a:xfrm>
            <a:off x="3127375" y="1348105"/>
            <a:ext cx="2965450" cy="1374775"/>
          </a:xfrm>
          <a:prstGeom prst="rect">
            <a:avLst/>
          </a:prstGeom>
        </p:spPr>
      </p:pic>
      <p:pic>
        <p:nvPicPr>
          <p:cNvPr id="61" name="Picture 61" descr="6 aturan"/>
          <p:cNvPicPr>
            <a:picLocks noChangeAspect="true"/>
          </p:cNvPicPr>
          <p:nvPr/>
        </p:nvPicPr>
        <p:blipFill>
          <a:blip r:embed="rId6"/>
          <a:stretch>
            <a:fillRect/>
          </a:stretch>
        </p:blipFill>
        <p:spPr>
          <a:xfrm>
            <a:off x="6133465" y="1335405"/>
            <a:ext cx="2973070" cy="1375410"/>
          </a:xfrm>
          <a:prstGeom prst="rect">
            <a:avLst/>
          </a:prstGeom>
        </p:spPr>
      </p:pic>
      <p:pic>
        <p:nvPicPr>
          <p:cNvPr id="63" name="Picture 63" descr="7 data aturan"/>
          <p:cNvPicPr>
            <a:picLocks noChangeAspect="true"/>
          </p:cNvPicPr>
          <p:nvPr/>
        </p:nvPicPr>
        <p:blipFill>
          <a:blip r:embed="rId7"/>
          <a:stretch>
            <a:fillRect/>
          </a:stretch>
        </p:blipFill>
        <p:spPr>
          <a:xfrm>
            <a:off x="3127375" y="2849245"/>
            <a:ext cx="2923540" cy="1357630"/>
          </a:xfrm>
          <a:prstGeom prst="rect">
            <a:avLst/>
          </a:prstGeom>
        </p:spPr>
      </p:pic>
      <p:pic>
        <p:nvPicPr>
          <p:cNvPr id="65" name="Picture 65" descr="8 data"/>
          <p:cNvPicPr>
            <a:picLocks noChangeAspect="true"/>
          </p:cNvPicPr>
          <p:nvPr/>
        </p:nvPicPr>
        <p:blipFill>
          <a:blip r:embed="rId8"/>
          <a:stretch>
            <a:fillRect/>
          </a:stretch>
        </p:blipFill>
        <p:spPr>
          <a:xfrm>
            <a:off x="109855" y="2849245"/>
            <a:ext cx="2938780" cy="1355090"/>
          </a:xfrm>
          <a:prstGeom prst="rect">
            <a:avLst/>
          </a:prstGeom>
        </p:spPr>
      </p:pic>
      <p:pic>
        <p:nvPicPr>
          <p:cNvPr id="4" name="Picture 67" descr="9 perhitungan"/>
          <p:cNvPicPr>
            <a:picLocks noChangeAspect="true"/>
          </p:cNvPicPr>
          <p:nvPr/>
        </p:nvPicPr>
        <p:blipFill>
          <a:blip r:embed="rId9"/>
          <a:stretch>
            <a:fillRect/>
          </a:stretch>
        </p:blipFill>
        <p:spPr>
          <a:xfrm>
            <a:off x="6122670" y="2849245"/>
            <a:ext cx="2983230" cy="13798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true"/>
          </p:cNvSpPr>
          <p:nvPr>
            <p:ph type="title"/>
          </p:nvPr>
        </p:nvSpPr>
        <p:spPr>
          <a:xfrm>
            <a:off x="0" y="0"/>
            <a:ext cx="9144000" cy="638810"/>
          </a:xfrm>
        </p:spPr>
        <p:txBody>
          <a:bodyPr/>
          <a:lstStyle/>
          <a:p>
            <a:r>
              <a:rPr lang="en-US" altLang="en-US" sz="3200" dirty="0">
                <a:solidFill>
                  <a:schemeClr val="accent5"/>
                </a:solidFill>
              </a:rPr>
              <a:t>Testing</a:t>
            </a:r>
            <a:endParaRPr lang="en-US" altLang="en-US" sz="3200" dirty="0"/>
          </a:p>
        </p:txBody>
      </p:sp>
      <p:pic>
        <p:nvPicPr>
          <p:cNvPr id="83" name="Picture 83" descr="C:\Users\ASUS\Downloads\pengujian\01_page-0007.jpg"/>
          <p:cNvPicPr>
            <a:picLocks noChangeAspect="true" noChangeArrowheads="true"/>
          </p:cNvPicPr>
          <p:nvPr/>
        </p:nvPicPr>
        <p:blipFill>
          <a:blip r:embed="rId1" cstate="print">
            <a:extLst>
              <a:ext uri="{28A0092B-C50C-407E-A947-70E740481C1C}">
                <a14:useLocalDpi xmlns:a14="http://schemas.microsoft.com/office/drawing/2010/main" val="false"/>
              </a:ext>
            </a:extLst>
          </a:blip>
          <a:srcRect/>
          <a:stretch>
            <a:fillRect/>
          </a:stretch>
        </p:blipFill>
        <p:spPr>
          <a:xfrm>
            <a:off x="6145530" y="760730"/>
            <a:ext cx="2742565" cy="3879850"/>
          </a:xfrm>
          <a:prstGeom prst="rect">
            <a:avLst/>
          </a:prstGeom>
          <a:noFill/>
          <a:ln>
            <a:noFill/>
          </a:ln>
        </p:spPr>
      </p:pic>
      <p:sp>
        <p:nvSpPr>
          <p:cNvPr id="3" name="TextBox 38"/>
          <p:cNvSpPr txBox="true"/>
          <p:nvPr/>
        </p:nvSpPr>
        <p:spPr>
          <a:xfrm>
            <a:off x="181610" y="363220"/>
            <a:ext cx="5285105" cy="275590"/>
          </a:xfrm>
          <a:prstGeom prst="rect">
            <a:avLst/>
          </a:prstGeom>
          <a:noFill/>
        </p:spPr>
        <p:txBody>
          <a:bodyPr wrap="square" rtlCol="0">
            <a:spAutoFit/>
          </a:bodyPr>
          <a:p>
            <a:r>
              <a:rPr lang="en-US" altLang="en-US" sz="1200" b="1" dirty="0">
                <a:solidFill>
                  <a:schemeClr val="tx1">
                    <a:lumMod val="75000"/>
                    <a:lumOff val="25000"/>
                  </a:schemeClr>
                </a:solidFill>
                <a:cs typeface="Arial" panose="02080604020202020204" pitchFamily="34" charset="0"/>
              </a:rPr>
              <a:t>User Acceptance Testing - Pakar</a:t>
            </a:r>
            <a:endParaRPr lang="en-US" altLang="en-US" sz="1200" b="1" dirty="0">
              <a:solidFill>
                <a:schemeClr val="tx1">
                  <a:lumMod val="75000"/>
                  <a:lumOff val="25000"/>
                </a:schemeClr>
              </a:solidFill>
              <a:cs typeface="Arial" panose="02080604020202020204" pitchFamily="34" charset="0"/>
            </a:endParaRPr>
          </a:p>
        </p:txBody>
      </p:sp>
      <p:pic>
        <p:nvPicPr>
          <p:cNvPr id="76" name="Picture 76" descr="C:\Users\ASUS\Downloads\pengujian\01_page-0002.jpg"/>
          <p:cNvPicPr>
            <a:picLocks noChangeAspect="true" noChangeArrowheads="true"/>
          </p:cNvPicPr>
          <p:nvPr/>
        </p:nvPicPr>
        <p:blipFill>
          <a:blip r:embed="rId2" cstate="print">
            <a:extLst>
              <a:ext uri="{28A0092B-C50C-407E-A947-70E740481C1C}">
                <a14:useLocalDpi xmlns:a14="http://schemas.microsoft.com/office/drawing/2010/main" val="false"/>
              </a:ext>
            </a:extLst>
          </a:blip>
          <a:srcRect/>
          <a:stretch>
            <a:fillRect/>
          </a:stretch>
        </p:blipFill>
        <p:spPr>
          <a:xfrm>
            <a:off x="3128645" y="721995"/>
            <a:ext cx="2776220" cy="3926205"/>
          </a:xfrm>
          <a:prstGeom prst="rect">
            <a:avLst/>
          </a:prstGeom>
          <a:noFill/>
          <a:ln>
            <a:noFill/>
          </a:ln>
        </p:spPr>
      </p:pic>
      <p:pic>
        <p:nvPicPr>
          <p:cNvPr id="4" name="Picture 75" descr="C:\Users\ASUS\Downloads\pengujian\01_page-0001.jpg"/>
          <p:cNvPicPr>
            <a:picLocks noChangeAspect="true" noChangeArrowheads="true"/>
          </p:cNvPicPr>
          <p:nvPr/>
        </p:nvPicPr>
        <p:blipFill>
          <a:blip r:embed="rId3" cstate="print">
            <a:extLst>
              <a:ext uri="{28A0092B-C50C-407E-A947-70E740481C1C}">
                <a14:useLocalDpi xmlns:a14="http://schemas.microsoft.com/office/drawing/2010/main" val="false"/>
              </a:ext>
            </a:extLst>
          </a:blip>
          <a:srcRect/>
          <a:stretch>
            <a:fillRect/>
          </a:stretch>
        </p:blipFill>
        <p:spPr>
          <a:xfrm>
            <a:off x="167005" y="721995"/>
            <a:ext cx="2763520" cy="39090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 altLang="en-US" dirty="0">
                <a:solidFill>
                  <a:schemeClr val="accent5"/>
                </a:solidFill>
              </a:rPr>
              <a:t>Penutup</a:t>
            </a:r>
            <a:endParaRPr lang="" altLang="en-US" dirty="0"/>
          </a:p>
        </p:txBody>
      </p:sp>
      <p:sp>
        <p:nvSpPr>
          <p:cNvPr id="32" name="TextBox 31"/>
          <p:cNvSpPr txBox="true"/>
          <p:nvPr/>
        </p:nvSpPr>
        <p:spPr>
          <a:xfrm>
            <a:off x="539750" y="1221740"/>
            <a:ext cx="7702550" cy="583565"/>
          </a:xfrm>
          <a:prstGeom prst="rect">
            <a:avLst/>
          </a:prstGeom>
          <a:noFill/>
        </p:spPr>
        <p:txBody>
          <a:bodyPr wrap="square" rtlCol="0">
            <a:spAutoFit/>
          </a:bodyPr>
          <a:p>
            <a:r>
              <a:rPr lang="en-US" altLang="en-US" sz="1600" dirty="0">
                <a:cs typeface="Arial" panose="02080604020202020204" pitchFamily="34" charset="0"/>
              </a:rPr>
              <a:t>S</a:t>
            </a:r>
            <a:r>
              <a:rPr lang="en-US" altLang="ko-KR" sz="1600" dirty="0">
                <a:cs typeface="Arial" panose="02080604020202020204" pitchFamily="34" charset="0"/>
              </a:rPr>
              <a:t>uhu udara, curah hujan dan ketinggian lahan memiliki pengaruh besar atas kesusaian lahan pada tanaman tebu.</a:t>
            </a:r>
            <a:endParaRPr lang="en-US" altLang="ko-KR" sz="1600" dirty="0">
              <a:cs typeface="Arial" panose="02080604020202020204" pitchFamily="34" charset="0"/>
            </a:endParaRPr>
          </a:p>
        </p:txBody>
      </p:sp>
      <p:sp>
        <p:nvSpPr>
          <p:cNvPr id="4" name="TextBox 31"/>
          <p:cNvSpPr txBox="true"/>
          <p:nvPr/>
        </p:nvSpPr>
        <p:spPr>
          <a:xfrm>
            <a:off x="539750" y="884555"/>
            <a:ext cx="2661920" cy="337185"/>
          </a:xfrm>
          <a:prstGeom prst="rect">
            <a:avLst/>
          </a:prstGeom>
          <a:noFill/>
        </p:spPr>
        <p:txBody>
          <a:bodyPr wrap="square" rtlCol="0">
            <a:spAutoFit/>
          </a:bodyPr>
          <a:p>
            <a:r>
              <a:rPr lang="en-US" altLang="en-US" sz="1600" b="1" dirty="0">
                <a:cs typeface="Arial" panose="02080604020202020204" pitchFamily="34" charset="0"/>
              </a:rPr>
              <a:t>Kesimpulan</a:t>
            </a:r>
            <a:endParaRPr lang="en-US" altLang="en-US" sz="1600" b="1" dirty="0">
              <a:cs typeface="Arial" panose="02080604020202020204" pitchFamily="34" charset="0"/>
            </a:endParaRPr>
          </a:p>
        </p:txBody>
      </p:sp>
      <p:sp>
        <p:nvSpPr>
          <p:cNvPr id="5" name="TextBox 31"/>
          <p:cNvSpPr txBox="true"/>
          <p:nvPr/>
        </p:nvSpPr>
        <p:spPr>
          <a:xfrm>
            <a:off x="539750" y="2239645"/>
            <a:ext cx="7834630" cy="1568450"/>
          </a:xfrm>
          <a:prstGeom prst="rect">
            <a:avLst/>
          </a:prstGeom>
          <a:noFill/>
        </p:spPr>
        <p:txBody>
          <a:bodyPr wrap="square" rtlCol="0">
            <a:spAutoFit/>
          </a:bodyPr>
          <a:p>
            <a:r>
              <a:rPr lang="en-US" altLang="en-US" sz="1600" dirty="0">
                <a:cs typeface="Arial" panose="02080604020202020204" pitchFamily="34" charset="0"/>
              </a:rPr>
              <a:t>S</a:t>
            </a:r>
            <a:r>
              <a:rPr lang="en-US" altLang="ko-KR" sz="1600" dirty="0">
                <a:cs typeface="Arial" panose="02080604020202020204" pitchFamily="34" charset="0"/>
              </a:rPr>
              <a:t>etelahnya dilakukannya penelitiann ini yang dapat peneliti ajukan antara lain</a:t>
            </a:r>
            <a:r>
              <a:rPr lang="en-US" altLang="en-US" sz="1600" dirty="0">
                <a:cs typeface="Arial" panose="02080604020202020204" pitchFamily="34" charset="0"/>
              </a:rPr>
              <a:t> </a:t>
            </a:r>
            <a:r>
              <a:rPr lang="en-US" altLang="ko-KR" sz="1600" dirty="0">
                <a:cs typeface="Arial" panose="02080604020202020204" pitchFamily="34" charset="0"/>
              </a:rPr>
              <a:t>:</a:t>
            </a:r>
            <a:endParaRPr lang="en-US" altLang="ko-KR" sz="1600" dirty="0">
              <a:cs typeface="Arial" panose="02080604020202020204" pitchFamily="34" charset="0"/>
            </a:endParaRPr>
          </a:p>
          <a:p>
            <a:r>
              <a:rPr lang="en-US" altLang="ko-KR" sz="1600" dirty="0">
                <a:cs typeface="Arial" panose="02080604020202020204" pitchFamily="34" charset="0"/>
              </a:rPr>
              <a:t>a.</a:t>
            </a:r>
            <a:r>
              <a:rPr lang="en-US" altLang="en-US" sz="1600" dirty="0">
                <a:cs typeface="Arial" panose="02080604020202020204" pitchFamily="34" charset="0"/>
              </a:rPr>
              <a:t> </a:t>
            </a:r>
            <a:r>
              <a:rPr lang="en-US" altLang="ko-KR" sz="1600" dirty="0">
                <a:cs typeface="Arial" panose="02080604020202020204" pitchFamily="34" charset="0"/>
              </a:rPr>
              <a:t>Dapat ditambah parameter yaitu berupa pH tanah dan kelembaban lahan tebu dan dan dapat menggunakan algoritma selain Logika Fuzzy Mamdani untuk mendapatkan hasil yang lebih </a:t>
            </a:r>
            <a:endParaRPr lang="en-US" altLang="ko-KR" sz="1600" dirty="0">
              <a:cs typeface="Arial" panose="02080604020202020204" pitchFamily="34" charset="0"/>
            </a:endParaRPr>
          </a:p>
          <a:p>
            <a:r>
              <a:rPr lang="en-US" altLang="ko-KR" sz="1600" dirty="0">
                <a:cs typeface="Arial" panose="02080604020202020204" pitchFamily="34" charset="0"/>
              </a:rPr>
              <a:t>optimal.</a:t>
            </a:r>
            <a:endParaRPr lang="en-US" altLang="ko-KR" sz="1600" dirty="0">
              <a:cs typeface="Arial" panose="02080604020202020204" pitchFamily="34" charset="0"/>
            </a:endParaRPr>
          </a:p>
          <a:p>
            <a:r>
              <a:rPr lang="en-US" altLang="ko-KR" sz="1600" dirty="0">
                <a:cs typeface="Arial" panose="02080604020202020204" pitchFamily="34" charset="0"/>
              </a:rPr>
              <a:t>b.</a:t>
            </a:r>
            <a:r>
              <a:rPr lang="en-US" altLang="en-US" sz="1600" dirty="0">
                <a:cs typeface="Arial" panose="02080604020202020204" pitchFamily="34" charset="0"/>
              </a:rPr>
              <a:t> </a:t>
            </a:r>
            <a:r>
              <a:rPr lang="en-US" altLang="ko-KR" sz="1600" dirty="0">
                <a:cs typeface="Arial" panose="02080604020202020204" pitchFamily="34" charset="0"/>
              </a:rPr>
              <a:t>Pada sistem ini, masih terbatas pada website. Sehingga harapan untuk peneliti selanjutnya, dapat dikembangkan juga dalam bentuk android.</a:t>
            </a:r>
            <a:endParaRPr lang="en-US" altLang="ko-KR" sz="1600" dirty="0">
              <a:cs typeface="Arial" panose="02080604020202020204" pitchFamily="34" charset="0"/>
            </a:endParaRPr>
          </a:p>
        </p:txBody>
      </p:sp>
      <p:sp>
        <p:nvSpPr>
          <p:cNvPr id="6" name="TextBox 31"/>
          <p:cNvSpPr txBox="true"/>
          <p:nvPr/>
        </p:nvSpPr>
        <p:spPr>
          <a:xfrm>
            <a:off x="539750" y="1902460"/>
            <a:ext cx="2661920" cy="337185"/>
          </a:xfrm>
          <a:prstGeom prst="rect">
            <a:avLst/>
          </a:prstGeom>
          <a:noFill/>
        </p:spPr>
        <p:txBody>
          <a:bodyPr wrap="square" rtlCol="0">
            <a:spAutoFit/>
          </a:bodyPr>
          <a:p>
            <a:r>
              <a:rPr lang="en-US" altLang="en-US" sz="1600" b="1" dirty="0">
                <a:cs typeface="Arial" panose="02080604020202020204" pitchFamily="34" charset="0"/>
              </a:rPr>
              <a:t>Saran</a:t>
            </a:r>
            <a:endParaRPr lang="en-US" altLang="en-US" sz="1600" b="1" dirty="0">
              <a:cs typeface="Arial" panose="0208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true"/>
          <p:nvPr/>
        </p:nvSpPr>
        <p:spPr>
          <a:xfrm>
            <a:off x="1907540" y="1483360"/>
            <a:ext cx="5472430" cy="542290"/>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anose="02080604020202020204" pitchFamily="34" charset="0"/>
                <a:ea typeface="+mj-ea"/>
                <a:cs typeface="Arial" panose="02080604020202020204" pitchFamily="34" charset="0"/>
              </a:defRPr>
            </a:lvl1pPr>
          </a:lstStyle>
          <a:p>
            <a:r>
              <a:rPr lang="" altLang="en-US" dirty="0">
                <a:solidFill>
                  <a:schemeClr val="tx1"/>
                </a:solidFill>
                <a:latin typeface="+mj-lt"/>
              </a:rPr>
              <a:t>Terima Kasih</a:t>
            </a:r>
            <a:endParaRPr lang="" altLang="en-US" dirty="0">
              <a:solidFill>
                <a:schemeClr val="tx1"/>
              </a:solidFill>
              <a:latin typeface="+mj-lt"/>
            </a:endParaRPr>
          </a:p>
        </p:txBody>
      </p:sp>
      <p:sp>
        <p:nvSpPr>
          <p:cNvPr id="8" name="TextBox 7"/>
          <p:cNvSpPr txBox="true"/>
          <p:nvPr/>
        </p:nvSpPr>
        <p:spPr>
          <a:xfrm>
            <a:off x="3239852" y="989345"/>
            <a:ext cx="2664296" cy="398780"/>
          </a:xfrm>
          <a:prstGeom prst="rect">
            <a:avLst/>
          </a:prstGeom>
          <a:noFill/>
        </p:spPr>
        <p:txBody>
          <a:bodyPr wrap="square">
            <a:spAutoFit/>
          </a:bodyPr>
          <a:lstStyle/>
          <a:p>
            <a:pPr algn="ctr" fontAlgn="auto">
              <a:spcBef>
                <a:spcPts val="0"/>
              </a:spcBef>
              <a:spcAft>
                <a:spcPts val="0"/>
              </a:spcAft>
              <a:defRPr/>
            </a:pPr>
            <a:r>
              <a:rPr kumimoji="0" lang="" altLang="en-US" sz="2000" b="1" dirty="0">
                <a:solidFill>
                  <a:srgbClr val="0070C0"/>
                </a:solidFill>
                <a:cs typeface="Arial" panose="02080604020202020204" pitchFamily="34" charset="0"/>
              </a:rPr>
              <a:t>Sekian</a:t>
            </a:r>
            <a:endParaRPr kumimoji="0" lang="" altLang="en-US" sz="2000" b="1" dirty="0">
              <a:solidFill>
                <a:srgbClr val="0070C0"/>
              </a:solidFill>
              <a:cs typeface="Arial" panose="02080604020202020204" pitchFamily="34" charset="0"/>
            </a:endParaRPr>
          </a:p>
        </p:txBody>
      </p:sp>
      <p:pic>
        <p:nvPicPr>
          <p:cNvPr id="2" name="Picture 40"/>
          <p:cNvPicPr>
            <a:picLocks noChangeAspect="true"/>
          </p:cNvPicPr>
          <p:nvPr/>
        </p:nvPicPr>
        <p:blipFill>
          <a:blip r:embed="rId1"/>
          <a:srcRect/>
          <a:stretch>
            <a:fillRect/>
          </a:stretch>
        </p:blipFill>
        <p:spPr>
          <a:xfrm>
            <a:off x="3536315" y="2439035"/>
            <a:ext cx="2994660" cy="638175"/>
          </a:xfrm>
          <a:prstGeom prst="rect">
            <a:avLst/>
          </a:prstGeom>
        </p:spPr>
      </p:pic>
      <p:pic>
        <p:nvPicPr>
          <p:cNvPr id="46" name="Picture 41"/>
          <p:cNvPicPr>
            <a:picLocks noChangeAspect="true"/>
          </p:cNvPicPr>
          <p:nvPr/>
        </p:nvPicPr>
        <p:blipFill>
          <a:blip r:embed="rId2"/>
          <a:srcRect/>
          <a:stretch>
            <a:fillRect/>
          </a:stretch>
        </p:blipFill>
        <p:spPr>
          <a:xfrm>
            <a:off x="814705" y="2439035"/>
            <a:ext cx="1767840" cy="643890"/>
          </a:xfrm>
          <a:prstGeom prst="rect">
            <a:avLst/>
          </a:prstGeom>
        </p:spPr>
      </p:pic>
      <p:pic>
        <p:nvPicPr>
          <p:cNvPr id="47" name="Picture 42"/>
          <p:cNvPicPr>
            <a:picLocks noChangeAspect="true"/>
          </p:cNvPicPr>
          <p:nvPr/>
        </p:nvPicPr>
        <p:blipFill>
          <a:blip r:embed="rId3"/>
          <a:srcRect/>
          <a:stretch>
            <a:fillRect/>
          </a:stretch>
        </p:blipFill>
        <p:spPr>
          <a:xfrm>
            <a:off x="7280910" y="2245360"/>
            <a:ext cx="1026160" cy="10248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771044"/>
            <a:ext cx="9144000" cy="533308"/>
          </a:xfrm>
        </p:spPr>
        <p:txBody>
          <a:bodyPr/>
          <a:lstStyle/>
          <a:p>
            <a:r>
              <a:rPr lang="" altLang="en-US" dirty="0">
                <a:ea typeface="Malgun Gothic" pitchFamily="50" charset="-127"/>
              </a:rPr>
              <a:t>Pokok Pembahasan</a:t>
            </a:r>
            <a:endParaRPr lang="" altLang="en-US" dirty="0">
              <a:ea typeface="Malgun Gothic" pitchFamily="50" charset="-127"/>
            </a:endParaRPr>
          </a:p>
        </p:txBody>
      </p:sp>
      <p:sp>
        <p:nvSpPr>
          <p:cNvPr id="3" name="Text Placeholder 2"/>
          <p:cNvSpPr>
            <a:spLocks noGrp="true"/>
          </p:cNvSpPr>
          <p:nvPr>
            <p:ph type="body" sz="quarter" idx="12"/>
          </p:nvPr>
        </p:nvSpPr>
        <p:spPr>
          <a:xfrm>
            <a:off x="959485" y="1387475"/>
            <a:ext cx="2861310" cy="1639570"/>
          </a:xfrm>
          <a:prstGeom prst="rect">
            <a:avLst/>
          </a:prstGeom>
        </p:spPr>
        <p:txBody>
          <a:bodyPr/>
          <a:lstStyle/>
          <a:p>
            <a:pPr algn="ctr" fontAlgn="auto">
              <a:spcBef>
                <a:spcPts val="0"/>
              </a:spcBef>
              <a:spcAft>
                <a:spcPts val="0"/>
              </a:spcAft>
              <a:defRPr/>
            </a:pPr>
            <a:r>
              <a:rPr lang="" altLang="en-US" sz="2800" b="1" dirty="0">
                <a:solidFill>
                  <a:schemeClr val="tx1">
                    <a:lumMod val="75000"/>
                    <a:lumOff val="25000"/>
                  </a:schemeClr>
                </a:solidFill>
              </a:rPr>
              <a:t>Masalah</a:t>
            </a:r>
            <a:endParaRPr lang="" altLang="en-US" sz="1100" b="1" dirty="0">
              <a:solidFill>
                <a:schemeClr val="tx1">
                  <a:lumMod val="75000"/>
                  <a:lumOff val="25000"/>
                </a:schemeClr>
              </a:solidFill>
            </a:endParaRPr>
          </a:p>
          <a:p>
            <a:pPr algn="ctr" fontAlgn="auto">
              <a:spcBef>
                <a:spcPts val="0"/>
              </a:spcBef>
              <a:spcAft>
                <a:spcPts val="0"/>
              </a:spcAft>
              <a:defRPr/>
            </a:pPr>
            <a:r>
              <a:rPr lang="" altLang="en-US" sz="1800" b="0" dirty="0">
                <a:solidFill>
                  <a:schemeClr val="tx1">
                    <a:lumMod val="75000"/>
                    <a:lumOff val="25000"/>
                  </a:schemeClr>
                </a:solidFill>
              </a:rPr>
              <a:t>Petani mengukur Kesesuaian lahan tebu secara manual</a:t>
            </a:r>
            <a:endParaRPr lang="" altLang="en-US" sz="1800" b="0" dirty="0">
              <a:solidFill>
                <a:schemeClr val="tx1">
                  <a:lumMod val="75000"/>
                  <a:lumOff val="25000"/>
                </a:schemeClr>
              </a:solidFill>
            </a:endParaRPr>
          </a:p>
        </p:txBody>
      </p:sp>
      <p:sp>
        <p:nvSpPr>
          <p:cNvPr id="6" name="TextBox 5">
            <a:hlinkClick r:id="rId1"/>
          </p:cNvPr>
          <p:cNvSpPr txBox="true"/>
          <p:nvPr/>
        </p:nvSpPr>
        <p:spPr>
          <a:xfrm>
            <a:off x="-18256" y="4825165"/>
            <a:ext cx="9180512" cy="215444"/>
          </a:xfrm>
          <a:prstGeom prst="rect">
            <a:avLst/>
          </a:prstGeom>
          <a:noFill/>
        </p:spPr>
        <p:txBody>
          <a:bodyPr wrap="square" rtlCol="0">
            <a:spAutoFit/>
          </a:bodyPr>
          <a:lstStyle/>
          <a:p>
            <a:pPr algn="ctr"/>
            <a:r>
              <a:rPr lang="en-US" altLang="ko-KR" sz="800" dirty="0">
                <a:solidFill>
                  <a:schemeClr val="bg1"/>
                </a:solidFill>
                <a:cs typeface="Arial" panose="02080604020202020204" pitchFamily="34" charset="0"/>
                <a:hlinkClick r:id="rId1"/>
              </a:rPr>
              <a:t>http://www.free-powerpoint-templates-design.com</a:t>
            </a:r>
            <a:endParaRPr lang="ko-KR" altLang="en-US" sz="800" dirty="0">
              <a:solidFill>
                <a:schemeClr val="bg1"/>
              </a:solidFill>
              <a:cs typeface="Arial" panose="02080604020202020204" pitchFamily="34" charset="0"/>
            </a:endParaRPr>
          </a:p>
        </p:txBody>
      </p:sp>
      <p:pic>
        <p:nvPicPr>
          <p:cNvPr id="11" name="Picture 40"/>
          <p:cNvPicPr>
            <a:picLocks noChangeAspect="true"/>
          </p:cNvPicPr>
          <p:nvPr/>
        </p:nvPicPr>
        <p:blipFill>
          <a:blip r:embed="rId2"/>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3"/>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4"/>
          <a:srcRect/>
          <a:stretch>
            <a:fillRect/>
          </a:stretch>
        </p:blipFill>
        <p:spPr>
          <a:xfrm>
            <a:off x="6050915" y="-31115"/>
            <a:ext cx="555625" cy="554990"/>
          </a:xfrm>
          <a:prstGeom prst="rect">
            <a:avLst/>
          </a:prstGeom>
        </p:spPr>
      </p:pic>
      <p:sp>
        <p:nvSpPr>
          <p:cNvPr id="5" name="Text Placeholder 2"/>
          <p:cNvSpPr>
            <a:spLocks noGrp="true"/>
          </p:cNvSpPr>
          <p:nvPr/>
        </p:nvSpPr>
        <p:spPr>
          <a:xfrm>
            <a:off x="4898390" y="1659255"/>
            <a:ext cx="2861310" cy="1824355"/>
          </a:xfrm>
          <a:prstGeom prst="rect">
            <a:avLst/>
          </a:prstGeom>
        </p:spPr>
        <p:txBody>
          <a:bodyPr lIns="108000" anchor="ctr"/>
          <a:lstStyle>
            <a:lvl1pPr marL="0" indent="0" algn="ctr" defTabSz="914400" rtl="0" eaLnBrk="1" latinLnBrk="1" hangingPunct="1">
              <a:spcBef>
                <a:spcPct val="20000"/>
              </a:spcBef>
              <a:buFont typeface="Arial" panose="02080604020202020204" pitchFamily="34" charset="0"/>
              <a:buNone/>
              <a:defRPr sz="1200" b="1" kern="1200" baseline="0">
                <a:solidFill>
                  <a:schemeClr val="tx1"/>
                </a:solidFill>
                <a:effectLst/>
                <a:latin typeface="+mn-lt"/>
                <a:ea typeface="+mn-ea"/>
                <a:cs typeface="Arial" panose="02080604020202020204" pitchFamily="34" charset="0"/>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algn="ctr" fontAlgn="auto">
              <a:spcBef>
                <a:spcPts val="0"/>
              </a:spcBef>
              <a:spcAft>
                <a:spcPts val="0"/>
              </a:spcAft>
              <a:defRPr/>
            </a:pPr>
            <a:r>
              <a:rPr lang="" altLang="en-US" sz="2800" b="1" dirty="0">
                <a:solidFill>
                  <a:schemeClr val="tx1">
                    <a:lumMod val="75000"/>
                    <a:lumOff val="25000"/>
                  </a:schemeClr>
                </a:solidFill>
              </a:rPr>
              <a:t>Solusi</a:t>
            </a:r>
            <a:endParaRPr lang="en-US" altLang="en-US" sz="1100" b="1" dirty="0">
              <a:solidFill>
                <a:schemeClr val="tx1">
                  <a:lumMod val="75000"/>
                  <a:lumOff val="25000"/>
                </a:schemeClr>
              </a:solidFill>
            </a:endParaRPr>
          </a:p>
          <a:p>
            <a:pPr algn="ctr" fontAlgn="auto">
              <a:spcBef>
                <a:spcPts val="0"/>
              </a:spcBef>
              <a:spcAft>
                <a:spcPts val="0"/>
              </a:spcAft>
              <a:defRPr/>
            </a:pPr>
            <a:r>
              <a:rPr lang="" altLang="en-US" sz="1800" b="0" dirty="0">
                <a:solidFill>
                  <a:schemeClr val="tx1">
                    <a:lumMod val="75000"/>
                    <a:lumOff val="25000"/>
                  </a:schemeClr>
                </a:solidFill>
              </a:rPr>
              <a:t>Membutuhkan suatu sistem kesesuaian lahan agar </a:t>
            </a:r>
            <a:endParaRPr lang="" altLang="en-US" sz="1800" b="0" dirty="0">
              <a:solidFill>
                <a:schemeClr val="tx1">
                  <a:lumMod val="75000"/>
                  <a:lumOff val="25000"/>
                </a:schemeClr>
              </a:solidFill>
            </a:endParaRPr>
          </a:p>
          <a:p>
            <a:pPr algn="ctr" fontAlgn="auto">
              <a:spcBef>
                <a:spcPts val="0"/>
              </a:spcBef>
              <a:spcAft>
                <a:spcPts val="0"/>
              </a:spcAft>
              <a:defRPr/>
            </a:pPr>
            <a:r>
              <a:rPr lang="" altLang="en-US" sz="1800" b="0" dirty="0">
                <a:solidFill>
                  <a:schemeClr val="tx1">
                    <a:lumMod val="75000"/>
                    <a:lumOff val="25000"/>
                  </a:schemeClr>
                </a:solidFill>
              </a:rPr>
              <a:t>memudahkan petani untuk </a:t>
            </a:r>
            <a:endParaRPr lang="" altLang="en-US" sz="1800" b="0" dirty="0">
              <a:solidFill>
                <a:schemeClr val="tx1">
                  <a:lumMod val="75000"/>
                  <a:lumOff val="25000"/>
                </a:schemeClr>
              </a:solidFill>
            </a:endParaRPr>
          </a:p>
          <a:p>
            <a:pPr algn="ctr" fontAlgn="auto">
              <a:spcBef>
                <a:spcPts val="0"/>
              </a:spcBef>
              <a:spcAft>
                <a:spcPts val="0"/>
              </a:spcAft>
              <a:defRPr/>
            </a:pPr>
            <a:r>
              <a:rPr lang="" altLang="en-US" sz="1800" b="0" dirty="0">
                <a:solidFill>
                  <a:schemeClr val="tx1">
                    <a:lumMod val="75000"/>
                    <a:lumOff val="25000"/>
                  </a:schemeClr>
                </a:solidFill>
              </a:rPr>
              <a:t>menentukan lahan yang </a:t>
            </a:r>
            <a:endParaRPr lang="" altLang="en-US" sz="1800" b="0" dirty="0">
              <a:solidFill>
                <a:schemeClr val="tx1">
                  <a:lumMod val="75000"/>
                  <a:lumOff val="25000"/>
                </a:schemeClr>
              </a:solidFill>
            </a:endParaRPr>
          </a:p>
          <a:p>
            <a:pPr algn="ctr" fontAlgn="auto">
              <a:spcBef>
                <a:spcPts val="0"/>
              </a:spcBef>
              <a:spcAft>
                <a:spcPts val="0"/>
              </a:spcAft>
              <a:defRPr/>
            </a:pPr>
            <a:r>
              <a:rPr lang="" altLang="en-US" sz="1800" b="0" dirty="0">
                <a:solidFill>
                  <a:schemeClr val="tx1">
                    <a:lumMod val="75000"/>
                    <a:lumOff val="25000"/>
                  </a:schemeClr>
                </a:solidFill>
              </a:rPr>
              <a:t>sesuai</a:t>
            </a:r>
            <a:endParaRPr lang="" altLang="en-US" sz="1800" b="0"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287020"/>
            <a:ext cx="9144000" cy="884466"/>
          </a:xfrm>
        </p:spPr>
        <p:txBody>
          <a:bodyPr/>
          <a:lstStyle/>
          <a:p>
            <a:r>
              <a:rPr lang="" altLang="en-US" sz="3200" dirty="0"/>
              <a:t>Tinjauan</a:t>
            </a:r>
            <a:r>
              <a:rPr lang="en-US" altLang="ko-KR" sz="3200" dirty="0"/>
              <a:t> </a:t>
            </a:r>
            <a:r>
              <a:rPr lang="" altLang="en-US" sz="3200" dirty="0">
                <a:solidFill>
                  <a:schemeClr val="accent5"/>
                </a:solidFill>
              </a:rPr>
              <a:t>Pustaka</a:t>
            </a:r>
            <a:endParaRPr lang="" altLang="en-US" sz="3200" dirty="0">
              <a:solidFill>
                <a:schemeClr val="accent5"/>
              </a:solidFill>
            </a:endParaRPr>
          </a:p>
        </p:txBody>
      </p:sp>
      <p:sp>
        <p:nvSpPr>
          <p:cNvPr id="15" name="TextBox 14"/>
          <p:cNvSpPr txBox="true"/>
          <p:nvPr/>
        </p:nvSpPr>
        <p:spPr>
          <a:xfrm>
            <a:off x="540000" y="1711728"/>
            <a:ext cx="2519832" cy="1198880"/>
          </a:xfrm>
          <a:prstGeom prst="rect">
            <a:avLst/>
          </a:prstGeom>
          <a:noFill/>
        </p:spPr>
        <p:txBody>
          <a:bodyPr wrap="square" rtlCol="0">
            <a:spAutoFit/>
          </a:bodyPr>
          <a:lstStyle/>
          <a:p>
            <a:r>
              <a:rPr lang="en-US" altLang="ko-KR" sz="1200" dirty="0">
                <a:solidFill>
                  <a:schemeClr val="tx1">
                    <a:lumMod val="75000"/>
                    <a:lumOff val="25000"/>
                  </a:schemeClr>
                </a:solidFill>
                <a:cs typeface="Arial" panose="02080604020202020204" pitchFamily="34" charset="0"/>
              </a:rPr>
              <a:t>Tanaman tebu merupakan salah satu komoditas penting di bidang pertanian, karena hasil dari pengolahan tebu dijadikan sebagai bahan baku pembuatan gula yang sudah menjadi kebutuhan industri dan rumah tangga.</a:t>
            </a:r>
            <a:endParaRPr lang="en-US" altLang="ko-KR" sz="1200" dirty="0">
              <a:solidFill>
                <a:schemeClr val="tx1">
                  <a:lumMod val="75000"/>
                  <a:lumOff val="25000"/>
                </a:schemeClr>
              </a:solidFill>
              <a:cs typeface="Arial" panose="02080604020202020204" pitchFamily="34" charset="0"/>
            </a:endParaRPr>
          </a:p>
        </p:txBody>
      </p:sp>
      <p:sp>
        <p:nvSpPr>
          <p:cNvPr id="16" name="TextBox 15"/>
          <p:cNvSpPr txBox="true"/>
          <p:nvPr/>
        </p:nvSpPr>
        <p:spPr>
          <a:xfrm>
            <a:off x="539456" y="1243048"/>
            <a:ext cx="1213546" cy="430530"/>
          </a:xfrm>
          <a:prstGeom prst="rect">
            <a:avLst/>
          </a:prstGeom>
          <a:noFill/>
        </p:spPr>
        <p:txBody>
          <a:bodyPr wrap="square" tIns="0" bIns="0" rtlCol="0" anchor="ctr">
            <a:spAutoFit/>
          </a:bodyPr>
          <a:lstStyle/>
          <a:p>
            <a:r>
              <a:rPr lang="" altLang="en-US" sz="2800" b="1" dirty="0">
                <a:solidFill>
                  <a:schemeClr val="tx1">
                    <a:lumMod val="75000"/>
                    <a:lumOff val="25000"/>
                  </a:schemeClr>
                </a:solidFill>
                <a:cs typeface="Arial" panose="02080604020202020204" pitchFamily="34" charset="0"/>
              </a:rPr>
              <a:t>Tebu</a:t>
            </a:r>
            <a:endParaRPr lang="" altLang="en-US" sz="1200" b="1" dirty="0">
              <a:solidFill>
                <a:schemeClr val="tx1">
                  <a:lumMod val="75000"/>
                  <a:lumOff val="25000"/>
                </a:schemeClr>
              </a:solidFill>
              <a:cs typeface="Arial" panose="02080604020202020204" pitchFamily="34" charset="0"/>
            </a:endParaRPr>
          </a:p>
        </p:txBody>
      </p:sp>
      <p:sp>
        <p:nvSpPr>
          <p:cNvPr id="17" name="TextBox 16"/>
          <p:cNvSpPr txBox="true"/>
          <p:nvPr/>
        </p:nvSpPr>
        <p:spPr>
          <a:xfrm>
            <a:off x="539750" y="3178493"/>
            <a:ext cx="1473835" cy="430530"/>
          </a:xfrm>
          <a:prstGeom prst="rect">
            <a:avLst/>
          </a:prstGeom>
          <a:noFill/>
        </p:spPr>
        <p:txBody>
          <a:bodyPr wrap="square" tIns="0" bIns="0" rtlCol="0" anchor="ctr">
            <a:spAutoFit/>
          </a:bodyPr>
          <a:lstStyle/>
          <a:p>
            <a:r>
              <a:rPr lang="" altLang="en-US" sz="2800" b="1" dirty="0">
                <a:solidFill>
                  <a:schemeClr val="tx1">
                    <a:lumMod val="75000"/>
                    <a:lumOff val="25000"/>
                  </a:schemeClr>
                </a:solidFill>
                <a:cs typeface="Arial" panose="02080604020202020204" pitchFamily="34" charset="0"/>
              </a:rPr>
              <a:t>Varietas</a:t>
            </a:r>
            <a:endParaRPr lang="" altLang="en-US" sz="1200" b="1" dirty="0">
              <a:solidFill>
                <a:schemeClr val="tx1">
                  <a:lumMod val="75000"/>
                  <a:lumOff val="25000"/>
                </a:schemeClr>
              </a:solidFill>
              <a:cs typeface="Arial" panose="02080604020202020204" pitchFamily="34" charset="0"/>
            </a:endParaRPr>
          </a:p>
        </p:txBody>
      </p:sp>
      <p:sp>
        <p:nvSpPr>
          <p:cNvPr id="18" name="TextBox 17"/>
          <p:cNvSpPr txBox="true"/>
          <p:nvPr/>
        </p:nvSpPr>
        <p:spPr>
          <a:xfrm>
            <a:off x="540000" y="3621263"/>
            <a:ext cx="2519832" cy="460375"/>
          </a:xfrm>
          <a:prstGeom prst="rect">
            <a:avLst/>
          </a:prstGeom>
          <a:noFill/>
        </p:spPr>
        <p:txBody>
          <a:bodyPr wrap="square" rtlCol="0">
            <a:spAutoFit/>
          </a:bodyPr>
          <a:lstStyle/>
          <a:p>
            <a:r>
              <a:rPr lang="" altLang="en-US" sz="1200" dirty="0">
                <a:solidFill>
                  <a:schemeClr val="tx1">
                    <a:lumMod val="75000"/>
                    <a:lumOff val="25000"/>
                  </a:schemeClr>
                </a:solidFill>
                <a:cs typeface="Arial" panose="02080604020202020204" pitchFamily="34" charset="0"/>
              </a:rPr>
              <a:t>1. Tebu Hitam / Bululawang(BL)</a:t>
            </a:r>
            <a:endParaRPr lang="" altLang="en-US" sz="1200" dirty="0">
              <a:solidFill>
                <a:schemeClr val="tx1">
                  <a:lumMod val="75000"/>
                  <a:lumOff val="25000"/>
                </a:schemeClr>
              </a:solidFill>
              <a:cs typeface="Arial" panose="02080604020202020204" pitchFamily="34" charset="0"/>
            </a:endParaRPr>
          </a:p>
          <a:p>
            <a:r>
              <a:rPr lang="" altLang="en-US" sz="1200" dirty="0">
                <a:solidFill>
                  <a:schemeClr val="tx1">
                    <a:lumMod val="75000"/>
                    <a:lumOff val="25000"/>
                  </a:schemeClr>
                </a:solidFill>
                <a:cs typeface="Arial" panose="02080604020202020204" pitchFamily="34" charset="0"/>
              </a:rPr>
              <a:t>2. Tebu Hijau (PS 862)</a:t>
            </a:r>
            <a:endParaRPr lang="" altLang="en-US" sz="1200" dirty="0">
              <a:solidFill>
                <a:schemeClr val="tx1">
                  <a:lumMod val="75000"/>
                  <a:lumOff val="25000"/>
                </a:schemeClr>
              </a:solidFill>
              <a:cs typeface="Arial" panose="02080604020202020204" pitchFamily="34" charset="0"/>
            </a:endParaRPr>
          </a:p>
        </p:txBody>
      </p:sp>
      <p:grpSp>
        <p:nvGrpSpPr>
          <p:cNvPr id="19" name="Group 18"/>
          <p:cNvGrpSpPr/>
          <p:nvPr/>
        </p:nvGrpSpPr>
        <p:grpSpPr>
          <a:xfrm>
            <a:off x="3639706" y="3337317"/>
            <a:ext cx="2626482" cy="672224"/>
            <a:chOff x="2113657" y="4283314"/>
            <a:chExt cx="3647460" cy="672224"/>
          </a:xfrm>
        </p:grpSpPr>
        <p:sp>
          <p:nvSpPr>
            <p:cNvPr id="20" name="TextBox 19"/>
            <p:cNvSpPr txBox="true"/>
            <p:nvPr/>
          </p:nvSpPr>
          <p:spPr>
            <a:xfrm>
              <a:off x="2113657" y="4495163"/>
              <a:ext cx="3647459" cy="460375"/>
            </a:xfrm>
            <a:prstGeom prst="rect">
              <a:avLst/>
            </a:prstGeom>
            <a:noFill/>
          </p:spPr>
          <p:txBody>
            <a:bodyPr wrap="square" rtlCol="0">
              <a:spAutoFit/>
            </a:bodyPr>
            <a:lstStyle/>
            <a:p>
              <a:r>
                <a:rPr lang="en-US" altLang="ko-KR" sz="1200" dirty="0">
                  <a:solidFill>
                    <a:schemeClr val="tx1">
                      <a:lumMod val="75000"/>
                      <a:lumOff val="25000"/>
                    </a:schemeClr>
                  </a:solidFill>
                  <a:cs typeface="Arial" panose="02080604020202020204" pitchFamily="34" charset="0"/>
                </a:rPr>
                <a:t>Suhu yang baik untuk tanaman tebu yang baik berkisar antara 24C hingga 30C</a:t>
              </a:r>
              <a:endParaRPr lang="en-US" altLang="ko-KR" sz="1200" dirty="0">
                <a:solidFill>
                  <a:schemeClr val="tx1">
                    <a:lumMod val="75000"/>
                    <a:lumOff val="25000"/>
                  </a:schemeClr>
                </a:solidFill>
                <a:cs typeface="Arial" panose="02080604020202020204" pitchFamily="34" charset="0"/>
              </a:endParaRPr>
            </a:p>
          </p:txBody>
        </p:sp>
        <p:sp>
          <p:nvSpPr>
            <p:cNvPr id="21" name="TextBox 20"/>
            <p:cNvSpPr txBox="true"/>
            <p:nvPr/>
          </p:nvSpPr>
          <p:spPr>
            <a:xfrm>
              <a:off x="2113658" y="4283314"/>
              <a:ext cx="3647459" cy="275590"/>
            </a:xfrm>
            <a:prstGeom prst="rect">
              <a:avLst/>
            </a:prstGeom>
            <a:noFill/>
          </p:spPr>
          <p:txBody>
            <a:bodyPr wrap="square" rtlCol="0">
              <a:spAutoFit/>
            </a:bodyPr>
            <a:lstStyle/>
            <a:p>
              <a:r>
                <a:rPr lang="" altLang="en-US" sz="1200" b="1" dirty="0">
                  <a:solidFill>
                    <a:schemeClr val="tx1">
                      <a:lumMod val="75000"/>
                      <a:lumOff val="25000"/>
                    </a:schemeClr>
                  </a:solidFill>
                  <a:cs typeface="Arial" panose="02080604020202020204" pitchFamily="34" charset="0"/>
                </a:rPr>
                <a:t>Suhu Udara</a:t>
              </a:r>
              <a:endParaRPr lang="" altLang="en-US" sz="1200" b="1" dirty="0">
                <a:solidFill>
                  <a:schemeClr val="tx1">
                    <a:lumMod val="75000"/>
                    <a:lumOff val="25000"/>
                  </a:schemeClr>
                </a:solidFill>
                <a:cs typeface="Arial" panose="02080604020202020204" pitchFamily="34" charset="0"/>
              </a:endParaRPr>
            </a:p>
          </p:txBody>
        </p:sp>
      </p:grpSp>
      <p:grpSp>
        <p:nvGrpSpPr>
          <p:cNvPr id="25" name="Group 24"/>
          <p:cNvGrpSpPr/>
          <p:nvPr/>
        </p:nvGrpSpPr>
        <p:grpSpPr>
          <a:xfrm>
            <a:off x="6228184" y="1354134"/>
            <a:ext cx="2626482" cy="857009"/>
            <a:chOff x="2113657" y="4283314"/>
            <a:chExt cx="3647460" cy="857009"/>
          </a:xfrm>
        </p:grpSpPr>
        <p:sp>
          <p:nvSpPr>
            <p:cNvPr id="26" name="TextBox 25"/>
            <p:cNvSpPr txBox="true"/>
            <p:nvPr/>
          </p:nvSpPr>
          <p:spPr>
            <a:xfrm>
              <a:off x="2113657" y="4495163"/>
              <a:ext cx="3647459" cy="645160"/>
            </a:xfrm>
            <a:prstGeom prst="rect">
              <a:avLst/>
            </a:prstGeom>
            <a:noFill/>
          </p:spPr>
          <p:txBody>
            <a:bodyPr wrap="square" rtlCol="0">
              <a:spAutoFit/>
            </a:bodyPr>
            <a:lstStyle/>
            <a:p>
              <a:r>
                <a:rPr lang="en-US" altLang="ko-KR" sz="1200" dirty="0">
                  <a:solidFill>
                    <a:schemeClr val="tx1">
                      <a:lumMod val="75000"/>
                      <a:lumOff val="25000"/>
                    </a:schemeClr>
                  </a:solidFill>
                  <a:cs typeface="Arial" panose="02080604020202020204" pitchFamily="34" charset="0"/>
                </a:rPr>
                <a:t>Curah hujan yang optimum untuk tanamaan tebu adalah 1.500-2.500 mm pertahun dengan hujan tersebar merata</a:t>
              </a:r>
              <a:endParaRPr lang="en-US" altLang="ko-KR" sz="1200" dirty="0">
                <a:solidFill>
                  <a:schemeClr val="tx1">
                    <a:lumMod val="75000"/>
                    <a:lumOff val="25000"/>
                  </a:schemeClr>
                </a:solidFill>
                <a:cs typeface="Arial" panose="02080604020202020204" pitchFamily="34" charset="0"/>
              </a:endParaRPr>
            </a:p>
          </p:txBody>
        </p:sp>
        <p:sp>
          <p:nvSpPr>
            <p:cNvPr id="27" name="TextBox 26"/>
            <p:cNvSpPr txBox="true"/>
            <p:nvPr/>
          </p:nvSpPr>
          <p:spPr>
            <a:xfrm>
              <a:off x="2113658" y="4283314"/>
              <a:ext cx="3647459" cy="275590"/>
            </a:xfrm>
            <a:prstGeom prst="rect">
              <a:avLst/>
            </a:prstGeom>
            <a:noFill/>
          </p:spPr>
          <p:txBody>
            <a:bodyPr wrap="square" rtlCol="0">
              <a:spAutoFit/>
            </a:bodyPr>
            <a:lstStyle/>
            <a:p>
              <a:r>
                <a:rPr lang="" altLang="en-US" sz="1200" b="1" dirty="0">
                  <a:solidFill>
                    <a:schemeClr val="tx1">
                      <a:lumMod val="75000"/>
                      <a:lumOff val="25000"/>
                    </a:schemeClr>
                  </a:solidFill>
                  <a:cs typeface="Arial" panose="02080604020202020204" pitchFamily="34" charset="0"/>
                </a:rPr>
                <a:t>Curah Hujan</a:t>
              </a:r>
              <a:endParaRPr lang="" altLang="en-US" sz="1200" b="1" dirty="0">
                <a:solidFill>
                  <a:schemeClr val="tx1">
                    <a:lumMod val="75000"/>
                    <a:lumOff val="25000"/>
                  </a:schemeClr>
                </a:solidFill>
                <a:cs typeface="Arial" panose="02080604020202020204" pitchFamily="34" charset="0"/>
              </a:endParaRPr>
            </a:p>
          </p:txBody>
        </p:sp>
      </p:grpSp>
      <p:grpSp>
        <p:nvGrpSpPr>
          <p:cNvPr id="28" name="Group 27"/>
          <p:cNvGrpSpPr/>
          <p:nvPr/>
        </p:nvGrpSpPr>
        <p:grpSpPr>
          <a:xfrm>
            <a:off x="6265998" y="3265787"/>
            <a:ext cx="2626482" cy="1041794"/>
            <a:chOff x="2113657" y="4283314"/>
            <a:chExt cx="3647460" cy="1041794"/>
          </a:xfrm>
        </p:grpSpPr>
        <p:sp>
          <p:nvSpPr>
            <p:cNvPr id="29" name="TextBox 28"/>
            <p:cNvSpPr txBox="true"/>
            <p:nvPr/>
          </p:nvSpPr>
          <p:spPr>
            <a:xfrm>
              <a:off x="2113657" y="4495163"/>
              <a:ext cx="3647459" cy="829945"/>
            </a:xfrm>
            <a:prstGeom prst="rect">
              <a:avLst/>
            </a:prstGeom>
            <a:noFill/>
          </p:spPr>
          <p:txBody>
            <a:bodyPr wrap="square" rtlCol="0">
              <a:spAutoFit/>
            </a:bodyPr>
            <a:lstStyle/>
            <a:p>
              <a:r>
                <a:rPr lang="en-US" altLang="ko-KR" sz="1200" dirty="0">
                  <a:solidFill>
                    <a:schemeClr val="tx1">
                      <a:lumMod val="75000"/>
                      <a:lumOff val="25000"/>
                    </a:schemeClr>
                  </a:solidFill>
                  <a:cs typeface="Arial" panose="02080604020202020204" pitchFamily="34" charset="0"/>
                </a:rPr>
                <a:t>Kesesuaian lahan ini diperoleh dengan membandingkan antar kualitas lahan dari setiap satuan lahan dengan persyaratan kesesuaian lahan untuk tanaman tebu</a:t>
              </a:r>
              <a:endParaRPr lang="en-US" altLang="ko-KR" sz="1200" dirty="0">
                <a:solidFill>
                  <a:schemeClr val="tx1">
                    <a:lumMod val="75000"/>
                    <a:lumOff val="25000"/>
                  </a:schemeClr>
                </a:solidFill>
                <a:cs typeface="Arial" panose="02080604020202020204" pitchFamily="34" charset="0"/>
              </a:endParaRPr>
            </a:p>
          </p:txBody>
        </p:sp>
        <p:sp>
          <p:nvSpPr>
            <p:cNvPr id="30" name="TextBox 29"/>
            <p:cNvSpPr txBox="true"/>
            <p:nvPr/>
          </p:nvSpPr>
          <p:spPr>
            <a:xfrm>
              <a:off x="2113658" y="4283314"/>
              <a:ext cx="3647459" cy="275590"/>
            </a:xfrm>
            <a:prstGeom prst="rect">
              <a:avLst/>
            </a:prstGeom>
            <a:noFill/>
          </p:spPr>
          <p:txBody>
            <a:bodyPr wrap="square" rtlCol="0">
              <a:spAutoFit/>
            </a:bodyPr>
            <a:lstStyle/>
            <a:p>
              <a:r>
                <a:rPr lang="" altLang="en-US" sz="1200" b="1" dirty="0">
                  <a:solidFill>
                    <a:schemeClr val="tx1">
                      <a:lumMod val="75000"/>
                      <a:lumOff val="25000"/>
                    </a:schemeClr>
                  </a:solidFill>
                  <a:cs typeface="Arial" panose="02080604020202020204" pitchFamily="34" charset="0"/>
                </a:rPr>
                <a:t>Kesesuaian lahan</a:t>
              </a:r>
              <a:endParaRPr lang="" altLang="en-US" sz="1200" b="1" dirty="0">
                <a:solidFill>
                  <a:schemeClr val="tx1">
                    <a:lumMod val="75000"/>
                    <a:lumOff val="25000"/>
                  </a:schemeClr>
                </a:solidFill>
                <a:cs typeface="Arial" panose="02080604020202020204" pitchFamily="34" charset="0"/>
              </a:endParaRPr>
            </a:p>
          </p:txBody>
        </p:sp>
      </p:grpSp>
      <p:pic>
        <p:nvPicPr>
          <p:cNvPr id="3" name="Picture 40"/>
          <p:cNvPicPr>
            <a:picLocks noChangeAspect="true"/>
          </p:cNvPicPr>
          <p:nvPr/>
        </p:nvPicPr>
        <p:blipFill>
          <a:blip r:embed="rId1"/>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2"/>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3"/>
          <a:srcRect/>
          <a:stretch>
            <a:fillRect/>
          </a:stretch>
        </p:blipFill>
        <p:spPr>
          <a:xfrm>
            <a:off x="6050915" y="-31115"/>
            <a:ext cx="555625" cy="554990"/>
          </a:xfrm>
          <a:prstGeom prst="rect">
            <a:avLst/>
          </a:prstGeom>
        </p:spPr>
      </p:pic>
      <p:grpSp>
        <p:nvGrpSpPr>
          <p:cNvPr id="4" name="Group 3"/>
          <p:cNvGrpSpPr/>
          <p:nvPr/>
        </p:nvGrpSpPr>
        <p:grpSpPr>
          <a:xfrm>
            <a:off x="3640055" y="1353880"/>
            <a:ext cx="2626482" cy="1226579"/>
            <a:chOff x="2113657" y="4283314"/>
            <a:chExt cx="3647460" cy="1226579"/>
          </a:xfrm>
        </p:grpSpPr>
        <p:sp>
          <p:nvSpPr>
            <p:cNvPr id="5" name="TextBox 22"/>
            <p:cNvSpPr txBox="true"/>
            <p:nvPr/>
          </p:nvSpPr>
          <p:spPr>
            <a:xfrm>
              <a:off x="2113657" y="4495163"/>
              <a:ext cx="3647459" cy="1014730"/>
            </a:xfrm>
            <a:prstGeom prst="rect">
              <a:avLst/>
            </a:prstGeom>
            <a:noFill/>
          </p:spPr>
          <p:txBody>
            <a:bodyPr wrap="square" rtlCol="0">
              <a:spAutoFit/>
            </a:bodyPr>
            <a:p>
              <a:r>
                <a:rPr lang="en-US" altLang="ko-KR" sz="1200" dirty="0">
                  <a:solidFill>
                    <a:schemeClr val="tx1">
                      <a:lumMod val="75000"/>
                      <a:lumOff val="25000"/>
                    </a:schemeClr>
                  </a:solidFill>
                  <a:cs typeface="Arial" panose="02080604020202020204" pitchFamily="34" charset="0"/>
                </a:rPr>
                <a:t>Tanaman tebu dapat tumbuh baik pada berbagai jenis tanah seperti tanah alluvial, grumosol, latosol dan regosol dengan ketinggian antara 0–1400m diatas permukaan laut. </a:t>
              </a:r>
              <a:endParaRPr lang="en-US" altLang="ko-KR" sz="1200" dirty="0">
                <a:solidFill>
                  <a:schemeClr val="tx1">
                    <a:lumMod val="75000"/>
                    <a:lumOff val="25000"/>
                  </a:schemeClr>
                </a:solidFill>
                <a:cs typeface="Arial" panose="02080604020202020204" pitchFamily="34" charset="0"/>
              </a:endParaRPr>
            </a:p>
          </p:txBody>
        </p:sp>
        <p:sp>
          <p:nvSpPr>
            <p:cNvPr id="6" name="TextBox 23"/>
            <p:cNvSpPr txBox="true"/>
            <p:nvPr/>
          </p:nvSpPr>
          <p:spPr>
            <a:xfrm>
              <a:off x="2113658" y="4283314"/>
              <a:ext cx="3647459" cy="275590"/>
            </a:xfrm>
            <a:prstGeom prst="rect">
              <a:avLst/>
            </a:prstGeom>
            <a:noFill/>
          </p:spPr>
          <p:txBody>
            <a:bodyPr wrap="square" rtlCol="0">
              <a:spAutoFit/>
            </a:bodyPr>
            <a:p>
              <a:r>
                <a:rPr lang="en-US" altLang="en-US" sz="1200" b="1" dirty="0">
                  <a:solidFill>
                    <a:schemeClr val="tx1">
                      <a:lumMod val="75000"/>
                      <a:lumOff val="25000"/>
                    </a:schemeClr>
                  </a:solidFill>
                  <a:cs typeface="Arial" panose="02080604020202020204" pitchFamily="34" charset="0"/>
                </a:rPr>
                <a:t>Ketinggian</a:t>
              </a:r>
              <a:endParaRPr lang="en-US" altLang="en-US" sz="1200" b="1" dirty="0">
                <a:solidFill>
                  <a:schemeClr val="tx1">
                    <a:lumMod val="75000"/>
                    <a:lumOff val="25000"/>
                  </a:schemeClr>
                </a:solidFill>
                <a:cs typeface="Arial" panose="0208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0" y="287020"/>
            <a:ext cx="9144000" cy="884466"/>
          </a:xfrm>
        </p:spPr>
        <p:txBody>
          <a:bodyPr/>
          <a:lstStyle/>
          <a:p>
            <a:pPr algn="ctr"/>
            <a:r>
              <a:rPr lang="" altLang="en-US" sz="3200" dirty="0">
                <a:solidFill>
                  <a:schemeClr val="accent5"/>
                </a:solidFill>
              </a:rPr>
              <a:t>Metode</a:t>
            </a:r>
            <a:r>
              <a:rPr lang="en-US" altLang="ko-KR" sz="3200" dirty="0"/>
              <a:t> </a:t>
            </a:r>
            <a:r>
              <a:rPr lang="" altLang="en-US" sz="3200" dirty="0"/>
              <a:t>Penelitian</a:t>
            </a:r>
            <a:endParaRPr lang="" altLang="en-US" sz="3200" dirty="0"/>
          </a:p>
        </p:txBody>
      </p:sp>
      <p:sp>
        <p:nvSpPr>
          <p:cNvPr id="3" name="Frame 2"/>
          <p:cNvSpPr/>
          <p:nvPr/>
        </p:nvSpPr>
        <p:spPr>
          <a:xfrm rot="18900000">
            <a:off x="3534429" y="1664412"/>
            <a:ext cx="2075142" cy="2075142"/>
          </a:xfrm>
          <a:prstGeom prst="frame">
            <a:avLst>
              <a:gd name="adj1" fmla="val 55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solidFill>
                <a:schemeClr val="tx1"/>
              </a:solidFill>
            </a:endParaRPr>
          </a:p>
        </p:txBody>
      </p:sp>
      <p:sp>
        <p:nvSpPr>
          <p:cNvPr id="9" name="TextBox 8"/>
          <p:cNvSpPr txBox="true"/>
          <p:nvPr/>
        </p:nvSpPr>
        <p:spPr>
          <a:xfrm>
            <a:off x="3801745" y="2496820"/>
            <a:ext cx="1533525" cy="521970"/>
          </a:xfrm>
          <a:prstGeom prst="rect">
            <a:avLst/>
          </a:prstGeom>
          <a:noFill/>
        </p:spPr>
        <p:txBody>
          <a:bodyPr wrap="square" rtlCol="0">
            <a:spAutoFit/>
          </a:bodyPr>
          <a:lstStyle/>
          <a:p>
            <a:pPr algn="ctr"/>
            <a:r>
              <a:rPr lang="" altLang="en-US" sz="1400" b="1" i="1" dirty="0">
                <a:solidFill>
                  <a:srgbClr val="E62949"/>
                </a:solidFill>
                <a:cs typeface="Arial" panose="02080604020202020204" pitchFamily="34" charset="0"/>
              </a:rPr>
              <a:t>Fuzzy</a:t>
            </a:r>
            <a:r>
              <a:rPr lang="en-US" altLang="ko-KR" sz="1400" b="1" i="1" dirty="0">
                <a:solidFill>
                  <a:schemeClr val="tx1">
                    <a:lumMod val="75000"/>
                    <a:lumOff val="25000"/>
                  </a:schemeClr>
                </a:solidFill>
                <a:cs typeface="Arial" panose="02080604020202020204" pitchFamily="34" charset="0"/>
              </a:rPr>
              <a:t> </a:t>
            </a:r>
            <a:r>
              <a:rPr lang="" altLang="en-US" sz="1400" b="1" i="1" dirty="0">
                <a:solidFill>
                  <a:schemeClr val="tx1"/>
                </a:solidFill>
                <a:cs typeface="Arial" panose="02080604020202020204" pitchFamily="34" charset="0"/>
              </a:rPr>
              <a:t>Inference</a:t>
            </a:r>
            <a:r>
              <a:rPr lang="en-US" altLang="ko-KR" sz="1400" b="1" i="1" dirty="0">
                <a:solidFill>
                  <a:schemeClr val="tx1"/>
                </a:solidFill>
                <a:cs typeface="Arial" panose="02080604020202020204" pitchFamily="34" charset="0"/>
              </a:rPr>
              <a:t> </a:t>
            </a:r>
            <a:r>
              <a:rPr lang="" altLang="en-US" sz="1400" b="1" i="1" dirty="0">
                <a:solidFill>
                  <a:schemeClr val="tx1"/>
                </a:solidFill>
                <a:cs typeface="Arial" panose="02080604020202020204" pitchFamily="34" charset="0"/>
              </a:rPr>
              <a:t>System </a:t>
            </a:r>
            <a:r>
              <a:rPr lang="" altLang="en-US" sz="1400" b="1" i="1" dirty="0">
                <a:solidFill>
                  <a:schemeClr val="accent1"/>
                </a:solidFill>
                <a:cs typeface="Arial" panose="02080604020202020204" pitchFamily="34" charset="0"/>
              </a:rPr>
              <a:t>Mamdani</a:t>
            </a:r>
            <a:endParaRPr lang="" altLang="en-US" sz="1400" b="1" i="1" dirty="0">
              <a:solidFill>
                <a:schemeClr val="accent1"/>
              </a:solidFill>
              <a:cs typeface="Arial" panose="02080604020202020204" pitchFamily="34" charset="0"/>
            </a:endParaRPr>
          </a:p>
        </p:txBody>
      </p:sp>
      <p:sp>
        <p:nvSpPr>
          <p:cNvPr id="10" name="Block Arc 14"/>
          <p:cNvSpPr/>
          <p:nvPr/>
        </p:nvSpPr>
        <p:spPr>
          <a:xfrm rot="16200000">
            <a:off x="4296809" y="1914860"/>
            <a:ext cx="550383" cy="55074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solidFill>
                <a:schemeClr val="tx1"/>
              </a:solidFill>
            </a:endParaRPr>
          </a:p>
        </p:txBody>
      </p:sp>
      <p:sp>
        <p:nvSpPr>
          <p:cNvPr id="8" name="Oval 7"/>
          <p:cNvSpPr/>
          <p:nvPr/>
        </p:nvSpPr>
        <p:spPr>
          <a:xfrm>
            <a:off x="3169515" y="1383718"/>
            <a:ext cx="900000" cy="90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2" name="Oval 11"/>
          <p:cNvSpPr/>
          <p:nvPr/>
        </p:nvSpPr>
        <p:spPr>
          <a:xfrm>
            <a:off x="5080271" y="1383718"/>
            <a:ext cx="900000" cy="90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3" name="Oval 12"/>
          <p:cNvSpPr/>
          <p:nvPr/>
        </p:nvSpPr>
        <p:spPr>
          <a:xfrm>
            <a:off x="3169515" y="3139188"/>
            <a:ext cx="900000" cy="90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4" name="Oval 13"/>
          <p:cNvSpPr/>
          <p:nvPr/>
        </p:nvSpPr>
        <p:spPr>
          <a:xfrm>
            <a:off x="5080271" y="3139188"/>
            <a:ext cx="900000" cy="90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6" name="Rectangle 9"/>
          <p:cNvSpPr/>
          <p:nvPr/>
        </p:nvSpPr>
        <p:spPr>
          <a:xfrm>
            <a:off x="3469834" y="3433739"/>
            <a:ext cx="332123" cy="31089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Oval 21"/>
          <p:cNvSpPr>
            <a:spLocks noChangeAspect="true"/>
          </p:cNvSpPr>
          <p:nvPr/>
        </p:nvSpPr>
        <p:spPr>
          <a:xfrm>
            <a:off x="3424727" y="1636437"/>
            <a:ext cx="391290" cy="39455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8" name="Rectangle 16"/>
          <p:cNvSpPr/>
          <p:nvPr/>
        </p:nvSpPr>
        <p:spPr>
          <a:xfrm rot="1795255">
            <a:off x="5406274" y="1566092"/>
            <a:ext cx="298553" cy="53525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ounded Rectangle 7"/>
          <p:cNvSpPr/>
          <p:nvPr/>
        </p:nvSpPr>
        <p:spPr>
          <a:xfrm>
            <a:off x="5376314" y="3433739"/>
            <a:ext cx="358474" cy="30935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grpSp>
        <p:nvGrpSpPr>
          <p:cNvPr id="20" name="Group 19"/>
          <p:cNvGrpSpPr/>
          <p:nvPr/>
        </p:nvGrpSpPr>
        <p:grpSpPr>
          <a:xfrm>
            <a:off x="6228184" y="921594"/>
            <a:ext cx="2375816" cy="1999822"/>
            <a:chOff x="7164288" y="856926"/>
            <a:chExt cx="1439711" cy="1999822"/>
          </a:xfrm>
        </p:grpSpPr>
        <p:sp>
          <p:nvSpPr>
            <p:cNvPr id="21" name="TextBox 20"/>
            <p:cNvSpPr txBox="true"/>
            <p:nvPr/>
          </p:nvSpPr>
          <p:spPr>
            <a:xfrm>
              <a:off x="7164288" y="856926"/>
              <a:ext cx="1439711" cy="275590"/>
            </a:xfrm>
            <a:prstGeom prst="rect">
              <a:avLst/>
            </a:prstGeom>
            <a:noFill/>
          </p:spPr>
          <p:txBody>
            <a:bodyPr wrap="square" rtlCol="0">
              <a:spAutoFit/>
            </a:bodyPr>
            <a:lstStyle/>
            <a:p>
              <a:r>
                <a:rPr lang="" altLang="en-US" sz="1200" b="1" i="1" dirty="0">
                  <a:solidFill>
                    <a:schemeClr val="tx1">
                      <a:lumMod val="75000"/>
                      <a:lumOff val="25000"/>
                    </a:schemeClr>
                  </a:solidFill>
                  <a:cs typeface="Arial" panose="02080604020202020204" pitchFamily="34" charset="0"/>
                </a:rPr>
                <a:t>Fuzzy Inferance System Mamdani</a:t>
              </a:r>
              <a:endParaRPr lang="" altLang="en-US" sz="1200" b="1" i="1" dirty="0">
                <a:solidFill>
                  <a:schemeClr val="tx1">
                    <a:lumMod val="75000"/>
                    <a:lumOff val="25000"/>
                  </a:schemeClr>
                </a:solidFill>
                <a:cs typeface="Arial" panose="02080604020202020204" pitchFamily="34" charset="0"/>
              </a:endParaRPr>
            </a:p>
          </p:txBody>
        </p:sp>
        <p:sp>
          <p:nvSpPr>
            <p:cNvPr id="22" name="TextBox 21"/>
            <p:cNvSpPr txBox="true"/>
            <p:nvPr/>
          </p:nvSpPr>
          <p:spPr>
            <a:xfrm>
              <a:off x="7164288" y="1103513"/>
              <a:ext cx="1439711" cy="1753235"/>
            </a:xfrm>
            <a:prstGeom prst="rect">
              <a:avLst/>
            </a:prstGeom>
            <a:noFill/>
          </p:spPr>
          <p:txBody>
            <a:bodyPr wrap="square" rtlCol="0">
              <a:spAutoFit/>
            </a:bodyPr>
            <a:lstStyle/>
            <a:p>
              <a:r>
                <a:rPr lang="en-US" altLang="ko-KR" sz="1200" dirty="0">
                  <a:solidFill>
                    <a:schemeClr val="tx1">
                      <a:lumMod val="75000"/>
                      <a:lumOff val="25000"/>
                    </a:schemeClr>
                  </a:solidFill>
                  <a:cs typeface="Arial" panose="02080604020202020204" pitchFamily="34" charset="0"/>
                </a:rPr>
                <a:t>Kelebihan metode Mamdani dibandingkan metode sistem penalaran fuzzy yang lain, diantaranya adalah karena bersifat intuitif, mencakup bidang yang luas, dan sesuai dengan proses input informasi manusia. Sistem penalaran fuzzy metode Mamdani dikenal juga dengan nama metode Min - Max.</a:t>
              </a:r>
              <a:endParaRPr lang="en-US" altLang="ko-KR" sz="1200" dirty="0">
                <a:solidFill>
                  <a:schemeClr val="tx1">
                    <a:lumMod val="75000"/>
                    <a:lumOff val="25000"/>
                  </a:schemeClr>
                </a:solidFill>
                <a:cs typeface="Arial" panose="02080604020202020204" pitchFamily="34" charset="0"/>
              </a:endParaRPr>
            </a:p>
          </p:txBody>
        </p:sp>
      </p:grpSp>
      <p:sp>
        <p:nvSpPr>
          <p:cNvPr id="25" name="TextBox 24"/>
          <p:cNvSpPr txBox="true"/>
          <p:nvPr/>
        </p:nvSpPr>
        <p:spPr>
          <a:xfrm>
            <a:off x="6228080" y="2916555"/>
            <a:ext cx="2375535" cy="1753235"/>
          </a:xfrm>
          <a:prstGeom prst="rect">
            <a:avLst/>
          </a:prstGeom>
          <a:noFill/>
        </p:spPr>
        <p:txBody>
          <a:bodyPr wrap="square" rtlCol="0">
            <a:spAutoFit/>
          </a:bodyPr>
          <a:lstStyle/>
          <a:p>
            <a:r>
              <a:rPr lang="en-US" altLang="ko-KR" sz="1200" dirty="0">
                <a:solidFill>
                  <a:schemeClr val="tx1">
                    <a:lumMod val="75000"/>
                    <a:lumOff val="25000"/>
                  </a:schemeClr>
                </a:solidFill>
                <a:cs typeface="Arial" panose="02080604020202020204" pitchFamily="34" charset="0"/>
                <a:sym typeface="+mn-ea"/>
              </a:rPr>
              <a:t>Alasan kenapa sistem penalaran </a:t>
            </a:r>
            <a:endParaRPr lang="en-US" altLang="ko-KR" sz="1200" dirty="0">
              <a:solidFill>
                <a:schemeClr val="tx1">
                  <a:lumMod val="75000"/>
                  <a:lumOff val="25000"/>
                </a:schemeClr>
              </a:solidFill>
              <a:cs typeface="Arial" panose="02080604020202020204" pitchFamily="34" charset="0"/>
            </a:endParaRPr>
          </a:p>
          <a:p>
            <a:r>
              <a:rPr lang="en-US" altLang="ko-KR" sz="1200" dirty="0">
                <a:solidFill>
                  <a:schemeClr val="tx1">
                    <a:lumMod val="75000"/>
                    <a:lumOff val="25000"/>
                  </a:schemeClr>
                </a:solidFill>
                <a:cs typeface="Arial" panose="02080604020202020204" pitchFamily="34" charset="0"/>
                <a:sym typeface="+mn-ea"/>
              </a:rPr>
              <a:t>FIS Mamdani ini yang diterapkan, karena lebih menyerupai pola pikir manusia karena fungsi implikasi antara antecedent dengan consequent sama-sama dalam himpunan fuzzy Mamdani-FIS dalam melakukan komputasi untuk mendapatkan output yang diharapkan</a:t>
            </a:r>
            <a:endParaRPr lang="en-US" altLang="ko-KR" sz="1200" dirty="0">
              <a:solidFill>
                <a:schemeClr val="tx1">
                  <a:lumMod val="75000"/>
                  <a:lumOff val="25000"/>
                </a:schemeClr>
              </a:solidFill>
              <a:cs typeface="Arial" panose="02080604020202020204" pitchFamily="34" charset="0"/>
            </a:endParaRPr>
          </a:p>
        </p:txBody>
      </p:sp>
      <p:grpSp>
        <p:nvGrpSpPr>
          <p:cNvPr id="26" name="Group 25"/>
          <p:cNvGrpSpPr/>
          <p:nvPr/>
        </p:nvGrpSpPr>
        <p:grpSpPr>
          <a:xfrm>
            <a:off x="467544" y="947616"/>
            <a:ext cx="2375816" cy="1445467"/>
            <a:chOff x="7164288" y="856926"/>
            <a:chExt cx="1439711" cy="1445467"/>
          </a:xfrm>
        </p:grpSpPr>
        <p:sp>
          <p:nvSpPr>
            <p:cNvPr id="27" name="TextBox 26"/>
            <p:cNvSpPr txBox="true"/>
            <p:nvPr/>
          </p:nvSpPr>
          <p:spPr>
            <a:xfrm>
              <a:off x="7164288" y="856926"/>
              <a:ext cx="1439711" cy="275590"/>
            </a:xfrm>
            <a:prstGeom prst="rect">
              <a:avLst/>
            </a:prstGeom>
            <a:noFill/>
          </p:spPr>
          <p:txBody>
            <a:bodyPr wrap="square" rtlCol="0">
              <a:spAutoFit/>
            </a:bodyPr>
            <a:lstStyle/>
            <a:p>
              <a:pPr algn="r"/>
              <a:r>
                <a:rPr lang="" altLang="en-US" sz="1200" b="1" dirty="0">
                  <a:solidFill>
                    <a:schemeClr val="tx1">
                      <a:lumMod val="75000"/>
                      <a:lumOff val="25000"/>
                    </a:schemeClr>
                  </a:solidFill>
                  <a:cs typeface="Arial" panose="02080604020202020204" pitchFamily="34" charset="0"/>
                </a:rPr>
                <a:t>Waktu dan Tempat</a:t>
              </a:r>
              <a:endParaRPr lang="" altLang="en-US" sz="1200" b="1" dirty="0">
                <a:solidFill>
                  <a:schemeClr val="tx1">
                    <a:lumMod val="75000"/>
                    <a:lumOff val="25000"/>
                  </a:schemeClr>
                </a:solidFill>
                <a:cs typeface="Arial" panose="02080604020202020204" pitchFamily="34" charset="0"/>
              </a:endParaRPr>
            </a:p>
          </p:txBody>
        </p:sp>
        <p:sp>
          <p:nvSpPr>
            <p:cNvPr id="28" name="TextBox 27"/>
            <p:cNvSpPr txBox="true"/>
            <p:nvPr/>
          </p:nvSpPr>
          <p:spPr>
            <a:xfrm>
              <a:off x="7164288" y="1103513"/>
              <a:ext cx="1439711" cy="119888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anose="02080604020202020204" pitchFamily="34" charset="0"/>
                </a:rPr>
                <a:t>Penelitian ini dilaksanakan di PG </a:t>
              </a:r>
              <a:endParaRPr lang="en-US" altLang="ko-KR" sz="1200" dirty="0">
                <a:solidFill>
                  <a:schemeClr val="tx1">
                    <a:lumMod val="75000"/>
                    <a:lumOff val="25000"/>
                  </a:schemeClr>
                </a:solidFill>
                <a:cs typeface="Arial" panose="02080604020202020204" pitchFamily="34" charset="0"/>
              </a:endParaRPr>
            </a:p>
            <a:p>
              <a:pPr algn="r"/>
              <a:r>
                <a:rPr lang="en-US" altLang="ko-KR" sz="1200" dirty="0">
                  <a:solidFill>
                    <a:schemeClr val="tx1">
                      <a:lumMod val="75000"/>
                      <a:lumOff val="25000"/>
                    </a:schemeClr>
                  </a:solidFill>
                  <a:cs typeface="Arial" panose="02080604020202020204" pitchFamily="34" charset="0"/>
                </a:rPr>
                <a:t>Prajekan, Kabupaten Bondowoso </a:t>
              </a:r>
              <a:endParaRPr lang="en-US" altLang="ko-KR" sz="1200" dirty="0">
                <a:solidFill>
                  <a:schemeClr val="tx1">
                    <a:lumMod val="75000"/>
                    <a:lumOff val="25000"/>
                  </a:schemeClr>
                </a:solidFill>
                <a:cs typeface="Arial" panose="02080604020202020204" pitchFamily="34" charset="0"/>
              </a:endParaRPr>
            </a:p>
            <a:p>
              <a:pPr algn="r"/>
              <a:r>
                <a:rPr lang="en-US" altLang="ko-KR" sz="1200" dirty="0">
                  <a:solidFill>
                    <a:schemeClr val="tx1">
                      <a:lumMod val="75000"/>
                      <a:lumOff val="25000"/>
                    </a:schemeClr>
                  </a:solidFill>
                  <a:cs typeface="Arial" panose="02080604020202020204" pitchFamily="34" charset="0"/>
                </a:rPr>
                <a:t>dan kampus Politeknik Negeri </a:t>
              </a:r>
              <a:endParaRPr lang="en-US" altLang="ko-KR" sz="1200" dirty="0">
                <a:solidFill>
                  <a:schemeClr val="tx1">
                    <a:lumMod val="75000"/>
                    <a:lumOff val="25000"/>
                  </a:schemeClr>
                </a:solidFill>
                <a:cs typeface="Arial" panose="02080604020202020204" pitchFamily="34" charset="0"/>
              </a:endParaRPr>
            </a:p>
            <a:p>
              <a:pPr algn="r"/>
              <a:r>
                <a:rPr lang="en-US" altLang="ko-KR" sz="1200" dirty="0">
                  <a:solidFill>
                    <a:schemeClr val="tx1">
                      <a:lumMod val="75000"/>
                      <a:lumOff val="25000"/>
                    </a:schemeClr>
                  </a:solidFill>
                  <a:cs typeface="Arial" panose="02080604020202020204" pitchFamily="34" charset="0"/>
                </a:rPr>
                <a:t>Jember, Jurusan Teknologi </a:t>
              </a:r>
              <a:endParaRPr lang="en-US" altLang="ko-KR" sz="1200" dirty="0">
                <a:solidFill>
                  <a:schemeClr val="tx1">
                    <a:lumMod val="75000"/>
                    <a:lumOff val="25000"/>
                  </a:schemeClr>
                </a:solidFill>
                <a:cs typeface="Arial" panose="02080604020202020204" pitchFamily="34" charset="0"/>
              </a:endParaRPr>
            </a:p>
            <a:p>
              <a:pPr algn="r"/>
              <a:r>
                <a:rPr lang="en-US" altLang="ko-KR" sz="1200" dirty="0">
                  <a:solidFill>
                    <a:schemeClr val="tx1">
                      <a:lumMod val="75000"/>
                      <a:lumOff val="25000"/>
                    </a:schemeClr>
                  </a:solidFill>
                  <a:cs typeface="Arial" panose="02080604020202020204" pitchFamily="34" charset="0"/>
                </a:rPr>
                <a:t>Informasi, Program Studi D4 </a:t>
              </a:r>
              <a:endParaRPr lang="en-US" altLang="ko-KR" sz="1200" dirty="0">
                <a:solidFill>
                  <a:schemeClr val="tx1">
                    <a:lumMod val="75000"/>
                    <a:lumOff val="25000"/>
                  </a:schemeClr>
                </a:solidFill>
                <a:cs typeface="Arial" panose="02080604020202020204" pitchFamily="34" charset="0"/>
              </a:endParaRPr>
            </a:p>
            <a:p>
              <a:pPr algn="r"/>
              <a:r>
                <a:rPr lang="en-US" altLang="ko-KR" sz="1200" dirty="0">
                  <a:solidFill>
                    <a:schemeClr val="tx1">
                      <a:lumMod val="75000"/>
                      <a:lumOff val="25000"/>
                    </a:schemeClr>
                  </a:solidFill>
                  <a:cs typeface="Arial" panose="02080604020202020204" pitchFamily="34" charset="0"/>
                </a:rPr>
                <a:t>Teknik Informatika </a:t>
              </a:r>
              <a:endParaRPr lang="en-US" altLang="ko-KR" sz="1200" dirty="0">
                <a:solidFill>
                  <a:schemeClr val="tx1">
                    <a:lumMod val="75000"/>
                    <a:lumOff val="25000"/>
                  </a:schemeClr>
                </a:solidFill>
                <a:cs typeface="Arial" panose="02080604020202020204" pitchFamily="34" charset="0"/>
              </a:endParaRPr>
            </a:p>
          </p:txBody>
        </p:sp>
      </p:grpSp>
      <p:grpSp>
        <p:nvGrpSpPr>
          <p:cNvPr id="29" name="Group 28"/>
          <p:cNvGrpSpPr/>
          <p:nvPr/>
        </p:nvGrpSpPr>
        <p:grpSpPr>
          <a:xfrm>
            <a:off x="467544" y="2696295"/>
            <a:ext cx="2375816" cy="1445467"/>
            <a:chOff x="7164288" y="856926"/>
            <a:chExt cx="1439711" cy="1445467"/>
          </a:xfrm>
        </p:grpSpPr>
        <p:sp>
          <p:nvSpPr>
            <p:cNvPr id="30" name="TextBox 29"/>
            <p:cNvSpPr txBox="true"/>
            <p:nvPr/>
          </p:nvSpPr>
          <p:spPr>
            <a:xfrm>
              <a:off x="7164288" y="856926"/>
              <a:ext cx="1439711" cy="275590"/>
            </a:xfrm>
            <a:prstGeom prst="rect">
              <a:avLst/>
            </a:prstGeom>
            <a:noFill/>
          </p:spPr>
          <p:txBody>
            <a:bodyPr wrap="square" rtlCol="0">
              <a:spAutoFit/>
            </a:bodyPr>
            <a:lstStyle/>
            <a:p>
              <a:pPr algn="r"/>
              <a:r>
                <a:rPr lang="" altLang="en-US" sz="1200" b="1" dirty="0">
                  <a:solidFill>
                    <a:schemeClr val="tx1">
                      <a:lumMod val="75000"/>
                      <a:lumOff val="25000"/>
                    </a:schemeClr>
                  </a:solidFill>
                  <a:cs typeface="Arial" panose="02080604020202020204" pitchFamily="34" charset="0"/>
                </a:rPr>
                <a:t>Alat dan Bahan</a:t>
              </a:r>
              <a:endParaRPr lang="" altLang="en-US" sz="1200" b="1" dirty="0">
                <a:solidFill>
                  <a:schemeClr val="tx1">
                    <a:lumMod val="75000"/>
                    <a:lumOff val="25000"/>
                  </a:schemeClr>
                </a:solidFill>
                <a:cs typeface="Arial" panose="02080604020202020204" pitchFamily="34" charset="0"/>
              </a:endParaRPr>
            </a:p>
          </p:txBody>
        </p:sp>
        <p:sp>
          <p:nvSpPr>
            <p:cNvPr id="31" name="TextBox 30"/>
            <p:cNvSpPr txBox="true"/>
            <p:nvPr/>
          </p:nvSpPr>
          <p:spPr>
            <a:xfrm>
              <a:off x="7164288" y="1103513"/>
              <a:ext cx="1439711" cy="119888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anose="02080604020202020204" pitchFamily="34" charset="0"/>
                </a:rPr>
                <a:t>1.</a:t>
              </a:r>
              <a:r>
                <a:rPr lang="" altLang="en-US" sz="1200" dirty="0">
                  <a:solidFill>
                    <a:schemeClr val="tx1">
                      <a:lumMod val="75000"/>
                      <a:lumOff val="25000"/>
                    </a:schemeClr>
                  </a:solidFill>
                  <a:cs typeface="Arial" panose="02080604020202020204" pitchFamily="34" charset="0"/>
                </a:rPr>
                <a:t> </a:t>
              </a:r>
              <a:r>
                <a:rPr lang="en-US" altLang="ko-KR" sz="1200" dirty="0">
                  <a:solidFill>
                    <a:schemeClr val="tx1">
                      <a:lumMod val="75000"/>
                      <a:lumOff val="25000"/>
                    </a:schemeClr>
                  </a:solidFill>
                  <a:cs typeface="Arial" panose="02080604020202020204" pitchFamily="34" charset="0"/>
                </a:rPr>
                <a:t>Data varietas tanaman tebu</a:t>
              </a:r>
              <a:endParaRPr lang="en-US" altLang="ko-KR" sz="1200" dirty="0">
                <a:solidFill>
                  <a:schemeClr val="tx1">
                    <a:lumMod val="75000"/>
                    <a:lumOff val="25000"/>
                  </a:schemeClr>
                </a:solidFill>
                <a:cs typeface="Arial" panose="02080604020202020204" pitchFamily="34" charset="0"/>
              </a:endParaRPr>
            </a:p>
            <a:p>
              <a:pPr algn="r"/>
              <a:r>
                <a:rPr lang="en-US" altLang="ko-KR" sz="1200" dirty="0">
                  <a:solidFill>
                    <a:schemeClr val="tx1">
                      <a:lumMod val="75000"/>
                      <a:lumOff val="25000"/>
                    </a:schemeClr>
                  </a:solidFill>
                  <a:cs typeface="Arial" panose="02080604020202020204" pitchFamily="34" charset="0"/>
                </a:rPr>
                <a:t>2.</a:t>
              </a:r>
              <a:r>
                <a:rPr lang="" altLang="en-US" sz="1200" dirty="0">
                  <a:solidFill>
                    <a:schemeClr val="tx1">
                      <a:lumMod val="75000"/>
                      <a:lumOff val="25000"/>
                    </a:schemeClr>
                  </a:solidFill>
                  <a:cs typeface="Arial" panose="02080604020202020204" pitchFamily="34" charset="0"/>
                </a:rPr>
                <a:t> </a:t>
              </a:r>
              <a:r>
                <a:rPr lang="en-US" altLang="ko-KR" sz="1200" dirty="0">
                  <a:solidFill>
                    <a:schemeClr val="tx1">
                      <a:lumMod val="75000"/>
                      <a:lumOff val="25000"/>
                    </a:schemeClr>
                  </a:solidFill>
                  <a:cs typeface="Arial" panose="02080604020202020204" pitchFamily="34" charset="0"/>
                </a:rPr>
                <a:t>Data ketinggian, suhu udara dan curah hujan</a:t>
              </a:r>
              <a:endParaRPr lang="en-US" altLang="ko-KR" sz="1200" dirty="0">
                <a:solidFill>
                  <a:schemeClr val="tx1">
                    <a:lumMod val="75000"/>
                    <a:lumOff val="25000"/>
                  </a:schemeClr>
                </a:solidFill>
                <a:cs typeface="Arial" panose="02080604020202020204" pitchFamily="34" charset="0"/>
              </a:endParaRPr>
            </a:p>
            <a:p>
              <a:pPr algn="r"/>
              <a:r>
                <a:rPr lang="" altLang="en-US" sz="1200" dirty="0">
                  <a:solidFill>
                    <a:schemeClr val="tx1">
                      <a:lumMod val="75000"/>
                      <a:lumOff val="25000"/>
                    </a:schemeClr>
                  </a:solidFill>
                  <a:cs typeface="Arial" panose="02080604020202020204" pitchFamily="34" charset="0"/>
                </a:rPr>
                <a:t>3</a:t>
              </a:r>
              <a:r>
                <a:rPr lang="en-US" altLang="ko-KR" sz="1200" dirty="0">
                  <a:solidFill>
                    <a:schemeClr val="tx1">
                      <a:lumMod val="75000"/>
                      <a:lumOff val="25000"/>
                    </a:schemeClr>
                  </a:solidFill>
                  <a:cs typeface="Arial" panose="02080604020202020204" pitchFamily="34" charset="0"/>
                </a:rPr>
                <a:t>.</a:t>
              </a:r>
              <a:r>
                <a:rPr lang="" altLang="en-US" sz="1200" dirty="0">
                  <a:solidFill>
                    <a:schemeClr val="tx1">
                      <a:lumMod val="75000"/>
                      <a:lumOff val="25000"/>
                    </a:schemeClr>
                  </a:solidFill>
                  <a:cs typeface="Arial" panose="02080604020202020204" pitchFamily="34" charset="0"/>
                </a:rPr>
                <a:t> </a:t>
              </a:r>
              <a:r>
                <a:rPr lang="en-US" altLang="ko-KR" sz="1200" dirty="0">
                  <a:solidFill>
                    <a:schemeClr val="tx1">
                      <a:lumMod val="75000"/>
                      <a:lumOff val="25000"/>
                    </a:schemeClr>
                  </a:solidFill>
                  <a:cs typeface="Arial" panose="02080604020202020204" pitchFamily="34" charset="0"/>
                </a:rPr>
                <a:t>XAMPP</a:t>
              </a:r>
              <a:endParaRPr lang="en-US" altLang="ko-KR" sz="1200" dirty="0">
                <a:solidFill>
                  <a:schemeClr val="tx1">
                    <a:lumMod val="75000"/>
                    <a:lumOff val="25000"/>
                  </a:schemeClr>
                </a:solidFill>
                <a:cs typeface="Arial" panose="02080604020202020204" pitchFamily="34" charset="0"/>
              </a:endParaRPr>
            </a:p>
            <a:p>
              <a:pPr algn="r"/>
              <a:r>
                <a:rPr lang="" altLang="en-US" sz="1200" dirty="0">
                  <a:solidFill>
                    <a:schemeClr val="tx1">
                      <a:lumMod val="75000"/>
                      <a:lumOff val="25000"/>
                    </a:schemeClr>
                  </a:solidFill>
                  <a:cs typeface="Arial" panose="02080604020202020204" pitchFamily="34" charset="0"/>
                </a:rPr>
                <a:t>4</a:t>
              </a:r>
              <a:r>
                <a:rPr lang="en-US" altLang="ko-KR" sz="1200" dirty="0">
                  <a:solidFill>
                    <a:schemeClr val="tx1">
                      <a:lumMod val="75000"/>
                      <a:lumOff val="25000"/>
                    </a:schemeClr>
                  </a:solidFill>
                  <a:cs typeface="Arial" panose="02080604020202020204" pitchFamily="34" charset="0"/>
                </a:rPr>
                <a:t>.</a:t>
              </a:r>
              <a:r>
                <a:rPr lang="" altLang="en-US" sz="1200" dirty="0">
                  <a:solidFill>
                    <a:schemeClr val="tx1">
                      <a:lumMod val="75000"/>
                      <a:lumOff val="25000"/>
                    </a:schemeClr>
                  </a:solidFill>
                  <a:cs typeface="Arial" panose="02080604020202020204" pitchFamily="34" charset="0"/>
                </a:rPr>
                <a:t> </a:t>
              </a:r>
              <a:r>
                <a:rPr lang="en-US" altLang="ko-KR" sz="1200" dirty="0">
                  <a:solidFill>
                    <a:schemeClr val="tx1">
                      <a:lumMod val="75000"/>
                      <a:lumOff val="25000"/>
                    </a:schemeClr>
                  </a:solidFill>
                  <a:cs typeface="Arial" panose="02080604020202020204" pitchFamily="34" charset="0"/>
                </a:rPr>
                <a:t>PHP</a:t>
              </a:r>
              <a:endParaRPr lang="en-US" altLang="ko-KR" sz="1200" dirty="0">
                <a:solidFill>
                  <a:schemeClr val="tx1">
                    <a:lumMod val="75000"/>
                    <a:lumOff val="25000"/>
                  </a:schemeClr>
                </a:solidFill>
                <a:cs typeface="Arial" panose="02080604020202020204" pitchFamily="34" charset="0"/>
              </a:endParaRPr>
            </a:p>
            <a:p>
              <a:pPr algn="r"/>
              <a:r>
                <a:rPr lang="" altLang="en-US" sz="1200" dirty="0">
                  <a:solidFill>
                    <a:schemeClr val="tx1">
                      <a:lumMod val="75000"/>
                      <a:lumOff val="25000"/>
                    </a:schemeClr>
                  </a:solidFill>
                  <a:cs typeface="Arial" panose="02080604020202020204" pitchFamily="34" charset="0"/>
                </a:rPr>
                <a:t>5. </a:t>
              </a:r>
              <a:r>
                <a:rPr lang="en-US" altLang="ko-KR" sz="1200" dirty="0">
                  <a:solidFill>
                    <a:schemeClr val="tx1">
                      <a:lumMod val="75000"/>
                      <a:lumOff val="25000"/>
                    </a:schemeClr>
                  </a:solidFill>
                  <a:cs typeface="Arial" panose="02080604020202020204" pitchFamily="34" charset="0"/>
                </a:rPr>
                <a:t>Visual Studio Code</a:t>
              </a:r>
              <a:endParaRPr lang="en-US" altLang="ko-KR" sz="1200" dirty="0">
                <a:solidFill>
                  <a:schemeClr val="tx1">
                    <a:lumMod val="75000"/>
                    <a:lumOff val="25000"/>
                  </a:schemeClr>
                </a:solidFill>
                <a:cs typeface="Arial" panose="02080604020202020204" pitchFamily="34" charset="0"/>
              </a:endParaRPr>
            </a:p>
          </p:txBody>
        </p:sp>
      </p:grpSp>
      <p:pic>
        <p:nvPicPr>
          <p:cNvPr id="4" name="Picture 40"/>
          <p:cNvPicPr>
            <a:picLocks noChangeAspect="true"/>
          </p:cNvPicPr>
          <p:nvPr/>
        </p:nvPicPr>
        <p:blipFill>
          <a:blip r:embed="rId1"/>
          <a:srcRect/>
          <a:stretch>
            <a:fillRect/>
          </a:stretch>
        </p:blipFill>
        <p:spPr>
          <a:xfrm>
            <a:off x="3761740" y="71755"/>
            <a:ext cx="1620520" cy="345440"/>
          </a:xfrm>
          <a:prstGeom prst="rect">
            <a:avLst/>
          </a:prstGeom>
        </p:spPr>
      </p:pic>
      <p:pic>
        <p:nvPicPr>
          <p:cNvPr id="46" name="Picture 41"/>
          <p:cNvPicPr>
            <a:picLocks noChangeAspect="true"/>
          </p:cNvPicPr>
          <p:nvPr/>
        </p:nvPicPr>
        <p:blipFill>
          <a:blip r:embed="rId2"/>
          <a:srcRect/>
          <a:stretch>
            <a:fillRect/>
          </a:stretch>
        </p:blipFill>
        <p:spPr>
          <a:xfrm>
            <a:off x="1911350" y="72390"/>
            <a:ext cx="956945" cy="348615"/>
          </a:xfrm>
          <a:prstGeom prst="rect">
            <a:avLst/>
          </a:prstGeom>
        </p:spPr>
      </p:pic>
      <p:pic>
        <p:nvPicPr>
          <p:cNvPr id="47" name="Picture 42"/>
          <p:cNvPicPr>
            <a:picLocks noChangeAspect="true"/>
          </p:cNvPicPr>
          <p:nvPr/>
        </p:nvPicPr>
        <p:blipFill>
          <a:blip r:embed="rId3"/>
          <a:srcRect/>
          <a:stretch>
            <a:fillRect/>
          </a:stretch>
        </p:blipFill>
        <p:spPr>
          <a:xfrm>
            <a:off x="6050915" y="-31115"/>
            <a:ext cx="555625" cy="554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87450" y="4245610"/>
            <a:ext cx="6768465" cy="8978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6" name="Isosceles Triangle 5"/>
          <p:cNvSpPr/>
          <p:nvPr/>
        </p:nvSpPr>
        <p:spPr>
          <a:xfrm rot="10800000">
            <a:off x="3746892" y="11875"/>
            <a:ext cx="1650216" cy="812260"/>
          </a:xfrm>
          <a:prstGeom prst="triangl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7" name="Isosceles Triangle 6"/>
          <p:cNvSpPr/>
          <p:nvPr/>
        </p:nvSpPr>
        <p:spPr>
          <a:xfrm rot="10800000">
            <a:off x="4041648" y="111834"/>
            <a:ext cx="1060704" cy="55436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9" name="TextBox 8"/>
          <p:cNvSpPr txBox="true"/>
          <p:nvPr/>
        </p:nvSpPr>
        <p:spPr>
          <a:xfrm>
            <a:off x="1835696" y="4342839"/>
            <a:ext cx="5436604" cy="645160"/>
          </a:xfrm>
          <a:prstGeom prst="rect">
            <a:avLst/>
          </a:prstGeom>
          <a:noFill/>
        </p:spPr>
        <p:txBody>
          <a:bodyPr wrap="square" rtlCol="0">
            <a:spAutoFit/>
          </a:bodyPr>
          <a:lstStyle/>
          <a:p>
            <a:pPr algn="ctr"/>
            <a:r>
              <a:rPr lang="en-US" altLang="ko-KR" sz="1200" dirty="0">
                <a:solidFill>
                  <a:schemeClr val="bg1"/>
                </a:solidFill>
                <a:cs typeface="Arial" panose="02080604020202020204" pitchFamily="34" charset="0"/>
              </a:rPr>
              <a:t>Sebagai algoritma metode penentuan kesesuaian lahan menggunakan </a:t>
            </a:r>
            <a:r>
              <a:rPr lang="en-US" altLang="ko-KR" sz="1200" i="1" dirty="0">
                <a:solidFill>
                  <a:schemeClr val="bg1"/>
                </a:solidFill>
                <a:cs typeface="Arial" panose="02080604020202020204" pitchFamily="34" charset="0"/>
              </a:rPr>
              <a:t>fuzzy inferens </a:t>
            </a:r>
            <a:endParaRPr lang="en-US" altLang="ko-KR" sz="1200" i="1" dirty="0">
              <a:solidFill>
                <a:schemeClr val="bg1"/>
              </a:solidFill>
              <a:cs typeface="Arial" panose="02080604020202020204" pitchFamily="34" charset="0"/>
            </a:endParaRPr>
          </a:p>
          <a:p>
            <a:pPr algn="ctr"/>
            <a:r>
              <a:rPr lang="en-US" altLang="ko-KR" sz="1200" i="1" dirty="0">
                <a:solidFill>
                  <a:schemeClr val="bg1"/>
                </a:solidFill>
                <a:cs typeface="Arial" panose="02080604020202020204" pitchFamily="34" charset="0"/>
              </a:rPr>
              <a:t>system</a:t>
            </a:r>
            <a:r>
              <a:rPr lang="en-US" altLang="ko-KR" sz="1200" dirty="0">
                <a:solidFill>
                  <a:schemeClr val="bg1"/>
                </a:solidFill>
                <a:cs typeface="Arial" panose="02080604020202020204" pitchFamily="34" charset="0"/>
              </a:rPr>
              <a:t> (FIS) metode </a:t>
            </a:r>
            <a:r>
              <a:rPr lang="en-US" altLang="ko-KR" sz="1200" i="1" dirty="0">
                <a:solidFill>
                  <a:schemeClr val="bg1"/>
                </a:solidFill>
                <a:cs typeface="Arial" panose="02080604020202020204" pitchFamily="34" charset="0"/>
              </a:rPr>
              <a:t>Mamdani, </a:t>
            </a:r>
            <a:r>
              <a:rPr lang="en-US" altLang="ko-KR" sz="1200" dirty="0">
                <a:solidFill>
                  <a:schemeClr val="bg1"/>
                </a:solidFill>
                <a:cs typeface="Arial" panose="02080604020202020204" pitchFamily="34" charset="0"/>
              </a:rPr>
              <a:t>yang diaplikasikan pada sistem pakar, dinyatakan </a:t>
            </a:r>
            <a:endParaRPr lang="en-US" altLang="ko-KR" sz="1200" dirty="0">
              <a:solidFill>
                <a:schemeClr val="bg1"/>
              </a:solidFill>
              <a:cs typeface="Arial" panose="02080604020202020204" pitchFamily="34" charset="0"/>
            </a:endParaRPr>
          </a:p>
          <a:p>
            <a:pPr algn="ctr"/>
            <a:r>
              <a:rPr lang="en-US" altLang="ko-KR" sz="1200" dirty="0">
                <a:solidFill>
                  <a:schemeClr val="bg1"/>
                </a:solidFill>
                <a:cs typeface="Arial" panose="02080604020202020204" pitchFamily="34" charset="0"/>
              </a:rPr>
              <a:t>dalam bentuk flowchart seperti pada gambar</a:t>
            </a:r>
            <a:endParaRPr lang="en-US" altLang="ko-KR" sz="1200" dirty="0">
              <a:solidFill>
                <a:schemeClr val="bg1"/>
              </a:solidFill>
              <a:cs typeface="Arial" panose="02080604020202020204" pitchFamily="34" charset="0"/>
            </a:endParaRPr>
          </a:p>
        </p:txBody>
      </p:sp>
      <p:pic>
        <p:nvPicPr>
          <p:cNvPr id="2" name="Picture 2" descr="alur metode"/>
          <p:cNvPicPr>
            <a:picLocks noChangeAspect="true"/>
          </p:cNvPicPr>
          <p:nvPr>
            <p:ph type="pic" idx="12"/>
          </p:nvPr>
        </p:nvPicPr>
        <p:blipFill>
          <a:blip r:embed="rId1"/>
          <a:stretch>
            <a:fillRect/>
          </a:stretch>
        </p:blipFill>
        <p:spPr>
          <a:xfrm>
            <a:off x="2833370" y="1347470"/>
            <a:ext cx="3536950" cy="2889885"/>
          </a:xfrm>
          <a:prstGeom prst="rect">
            <a:avLst/>
          </a:prstGeom>
        </p:spPr>
      </p:pic>
      <p:sp>
        <p:nvSpPr>
          <p:cNvPr id="4" name="Title 1"/>
          <p:cNvSpPr>
            <a:spLocks noGrp="true"/>
          </p:cNvSpPr>
          <p:nvPr/>
        </p:nvSpPr>
        <p:spPr>
          <a:xfrm>
            <a:off x="2353945" y="666115"/>
            <a:ext cx="4400550" cy="884555"/>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anose="02080604020202020204" pitchFamily="34" charset="0"/>
              </a:defRPr>
            </a:lvl1pPr>
          </a:lstStyle>
          <a:p>
            <a:pPr algn="ctr"/>
            <a:r>
              <a:rPr lang="en-US" sz="2400" b="1" dirty="0"/>
              <a:t>Flowchat FIS Metode Mamdani</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1433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pic>
        <p:nvPicPr>
          <p:cNvPr id="12" name="Picture 12" descr="alur penelitian"/>
          <p:cNvPicPr>
            <a:picLocks noChangeAspect="true"/>
          </p:cNvPicPr>
          <p:nvPr/>
        </p:nvPicPr>
        <p:blipFill>
          <a:blip r:embed="rId1"/>
          <a:stretch>
            <a:fillRect/>
          </a:stretch>
        </p:blipFill>
        <p:spPr>
          <a:xfrm>
            <a:off x="2344738" y="818198"/>
            <a:ext cx="4454525" cy="3343275"/>
          </a:xfrm>
          <a:prstGeom prst="rect">
            <a:avLst/>
          </a:prstGeom>
        </p:spPr>
      </p:pic>
      <p:sp>
        <p:nvSpPr>
          <p:cNvPr id="4" name="Title 1"/>
          <p:cNvSpPr>
            <a:spLocks noGrp="true"/>
          </p:cNvSpPr>
          <p:nvPr/>
        </p:nvSpPr>
        <p:spPr>
          <a:xfrm>
            <a:off x="2353945" y="92075"/>
            <a:ext cx="4400550" cy="884555"/>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anose="02080604020202020204" pitchFamily="34" charset="0"/>
              </a:defRPr>
            </a:lvl1pPr>
          </a:lstStyle>
          <a:p>
            <a:pPr algn="ctr"/>
            <a:r>
              <a:rPr lang="" altLang="en-US" sz="2400" b="1" dirty="0"/>
              <a:t>Tahapan Penelitian</a:t>
            </a:r>
            <a:endParaRPr lang="" alt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71600" y="1175589"/>
            <a:ext cx="914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8" name="Rectangle 7"/>
          <p:cNvSpPr/>
          <p:nvPr/>
        </p:nvSpPr>
        <p:spPr>
          <a:xfrm>
            <a:off x="2550350" y="1175589"/>
            <a:ext cx="914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9" name="Rectangle 8"/>
          <p:cNvSpPr/>
          <p:nvPr/>
        </p:nvSpPr>
        <p:spPr>
          <a:xfrm>
            <a:off x="4416120" y="1175589"/>
            <a:ext cx="914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0" name="Rectangle 9"/>
          <p:cNvSpPr/>
          <p:nvPr/>
        </p:nvSpPr>
        <p:spPr>
          <a:xfrm>
            <a:off x="6907365" y="1185749"/>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grpSp>
        <p:nvGrpSpPr>
          <p:cNvPr id="12" name="Group 11"/>
          <p:cNvGrpSpPr/>
          <p:nvPr/>
        </p:nvGrpSpPr>
        <p:grpSpPr>
          <a:xfrm>
            <a:off x="675640" y="2152015"/>
            <a:ext cx="1511935" cy="1661158"/>
            <a:chOff x="2113657" y="4283314"/>
            <a:chExt cx="3647460" cy="761713"/>
          </a:xfrm>
        </p:grpSpPr>
        <p:sp>
          <p:nvSpPr>
            <p:cNvPr id="13" name="TextBox 12"/>
            <p:cNvSpPr txBox="true"/>
            <p:nvPr/>
          </p:nvSpPr>
          <p:spPr>
            <a:xfrm>
              <a:off x="2113657" y="4495289"/>
              <a:ext cx="3647460" cy="549738"/>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80604020202020204" pitchFamily="34" charset="0"/>
                </a:rPr>
                <a:t>baik variabel input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maupun  variabel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output dibagi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menjadi satu atau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lebih himpunan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fuzzy.</a:t>
              </a:r>
              <a:endParaRPr lang="en-US" altLang="ko-KR" sz="1200" dirty="0">
                <a:solidFill>
                  <a:schemeClr val="tx1">
                    <a:lumMod val="75000"/>
                    <a:lumOff val="25000"/>
                  </a:schemeClr>
                </a:solidFill>
                <a:cs typeface="Arial" panose="02080604020202020204" pitchFamily="34" charset="0"/>
              </a:endParaRPr>
            </a:p>
          </p:txBody>
        </p:sp>
        <p:sp>
          <p:nvSpPr>
            <p:cNvPr id="14" name="TextBox 13"/>
            <p:cNvSpPr txBox="true"/>
            <p:nvPr/>
          </p:nvSpPr>
          <p:spPr>
            <a:xfrm>
              <a:off x="2113658" y="4283314"/>
              <a:ext cx="3647459" cy="211102"/>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anose="02080604020202020204" pitchFamily="34" charset="0"/>
                </a:rPr>
                <a:t>Pembentukan </a:t>
              </a:r>
              <a:endParaRPr lang="en-US" altLang="ko-KR" sz="1200" b="1" dirty="0">
                <a:solidFill>
                  <a:schemeClr val="tx1">
                    <a:lumMod val="75000"/>
                    <a:lumOff val="25000"/>
                  </a:schemeClr>
                </a:solidFill>
                <a:cs typeface="Arial" panose="02080604020202020204" pitchFamily="34" charset="0"/>
              </a:endParaRPr>
            </a:p>
            <a:p>
              <a:pPr algn="ctr"/>
              <a:r>
                <a:rPr lang="en-US" altLang="ko-KR" sz="1200" b="1" dirty="0">
                  <a:solidFill>
                    <a:schemeClr val="tx1">
                      <a:lumMod val="75000"/>
                      <a:lumOff val="25000"/>
                    </a:schemeClr>
                  </a:solidFill>
                  <a:cs typeface="Arial" panose="02080604020202020204" pitchFamily="34" charset="0"/>
                </a:rPr>
                <a:t>himpunan fuzzy</a:t>
              </a:r>
              <a:endParaRPr lang="en-US" altLang="ko-KR" sz="1200" b="1" dirty="0">
                <a:solidFill>
                  <a:schemeClr val="tx1">
                    <a:lumMod val="75000"/>
                    <a:lumOff val="25000"/>
                  </a:schemeClr>
                </a:solidFill>
                <a:cs typeface="Arial" panose="02080604020202020204" pitchFamily="34" charset="0"/>
              </a:endParaRPr>
            </a:p>
          </p:txBody>
        </p:sp>
      </p:grpSp>
      <p:sp>
        <p:nvSpPr>
          <p:cNvPr id="15" name="Oval 21"/>
          <p:cNvSpPr>
            <a:spLocks noChangeAspect="true"/>
          </p:cNvSpPr>
          <p:nvPr/>
        </p:nvSpPr>
        <p:spPr>
          <a:xfrm>
            <a:off x="4660645" y="1442570"/>
            <a:ext cx="396750" cy="40006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6" name="Rectangle 9"/>
          <p:cNvSpPr/>
          <p:nvPr/>
        </p:nvSpPr>
        <p:spPr>
          <a:xfrm>
            <a:off x="1250553" y="1465935"/>
            <a:ext cx="356493" cy="33370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30"/>
          <p:cNvSpPr/>
          <p:nvPr/>
        </p:nvSpPr>
        <p:spPr>
          <a:xfrm>
            <a:off x="2847850" y="1481178"/>
            <a:ext cx="319399" cy="31846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sp>
        <p:nvSpPr>
          <p:cNvPr id="18" name="Oval 7"/>
          <p:cNvSpPr/>
          <p:nvPr/>
        </p:nvSpPr>
        <p:spPr>
          <a:xfrm>
            <a:off x="7193657" y="1441467"/>
            <a:ext cx="378792" cy="37879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false" anchor="ctr" anchorCtr="false" forceAA="false" compatLnSpc="true">
            <a:noAutofit/>
          </a:bodyPr>
          <a:lstStyle/>
          <a:p>
            <a:pPr algn="ctr"/>
            <a:endParaRPr lang="ko-KR" altLang="en-US" dirty="0"/>
          </a:p>
        </p:txBody>
      </p:sp>
      <p:grpSp>
        <p:nvGrpSpPr>
          <p:cNvPr id="20" name="Group 19"/>
          <p:cNvGrpSpPr/>
          <p:nvPr/>
        </p:nvGrpSpPr>
        <p:grpSpPr>
          <a:xfrm>
            <a:off x="2253615" y="2152015"/>
            <a:ext cx="1511935" cy="1439761"/>
            <a:chOff x="2113657" y="4283314"/>
            <a:chExt cx="3647460" cy="717623"/>
          </a:xfrm>
        </p:grpSpPr>
        <p:sp>
          <p:nvSpPr>
            <p:cNvPr id="21" name="TextBox 20"/>
            <p:cNvSpPr txBox="true"/>
            <p:nvPr/>
          </p:nvSpPr>
          <p:spPr>
            <a:xfrm>
              <a:off x="2113657" y="4495163"/>
              <a:ext cx="3647458" cy="50577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80604020202020204" pitchFamily="34" charset="0"/>
                </a:rPr>
                <a:t>Pada Metode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Mamdani, fungsi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implikasi yang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digunakan adalah </a:t>
              </a:r>
              <a:endParaRPr lang="en-US" altLang="ko-KR" sz="1200" dirty="0">
                <a:solidFill>
                  <a:schemeClr val="tx1">
                    <a:lumMod val="75000"/>
                    <a:lumOff val="25000"/>
                  </a:schemeClr>
                </a:solidFill>
                <a:cs typeface="Arial" panose="02080604020202020204" pitchFamily="34" charset="0"/>
              </a:endParaRPr>
            </a:p>
            <a:p>
              <a:pPr algn="ctr"/>
              <a:r>
                <a:rPr lang="en-US" altLang="ko-KR" sz="1200" dirty="0">
                  <a:solidFill>
                    <a:schemeClr val="tx1">
                      <a:lumMod val="75000"/>
                      <a:lumOff val="25000"/>
                    </a:schemeClr>
                  </a:solidFill>
                  <a:cs typeface="Arial" panose="02080604020202020204" pitchFamily="34" charset="0"/>
                </a:rPr>
                <a:t>Min</a:t>
              </a:r>
              <a:r>
                <a:rPr lang="" altLang="en-US" sz="1200" dirty="0">
                  <a:solidFill>
                    <a:schemeClr val="tx1">
                      <a:lumMod val="75000"/>
                      <a:lumOff val="25000"/>
                    </a:schemeClr>
                  </a:solidFill>
                  <a:cs typeface="Arial" panose="02080604020202020204" pitchFamily="34" charset="0"/>
                </a:rPr>
                <a:t>.</a:t>
              </a:r>
              <a:endParaRPr lang="" altLang="en-US" sz="1200" dirty="0">
                <a:solidFill>
                  <a:schemeClr val="tx1">
                    <a:lumMod val="75000"/>
                    <a:lumOff val="25000"/>
                  </a:schemeClr>
                </a:solidFill>
                <a:cs typeface="Arial" panose="02080604020202020204" pitchFamily="34" charset="0"/>
              </a:endParaRPr>
            </a:p>
          </p:txBody>
        </p:sp>
        <p:sp>
          <p:nvSpPr>
            <p:cNvPr id="22" name="TextBox 21"/>
            <p:cNvSpPr txBox="true"/>
            <p:nvPr/>
          </p:nvSpPr>
          <p:spPr>
            <a:xfrm>
              <a:off x="2113658" y="4283314"/>
              <a:ext cx="3647459" cy="229466"/>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anose="02080604020202020204" pitchFamily="34" charset="0"/>
                </a:rPr>
                <a:t>Aplikasi fungsi </a:t>
              </a:r>
              <a:endParaRPr lang="en-US" altLang="ko-KR" sz="1200" b="1" dirty="0">
                <a:solidFill>
                  <a:schemeClr val="tx1">
                    <a:lumMod val="75000"/>
                    <a:lumOff val="25000"/>
                  </a:schemeClr>
                </a:solidFill>
                <a:cs typeface="Arial" panose="02080604020202020204" pitchFamily="34" charset="0"/>
              </a:endParaRPr>
            </a:p>
            <a:p>
              <a:pPr algn="ctr"/>
              <a:r>
                <a:rPr lang="en-US" altLang="ko-KR" sz="1200" b="1" dirty="0">
                  <a:solidFill>
                    <a:schemeClr val="tx1">
                      <a:lumMod val="75000"/>
                      <a:lumOff val="25000"/>
                    </a:schemeClr>
                  </a:solidFill>
                  <a:cs typeface="Arial" panose="02080604020202020204" pitchFamily="34" charset="0"/>
                </a:rPr>
                <a:t>implikas</a:t>
              </a:r>
              <a:r>
                <a:rPr lang="" altLang="en-US" sz="1200" b="1" dirty="0">
                  <a:solidFill>
                    <a:schemeClr val="tx1">
                      <a:lumMod val="75000"/>
                      <a:lumOff val="25000"/>
                    </a:schemeClr>
                  </a:solidFill>
                  <a:cs typeface="Arial" panose="02080604020202020204" pitchFamily="34" charset="0"/>
                </a:rPr>
                <a:t>i</a:t>
              </a:r>
              <a:endParaRPr lang="" altLang="en-US" sz="1200" b="1" dirty="0">
                <a:solidFill>
                  <a:schemeClr val="tx1">
                    <a:lumMod val="75000"/>
                    <a:lumOff val="25000"/>
                  </a:schemeClr>
                </a:solidFill>
                <a:cs typeface="Arial" panose="02080604020202020204" pitchFamily="34" charset="0"/>
              </a:endParaRPr>
            </a:p>
          </p:txBody>
        </p:sp>
      </p:grpSp>
      <p:grpSp>
        <p:nvGrpSpPr>
          <p:cNvPr id="23" name="Group 22"/>
          <p:cNvGrpSpPr/>
          <p:nvPr/>
        </p:nvGrpSpPr>
        <p:grpSpPr>
          <a:xfrm>
            <a:off x="3831590" y="2152015"/>
            <a:ext cx="2116455" cy="1266861"/>
            <a:chOff x="2113657" y="4283314"/>
            <a:chExt cx="3647460" cy="1064460"/>
          </a:xfrm>
        </p:grpSpPr>
        <p:sp>
          <p:nvSpPr>
            <p:cNvPr id="24" name="TextBox 23"/>
            <p:cNvSpPr txBox="true"/>
            <p:nvPr/>
          </p:nvSpPr>
          <p:spPr>
            <a:xfrm>
              <a:off x="2113657" y="4495163"/>
              <a:ext cx="3647458" cy="85261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80604020202020204" pitchFamily="34" charset="0"/>
                </a:rPr>
                <a:t>Metode yang digunakan dalam melakukan inferensi sistem fuzzy, yaitu Metode max (maximum). Secara umum dapat dituliskan : </a:t>
              </a:r>
              <a:endParaRPr lang="en-US" altLang="ko-KR" sz="1200" dirty="0">
                <a:solidFill>
                  <a:schemeClr val="tx1">
                    <a:lumMod val="75000"/>
                    <a:lumOff val="25000"/>
                  </a:schemeClr>
                </a:solidFill>
                <a:cs typeface="Arial" panose="02080604020202020204" pitchFamily="34" charset="0"/>
              </a:endParaRPr>
            </a:p>
          </p:txBody>
        </p:sp>
        <p:sp>
          <p:nvSpPr>
            <p:cNvPr id="25" name="TextBox 24"/>
            <p:cNvSpPr txBox="true"/>
            <p:nvPr/>
          </p:nvSpPr>
          <p:spPr>
            <a:xfrm>
              <a:off x="2113658" y="4283314"/>
              <a:ext cx="3647459" cy="231560"/>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anose="02080604020202020204" pitchFamily="34" charset="0"/>
                </a:rPr>
                <a:t>Komposisi Aturan</a:t>
              </a:r>
              <a:endParaRPr lang="en-US" altLang="ko-KR" sz="1200" b="1" dirty="0">
                <a:solidFill>
                  <a:schemeClr val="tx1">
                    <a:lumMod val="75000"/>
                    <a:lumOff val="25000"/>
                  </a:schemeClr>
                </a:solidFill>
                <a:cs typeface="Arial" panose="02080604020202020204" pitchFamily="34" charset="0"/>
              </a:endParaRPr>
            </a:p>
          </p:txBody>
        </p:sp>
      </p:grpSp>
      <p:grpSp>
        <p:nvGrpSpPr>
          <p:cNvPr id="26" name="Group 25"/>
          <p:cNvGrpSpPr/>
          <p:nvPr/>
        </p:nvGrpSpPr>
        <p:grpSpPr>
          <a:xfrm>
            <a:off x="6270625" y="2152015"/>
            <a:ext cx="2361565" cy="2149884"/>
            <a:chOff x="2113657" y="4283314"/>
            <a:chExt cx="3647460" cy="2149733"/>
          </a:xfrm>
        </p:grpSpPr>
        <p:sp>
          <p:nvSpPr>
            <p:cNvPr id="27" name="TextBox 26"/>
            <p:cNvSpPr txBox="true"/>
            <p:nvPr/>
          </p:nvSpPr>
          <p:spPr>
            <a:xfrm>
              <a:off x="2113657" y="4495163"/>
              <a:ext cx="3647458" cy="1937884"/>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80604020202020204" pitchFamily="34" charset="0"/>
                </a:rPr>
                <a:t>Input dari proses defuzzifikasi adalah suatu himpunan fuzzy yang diperoleh dari komposisi aturan-aturan fuzzy, sedangkan output yang dihasilkan merupakan suatu bilangan pada domain himpunan fuzzy tersebut. Sehingga jika diberikan suatu himpunan fuzzy dalam range tertentu, maka harus dapat diambil suatu nilai crsip tertentu sebagai output nya</a:t>
              </a:r>
              <a:endParaRPr lang="en-US" altLang="ko-KR" sz="1200" dirty="0">
                <a:solidFill>
                  <a:schemeClr val="tx1">
                    <a:lumMod val="75000"/>
                    <a:lumOff val="25000"/>
                  </a:schemeClr>
                </a:solidFill>
                <a:cs typeface="Arial" panose="02080604020202020204" pitchFamily="34" charset="0"/>
              </a:endParaRPr>
            </a:p>
          </p:txBody>
        </p:sp>
        <p:sp>
          <p:nvSpPr>
            <p:cNvPr id="28" name="TextBox 27"/>
            <p:cNvSpPr txBox="true"/>
            <p:nvPr/>
          </p:nvSpPr>
          <p:spPr>
            <a:xfrm>
              <a:off x="2113658" y="4283314"/>
              <a:ext cx="3647459" cy="275571"/>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anose="02080604020202020204" pitchFamily="34" charset="0"/>
                </a:rPr>
                <a:t>Penegasan (</a:t>
              </a:r>
              <a:r>
                <a:rPr lang="en-US" altLang="ko-KR" sz="1200" b="1" i="1" dirty="0">
                  <a:solidFill>
                    <a:schemeClr val="tx1">
                      <a:lumMod val="75000"/>
                      <a:lumOff val="25000"/>
                    </a:schemeClr>
                  </a:solidFill>
                  <a:cs typeface="Arial" panose="02080604020202020204" pitchFamily="34" charset="0"/>
                </a:rPr>
                <a:t>defuzzy</a:t>
              </a:r>
              <a:r>
                <a:rPr lang="" altLang="en-US" sz="1200" b="1" dirty="0">
                  <a:solidFill>
                    <a:schemeClr val="tx1">
                      <a:lumMod val="75000"/>
                      <a:lumOff val="25000"/>
                    </a:schemeClr>
                  </a:solidFill>
                  <a:cs typeface="Arial" panose="02080604020202020204" pitchFamily="34" charset="0"/>
                </a:rPr>
                <a:t>)</a:t>
              </a:r>
              <a:endParaRPr lang="" altLang="en-US" sz="1200" b="1" dirty="0">
                <a:solidFill>
                  <a:schemeClr val="tx1">
                    <a:lumMod val="75000"/>
                    <a:lumOff val="25000"/>
                  </a:schemeClr>
                </a:solidFill>
                <a:cs typeface="Arial" panose="02080604020202020204" pitchFamily="34" charset="0"/>
              </a:endParaRPr>
            </a:p>
          </p:txBody>
        </p:sp>
      </p:grpSp>
      <p:sp>
        <p:nvSpPr>
          <p:cNvPr id="6" name="Text Box 5"/>
          <p:cNvSpPr txBox="true"/>
          <p:nvPr/>
        </p:nvSpPr>
        <p:spPr>
          <a:xfrm>
            <a:off x="2187575" y="179705"/>
            <a:ext cx="4627245" cy="460375"/>
          </a:xfrm>
          <a:prstGeom prst="rect">
            <a:avLst/>
          </a:prstGeom>
          <a:noFill/>
        </p:spPr>
        <p:txBody>
          <a:bodyPr wrap="none" rtlCol="0" anchor="t">
            <a:spAutoFit/>
          </a:bodyPr>
          <a:p>
            <a:r>
              <a:rPr lang="en-US" altLang="ko-KR" sz="2400" b="1" dirty="0">
                <a:solidFill>
                  <a:schemeClr val="tx1"/>
                </a:solidFill>
                <a:sym typeface="+mn-ea"/>
              </a:rPr>
              <a:t>Fuzzy Inference System</a:t>
            </a:r>
            <a:r>
              <a:rPr lang="en-US" altLang="en-US" sz="2400" b="1" dirty="0">
                <a:solidFill>
                  <a:schemeClr val="tx1"/>
                </a:solidFill>
                <a:sym typeface="+mn-ea"/>
              </a:rPr>
              <a:t> Mamdani</a:t>
            </a:r>
            <a:endParaRPr lang="en-US" altLang="en-US" sz="2400" b="1" dirty="0">
              <a:solidFill>
                <a:schemeClr val="tx1"/>
              </a:solidFill>
              <a:sym typeface="+mn-ea"/>
            </a:endParaRPr>
          </a:p>
        </p:txBody>
      </p:sp>
      <p:sp>
        <p:nvSpPr>
          <p:cNvPr id="2" name="TextBox 13"/>
          <p:cNvSpPr txBox="true"/>
          <p:nvPr/>
        </p:nvSpPr>
        <p:spPr>
          <a:xfrm>
            <a:off x="741680" y="783590"/>
            <a:ext cx="3817620" cy="275590"/>
          </a:xfrm>
          <a:prstGeom prst="rect">
            <a:avLst/>
          </a:prstGeom>
          <a:noFill/>
        </p:spPr>
        <p:txBody>
          <a:bodyPr wrap="square" rtlCol="0">
            <a:spAutoFit/>
          </a:bodyPr>
          <a:p>
            <a:pPr algn="ctr"/>
            <a:r>
              <a:rPr lang="en-US" altLang="ko-KR" sz="1200" b="1" dirty="0">
                <a:solidFill>
                  <a:schemeClr val="tx1">
                    <a:lumMod val="75000"/>
                    <a:lumOff val="25000"/>
                  </a:schemeClr>
                </a:solidFill>
                <a:cs typeface="Arial" panose="02080604020202020204" pitchFamily="34" charset="0"/>
              </a:rPr>
              <a:t>Untuk mendapatkan output, diperlukan 4 tahapan</a:t>
            </a:r>
            <a:r>
              <a:rPr lang="" altLang="en-US" sz="1200" b="1" dirty="0">
                <a:solidFill>
                  <a:schemeClr val="tx1">
                    <a:lumMod val="75000"/>
                    <a:lumOff val="25000"/>
                  </a:schemeClr>
                </a:solidFill>
                <a:cs typeface="Arial" panose="02080604020202020204" pitchFamily="34" charset="0"/>
              </a:rPr>
              <a:t> :</a:t>
            </a:r>
            <a:endParaRPr lang="" altLang="en-US" sz="1200" b="1" dirty="0">
              <a:solidFill>
                <a:schemeClr val="tx1">
                  <a:lumMod val="75000"/>
                  <a:lumOff val="25000"/>
                </a:schemeClr>
              </a:solidFill>
              <a:cs typeface="Arial" panose="02080604020202020204" pitchFamily="34" charset="0"/>
            </a:endParaRPr>
          </a:p>
        </p:txBody>
      </p:sp>
      <p:pic>
        <p:nvPicPr>
          <p:cNvPr id="3" name="Picture 2" descr="Screenshot_2022-06-09_01-15-28"/>
          <p:cNvPicPr>
            <a:picLocks noChangeAspect="true"/>
          </p:cNvPicPr>
          <p:nvPr/>
        </p:nvPicPr>
        <p:blipFill>
          <a:blip r:embed="rId1"/>
          <a:stretch>
            <a:fillRect/>
          </a:stretch>
        </p:blipFill>
        <p:spPr>
          <a:xfrm>
            <a:off x="2809875" y="3591560"/>
            <a:ext cx="3524250" cy="1009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3"/>
          <p:cNvSpPr txBox="true"/>
          <p:nvPr/>
        </p:nvSpPr>
        <p:spPr>
          <a:xfrm>
            <a:off x="2302510" y="168910"/>
            <a:ext cx="4529455" cy="575945"/>
          </a:xfrm>
          <a:prstGeom prst="rect">
            <a:avLst/>
          </a:prstGeom>
        </p:spPr>
        <p:txBody>
          <a:bodyPr anchor="ctr"/>
          <a:lstStyle>
            <a:lvl1pPr marL="342900" indent="-342900" algn="l" defTabSz="914400" rtl="0" eaLnBrk="1" latinLnBrk="1"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80604020202020204" pitchFamily="34" charset="0"/>
              <a:buChar char="•"/>
              <a:defRPr sz="2000" kern="1200">
                <a:solidFill>
                  <a:schemeClr val="tx1"/>
                </a:solidFill>
                <a:latin typeface="+mn-lt"/>
                <a:ea typeface="+mn-ea"/>
                <a:cs typeface="+mn-cs"/>
              </a:defRPr>
            </a:lvl9pPr>
          </a:lstStyle>
          <a:p>
            <a:pPr marL="0" indent="0" algn="ctr">
              <a:buNone/>
            </a:pPr>
            <a:r>
              <a:rPr lang="en-US" altLang="en-US" sz="2400" b="1" dirty="0">
                <a:solidFill>
                  <a:schemeClr val="tx1"/>
                </a:solidFill>
                <a:latin typeface="+mj-lt"/>
                <a:cs typeface="Arial" panose="02080604020202020204" pitchFamily="34" charset="0"/>
              </a:rPr>
              <a:t>Data Penelitian</a:t>
            </a:r>
            <a:endParaRPr lang="en-US" altLang="en-US" sz="2400" b="1" dirty="0">
              <a:solidFill>
                <a:schemeClr val="tx1"/>
              </a:solidFill>
              <a:latin typeface="+mj-lt"/>
              <a:cs typeface="Arial" panose="02080604020202020204" pitchFamily="34" charset="0"/>
            </a:endParaRPr>
          </a:p>
        </p:txBody>
      </p:sp>
      <p:pic>
        <p:nvPicPr>
          <p:cNvPr id="2" name="Picture Placeholder 1" descr="Screenshot_2022-06-09_01-22-44"/>
          <p:cNvPicPr>
            <a:picLocks noChangeAspect="true"/>
          </p:cNvPicPr>
          <p:nvPr>
            <p:ph type="pic" idx="12"/>
          </p:nvPr>
        </p:nvPicPr>
        <p:blipFill>
          <a:blip r:embed="rId1"/>
          <a:stretch>
            <a:fillRect/>
          </a:stretch>
        </p:blipFill>
        <p:spPr>
          <a:xfrm>
            <a:off x="782320" y="1830705"/>
            <a:ext cx="7383145" cy="2567305"/>
          </a:xfrm>
          <a:prstGeom prst="rect">
            <a:avLst/>
          </a:prstGeom>
          <a:solidFill>
            <a:schemeClr val="bg1">
              <a:lumMod val="95000"/>
            </a:schemeClr>
          </a:solid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true"/>
          <p:nvPr/>
        </p:nvSpPr>
        <p:spPr>
          <a:xfrm>
            <a:off x="3499832" y="915117"/>
            <a:ext cx="2160239" cy="1015663"/>
          </a:xfrm>
          <a:prstGeom prst="rect">
            <a:avLst/>
          </a:prstGeom>
          <a:noFill/>
        </p:spPr>
        <p:txBody>
          <a:bodyPr wrap="square" rtlCol="0">
            <a:spAutoFit/>
          </a:bodyPr>
          <a:lstStyle/>
          <a:p>
            <a:pPr algn="ctr"/>
            <a:r>
              <a:rPr lang="en-US" altLang="ko-KR" sz="2000" b="1" dirty="0">
                <a:solidFill>
                  <a:schemeClr val="bg1"/>
                </a:solidFill>
                <a:latin typeface="+mj-lt"/>
                <a:cs typeface="Arial" panose="02080604020202020204" pitchFamily="34" charset="0"/>
              </a:rPr>
              <a:t>Simple PowerPoint Presentation</a:t>
            </a:r>
            <a:endParaRPr lang="ko-KR" altLang="en-US" sz="2000" b="1" dirty="0">
              <a:solidFill>
                <a:schemeClr val="bg1"/>
              </a:solidFill>
              <a:latin typeface="+mj-lt"/>
              <a:cs typeface="Arial" panose="02080604020202020204" pitchFamily="34" charset="0"/>
            </a:endParaRPr>
          </a:p>
        </p:txBody>
      </p:sp>
      <p:sp>
        <p:nvSpPr>
          <p:cNvPr id="2" name="Title 1"/>
          <p:cNvSpPr>
            <a:spLocks noGrp="true"/>
          </p:cNvSpPr>
          <p:nvPr/>
        </p:nvSpPr>
        <p:spPr>
          <a:xfrm>
            <a:off x="0" y="0"/>
            <a:ext cx="9144000" cy="884466"/>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anose="02080604020202020204" pitchFamily="34" charset="0"/>
              </a:defRPr>
            </a:lvl1pPr>
          </a:lstStyle>
          <a:p>
            <a:pPr algn="ctr"/>
            <a:r>
              <a:rPr lang="en-US" altLang="en-US" sz="3200" dirty="0">
                <a:solidFill>
                  <a:schemeClr val="accent5"/>
                </a:solidFill>
              </a:rPr>
              <a:t>Perhitungan</a:t>
            </a:r>
            <a:r>
              <a:rPr lang="en-US" altLang="ko-KR" sz="3200" dirty="0"/>
              <a:t> </a:t>
            </a:r>
            <a:r>
              <a:rPr lang="en-US" altLang="en-US" sz="3200" dirty="0"/>
              <a:t>Manual</a:t>
            </a:r>
            <a:endParaRPr lang="en-US" altLang="en-US" sz="3200" dirty="0"/>
          </a:p>
        </p:txBody>
      </p:sp>
      <p:sp>
        <p:nvSpPr>
          <p:cNvPr id="39" name="TextBox 38"/>
          <p:cNvSpPr txBox="true"/>
          <p:nvPr/>
        </p:nvSpPr>
        <p:spPr>
          <a:xfrm>
            <a:off x="140335" y="711835"/>
            <a:ext cx="5930265" cy="275590"/>
          </a:xfrm>
          <a:prstGeom prst="rect">
            <a:avLst/>
          </a:prstGeom>
          <a:noFill/>
        </p:spPr>
        <p:txBody>
          <a:bodyPr wrap="square" rtlCol="0">
            <a:spAutoFit/>
          </a:bodyPr>
          <a:p>
            <a:r>
              <a:rPr lang="en-US" altLang="ko-KR" sz="1200" b="1" dirty="0">
                <a:solidFill>
                  <a:schemeClr val="tx1">
                    <a:lumMod val="75000"/>
                    <a:lumOff val="25000"/>
                  </a:schemeClr>
                </a:solidFill>
                <a:cs typeface="Arial" panose="02080604020202020204" pitchFamily="34" charset="0"/>
              </a:rPr>
              <a:t>Berikut merupakan rumus perhittungan kurva fungsi keanggotaan Suhu Udara</a:t>
            </a:r>
            <a:endParaRPr lang="en-US" altLang="ko-KR" sz="1200" b="1" dirty="0">
              <a:solidFill>
                <a:schemeClr val="tx1">
                  <a:lumMod val="75000"/>
                  <a:lumOff val="25000"/>
                </a:schemeClr>
              </a:solidFill>
              <a:cs typeface="Arial" panose="02080604020202020204" pitchFamily="34" charset="0"/>
            </a:endParaRPr>
          </a:p>
        </p:txBody>
      </p:sp>
      <p:pic>
        <p:nvPicPr>
          <p:cNvPr id="4" name="Picture 3" descr="suhu1"/>
          <p:cNvPicPr>
            <a:picLocks noChangeAspect="true"/>
          </p:cNvPicPr>
          <p:nvPr/>
        </p:nvPicPr>
        <p:blipFill>
          <a:blip r:embed="rId1"/>
          <a:stretch>
            <a:fillRect/>
          </a:stretch>
        </p:blipFill>
        <p:spPr>
          <a:xfrm>
            <a:off x="1571625" y="997585"/>
            <a:ext cx="2249170" cy="3264535"/>
          </a:xfrm>
          <a:prstGeom prst="rect">
            <a:avLst/>
          </a:prstGeom>
        </p:spPr>
      </p:pic>
      <p:pic>
        <p:nvPicPr>
          <p:cNvPr id="5" name="Picture 4" descr="suhu2"/>
          <p:cNvPicPr>
            <a:picLocks noChangeAspect="true"/>
          </p:cNvPicPr>
          <p:nvPr/>
        </p:nvPicPr>
        <p:blipFill>
          <a:blip r:embed="rId2"/>
          <a:stretch>
            <a:fillRect/>
          </a:stretch>
        </p:blipFill>
        <p:spPr>
          <a:xfrm>
            <a:off x="1571625" y="4227830"/>
            <a:ext cx="2249170" cy="725170"/>
          </a:xfrm>
          <a:prstGeom prst="rect">
            <a:avLst/>
          </a:prstGeom>
        </p:spPr>
      </p:pic>
      <p:pic>
        <p:nvPicPr>
          <p:cNvPr id="7" name="Picture 5" descr="E:\MILIK DANDI\rancangan\suhu.png"/>
          <p:cNvPicPr>
            <a:picLocks noChangeAspect="true" noChangeArrowheads="true"/>
          </p:cNvPicPr>
          <p:nvPr/>
        </p:nvPicPr>
        <p:blipFill>
          <a:blip r:embed="rId3">
            <a:extLst>
              <a:ext uri="{28A0092B-C50C-407E-A947-70E740481C1C}">
                <a14:useLocalDpi xmlns:a14="http://schemas.microsoft.com/office/drawing/2010/main" val="false"/>
              </a:ext>
            </a:extLst>
          </a:blip>
          <a:srcRect/>
          <a:stretch>
            <a:fillRect/>
          </a:stretch>
        </p:blipFill>
        <p:spPr>
          <a:xfrm>
            <a:off x="4743768" y="1478915"/>
            <a:ext cx="3571875" cy="2493010"/>
          </a:xfrm>
          <a:prstGeom prst="rect">
            <a:avLst/>
          </a:prstGeom>
          <a:noFill/>
          <a:ln>
            <a:noFill/>
          </a:ln>
        </p:spPr>
      </p:pic>
    </p:spTree>
  </p:cSld>
  <p:clrMapOvr>
    <a:masterClrMapping/>
  </p:clrMapOvr>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4595</Words>
  <Application>WPS Presentation</Application>
  <PresentationFormat>화면 슬라이드 쇼(16:9)</PresentationFormat>
  <Paragraphs>208</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18</vt:i4>
      </vt:variant>
    </vt:vector>
  </HeadingPairs>
  <TitlesOfParts>
    <vt:vector size="34" baseType="lpstr">
      <vt:lpstr>Arial</vt:lpstr>
      <vt:lpstr>SimSun</vt:lpstr>
      <vt:lpstr>Wingdings</vt:lpstr>
      <vt:lpstr>Nimbus Roman No9 L</vt:lpstr>
      <vt:lpstr>Malgun Gothic</vt:lpstr>
      <vt:lpstr>Noto Sans CJK HK</vt:lpstr>
      <vt:lpstr>Calibri</vt:lpstr>
      <vt:lpstr>微软雅黑</vt:lpstr>
      <vt:lpstr>Droid Sans Fallback</vt:lpstr>
      <vt:lpstr>Arial Unicode MS</vt:lpstr>
      <vt:lpstr>DejaVu Sans</vt:lpstr>
      <vt:lpstr>Adobe Kaiti Std R</vt:lpstr>
      <vt:lpstr>Standard Symbols PS</vt:lpstr>
      <vt:lpstr>Cover and End Slide Master</vt:lpstr>
      <vt:lpstr>Contents Slide Master</vt:lpstr>
      <vt:lpstr>Section Break Slide Master</vt:lpstr>
      <vt:lpstr>SISTEM PAKAR ANALISIS KESESUAIAN LAHAN UNTUK TANAMAN TEBU MENGGUNAKAN METODE FUZZY INFERANCE SYSTEM MAMDANI</vt:lpstr>
      <vt:lpstr>FREE PPT TEMPLATES</vt:lpstr>
      <vt:lpstr>Our Services</vt:lpstr>
      <vt:lpstr>Infographic Layout</vt:lpstr>
      <vt:lpstr>Metode Penelitian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Tinjauan Pustaka</vt:lpstr>
      <vt:lpstr>Implementasi Sistem</vt:lpstr>
      <vt:lpstr>Testing</vt:lpstr>
      <vt:lpstr>Table Layout</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blangkon</cp:lastModifiedBy>
  <cp:revision>95</cp:revision>
  <dcterms:created xsi:type="dcterms:W3CDTF">2022-06-08T19:17:34Z</dcterms:created>
  <dcterms:modified xsi:type="dcterms:W3CDTF">2022-06-08T19:17:34Z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