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12"/>
  </p:notesMasterIdLst>
  <p:sldIdLst>
    <p:sldId id="256" r:id="rId2"/>
    <p:sldId id="267" r:id="rId3"/>
    <p:sldId id="257" r:id="rId4"/>
    <p:sldId id="263" r:id="rId5"/>
    <p:sldId id="265" r:id="rId6"/>
    <p:sldId id="260" r:id="rId7"/>
    <p:sldId id="259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6" autoAdjust="0"/>
  </p:normalViewPr>
  <p:slideViewPr>
    <p:cSldViewPr snapToGrid="0" snapToObjects="1">
      <p:cViewPr>
        <p:scale>
          <a:sx n="147" d="100"/>
          <a:sy n="147" d="100"/>
        </p:scale>
        <p:origin x="-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4BC7-6C82-4244-AEE9-5036900ECE4D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7C30-65BF-F541-BD99-76A38DF6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7C30-65BF-F541-BD99-76A38DF64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7C30-65BF-F541-BD99-76A38DF64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7C30-65BF-F541-BD99-76A38DF64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08/12/2014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Financial Risk Systems with </a:t>
            </a:r>
            <a:r>
              <a:rPr lang="en-US" sz="3200" dirty="0" err="1" smtClean="0"/>
              <a:t>Hazelcast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Ingemar Svensson, CTO SunGard Asset Management Risk &amp; Valuation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14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Node.js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Light-weight technologies to build our product suite on.</a:t>
            </a:r>
          </a:p>
          <a:p>
            <a:endParaRPr lang="en-US" dirty="0" smtClean="0"/>
          </a:p>
          <a:p>
            <a:r>
              <a:rPr lang="en-US" dirty="0" smtClean="0"/>
              <a:t>Lots of innovation in the JS space.</a:t>
            </a:r>
          </a:p>
          <a:p>
            <a:endParaRPr lang="en-US" dirty="0" smtClean="0"/>
          </a:p>
          <a:p>
            <a:r>
              <a:rPr lang="en-US" dirty="0" smtClean="0"/>
              <a:t>Tight integration with our UX apps.</a:t>
            </a:r>
          </a:p>
          <a:p>
            <a:endParaRPr lang="en-US" dirty="0"/>
          </a:p>
          <a:p>
            <a:pPr marL="41148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java = require("java")</a:t>
            </a:r>
            <a:r>
              <a:rPr lang="en-US" sz="1400" dirty="0" smtClean="0"/>
              <a:t>;</a:t>
            </a:r>
          </a:p>
          <a:p>
            <a:pPr marL="41148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java.classpath.push</a:t>
            </a:r>
            <a:r>
              <a:rPr lang="en-US" sz="1400" dirty="0"/>
              <a:t>("hazelcast-client-3.3.1.jar")</a:t>
            </a:r>
            <a:r>
              <a:rPr lang="en-US" sz="1400" dirty="0" smtClean="0"/>
              <a:t>;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/>
              <a:t>hazelcastClient</a:t>
            </a:r>
            <a:r>
              <a:rPr lang="en-US" sz="1400" dirty="0"/>
              <a:t> = </a:t>
            </a:r>
            <a:r>
              <a:rPr lang="en-US" sz="1400" dirty="0" err="1" smtClean="0"/>
              <a:t>HazelcastClientClass.newHazelcastClientSync</a:t>
            </a:r>
            <a:r>
              <a:rPr lang="en-US" sz="1400" dirty="0"/>
              <a:t>(</a:t>
            </a:r>
            <a:r>
              <a:rPr lang="en-US" sz="1400" dirty="0" err="1"/>
              <a:t>clientConfig</a:t>
            </a:r>
            <a:r>
              <a:rPr lang="en-US" sz="1400" dirty="0"/>
              <a:t>)</a:t>
            </a:r>
            <a:r>
              <a:rPr lang="en-US" sz="1400" dirty="0" smtClean="0"/>
              <a:t>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map = </a:t>
            </a:r>
            <a:r>
              <a:rPr lang="en-US" sz="1400" dirty="0" err="1"/>
              <a:t>hazelcastClient.getMapSync</a:t>
            </a:r>
            <a:r>
              <a:rPr lang="en-US" sz="1400" dirty="0"/>
              <a:t>("asset")</a:t>
            </a:r>
            <a:r>
              <a:rPr lang="en-US" sz="1400" dirty="0" smtClean="0"/>
              <a:t>;	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map.values</a:t>
            </a:r>
            <a:r>
              <a:rPr lang="en-US" sz="1400" dirty="0" smtClean="0"/>
              <a:t>(new </a:t>
            </a:r>
            <a:r>
              <a:rPr lang="en-US" sz="1400" dirty="0" err="1"/>
              <a:t>SqlPredicateClass</a:t>
            </a:r>
            <a:r>
              <a:rPr lang="en-US" sz="1400" dirty="0"/>
              <a:t>("ticker = </a:t>
            </a:r>
            <a:r>
              <a:rPr lang="en-US" sz="1400" dirty="0" smtClean="0"/>
              <a:t>’ADN.L'</a:t>
            </a:r>
            <a:r>
              <a:rPr lang="en-US" sz="1400" dirty="0"/>
              <a:t>"), function(error, result) </a:t>
            </a:r>
            <a:r>
              <a:rPr lang="en-US" sz="1400" dirty="0" smtClean="0"/>
              <a:t>{</a:t>
            </a:r>
          </a:p>
          <a:p>
            <a:pPr marL="114300" indent="0">
              <a:buNone/>
            </a:pPr>
            <a:r>
              <a:rPr lang="en-US" sz="1400" dirty="0" smtClean="0"/>
              <a:t>                            </a:t>
            </a:r>
            <a:r>
              <a:rPr lang="en-US" sz="1400" dirty="0" err="1" smtClean="0"/>
              <a:t>console.log</a:t>
            </a:r>
            <a:r>
              <a:rPr lang="en-US" sz="1400" dirty="0"/>
              <a:t>(</a:t>
            </a:r>
            <a:r>
              <a:rPr lang="en-US" sz="1400" dirty="0" err="1"/>
              <a:t>result.toArraySync</a:t>
            </a:r>
            <a:r>
              <a:rPr lang="en-US" sz="1400" dirty="0"/>
              <a:t>())</a:t>
            </a:r>
            <a:r>
              <a:rPr lang="en-US" sz="1400" dirty="0" smtClean="0"/>
              <a:t>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})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60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we’ll cover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What is Risk?</a:t>
            </a:r>
          </a:p>
          <a:p>
            <a:endParaRPr lang="en-US" dirty="0"/>
          </a:p>
          <a:p>
            <a:r>
              <a:rPr lang="en-US" dirty="0" smtClean="0"/>
              <a:t>Overview of our Analytics Grid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Asset and Market Data</a:t>
            </a:r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and UX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0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 you calculate Risk?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674245" y="3008271"/>
            <a:ext cx="1097342" cy="9000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Algorithm</a:t>
            </a:r>
            <a:endParaRPr lang="en-US" sz="800" dirty="0"/>
          </a:p>
        </p:txBody>
      </p:sp>
      <p:sp>
        <p:nvSpPr>
          <p:cNvPr id="6" name="Rounded Rectangle 5"/>
          <p:cNvSpPr/>
          <p:nvPr/>
        </p:nvSpPr>
        <p:spPr>
          <a:xfrm>
            <a:off x="2439557" y="2235997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Market Data</a:t>
            </a:r>
            <a:endParaRPr lang="en-US" sz="800" dirty="0"/>
          </a:p>
        </p:txBody>
      </p:sp>
      <p:sp>
        <p:nvSpPr>
          <p:cNvPr id="7" name="Rounded Rectangle 6"/>
          <p:cNvSpPr/>
          <p:nvPr/>
        </p:nvSpPr>
        <p:spPr>
          <a:xfrm>
            <a:off x="1835403" y="3202108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Asset Data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2414897" y="4258973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Positions</a:t>
            </a:r>
            <a:endParaRPr lang="en-US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5853158" y="3211012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Risk</a:t>
            </a:r>
            <a:endParaRPr lang="en-US" sz="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3711" y="2729156"/>
            <a:ext cx="630534" cy="40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2439557" y="3448688"/>
            <a:ext cx="1234688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3711" y="3756912"/>
            <a:ext cx="630534" cy="539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9" idx="1"/>
          </p:cNvCxnSpPr>
          <p:nvPr/>
        </p:nvCxnSpPr>
        <p:spPr>
          <a:xfrm flipV="1">
            <a:off x="4771587" y="3457592"/>
            <a:ext cx="1081571" cy="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29810" y="2428811"/>
            <a:ext cx="3518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Price: {$10 as of 01 Dec, $11 as of 02 Dec, $9 as of 03 Dec}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2995" y="3495302"/>
            <a:ext cx="96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Ticker: GOOG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229810" y="4128168"/>
            <a:ext cx="108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$10m on GOOG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6316" y="3482973"/>
            <a:ext cx="85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: $1.5m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772884" y="4894609"/>
            <a:ext cx="429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Challenges: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Difficult for complex asset types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Might need to calculate for thousands or millions positions/assets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Transparency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737" y="1344614"/>
            <a:ext cx="47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uncertainty of the future value of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n 29"/>
          <p:cNvSpPr/>
          <p:nvPr/>
        </p:nvSpPr>
        <p:spPr>
          <a:xfrm>
            <a:off x="745173" y="2021094"/>
            <a:ext cx="267846" cy="309935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Risk Systems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37165" y="3008271"/>
            <a:ext cx="1097342" cy="9000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Analytics</a:t>
            </a:r>
            <a:endParaRPr lang="en-US" sz="800" dirty="0"/>
          </a:p>
        </p:txBody>
      </p:sp>
      <p:sp>
        <p:nvSpPr>
          <p:cNvPr id="6" name="Rounded Rectangle 5"/>
          <p:cNvSpPr/>
          <p:nvPr/>
        </p:nvSpPr>
        <p:spPr>
          <a:xfrm>
            <a:off x="1502477" y="2235997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Market Data</a:t>
            </a:r>
            <a:endParaRPr lang="en-US" sz="800" dirty="0"/>
          </a:p>
        </p:txBody>
      </p:sp>
      <p:sp>
        <p:nvSpPr>
          <p:cNvPr id="7" name="Rounded Rectangle 6"/>
          <p:cNvSpPr/>
          <p:nvPr/>
        </p:nvSpPr>
        <p:spPr>
          <a:xfrm>
            <a:off x="898323" y="3202108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Asset Data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1477817" y="4258973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Positions</a:t>
            </a:r>
            <a:endParaRPr lang="en-US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4916078" y="3211012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Risk</a:t>
            </a:r>
            <a:endParaRPr lang="en-US" sz="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6631" y="2729156"/>
            <a:ext cx="630534" cy="40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1502477" y="3448688"/>
            <a:ext cx="1234688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06631" y="3756912"/>
            <a:ext cx="630534" cy="539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9" idx="1"/>
          </p:cNvCxnSpPr>
          <p:nvPr/>
        </p:nvCxnSpPr>
        <p:spPr>
          <a:xfrm flipV="1">
            <a:off x="3834507" y="3457592"/>
            <a:ext cx="1081571" cy="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5" y="2336077"/>
            <a:ext cx="354126" cy="30166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197093" y="2236193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Reports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197093" y="3214831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UI</a:t>
            </a:r>
            <a:endParaRPr lang="en-US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7197093" y="4178696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Other systems</a:t>
            </a:r>
            <a:endParaRPr lang="en-US" sz="800" dirty="0"/>
          </a:p>
        </p:txBody>
      </p:sp>
      <p:cxnSp>
        <p:nvCxnSpPr>
          <p:cNvPr id="22" name="Straight Arrow Connector 21"/>
          <p:cNvCxnSpPr>
            <a:stCxn id="9" idx="3"/>
            <a:endCxn id="19" idx="1"/>
          </p:cNvCxnSpPr>
          <p:nvPr/>
        </p:nvCxnSpPr>
        <p:spPr>
          <a:xfrm flipV="1">
            <a:off x="5520232" y="2482773"/>
            <a:ext cx="1676861" cy="97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20" idx="1"/>
          </p:cNvCxnSpPr>
          <p:nvPr/>
        </p:nvCxnSpPr>
        <p:spPr>
          <a:xfrm>
            <a:off x="5520232" y="3457592"/>
            <a:ext cx="1676861" cy="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1" idx="1"/>
          </p:cNvCxnSpPr>
          <p:nvPr/>
        </p:nvCxnSpPr>
        <p:spPr>
          <a:xfrm>
            <a:off x="5520232" y="3457592"/>
            <a:ext cx="1676861" cy="967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329460" y="3195914"/>
            <a:ext cx="267846" cy="309935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57158"/>
            <a:ext cx="354126" cy="301663"/>
          </a:xfrm>
          <a:prstGeom prst="rect">
            <a:avLst/>
          </a:prstGeom>
        </p:spPr>
      </p:pic>
      <p:sp>
        <p:nvSpPr>
          <p:cNvPr id="64" name="Can 63"/>
          <p:cNvSpPr/>
          <p:nvPr/>
        </p:nvSpPr>
        <p:spPr>
          <a:xfrm>
            <a:off x="5076388" y="3805368"/>
            <a:ext cx="267846" cy="309935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70" y="4120351"/>
            <a:ext cx="354126" cy="301663"/>
          </a:xfrm>
          <a:prstGeom prst="rect">
            <a:avLst/>
          </a:prstGeom>
        </p:spPr>
      </p:pic>
      <p:sp>
        <p:nvSpPr>
          <p:cNvPr id="3" name="Multidocument 2"/>
          <p:cNvSpPr/>
          <p:nvPr/>
        </p:nvSpPr>
        <p:spPr>
          <a:xfrm>
            <a:off x="3427652" y="2340723"/>
            <a:ext cx="493187" cy="401546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Grid</a:t>
            </a:r>
            <a:endParaRPr lang="en-US" sz="900" dirty="0"/>
          </a:p>
        </p:txBody>
      </p:sp>
      <p:pic>
        <p:nvPicPr>
          <p:cNvPr id="28" name="Picture 27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9" y="2702515"/>
            <a:ext cx="354126" cy="301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6734" y="2331029"/>
            <a:ext cx="1203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Parallel execution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013019" y="1905678"/>
            <a:ext cx="1947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Real-time, </a:t>
            </a:r>
            <a:r>
              <a:rPr lang="en-US" sz="1100" dirty="0" smtClean="0"/>
              <a:t>EOD i.e. </a:t>
            </a:r>
            <a:r>
              <a:rPr lang="en-US" sz="1100" dirty="0" err="1" smtClean="0"/>
              <a:t>TimeSeries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8026" y="2906206"/>
            <a:ext cx="2214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Audit, </a:t>
            </a:r>
            <a:r>
              <a:rPr lang="en-US" sz="1100" dirty="0" smtClean="0"/>
              <a:t>versioning i.e. </a:t>
            </a:r>
            <a:r>
              <a:rPr lang="en-US" sz="1100" dirty="0"/>
              <a:t>b</a:t>
            </a:r>
            <a:r>
              <a:rPr lang="en-US" sz="1100" dirty="0" smtClean="0"/>
              <a:t>i</a:t>
            </a:r>
            <a:r>
              <a:rPr lang="en-US" sz="1100" dirty="0" smtClean="0"/>
              <a:t>-temporality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632897" y="4143557"/>
            <a:ext cx="1759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Audit</a:t>
            </a:r>
            <a:r>
              <a:rPr lang="en-US" sz="1100" dirty="0"/>
              <a:t>, Bi-</a:t>
            </a:r>
            <a:r>
              <a:rPr lang="en-US" sz="1100" dirty="0" smtClean="0"/>
              <a:t>temporality, OLAP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326370" y="3805050"/>
            <a:ext cx="1061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Level Cache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509249" y="5095493"/>
            <a:ext cx="604154" cy="493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Other systems</a:t>
            </a:r>
            <a:endParaRPr lang="en-US" sz="8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113403" y="4752133"/>
            <a:ext cx="364414" cy="34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Analytics Grid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dirty="0" smtClean="0"/>
              <a:t>the execution of complex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Heavy workloads spread across a large number of worker nodes.</a:t>
            </a:r>
          </a:p>
          <a:p>
            <a:endParaRPr lang="en-US" dirty="0"/>
          </a:p>
          <a:p>
            <a:r>
              <a:rPr lang="en-US" dirty="0" smtClean="0"/>
              <a:t>Systems submits work in an asynchronous way.</a:t>
            </a:r>
          </a:p>
          <a:p>
            <a:endParaRPr lang="en-US" dirty="0"/>
          </a:p>
          <a:p>
            <a:r>
              <a:rPr lang="en-US" dirty="0" smtClean="0"/>
              <a:t>When work is completed, it generates equal or heavier workload in the opposite direction.</a:t>
            </a:r>
          </a:p>
          <a:p>
            <a:endParaRPr lang="en-US" dirty="0"/>
          </a:p>
          <a:p>
            <a:r>
              <a:rPr lang="en-US" dirty="0" smtClean="0"/>
              <a:t>Various tools and mechanisms to provide monitoring and instrumentation and </a:t>
            </a:r>
            <a:r>
              <a:rPr lang="en-US" dirty="0" smtClean="0"/>
              <a:t>protect against </a:t>
            </a:r>
            <a:r>
              <a:rPr lang="en-US" dirty="0" smtClean="0"/>
              <a:t>overload.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6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Analytics Grid Overview</a:t>
            </a:r>
            <a:endParaRPr lang="en-US" sz="3200" dirty="0"/>
          </a:p>
        </p:txBody>
      </p:sp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r="710"/>
          <a:stretch>
            <a:fillRect/>
          </a:stretch>
        </p:blipFill>
        <p:spPr>
          <a:xfrm>
            <a:off x="5474388" y="4588351"/>
            <a:ext cx="2465936" cy="1553540"/>
          </a:xfr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18" y="2379495"/>
            <a:ext cx="2035103" cy="1733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849" y="621586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61" y="6141891"/>
            <a:ext cx="648882" cy="457462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584698" y="3198344"/>
            <a:ext cx="838418" cy="9493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Quota/Usage/Status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715122" y="1762849"/>
            <a:ext cx="517847" cy="119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5123" y="1380651"/>
            <a:ext cx="517847" cy="3328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API</a:t>
            </a:r>
            <a:endParaRPr lang="en-US" sz="800" dirty="0"/>
          </a:p>
        </p:txBody>
      </p:sp>
      <p:sp>
        <p:nvSpPr>
          <p:cNvPr id="12" name="Hexagon 11"/>
          <p:cNvSpPr/>
          <p:nvPr/>
        </p:nvSpPr>
        <p:spPr>
          <a:xfrm>
            <a:off x="2046728" y="1507050"/>
            <a:ext cx="1319275" cy="325163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Queue</a:t>
            </a:r>
            <a:endParaRPr lang="en-US" sz="800" dirty="0"/>
          </a:p>
        </p:txBody>
      </p:sp>
      <p:sp>
        <p:nvSpPr>
          <p:cNvPr id="13" name="Hexagon 12"/>
          <p:cNvSpPr/>
          <p:nvPr/>
        </p:nvSpPr>
        <p:spPr>
          <a:xfrm>
            <a:off x="3797543" y="1507247"/>
            <a:ext cx="1319275" cy="325163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Response Topic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2571048" y="2717856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3307387" y="2717856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850483" y="3394751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5" name="Rounded Rectangle 44"/>
          <p:cNvSpPr/>
          <p:nvPr/>
        </p:nvSpPr>
        <p:spPr>
          <a:xfrm>
            <a:off x="2571048" y="3391498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6" name="Rounded Rectangle 45"/>
          <p:cNvSpPr/>
          <p:nvPr/>
        </p:nvSpPr>
        <p:spPr>
          <a:xfrm>
            <a:off x="3307387" y="3396122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7" name="Rounded Rectangle 46"/>
          <p:cNvSpPr/>
          <p:nvPr/>
        </p:nvSpPr>
        <p:spPr>
          <a:xfrm>
            <a:off x="3307387" y="4058135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2591265" y="4064812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1850483" y="4064812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sp>
        <p:nvSpPr>
          <p:cNvPr id="50" name="Rounded Rectangle 49"/>
          <p:cNvSpPr/>
          <p:nvPr/>
        </p:nvSpPr>
        <p:spPr>
          <a:xfrm>
            <a:off x="1850483" y="2715457"/>
            <a:ext cx="567165" cy="553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</a:t>
            </a:r>
            <a:endParaRPr lang="en-US" sz="800" dirty="0"/>
          </a:p>
        </p:txBody>
      </p:sp>
      <p:cxnSp>
        <p:nvCxnSpPr>
          <p:cNvPr id="54" name="Curved Connector 53"/>
          <p:cNvCxnSpPr>
            <a:stCxn id="46" idx="3"/>
            <a:endCxn id="13" idx="1"/>
          </p:cNvCxnSpPr>
          <p:nvPr/>
        </p:nvCxnSpPr>
        <p:spPr>
          <a:xfrm flipV="1">
            <a:off x="3874552" y="1832410"/>
            <a:ext cx="1160975" cy="18406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2" idx="0"/>
            <a:endCxn id="43" idx="3"/>
          </p:cNvCxnSpPr>
          <p:nvPr/>
        </p:nvCxnSpPr>
        <p:spPr>
          <a:xfrm>
            <a:off x="3366003" y="1669632"/>
            <a:ext cx="508549" cy="1325113"/>
          </a:xfrm>
          <a:prstGeom prst="curvedConnector3">
            <a:avLst>
              <a:gd name="adj1" fmla="val 1449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02821" y="2253504"/>
            <a:ext cx="868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Poll request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701147" y="2937949"/>
            <a:ext cx="1154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Publish response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437293" y="5106168"/>
            <a:ext cx="298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Thousands of cores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£130/core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Significant rack space and power savings</a:t>
            </a:r>
          </a:p>
          <a:p>
            <a:pPr marL="171450" indent="-171450">
              <a:buFont typeface="Arial"/>
              <a:buChar char="•"/>
            </a:pPr>
            <a:endParaRPr lang="en-US" sz="900" dirty="0" smtClean="0"/>
          </a:p>
        </p:txBody>
      </p:sp>
      <p:cxnSp>
        <p:nvCxnSpPr>
          <p:cNvPr id="65" name="Curved Connector 64"/>
          <p:cNvCxnSpPr>
            <a:stCxn id="6" idx="1"/>
            <a:endCxn id="12" idx="1"/>
          </p:cNvCxnSpPr>
          <p:nvPr/>
        </p:nvCxnSpPr>
        <p:spPr>
          <a:xfrm rot="5400000" flipH="1" flipV="1">
            <a:off x="1461244" y="1374877"/>
            <a:ext cx="1366131" cy="228080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592" y="2337785"/>
            <a:ext cx="10695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Check quota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Track usage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Throttle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4698" y="5892699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Map/Reduce?</a:t>
            </a:r>
          </a:p>
          <a:p>
            <a:r>
              <a:rPr lang="en-US" sz="1100" b="1" dirty="0" smtClean="0"/>
              <a:t>Intel Phi 61 Core Chip for greater </a:t>
            </a:r>
            <a:r>
              <a:rPr lang="en-US" sz="1100" b="1" dirty="0" smtClean="0"/>
              <a:t>density?</a:t>
            </a:r>
            <a:endParaRPr lang="en-US" sz="1100" b="1" dirty="0"/>
          </a:p>
        </p:txBody>
      </p:sp>
      <p:cxnSp>
        <p:nvCxnSpPr>
          <p:cNvPr id="70" name="Curved Connector 69"/>
          <p:cNvCxnSpPr>
            <a:endCxn id="12" idx="3"/>
          </p:cNvCxnSpPr>
          <p:nvPr/>
        </p:nvCxnSpPr>
        <p:spPr>
          <a:xfrm flipV="1">
            <a:off x="1351348" y="1669632"/>
            <a:ext cx="695380" cy="932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3" idx="4"/>
            <a:endCxn id="11" idx="3"/>
          </p:cNvCxnSpPr>
          <p:nvPr/>
        </p:nvCxnSpPr>
        <p:spPr>
          <a:xfrm rot="16200000" flipH="1" flipV="1">
            <a:off x="2535979" y="204238"/>
            <a:ext cx="39846" cy="2645864"/>
          </a:xfrm>
          <a:prstGeom prst="curvedConnector4">
            <a:avLst>
              <a:gd name="adj1" fmla="val -573709"/>
              <a:gd name="adj2" fmla="val 687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5122" y="1915862"/>
            <a:ext cx="1635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  <a:r>
              <a:rPr lang="en-US" sz="1100" dirty="0" smtClean="0"/>
              <a:t>o(something, callback())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637070" y="1146397"/>
            <a:ext cx="727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  <a:r>
              <a:rPr lang="en-US" sz="1100" dirty="0" smtClean="0"/>
              <a:t>allback()</a:t>
            </a:r>
            <a:endParaRPr lang="en-US" sz="1100" dirty="0"/>
          </a:p>
        </p:txBody>
      </p:sp>
      <p:cxnSp>
        <p:nvCxnSpPr>
          <p:cNvPr id="38" name="Curved Connector 37"/>
          <p:cNvCxnSpPr>
            <a:stCxn id="49" idx="1"/>
            <a:endCxn id="6" idx="3"/>
          </p:cNvCxnSpPr>
          <p:nvPr/>
        </p:nvCxnSpPr>
        <p:spPr>
          <a:xfrm rot="10800000">
            <a:off x="1003907" y="4147677"/>
            <a:ext cx="846576" cy="1940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0693" y="4326741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Status</a:t>
            </a:r>
            <a:endParaRPr lang="en-US" sz="1100" dirty="0"/>
          </a:p>
        </p:txBody>
      </p:sp>
      <p:pic>
        <p:nvPicPr>
          <p:cNvPr id="9" name="Picture 8" descr="rabbitmq_logo_stra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54" y="1479087"/>
            <a:ext cx="1786637" cy="3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Master and Market Data Repo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store of all our Market and Asset data.</a:t>
            </a:r>
          </a:p>
          <a:p>
            <a:endParaRPr lang="en-US" dirty="0" smtClean="0"/>
          </a:p>
          <a:p>
            <a:r>
              <a:rPr lang="en-US" dirty="0" smtClean="0"/>
              <a:t>Heavily used by all our risk systems to retrieve inputs to the analytics logic.</a:t>
            </a:r>
          </a:p>
          <a:p>
            <a:endParaRPr lang="en-US" dirty="0" smtClean="0"/>
          </a:p>
          <a:p>
            <a:r>
              <a:rPr lang="en-US" dirty="0" smtClean="0"/>
              <a:t>Also used by our end-users for research and trouble-shooting.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Data has various dimensions, time being the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1273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Master and Market Data Repo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6"/>
            <a:ext cx="7620000" cy="5130914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Driven Architecture and Code </a:t>
            </a:r>
            <a:r>
              <a:rPr lang="en-US" dirty="0" smtClean="0"/>
              <a:t>Generation.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26222" y="5017899"/>
            <a:ext cx="727451" cy="727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XMI Model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4369151" y="5010022"/>
            <a:ext cx="969602" cy="727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 Generator (</a:t>
            </a:r>
            <a:r>
              <a:rPr lang="en-US" sz="900" dirty="0" err="1" smtClean="0"/>
              <a:t>JCodeModel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6325128" y="4775770"/>
            <a:ext cx="1200422" cy="476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Portable Models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6325128" y="5527838"/>
            <a:ext cx="1200422" cy="476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Class Factory</a:t>
            </a:r>
            <a:endParaRPr lang="en-US" sz="900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3353673" y="5373727"/>
            <a:ext cx="1015478" cy="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5338753" y="5013960"/>
            <a:ext cx="986375" cy="3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5338753" y="5373727"/>
            <a:ext cx="986375" cy="392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1" y="5060206"/>
            <a:ext cx="630734" cy="662669"/>
          </a:xfrm>
          <a:prstGeom prst="rect">
            <a:avLst/>
          </a:prstGeom>
        </p:spPr>
      </p:pic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5" y="5641021"/>
            <a:ext cx="788005" cy="5224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28845" y="5985129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Quants, BA’s, Developers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23430" y="5373727"/>
            <a:ext cx="7027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EquityMode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1" y="1874007"/>
            <a:ext cx="5460787" cy="27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Master and Market Data Repo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dimension is </a:t>
            </a:r>
            <a:r>
              <a:rPr lang="en-US" smtClean="0"/>
              <a:t>very </a:t>
            </a:r>
            <a:r>
              <a:rPr lang="en-US" smtClean="0"/>
              <a:t>important.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price can be updated daily, every minute, every second etc.</a:t>
            </a:r>
          </a:p>
          <a:p>
            <a:endParaRPr lang="en-US" dirty="0"/>
          </a:p>
          <a:p>
            <a:r>
              <a:rPr lang="en-US" dirty="0" smtClean="0"/>
              <a:t>An asset can change by</a:t>
            </a:r>
            <a:r>
              <a:rPr lang="en-US" dirty="0"/>
              <a:t> </a:t>
            </a:r>
            <a:r>
              <a:rPr lang="en-US" dirty="0" smtClean="0"/>
              <a:t>a Corporate </a:t>
            </a:r>
            <a:r>
              <a:rPr lang="en-US" dirty="0"/>
              <a:t>A</a:t>
            </a:r>
            <a:r>
              <a:rPr lang="en-US" dirty="0" smtClean="0"/>
              <a:t>ction, manual correction or other lifecycle events such as </a:t>
            </a:r>
            <a:r>
              <a:rPr lang="en-US" dirty="0" smtClean="0"/>
              <a:t>an expiry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Double Bracket 18"/>
          <p:cNvSpPr/>
          <p:nvPr/>
        </p:nvSpPr>
        <p:spPr>
          <a:xfrm>
            <a:off x="2145364" y="4696540"/>
            <a:ext cx="2207013" cy="44384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</a:t>
            </a:r>
            <a:r>
              <a:rPr lang="en-US" sz="1200" baseline="-25000" dirty="0" smtClean="0"/>
              <a:t>t1</a:t>
            </a:r>
            <a:r>
              <a:rPr lang="en-US" sz="1200" dirty="0" smtClean="0"/>
              <a:t>, Price</a:t>
            </a:r>
            <a:r>
              <a:rPr lang="en-US" sz="1200" baseline="-25000" dirty="0" smtClean="0"/>
              <a:t>t2</a:t>
            </a:r>
            <a:r>
              <a:rPr lang="en-US" sz="1200" dirty="0" smtClean="0"/>
              <a:t>, </a:t>
            </a:r>
            <a:r>
              <a:rPr lang="en-US" sz="1200" dirty="0" smtClean="0"/>
              <a:t>…. </a:t>
            </a:r>
            <a:r>
              <a:rPr lang="en-US" sz="1200" dirty="0" err="1" smtClean="0"/>
              <a:t>Price</a:t>
            </a:r>
            <a:r>
              <a:rPr lang="en-US" sz="1200" baseline="-25000" dirty="0" err="1" smtClean="0"/>
              <a:t>tn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Double Bracket 20"/>
          <p:cNvSpPr/>
          <p:nvPr/>
        </p:nvSpPr>
        <p:spPr>
          <a:xfrm>
            <a:off x="2145364" y="5556414"/>
            <a:ext cx="2207013" cy="44384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</a:t>
            </a:r>
            <a:r>
              <a:rPr lang="en-US" sz="1200" baseline="-25000" dirty="0" smtClean="0"/>
              <a:t>v1</a:t>
            </a:r>
            <a:r>
              <a:rPr lang="en-US" sz="1200" dirty="0" smtClean="0"/>
              <a:t>, Asset</a:t>
            </a:r>
            <a:r>
              <a:rPr lang="en-US" sz="1200" baseline="-25000" dirty="0" smtClean="0"/>
              <a:t>v2</a:t>
            </a:r>
            <a:r>
              <a:rPr lang="en-US" sz="1200" dirty="0" smtClean="0"/>
              <a:t>, </a:t>
            </a:r>
            <a:r>
              <a:rPr lang="en-US" sz="1200" dirty="0" smtClean="0"/>
              <a:t>…. </a:t>
            </a:r>
            <a:r>
              <a:rPr lang="en-US" sz="1200" dirty="0" err="1" smtClean="0"/>
              <a:t>Asset</a:t>
            </a:r>
            <a:r>
              <a:rPr lang="en-US" sz="1200" baseline="-25000" dirty="0" err="1" smtClean="0"/>
              <a:t>vn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9495" y="4771319"/>
            <a:ext cx="121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Price </a:t>
            </a:r>
            <a:r>
              <a:rPr lang="en-US" sz="1200" dirty="0" err="1" smtClean="0"/>
              <a:t>timeseries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495" y="5651130"/>
            <a:ext cx="124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 versioning:</a:t>
            </a:r>
            <a:endParaRPr lang="en-US" sz="1200" dirty="0"/>
          </a:p>
        </p:txBody>
      </p:sp>
      <p:sp>
        <p:nvSpPr>
          <p:cNvPr id="24" name="Double Bracket 23"/>
          <p:cNvSpPr/>
          <p:nvPr/>
        </p:nvSpPr>
        <p:spPr>
          <a:xfrm>
            <a:off x="5195240" y="5118332"/>
            <a:ext cx="2860486" cy="44384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asOfTime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, asOfTime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 …. </a:t>
            </a:r>
            <a:r>
              <a:rPr lang="en-US" sz="1200" dirty="0" err="1"/>
              <a:t>asOfTime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38686" y="5338452"/>
            <a:ext cx="604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11797</TotalTime>
  <Words>473</Words>
  <Application>Microsoft Macintosh PowerPoint</Application>
  <PresentationFormat>On-screen Show (4:3)</PresentationFormat>
  <Paragraphs>126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Financial Risk Systems with Hazelcast</vt:lpstr>
      <vt:lpstr>What we’ll cover</vt:lpstr>
      <vt:lpstr>How do you calculate Risk?</vt:lpstr>
      <vt:lpstr>Risk Systems</vt:lpstr>
      <vt:lpstr>Analytics Grid Overview</vt:lpstr>
      <vt:lpstr>Analytics Grid Overview</vt:lpstr>
      <vt:lpstr>Security Master and Market Data Repo</vt:lpstr>
      <vt:lpstr>Security Master and Market Data Repo</vt:lpstr>
      <vt:lpstr>Security Master and Market Data Repo</vt:lpstr>
      <vt:lpstr>Node.js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Systems with Hazelcast</dc:title>
  <dc:creator>Ingemar Svensson</dc:creator>
  <cp:lastModifiedBy>Ingemar Svensson</cp:lastModifiedBy>
  <cp:revision>100</cp:revision>
  <dcterms:created xsi:type="dcterms:W3CDTF">2014-10-06T20:18:23Z</dcterms:created>
  <dcterms:modified xsi:type="dcterms:W3CDTF">2014-12-09T16:24:43Z</dcterms:modified>
</cp:coreProperties>
</file>