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8" r:id="rId3"/>
    <p:sldId id="259" r:id="rId4"/>
    <p:sldId id="267" r:id="rId5"/>
    <p:sldId id="261" r:id="rId6"/>
    <p:sldId id="305" r:id="rId7"/>
    <p:sldId id="262" r:id="rId8"/>
    <p:sldId id="273" r:id="rId9"/>
    <p:sldId id="263" r:id="rId10"/>
    <p:sldId id="272" r:id="rId11"/>
    <p:sldId id="265" r:id="rId12"/>
    <p:sldId id="304" r:id="rId13"/>
    <p:sldId id="264" r:id="rId14"/>
    <p:sldId id="306" r:id="rId15"/>
    <p:sldId id="270" r:id="rId16"/>
    <p:sldId id="281" r:id="rId17"/>
    <p:sldId id="277" r:id="rId18"/>
    <p:sldId id="266" r:id="rId19"/>
    <p:sldId id="307" r:id="rId20"/>
    <p:sldId id="279" r:id="rId21"/>
  </p:sldIdLst>
  <p:sldSz cx="9144000" cy="5143500" type="screen16x9"/>
  <p:notesSz cx="6858000" cy="9144000"/>
  <p:embeddedFontLst>
    <p:embeddedFont>
      <p:font typeface="Audiowide" panose="020B0604020202020204" charset="0"/>
      <p:regular r:id="rId23"/>
    </p:embeddedFont>
    <p:embeddedFont>
      <p:font typeface="Karla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5BEA6-0C31-4D22-B6B7-B8025B8639FE}">
  <a:tblStyle styleId="{1905BEA6-0C31-4D22-B6B7-B8025B863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EE4F9-F170-874D-828C-549733DC8A54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27081A-0CD6-644C-96D9-356FFD23F789}">
      <dgm:prSet phldrT="[Text]"/>
      <dgm:spPr/>
      <dgm:t>
        <a:bodyPr/>
        <a:lstStyle/>
        <a:p>
          <a:r>
            <a:rPr lang="en-US" dirty="0"/>
            <a:t>Define Objectives</a:t>
          </a:r>
        </a:p>
      </dgm:t>
    </dgm:pt>
    <dgm:pt modelId="{F73CD08A-9A85-BA4C-AA91-C00FCCB8D438}" type="parTrans" cxnId="{FE6C3E57-9BAB-E64B-BC19-6AE4FC84CEB6}">
      <dgm:prSet/>
      <dgm:spPr/>
      <dgm:t>
        <a:bodyPr/>
        <a:lstStyle/>
        <a:p>
          <a:endParaRPr lang="en-US"/>
        </a:p>
      </dgm:t>
    </dgm:pt>
    <dgm:pt modelId="{43AFC074-D124-7944-B77D-A9CEA1ADCA3B}" type="sibTrans" cxnId="{FE6C3E57-9BAB-E64B-BC19-6AE4FC84CEB6}">
      <dgm:prSet/>
      <dgm:spPr/>
      <dgm:t>
        <a:bodyPr/>
        <a:lstStyle/>
        <a:p>
          <a:endParaRPr lang="en-US"/>
        </a:p>
      </dgm:t>
    </dgm:pt>
    <dgm:pt modelId="{6331D952-B384-2D46-A3A1-6416B2730818}">
      <dgm:prSet phldrT="[Text]"/>
      <dgm:spPr/>
      <dgm:t>
        <a:bodyPr/>
        <a:lstStyle/>
        <a:p>
          <a:r>
            <a:rPr lang="en-US" dirty="0"/>
            <a:t>Data Preparation </a:t>
          </a:r>
        </a:p>
      </dgm:t>
    </dgm:pt>
    <dgm:pt modelId="{4308CF0C-8F02-9E45-AB82-EECE6501AA04}" type="parTrans" cxnId="{95ADF2FF-CEFF-1D4F-955B-A1260384F5B7}">
      <dgm:prSet/>
      <dgm:spPr/>
      <dgm:t>
        <a:bodyPr/>
        <a:lstStyle/>
        <a:p>
          <a:endParaRPr lang="en-US"/>
        </a:p>
      </dgm:t>
    </dgm:pt>
    <dgm:pt modelId="{58ABD9B2-4DF6-654A-915A-61A085B92AEA}" type="sibTrans" cxnId="{95ADF2FF-CEFF-1D4F-955B-A1260384F5B7}">
      <dgm:prSet/>
      <dgm:spPr/>
      <dgm:t>
        <a:bodyPr/>
        <a:lstStyle/>
        <a:p>
          <a:endParaRPr lang="en-US"/>
        </a:p>
      </dgm:t>
    </dgm:pt>
    <dgm:pt modelId="{38C0E69C-9694-294A-B1FD-57D682A1DD54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C5302BBF-288F-8248-8671-72A5DB837EF6}" type="parTrans" cxnId="{60418B41-12E6-4542-A3EF-B72C18452BF0}">
      <dgm:prSet/>
      <dgm:spPr/>
      <dgm:t>
        <a:bodyPr/>
        <a:lstStyle/>
        <a:p>
          <a:endParaRPr lang="en-US"/>
        </a:p>
      </dgm:t>
    </dgm:pt>
    <dgm:pt modelId="{BBC2E477-8BA1-964F-8ACA-0499ED6AAFA8}" type="sibTrans" cxnId="{60418B41-12E6-4542-A3EF-B72C18452BF0}">
      <dgm:prSet/>
      <dgm:spPr/>
      <dgm:t>
        <a:bodyPr/>
        <a:lstStyle/>
        <a:p>
          <a:endParaRPr lang="en-US"/>
        </a:p>
      </dgm:t>
    </dgm:pt>
    <dgm:pt modelId="{C6B526F0-CD06-BA4E-89FB-B1779B79CBDA}">
      <dgm:prSet phldrT="[Text]"/>
      <dgm:spPr/>
      <dgm:t>
        <a:bodyPr/>
        <a:lstStyle/>
        <a:p>
          <a:r>
            <a:rPr lang="en-US" dirty="0"/>
            <a:t>Model Deployment</a:t>
          </a:r>
        </a:p>
      </dgm:t>
    </dgm:pt>
    <dgm:pt modelId="{6A955128-E29B-A94F-BEC3-12F24A46F584}" type="parTrans" cxnId="{7362C071-6F61-C049-83F2-BDC0AD6DF911}">
      <dgm:prSet/>
      <dgm:spPr/>
      <dgm:t>
        <a:bodyPr/>
        <a:lstStyle/>
        <a:p>
          <a:endParaRPr lang="en-US"/>
        </a:p>
      </dgm:t>
    </dgm:pt>
    <dgm:pt modelId="{C0C47CA1-546A-3D4D-9386-D33273F4C962}" type="sibTrans" cxnId="{7362C071-6F61-C049-83F2-BDC0AD6DF911}">
      <dgm:prSet/>
      <dgm:spPr/>
      <dgm:t>
        <a:bodyPr/>
        <a:lstStyle/>
        <a:p>
          <a:endParaRPr lang="en-US"/>
        </a:p>
      </dgm:t>
    </dgm:pt>
    <dgm:pt modelId="{A077038D-1091-6F4B-9992-22C515A5112D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F5A82671-CAF6-0F41-BB3D-6D7E096DB205}" type="parTrans" cxnId="{A485AABA-E1CA-8A44-B810-1D5A569DADD2}">
      <dgm:prSet/>
      <dgm:spPr/>
      <dgm:t>
        <a:bodyPr/>
        <a:lstStyle/>
        <a:p>
          <a:endParaRPr lang="en-US"/>
        </a:p>
      </dgm:t>
    </dgm:pt>
    <dgm:pt modelId="{A9C6130E-1F6F-D342-A9D3-046AB9D77C03}" type="sibTrans" cxnId="{A485AABA-E1CA-8A44-B810-1D5A569DADD2}">
      <dgm:prSet/>
      <dgm:spPr/>
      <dgm:t>
        <a:bodyPr/>
        <a:lstStyle/>
        <a:p>
          <a:endParaRPr lang="en-US"/>
        </a:p>
      </dgm:t>
    </dgm:pt>
    <dgm:pt modelId="{9E35B0D7-5CC8-6941-9B18-D9C152E30E46}" type="pres">
      <dgm:prSet presAssocID="{EBDEE4F9-F170-874D-828C-549733DC8A54}" presName="Name0" presStyleCnt="0">
        <dgm:presLayoutVars>
          <dgm:dir/>
          <dgm:resizeHandles val="exact"/>
        </dgm:presLayoutVars>
      </dgm:prSet>
      <dgm:spPr/>
    </dgm:pt>
    <dgm:pt modelId="{958348B2-D2D2-0143-9B2D-A2A011102E46}" type="pres">
      <dgm:prSet presAssocID="{6827081A-0CD6-644C-96D9-356FFD23F789}" presName="node" presStyleLbl="node1" presStyleIdx="0" presStyleCnt="5">
        <dgm:presLayoutVars>
          <dgm:bulletEnabled val="1"/>
        </dgm:presLayoutVars>
      </dgm:prSet>
      <dgm:spPr/>
    </dgm:pt>
    <dgm:pt modelId="{633BBCA7-217C-6A47-9563-75C4F75651EA}" type="pres">
      <dgm:prSet presAssocID="{43AFC074-D124-7944-B77D-A9CEA1ADCA3B}" presName="sibTrans" presStyleLbl="sibTrans2D1" presStyleIdx="0" presStyleCnt="5" custLinFactNeighborX="15716" custLinFactNeighborY="-55187"/>
      <dgm:spPr/>
    </dgm:pt>
    <dgm:pt modelId="{930633C2-CB48-454A-94A3-3352913FD584}" type="pres">
      <dgm:prSet presAssocID="{43AFC074-D124-7944-B77D-A9CEA1ADCA3B}" presName="connectorText" presStyleLbl="sibTrans2D1" presStyleIdx="0" presStyleCnt="5"/>
      <dgm:spPr/>
    </dgm:pt>
    <dgm:pt modelId="{AB7CDEAB-14FD-EA45-AF30-8E6B50CD60B2}" type="pres">
      <dgm:prSet presAssocID="{6331D952-B384-2D46-A3A1-6416B2730818}" presName="node" presStyleLbl="node1" presStyleIdx="1" presStyleCnt="5" custRadScaleRad="98501" custRadScaleInc="18707">
        <dgm:presLayoutVars>
          <dgm:bulletEnabled val="1"/>
        </dgm:presLayoutVars>
      </dgm:prSet>
      <dgm:spPr/>
    </dgm:pt>
    <dgm:pt modelId="{FDA639FF-F469-1D42-945B-0AC6DDC41832}" type="pres">
      <dgm:prSet presAssocID="{58ABD9B2-4DF6-654A-915A-61A085B92AEA}" presName="sibTrans" presStyleLbl="sibTrans2D1" presStyleIdx="1" presStyleCnt="5"/>
      <dgm:spPr/>
    </dgm:pt>
    <dgm:pt modelId="{5FD5380B-5205-3947-98F8-4CC622B19CC8}" type="pres">
      <dgm:prSet presAssocID="{58ABD9B2-4DF6-654A-915A-61A085B92AEA}" presName="connectorText" presStyleLbl="sibTrans2D1" presStyleIdx="1" presStyleCnt="5"/>
      <dgm:spPr/>
    </dgm:pt>
    <dgm:pt modelId="{3EC3895E-FE1C-C146-85F8-E09D9A6ED6D5}" type="pres">
      <dgm:prSet presAssocID="{38C0E69C-9694-294A-B1FD-57D682A1DD54}" presName="node" presStyleLbl="node1" presStyleIdx="2" presStyleCnt="5">
        <dgm:presLayoutVars>
          <dgm:bulletEnabled val="1"/>
        </dgm:presLayoutVars>
      </dgm:prSet>
      <dgm:spPr/>
    </dgm:pt>
    <dgm:pt modelId="{87B74E7C-A0FD-E549-955B-BBF80B23765C}" type="pres">
      <dgm:prSet presAssocID="{BBC2E477-8BA1-964F-8ACA-0499ED6AAFA8}" presName="sibTrans" presStyleLbl="sibTrans2D1" presStyleIdx="2" presStyleCnt="5"/>
      <dgm:spPr/>
    </dgm:pt>
    <dgm:pt modelId="{6DA35B38-B093-E04D-9039-F356FA5A46AE}" type="pres">
      <dgm:prSet presAssocID="{BBC2E477-8BA1-964F-8ACA-0499ED6AAFA8}" presName="connectorText" presStyleLbl="sibTrans2D1" presStyleIdx="2" presStyleCnt="5"/>
      <dgm:spPr/>
    </dgm:pt>
    <dgm:pt modelId="{914FCC23-9F12-A543-BF32-253E03656B93}" type="pres">
      <dgm:prSet presAssocID="{A077038D-1091-6F4B-9992-22C515A5112D}" presName="node" presStyleLbl="node1" presStyleIdx="3" presStyleCnt="5">
        <dgm:presLayoutVars>
          <dgm:bulletEnabled val="1"/>
        </dgm:presLayoutVars>
      </dgm:prSet>
      <dgm:spPr/>
    </dgm:pt>
    <dgm:pt modelId="{47A103BD-529E-E046-A757-6167C93308F7}" type="pres">
      <dgm:prSet presAssocID="{A9C6130E-1F6F-D342-A9D3-046AB9D77C03}" presName="sibTrans" presStyleLbl="sibTrans2D1" presStyleIdx="3" presStyleCnt="5"/>
      <dgm:spPr/>
    </dgm:pt>
    <dgm:pt modelId="{99B0F6F6-7CE0-F548-A271-59A0EF4E234C}" type="pres">
      <dgm:prSet presAssocID="{A9C6130E-1F6F-D342-A9D3-046AB9D77C03}" presName="connectorText" presStyleLbl="sibTrans2D1" presStyleIdx="3" presStyleCnt="5"/>
      <dgm:spPr/>
    </dgm:pt>
    <dgm:pt modelId="{D5D4742F-497B-C44D-8032-B2742BB588DE}" type="pres">
      <dgm:prSet presAssocID="{C6B526F0-CD06-BA4E-89FB-B1779B79CBDA}" presName="node" presStyleLbl="node1" presStyleIdx="4" presStyleCnt="5">
        <dgm:presLayoutVars>
          <dgm:bulletEnabled val="1"/>
        </dgm:presLayoutVars>
      </dgm:prSet>
      <dgm:spPr/>
    </dgm:pt>
    <dgm:pt modelId="{6479D637-4CD8-6B4E-B6CB-F2BB3AB7256D}" type="pres">
      <dgm:prSet presAssocID="{C0C47CA1-546A-3D4D-9386-D33273F4C962}" presName="sibTrans" presStyleLbl="sibTrans2D1" presStyleIdx="4" presStyleCnt="5" custLinFactNeighborX="-44120" custLinFactNeighborY="-26251"/>
      <dgm:spPr/>
    </dgm:pt>
    <dgm:pt modelId="{E70D2393-3501-C34B-9701-F3228C893D6F}" type="pres">
      <dgm:prSet presAssocID="{C0C47CA1-546A-3D4D-9386-D33273F4C962}" presName="connectorText" presStyleLbl="sibTrans2D1" presStyleIdx="4" presStyleCnt="5"/>
      <dgm:spPr/>
    </dgm:pt>
  </dgm:ptLst>
  <dgm:cxnLst>
    <dgm:cxn modelId="{AA34CE08-4A47-6C4B-A19F-3A11B3493F1C}" type="presOf" srcId="{58ABD9B2-4DF6-654A-915A-61A085B92AEA}" destId="{FDA639FF-F469-1D42-945B-0AC6DDC41832}" srcOrd="0" destOrd="0" presId="urn:microsoft.com/office/officeart/2005/8/layout/cycle7"/>
    <dgm:cxn modelId="{73032520-2B4E-A440-90C6-6DFDD994726D}" type="presOf" srcId="{6331D952-B384-2D46-A3A1-6416B2730818}" destId="{AB7CDEAB-14FD-EA45-AF30-8E6B50CD60B2}" srcOrd="0" destOrd="0" presId="urn:microsoft.com/office/officeart/2005/8/layout/cycle7"/>
    <dgm:cxn modelId="{47FD222B-F9E8-8447-9A16-6FCBFF8CB9EB}" type="presOf" srcId="{6827081A-0CD6-644C-96D9-356FFD23F789}" destId="{958348B2-D2D2-0143-9B2D-A2A011102E46}" srcOrd="0" destOrd="0" presId="urn:microsoft.com/office/officeart/2005/8/layout/cycle7"/>
    <dgm:cxn modelId="{C09E7E32-648F-2448-8265-E18B7AE17424}" type="presOf" srcId="{C0C47CA1-546A-3D4D-9386-D33273F4C962}" destId="{6479D637-4CD8-6B4E-B6CB-F2BB3AB7256D}" srcOrd="0" destOrd="0" presId="urn:microsoft.com/office/officeart/2005/8/layout/cycle7"/>
    <dgm:cxn modelId="{5985553A-CB8A-454B-BB9D-B8D82FC6BEBE}" type="presOf" srcId="{58ABD9B2-4DF6-654A-915A-61A085B92AEA}" destId="{5FD5380B-5205-3947-98F8-4CC622B19CC8}" srcOrd="1" destOrd="0" presId="urn:microsoft.com/office/officeart/2005/8/layout/cycle7"/>
    <dgm:cxn modelId="{60418B41-12E6-4542-A3EF-B72C18452BF0}" srcId="{EBDEE4F9-F170-874D-828C-549733DC8A54}" destId="{38C0E69C-9694-294A-B1FD-57D682A1DD54}" srcOrd="2" destOrd="0" parTransId="{C5302BBF-288F-8248-8671-72A5DB837EF6}" sibTransId="{BBC2E477-8BA1-964F-8ACA-0499ED6AAFA8}"/>
    <dgm:cxn modelId="{16AF0746-B23D-8A45-B50C-357DB97A75E0}" type="presOf" srcId="{38C0E69C-9694-294A-B1FD-57D682A1DD54}" destId="{3EC3895E-FE1C-C146-85F8-E09D9A6ED6D5}" srcOrd="0" destOrd="0" presId="urn:microsoft.com/office/officeart/2005/8/layout/cycle7"/>
    <dgm:cxn modelId="{F1C02167-A7D3-C542-A5DA-8297EB776A49}" type="presOf" srcId="{BBC2E477-8BA1-964F-8ACA-0499ED6AAFA8}" destId="{87B74E7C-A0FD-E549-955B-BBF80B23765C}" srcOrd="0" destOrd="0" presId="urn:microsoft.com/office/officeart/2005/8/layout/cycle7"/>
    <dgm:cxn modelId="{E3615370-09E6-7645-9D88-2143E75426DE}" type="presOf" srcId="{43AFC074-D124-7944-B77D-A9CEA1ADCA3B}" destId="{633BBCA7-217C-6A47-9563-75C4F75651EA}" srcOrd="0" destOrd="0" presId="urn:microsoft.com/office/officeart/2005/8/layout/cycle7"/>
    <dgm:cxn modelId="{710B7D50-1F96-BC4A-A734-15491D56D034}" type="presOf" srcId="{A9C6130E-1F6F-D342-A9D3-046AB9D77C03}" destId="{47A103BD-529E-E046-A757-6167C93308F7}" srcOrd="0" destOrd="0" presId="urn:microsoft.com/office/officeart/2005/8/layout/cycle7"/>
    <dgm:cxn modelId="{7362C071-6F61-C049-83F2-BDC0AD6DF911}" srcId="{EBDEE4F9-F170-874D-828C-549733DC8A54}" destId="{C6B526F0-CD06-BA4E-89FB-B1779B79CBDA}" srcOrd="4" destOrd="0" parTransId="{6A955128-E29B-A94F-BEC3-12F24A46F584}" sibTransId="{C0C47CA1-546A-3D4D-9386-D33273F4C962}"/>
    <dgm:cxn modelId="{494AA853-D0A8-CE43-BC6A-9048BCBEDABE}" type="presOf" srcId="{43AFC074-D124-7944-B77D-A9CEA1ADCA3B}" destId="{930633C2-CB48-454A-94A3-3352913FD584}" srcOrd="1" destOrd="0" presId="urn:microsoft.com/office/officeart/2005/8/layout/cycle7"/>
    <dgm:cxn modelId="{4EA9AD53-D9A0-0B4A-9F41-22B16E88EEF0}" type="presOf" srcId="{C0C47CA1-546A-3D4D-9386-D33273F4C962}" destId="{E70D2393-3501-C34B-9701-F3228C893D6F}" srcOrd="1" destOrd="0" presId="urn:microsoft.com/office/officeart/2005/8/layout/cycle7"/>
    <dgm:cxn modelId="{01E16856-818C-5844-B88C-D804B61EDC92}" type="presOf" srcId="{C6B526F0-CD06-BA4E-89FB-B1779B79CBDA}" destId="{D5D4742F-497B-C44D-8032-B2742BB588DE}" srcOrd="0" destOrd="0" presId="urn:microsoft.com/office/officeart/2005/8/layout/cycle7"/>
    <dgm:cxn modelId="{2605A156-42BE-8446-9107-6F4AFA51ED86}" type="presOf" srcId="{A077038D-1091-6F4B-9992-22C515A5112D}" destId="{914FCC23-9F12-A543-BF32-253E03656B93}" srcOrd="0" destOrd="0" presId="urn:microsoft.com/office/officeart/2005/8/layout/cycle7"/>
    <dgm:cxn modelId="{FE6C3E57-9BAB-E64B-BC19-6AE4FC84CEB6}" srcId="{EBDEE4F9-F170-874D-828C-549733DC8A54}" destId="{6827081A-0CD6-644C-96D9-356FFD23F789}" srcOrd="0" destOrd="0" parTransId="{F73CD08A-9A85-BA4C-AA91-C00FCCB8D438}" sibTransId="{43AFC074-D124-7944-B77D-A9CEA1ADCA3B}"/>
    <dgm:cxn modelId="{0EC7DE87-DF2E-7E42-AA07-19419B65A2AB}" type="presOf" srcId="{BBC2E477-8BA1-964F-8ACA-0499ED6AAFA8}" destId="{6DA35B38-B093-E04D-9039-F356FA5A46AE}" srcOrd="1" destOrd="0" presId="urn:microsoft.com/office/officeart/2005/8/layout/cycle7"/>
    <dgm:cxn modelId="{B67F3B8A-B9CA-E34E-9587-17FF3AB5AB89}" type="presOf" srcId="{EBDEE4F9-F170-874D-828C-549733DC8A54}" destId="{9E35B0D7-5CC8-6941-9B18-D9C152E30E46}" srcOrd="0" destOrd="0" presId="urn:microsoft.com/office/officeart/2005/8/layout/cycle7"/>
    <dgm:cxn modelId="{A485AABA-E1CA-8A44-B810-1D5A569DADD2}" srcId="{EBDEE4F9-F170-874D-828C-549733DC8A54}" destId="{A077038D-1091-6F4B-9992-22C515A5112D}" srcOrd="3" destOrd="0" parTransId="{F5A82671-CAF6-0F41-BB3D-6D7E096DB205}" sibTransId="{A9C6130E-1F6F-D342-A9D3-046AB9D77C03}"/>
    <dgm:cxn modelId="{988256CC-E38E-074D-963F-8BA93F978ED0}" type="presOf" srcId="{A9C6130E-1F6F-D342-A9D3-046AB9D77C03}" destId="{99B0F6F6-7CE0-F548-A271-59A0EF4E234C}" srcOrd="1" destOrd="0" presId="urn:microsoft.com/office/officeart/2005/8/layout/cycle7"/>
    <dgm:cxn modelId="{95ADF2FF-CEFF-1D4F-955B-A1260384F5B7}" srcId="{EBDEE4F9-F170-874D-828C-549733DC8A54}" destId="{6331D952-B384-2D46-A3A1-6416B2730818}" srcOrd="1" destOrd="0" parTransId="{4308CF0C-8F02-9E45-AB82-EECE6501AA04}" sibTransId="{58ABD9B2-4DF6-654A-915A-61A085B92AEA}"/>
    <dgm:cxn modelId="{65E6CC11-865B-D542-939C-4CF84486002C}" type="presParOf" srcId="{9E35B0D7-5CC8-6941-9B18-D9C152E30E46}" destId="{958348B2-D2D2-0143-9B2D-A2A011102E46}" srcOrd="0" destOrd="0" presId="urn:microsoft.com/office/officeart/2005/8/layout/cycle7"/>
    <dgm:cxn modelId="{424D398B-EFB1-074D-8A02-A116FDC53A78}" type="presParOf" srcId="{9E35B0D7-5CC8-6941-9B18-D9C152E30E46}" destId="{633BBCA7-217C-6A47-9563-75C4F75651EA}" srcOrd="1" destOrd="0" presId="urn:microsoft.com/office/officeart/2005/8/layout/cycle7"/>
    <dgm:cxn modelId="{B145D056-5A48-C045-A086-B368F5753D28}" type="presParOf" srcId="{633BBCA7-217C-6A47-9563-75C4F75651EA}" destId="{930633C2-CB48-454A-94A3-3352913FD584}" srcOrd="0" destOrd="0" presId="urn:microsoft.com/office/officeart/2005/8/layout/cycle7"/>
    <dgm:cxn modelId="{4809C1D2-7182-8040-B507-241E8EF596E2}" type="presParOf" srcId="{9E35B0D7-5CC8-6941-9B18-D9C152E30E46}" destId="{AB7CDEAB-14FD-EA45-AF30-8E6B50CD60B2}" srcOrd="2" destOrd="0" presId="urn:microsoft.com/office/officeart/2005/8/layout/cycle7"/>
    <dgm:cxn modelId="{C0D4B135-193B-7F48-AF87-6C84F116F261}" type="presParOf" srcId="{9E35B0D7-5CC8-6941-9B18-D9C152E30E46}" destId="{FDA639FF-F469-1D42-945B-0AC6DDC41832}" srcOrd="3" destOrd="0" presId="urn:microsoft.com/office/officeart/2005/8/layout/cycle7"/>
    <dgm:cxn modelId="{E31323EE-3FF3-B447-92ED-D66696DD268D}" type="presParOf" srcId="{FDA639FF-F469-1D42-945B-0AC6DDC41832}" destId="{5FD5380B-5205-3947-98F8-4CC622B19CC8}" srcOrd="0" destOrd="0" presId="urn:microsoft.com/office/officeart/2005/8/layout/cycle7"/>
    <dgm:cxn modelId="{878C4696-C18D-8448-9EB4-7F1AB6C7C1D2}" type="presParOf" srcId="{9E35B0D7-5CC8-6941-9B18-D9C152E30E46}" destId="{3EC3895E-FE1C-C146-85F8-E09D9A6ED6D5}" srcOrd="4" destOrd="0" presId="urn:microsoft.com/office/officeart/2005/8/layout/cycle7"/>
    <dgm:cxn modelId="{59BFFA32-9AC5-A941-BBA6-A576BA818443}" type="presParOf" srcId="{9E35B0D7-5CC8-6941-9B18-D9C152E30E46}" destId="{87B74E7C-A0FD-E549-955B-BBF80B23765C}" srcOrd="5" destOrd="0" presId="urn:microsoft.com/office/officeart/2005/8/layout/cycle7"/>
    <dgm:cxn modelId="{2FB0FD26-C76F-F246-BBDB-EBB870ADFE75}" type="presParOf" srcId="{87B74E7C-A0FD-E549-955B-BBF80B23765C}" destId="{6DA35B38-B093-E04D-9039-F356FA5A46AE}" srcOrd="0" destOrd="0" presId="urn:microsoft.com/office/officeart/2005/8/layout/cycle7"/>
    <dgm:cxn modelId="{C607A941-3286-0B4F-9B36-10D170943FAA}" type="presParOf" srcId="{9E35B0D7-5CC8-6941-9B18-D9C152E30E46}" destId="{914FCC23-9F12-A543-BF32-253E03656B93}" srcOrd="6" destOrd="0" presId="urn:microsoft.com/office/officeart/2005/8/layout/cycle7"/>
    <dgm:cxn modelId="{5444E5B3-10D2-1841-B449-606C8E2051FE}" type="presParOf" srcId="{9E35B0D7-5CC8-6941-9B18-D9C152E30E46}" destId="{47A103BD-529E-E046-A757-6167C93308F7}" srcOrd="7" destOrd="0" presId="urn:microsoft.com/office/officeart/2005/8/layout/cycle7"/>
    <dgm:cxn modelId="{008BB468-1AD5-1E43-9F33-78C56B202CD9}" type="presParOf" srcId="{47A103BD-529E-E046-A757-6167C93308F7}" destId="{99B0F6F6-7CE0-F548-A271-59A0EF4E234C}" srcOrd="0" destOrd="0" presId="urn:microsoft.com/office/officeart/2005/8/layout/cycle7"/>
    <dgm:cxn modelId="{07CD38C5-9D82-AA45-A581-63ED4FC758D8}" type="presParOf" srcId="{9E35B0D7-5CC8-6941-9B18-D9C152E30E46}" destId="{D5D4742F-497B-C44D-8032-B2742BB588DE}" srcOrd="8" destOrd="0" presId="urn:microsoft.com/office/officeart/2005/8/layout/cycle7"/>
    <dgm:cxn modelId="{D83BEF43-D0DB-B748-93D6-B977B60BA9B6}" type="presParOf" srcId="{9E35B0D7-5CC8-6941-9B18-D9C152E30E46}" destId="{6479D637-4CD8-6B4E-B6CB-F2BB3AB7256D}" srcOrd="9" destOrd="0" presId="urn:microsoft.com/office/officeart/2005/8/layout/cycle7"/>
    <dgm:cxn modelId="{06E68C78-48D9-7748-870C-BD031F41164C}" type="presParOf" srcId="{6479D637-4CD8-6B4E-B6CB-F2BB3AB7256D}" destId="{E70D2393-3501-C34B-9701-F3228C893D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48B2-D2D2-0143-9B2D-A2A011102E46}">
      <dsp:nvSpPr>
        <dsp:cNvPr id="0" name=""/>
        <dsp:cNvSpPr/>
      </dsp:nvSpPr>
      <dsp:spPr>
        <a:xfrm>
          <a:off x="3588394" y="975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Objectives</a:t>
          </a:r>
        </a:p>
      </dsp:txBody>
      <dsp:txXfrm>
        <a:off x="3603812" y="16393"/>
        <a:ext cx="1021974" cy="495569"/>
      </dsp:txXfrm>
    </dsp:sp>
    <dsp:sp modelId="{633BBCA7-217C-6A47-9563-75C4F75651EA}">
      <dsp:nvSpPr>
        <dsp:cNvPr id="0" name=""/>
        <dsp:cNvSpPr/>
      </dsp:nvSpPr>
      <dsp:spPr>
        <a:xfrm rot="2393676">
          <a:off x="4641002" y="667412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96274" y="704260"/>
        <a:ext cx="437754" cy="110545"/>
      </dsp:txXfrm>
    </dsp:sp>
    <dsp:sp modelId="{AB7CDEAB-14FD-EA45-AF30-8E6B50CD60B2}">
      <dsp:nvSpPr>
        <dsp:cNvPr id="0" name=""/>
        <dsp:cNvSpPr/>
      </dsp:nvSpPr>
      <dsp:spPr>
        <a:xfrm>
          <a:off x="5016756" y="1195042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Preparation </a:t>
          </a:r>
        </a:p>
      </dsp:txBody>
      <dsp:txXfrm>
        <a:off x="5032174" y="1210460"/>
        <a:ext cx="1021974" cy="495569"/>
      </dsp:txXfrm>
    </dsp:sp>
    <dsp:sp modelId="{FDA639FF-F469-1D42-945B-0AC6DDC41832}">
      <dsp:nvSpPr>
        <dsp:cNvPr id="0" name=""/>
        <dsp:cNvSpPr/>
      </dsp:nvSpPr>
      <dsp:spPr>
        <a:xfrm rot="6641495">
          <a:off x="4989377" y="2106485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044649" y="2143333"/>
        <a:ext cx="437754" cy="110545"/>
      </dsp:txXfrm>
    </dsp:sp>
    <dsp:sp modelId="{3EC3895E-FE1C-C146-85F8-E09D9A6ED6D5}">
      <dsp:nvSpPr>
        <dsp:cNvPr id="0" name=""/>
        <dsp:cNvSpPr/>
      </dsp:nvSpPr>
      <dsp:spPr>
        <a:xfrm>
          <a:off x="4457486" y="2675764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Building</a:t>
          </a:r>
        </a:p>
      </dsp:txBody>
      <dsp:txXfrm>
        <a:off x="4472904" y="2691182"/>
        <a:ext cx="1021974" cy="495569"/>
      </dsp:txXfrm>
    </dsp:sp>
    <dsp:sp modelId="{87B74E7C-A0FD-E549-955B-BBF80B23765C}">
      <dsp:nvSpPr>
        <dsp:cNvPr id="0" name=""/>
        <dsp:cNvSpPr/>
      </dsp:nvSpPr>
      <dsp:spPr>
        <a:xfrm rot="10800000">
          <a:off x="3840650" y="2846846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895922" y="2883694"/>
        <a:ext cx="437754" cy="110545"/>
      </dsp:txXfrm>
    </dsp:sp>
    <dsp:sp modelId="{914FCC23-9F12-A543-BF32-253E03656B93}">
      <dsp:nvSpPr>
        <dsp:cNvPr id="0" name=""/>
        <dsp:cNvSpPr/>
      </dsp:nvSpPr>
      <dsp:spPr>
        <a:xfrm>
          <a:off x="2719303" y="2675764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Evaluation</a:t>
          </a:r>
        </a:p>
      </dsp:txBody>
      <dsp:txXfrm>
        <a:off x="2734721" y="2691182"/>
        <a:ext cx="1021974" cy="495569"/>
      </dsp:txXfrm>
    </dsp:sp>
    <dsp:sp modelId="{47A103BD-529E-E046-A757-6167C93308F7}">
      <dsp:nvSpPr>
        <dsp:cNvPr id="0" name=""/>
        <dsp:cNvSpPr/>
      </dsp:nvSpPr>
      <dsp:spPr>
        <a:xfrm rot="15120000">
          <a:off x="2702994" y="2020290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758266" y="2057138"/>
        <a:ext cx="437754" cy="110545"/>
      </dsp:txXfrm>
    </dsp:sp>
    <dsp:sp modelId="{D5D4742F-497B-C44D-8032-B2742BB588DE}">
      <dsp:nvSpPr>
        <dsp:cNvPr id="0" name=""/>
        <dsp:cNvSpPr/>
      </dsp:nvSpPr>
      <dsp:spPr>
        <a:xfrm>
          <a:off x="2182174" y="1022653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Deployment</a:t>
          </a:r>
        </a:p>
      </dsp:txBody>
      <dsp:txXfrm>
        <a:off x="2197592" y="1038071"/>
        <a:ext cx="1021974" cy="495569"/>
      </dsp:txXfrm>
    </dsp:sp>
    <dsp:sp modelId="{6479D637-4CD8-6B4E-B6CB-F2BB3AB7256D}">
      <dsp:nvSpPr>
        <dsp:cNvPr id="0" name=""/>
        <dsp:cNvSpPr/>
      </dsp:nvSpPr>
      <dsp:spPr>
        <a:xfrm rot="19440000">
          <a:off x="2895631" y="634530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50903" y="671378"/>
        <a:ext cx="437754" cy="110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046624d9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046624d9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046624d9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046624d9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52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1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0a8b09948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e0a8b09948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e0a8b09948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e0a8b09948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0a8b09948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0a8b09948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33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86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ed1af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ed1af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2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3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 idx="4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5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6" hasCustomPrompt="1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7" hasCustomPrompt="1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8" hasCustomPrompt="1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9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l="23312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l="21488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l="26204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l="26335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KIkFJwwWqe0PtBsYMlvzRNmxRWbv6_92XS4Z8yIkknQ/co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Artificial Neural Network For Diabetes Predictions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Bassole Cedric </a:t>
            </a:r>
            <a:r>
              <a:rPr lang="fr-FR" dirty="0" err="1"/>
              <a:t>Francois</a:t>
            </a:r>
            <a:r>
              <a:rPr lang="fr-FR" dirty="0"/>
              <a:t>/</a:t>
            </a:r>
            <a:r>
              <a:rPr lang="fr-FR" dirty="0" err="1"/>
              <a:t>Bouchaala</a:t>
            </a:r>
            <a:r>
              <a:rPr lang="fr-FR" dirty="0"/>
              <a:t> Mohamed</a:t>
            </a: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46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5400000">
            <a:off x="5263637" y="509564"/>
            <a:ext cx="4580326" cy="333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46"/>
          <p:cNvGrpSpPr/>
          <p:nvPr/>
        </p:nvGrpSpPr>
        <p:grpSpPr>
          <a:xfrm rot="5400000">
            <a:off x="404046" y="-404046"/>
            <a:ext cx="288601" cy="1096693"/>
            <a:chOff x="1006700" y="2603975"/>
            <a:chExt cx="55450" cy="210700"/>
          </a:xfrm>
        </p:grpSpPr>
        <p:sp>
          <p:nvSpPr>
            <p:cNvPr id="944" name="Google Shape;944;p4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6"/>
          <p:cNvGrpSpPr/>
          <p:nvPr/>
        </p:nvGrpSpPr>
        <p:grpSpPr>
          <a:xfrm>
            <a:off x="7921987" y="3917669"/>
            <a:ext cx="1017582" cy="946700"/>
            <a:chOff x="827350" y="3629733"/>
            <a:chExt cx="1431600" cy="1332067"/>
          </a:xfrm>
        </p:grpSpPr>
        <p:sp>
          <p:nvSpPr>
            <p:cNvPr id="951" name="Google Shape;951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6"/>
          <p:cNvGrpSpPr/>
          <p:nvPr/>
        </p:nvGrpSpPr>
        <p:grpSpPr>
          <a:xfrm>
            <a:off x="7379477" y="4313619"/>
            <a:ext cx="437354" cy="406680"/>
            <a:chOff x="827350" y="3629733"/>
            <a:chExt cx="1431600" cy="1332067"/>
          </a:xfrm>
        </p:grpSpPr>
        <p:sp>
          <p:nvSpPr>
            <p:cNvPr id="955" name="Google Shape;955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6"/>
          <p:cNvGrpSpPr/>
          <p:nvPr/>
        </p:nvGrpSpPr>
        <p:grpSpPr>
          <a:xfrm>
            <a:off x="8035905" y="3275506"/>
            <a:ext cx="572068" cy="532028"/>
            <a:chOff x="827350" y="3629733"/>
            <a:chExt cx="1431600" cy="1332067"/>
          </a:xfrm>
        </p:grpSpPr>
        <p:sp>
          <p:nvSpPr>
            <p:cNvPr id="959" name="Google Shape;959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/>
          <p:cNvSpPr txBox="1">
            <a:spLocks noGrp="1"/>
          </p:cNvSpPr>
          <p:nvPr>
            <p:ph type="subTitle" idx="1"/>
          </p:nvPr>
        </p:nvSpPr>
        <p:spPr>
          <a:xfrm>
            <a:off x="970400" y="3167250"/>
            <a:ext cx="6860628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First, we use this data set from Kaggle which tracks diabetes in Pima Native Americans.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We use it to build a predictive model of how likely someone is to get or have diabetes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given their age, body mass index, glucose and insulin levels, skin thickness, etc.</a:t>
            </a:r>
            <a:endParaRPr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6C4C38-EA3C-49F7-78E2-383A429E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35" y="37434"/>
            <a:ext cx="6860629" cy="244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182777" y="1638399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720000" y="3295679"/>
            <a:ext cx="4093566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/>
            </a:br>
            <a:r>
              <a:rPr lang="en-US" sz="1600" b="1" dirty="0">
                <a:effectLst/>
                <a:latin typeface="Arial" panose="020B0604020202020204" pitchFamily="34" charset="0"/>
              </a:rPr>
              <a:t>The first argument in the Dense function is the number of hidden units, a pa-</a:t>
            </a:r>
            <a:br>
              <a:rPr lang="en-US" sz="1600" b="1" dirty="0"/>
            </a:br>
            <a:r>
              <a:rPr lang="en-US" sz="1600" b="1" dirty="0" err="1">
                <a:effectLst/>
                <a:latin typeface="Arial" panose="020B0604020202020204" pitchFamily="34" charset="0"/>
              </a:rPr>
              <a:t>rameter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 that you can adjust to improve the accuracy of the model</a:t>
            </a:r>
            <a:endParaRPr lang="en-US" sz="1600" b="1" dirty="0"/>
          </a:p>
        </p:txBody>
      </p:sp>
      <p:grpSp>
        <p:nvGrpSpPr>
          <p:cNvPr id="667" name="Google Shape;667;p39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668" name="Google Shape;668;p3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679" name="Google Shape;679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683" name="Google Shape;683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687" name="Google Shape;687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4" descr="http://cs231n.github.io/assets/nn1/neural_net2.jpeg">
            <a:extLst>
              <a:ext uri="{FF2B5EF4-FFF2-40B4-BE49-F238E27FC236}">
                <a16:creationId xmlns:a16="http://schemas.microsoft.com/office/drawing/2014/main" id="{2F2C125E-53B6-97CA-60C7-93F8F84B5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1" y="192746"/>
            <a:ext cx="4950744" cy="24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46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5400000">
            <a:off x="5263637" y="509564"/>
            <a:ext cx="4580326" cy="333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46"/>
          <p:cNvGrpSpPr/>
          <p:nvPr/>
        </p:nvGrpSpPr>
        <p:grpSpPr>
          <a:xfrm rot="5400000">
            <a:off x="404046" y="-404046"/>
            <a:ext cx="288601" cy="1096693"/>
            <a:chOff x="1006700" y="2603975"/>
            <a:chExt cx="55450" cy="210700"/>
          </a:xfrm>
        </p:grpSpPr>
        <p:sp>
          <p:nvSpPr>
            <p:cNvPr id="944" name="Google Shape;944;p4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6"/>
          <p:cNvGrpSpPr/>
          <p:nvPr/>
        </p:nvGrpSpPr>
        <p:grpSpPr>
          <a:xfrm>
            <a:off x="7921987" y="3917669"/>
            <a:ext cx="1017582" cy="946700"/>
            <a:chOff x="827350" y="3629733"/>
            <a:chExt cx="1431600" cy="1332067"/>
          </a:xfrm>
        </p:grpSpPr>
        <p:sp>
          <p:nvSpPr>
            <p:cNvPr id="951" name="Google Shape;951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6"/>
          <p:cNvGrpSpPr/>
          <p:nvPr/>
        </p:nvGrpSpPr>
        <p:grpSpPr>
          <a:xfrm>
            <a:off x="7379477" y="4313619"/>
            <a:ext cx="437354" cy="406680"/>
            <a:chOff x="827350" y="3629733"/>
            <a:chExt cx="1431600" cy="1332067"/>
          </a:xfrm>
        </p:grpSpPr>
        <p:sp>
          <p:nvSpPr>
            <p:cNvPr id="955" name="Google Shape;955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6"/>
          <p:cNvGrpSpPr/>
          <p:nvPr/>
        </p:nvGrpSpPr>
        <p:grpSpPr>
          <a:xfrm>
            <a:off x="8035905" y="3275506"/>
            <a:ext cx="572068" cy="532028"/>
            <a:chOff x="827350" y="3629733"/>
            <a:chExt cx="1431600" cy="1332067"/>
          </a:xfrm>
        </p:grpSpPr>
        <p:sp>
          <p:nvSpPr>
            <p:cNvPr id="959" name="Google Shape;959;p4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/>
          <p:cNvSpPr txBox="1">
            <a:spLocks noGrp="1"/>
          </p:cNvSpPr>
          <p:nvPr>
            <p:ph type="subTitle" idx="1"/>
          </p:nvPr>
        </p:nvSpPr>
        <p:spPr>
          <a:xfrm>
            <a:off x="989815" y="3365979"/>
            <a:ext cx="6671056" cy="1220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For the first two layers we use a </a:t>
            </a:r>
            <a:r>
              <a:rPr lang="en-US" dirty="0" err="1">
                <a:effectLst/>
                <a:latin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Arial" panose="020B0604020202020204" pitchFamily="34" charset="0"/>
              </a:rPr>
              <a:t> (rectified linear unit) activation function.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That choice means nothing, as you could have picked sigmoid. </a:t>
            </a:r>
            <a:r>
              <a:rPr lang="en-US" dirty="0" err="1">
                <a:effectLst/>
                <a:latin typeface="Arial" panose="020B0604020202020204" pitchFamily="34" charset="0"/>
              </a:rPr>
              <a:t>reluI</a:t>
            </a:r>
            <a:r>
              <a:rPr lang="en-US" dirty="0">
                <a:effectLst/>
                <a:latin typeface="Arial" panose="020B0604020202020204" pitchFamily="34" charset="0"/>
              </a:rPr>
              <a:t> is 1 for all positive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values and 0 for all negative 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ECDE23-77A6-1202-00FB-BDD386C7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16" y="135322"/>
            <a:ext cx="691611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/>
              <a:t>Model </a:t>
            </a:r>
            <a:r>
              <a:rPr lang="fr-FR" dirty="0" err="1"/>
              <a:t>Parameters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• </a:t>
            </a:r>
            <a:r>
              <a:rPr lang="fr-FR" dirty="0" err="1">
                <a:solidFill>
                  <a:schemeClr val="accent1"/>
                </a:solidFill>
              </a:rPr>
              <a:t>Loss</a:t>
            </a:r>
            <a:r>
              <a:rPr lang="fr-FR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"/>
          </p:nvPr>
        </p:nvSpPr>
        <p:spPr>
          <a:xfrm>
            <a:off x="1600200" y="1419280"/>
            <a:ext cx="5943600" cy="920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he goal of the neural network is to minimize the loss function, There are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many functions we can use. We pick binary-</a:t>
            </a:r>
            <a:r>
              <a:rPr lang="en-US" dirty="0" err="1">
                <a:effectLst/>
                <a:latin typeface="Arial" panose="020B0604020202020204" pitchFamily="34" charset="0"/>
              </a:rPr>
              <a:t>crossentropy</a:t>
            </a:r>
            <a:r>
              <a:rPr lang="en-US" dirty="0">
                <a:effectLst/>
                <a:latin typeface="Arial" panose="020B0604020202020204" pitchFamily="34" charset="0"/>
              </a:rPr>
              <a:t> because our label data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is binary (1) diabetic and (0) not diabetic.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45700" tIns="91425" rIns="457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 err="1">
                <a:solidFill>
                  <a:schemeClr val="accent1"/>
                </a:solidFill>
              </a:rPr>
              <a:t>Optimizer-adam</a:t>
            </a:r>
            <a:r>
              <a:rPr lang="fr-FR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the optimizer function </a:t>
            </a:r>
            <a:r>
              <a:rPr lang="en-US" dirty="0" err="1"/>
              <a:t>adam</a:t>
            </a:r>
            <a:r>
              <a:rPr lang="en-US" dirty="0"/>
              <a:t>, Adaptative </a:t>
            </a:r>
            <a:r>
              <a:rPr lang="en-US" dirty="0" err="1"/>
              <a:t>mo</a:t>
            </a:r>
            <a:r>
              <a:rPr lang="en-US" dirty="0"/>
              <a:t>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ment</a:t>
            </a:r>
            <a:r>
              <a:rPr lang="en-US" dirty="0"/>
              <a:t> estimation. It’s an algorithm designed to minimize the loss function in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quickest way possible.</a:t>
            </a:r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4"/>
          </p:nvPr>
        </p:nvSpPr>
        <p:spPr>
          <a:xfrm>
            <a:off x="1593425" y="3861801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 err="1">
                <a:solidFill>
                  <a:schemeClr val="accent1"/>
                </a:solidFill>
              </a:rPr>
              <a:t>Epoch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5"/>
          </p:nvPr>
        </p:nvSpPr>
        <p:spPr>
          <a:xfrm>
            <a:off x="1593425" y="4055702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means how many times to run the model. it is an iterative process.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add additional epochs, but the accuracy might not change much.</a:t>
            </a:r>
          </a:p>
        </p:txBody>
      </p:sp>
      <p:grpSp>
        <p:nvGrpSpPr>
          <p:cNvPr id="641" name="Google Shape;641;p38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642" name="Google Shape;642;p3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649" name="Google Shape;649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310019" y="324598"/>
            <a:ext cx="688313" cy="640458"/>
            <a:chOff x="827350" y="3629733"/>
            <a:chExt cx="1431600" cy="1332067"/>
          </a:xfrm>
        </p:grpSpPr>
        <p:sp>
          <p:nvSpPr>
            <p:cNvPr id="653" name="Google Shape;653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657" name="Google Shape;657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642335" y="1228724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3553835" y="1986138"/>
            <a:ext cx="5590165" cy="903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Results</a:t>
            </a:r>
            <a:r>
              <a:rPr lang="fr-FR" dirty="0"/>
              <a:t> &amp; </a:t>
            </a:r>
            <a:r>
              <a:rPr lang="fr-FR" dirty="0" err="1"/>
              <a:t>Analysis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233634" y="1872824"/>
            <a:ext cx="19601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60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4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4"/>
          <p:cNvSpPr/>
          <p:nvPr/>
        </p:nvSpPr>
        <p:spPr>
          <a:xfrm>
            <a:off x="6226884" y="1554975"/>
            <a:ext cx="1383000" cy="1383000"/>
          </a:xfrm>
          <a:prstGeom prst="pie">
            <a:avLst>
              <a:gd name="adj1" fmla="val 16169877"/>
              <a:gd name="adj2" fmla="val 1343169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4"/>
          <p:cNvSpPr/>
          <p:nvPr/>
        </p:nvSpPr>
        <p:spPr>
          <a:xfrm>
            <a:off x="1545524" y="1554975"/>
            <a:ext cx="1383000" cy="1383000"/>
          </a:xfrm>
          <a:prstGeom prst="pie">
            <a:avLst>
              <a:gd name="adj1" fmla="val 16169877"/>
              <a:gd name="adj2" fmla="val 1073618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4"/>
          <p:cNvSpPr/>
          <p:nvPr/>
        </p:nvSpPr>
        <p:spPr>
          <a:xfrm>
            <a:off x="6446784" y="1774875"/>
            <a:ext cx="943200" cy="94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4"/>
          <p:cNvSpPr/>
          <p:nvPr/>
        </p:nvSpPr>
        <p:spPr>
          <a:xfrm>
            <a:off x="1765424" y="1774875"/>
            <a:ext cx="943200" cy="94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/>
          <p:cNvSpPr txBox="1">
            <a:spLocks noGrp="1"/>
          </p:cNvSpPr>
          <p:nvPr>
            <p:ph type="title" idx="9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Precision</a:t>
            </a:r>
            <a:endParaRPr dirty="0"/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/>
          </p:nvPr>
        </p:nvSpPr>
        <p:spPr>
          <a:xfrm>
            <a:off x="1316324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Traning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2"/>
          </p:nvPr>
        </p:nvSpPr>
        <p:spPr>
          <a:xfrm>
            <a:off x="5997980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Testing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6"/>
          </p:nvPr>
        </p:nvSpPr>
        <p:spPr>
          <a:xfrm>
            <a:off x="1765424" y="1989375"/>
            <a:ext cx="9432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75%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7"/>
          </p:nvPr>
        </p:nvSpPr>
        <p:spPr>
          <a:xfrm>
            <a:off x="6446784" y="1989375"/>
            <a:ext cx="9432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85%</a:t>
            </a:r>
            <a:endParaRPr dirty="0"/>
          </a:p>
        </p:txBody>
      </p:sp>
      <p:grpSp>
        <p:nvGrpSpPr>
          <p:cNvPr id="882" name="Google Shape;882;p44"/>
          <p:cNvGrpSpPr/>
          <p:nvPr/>
        </p:nvGrpSpPr>
        <p:grpSpPr>
          <a:xfrm rot="10800000">
            <a:off x="159357" y="423196"/>
            <a:ext cx="288601" cy="1096693"/>
            <a:chOff x="1006700" y="2603975"/>
            <a:chExt cx="55450" cy="210700"/>
          </a:xfrm>
        </p:grpSpPr>
        <p:sp>
          <p:nvSpPr>
            <p:cNvPr id="883" name="Google Shape;883;p4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4"/>
          <p:cNvGrpSpPr/>
          <p:nvPr/>
        </p:nvGrpSpPr>
        <p:grpSpPr>
          <a:xfrm>
            <a:off x="8034824" y="4131134"/>
            <a:ext cx="927391" cy="862780"/>
            <a:chOff x="827350" y="3629733"/>
            <a:chExt cx="1431600" cy="1332067"/>
          </a:xfrm>
        </p:grpSpPr>
        <p:sp>
          <p:nvSpPr>
            <p:cNvPr id="890" name="Google Shape;890;p4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5"/>
          <p:cNvSpPr/>
          <p:nvPr/>
        </p:nvSpPr>
        <p:spPr>
          <a:xfrm>
            <a:off x="4381500" y="1131060"/>
            <a:ext cx="4038600" cy="643328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5"/>
          <p:cNvSpPr txBox="1">
            <a:spLocks noGrp="1"/>
          </p:cNvSpPr>
          <p:nvPr>
            <p:ph type="title"/>
          </p:nvPr>
        </p:nvSpPr>
        <p:spPr>
          <a:xfrm>
            <a:off x="4381506" y="1131211"/>
            <a:ext cx="4038600" cy="712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Confusion Matrix</a:t>
            </a:r>
            <a:endParaRPr dirty="0"/>
          </a:p>
        </p:txBody>
      </p:sp>
      <p:sp>
        <p:nvSpPr>
          <p:cNvPr id="1345" name="Google Shape;1345;p55"/>
          <p:cNvSpPr txBox="1">
            <a:spLocks noGrp="1"/>
          </p:cNvSpPr>
          <p:nvPr>
            <p:ph type="body" idx="1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Do you know what helps you make your point clear? Lists like this one: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/>
              <a:t>  </a:t>
            </a:r>
            <a:br>
              <a:rPr lang="fr-FR" dirty="0"/>
            </a:br>
            <a:r>
              <a:rPr lang="fr-FR" dirty="0">
                <a:latin typeface="Courier New" panose="02070309020205020404" pitchFamily="49" charset="0"/>
              </a:rPr>
              <a:t>  </a:t>
            </a:r>
            <a:r>
              <a:rPr lang="fr-FR" dirty="0">
                <a:effectLst/>
                <a:latin typeface="Courier New" panose="02070309020205020404" pitchFamily="49" charset="0"/>
              </a:rPr>
              <a:t> </a:t>
            </a:r>
            <a:r>
              <a:rPr lang="fr-FR" dirty="0">
                <a:effectLst/>
                <a:latin typeface="Arial" panose="020B0604020202020204" pitchFamily="34" charset="0"/>
              </a:rPr>
              <a:t>Total in </a:t>
            </a:r>
            <a:r>
              <a:rPr lang="fr-FR" dirty="0" err="1">
                <a:effectLst/>
                <a:latin typeface="Arial" panose="020B0604020202020204" pitchFamily="34" charset="0"/>
              </a:rPr>
              <a:t>dataframe</a:t>
            </a:r>
            <a:r>
              <a:rPr lang="fr-FR" dirty="0">
                <a:effectLst/>
                <a:latin typeface="Arial" panose="020B0604020202020204" pitchFamily="34" charset="0"/>
              </a:rPr>
              <a:t>(</a:t>
            </a:r>
            <a:r>
              <a:rPr lang="fr-FR" dirty="0" err="1">
                <a:effectLst/>
                <a:latin typeface="Arial" panose="020B0604020202020204" pitchFamily="34" charset="0"/>
              </a:rPr>
              <a:t>Diabetes</a:t>
            </a:r>
            <a:r>
              <a:rPr lang="fr-FR" dirty="0">
                <a:effectLst/>
                <a:latin typeface="Arial" panose="020B0604020202020204" pitchFamily="34" charset="0"/>
              </a:rPr>
              <a:t>)=86</a:t>
            </a:r>
            <a:br>
              <a:rPr lang="fr-FR" dirty="0"/>
            </a:br>
            <a:r>
              <a:rPr lang="fr-FR" dirty="0"/>
              <a:t>           </a:t>
            </a:r>
            <a:r>
              <a:rPr lang="fr-FR" dirty="0">
                <a:latin typeface="Arial" panose="020B0604020202020204" pitchFamily="34" charset="0"/>
              </a:rPr>
              <a:t>-</a:t>
            </a:r>
            <a:r>
              <a:rPr lang="fr-FR" dirty="0">
                <a:effectLst/>
                <a:latin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</a:rPr>
              <a:t>wrong</a:t>
            </a:r>
            <a:r>
              <a:rPr lang="fr-FR" dirty="0">
                <a:effectLst/>
                <a:latin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</a:rPr>
              <a:t>prediction</a:t>
            </a:r>
            <a:r>
              <a:rPr lang="fr-FR" dirty="0">
                <a:effectLst/>
                <a:latin typeface="Arial" panose="020B0604020202020204" pitchFamily="34" charset="0"/>
              </a:rPr>
              <a:t>=32</a:t>
            </a:r>
            <a:endParaRPr lang="en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effectLst/>
                <a:latin typeface="Arial" panose="020B0604020202020204" pitchFamily="34" charset="0"/>
              </a:rPr>
              <a:t>Total in </a:t>
            </a:r>
            <a:r>
              <a:rPr lang="en-US" dirty="0" err="1">
                <a:effectLst/>
                <a:latin typeface="Arial" panose="020B0604020202020204" pitchFamily="34" charset="0"/>
              </a:rPr>
              <a:t>dataframe</a:t>
            </a:r>
            <a:r>
              <a:rPr lang="en-US" dirty="0">
                <a:effectLst/>
                <a:latin typeface="Arial" panose="020B0604020202020204" pitchFamily="34" charset="0"/>
              </a:rPr>
              <a:t>(No Diabetes)=168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- wrong prediction=35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346" name="Google Shape;1346;p55"/>
          <p:cNvPicPr preferRelativeResize="0"/>
          <p:nvPr/>
        </p:nvPicPr>
        <p:blipFill>
          <a:blip r:embed="rId3"/>
          <a:srcRect t="6444" b="6444"/>
          <a:stretch/>
        </p:blipFill>
        <p:spPr>
          <a:xfrm>
            <a:off x="0" y="1587596"/>
            <a:ext cx="4248260" cy="2862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7" name="Google Shape;1347;p55"/>
          <p:cNvGrpSpPr/>
          <p:nvPr/>
        </p:nvGrpSpPr>
        <p:grpSpPr>
          <a:xfrm>
            <a:off x="8637582" y="3602221"/>
            <a:ext cx="288601" cy="1096693"/>
            <a:chOff x="1006700" y="2603975"/>
            <a:chExt cx="55450" cy="210700"/>
          </a:xfrm>
        </p:grpSpPr>
        <p:sp>
          <p:nvSpPr>
            <p:cNvPr id="1348" name="Google Shape;1348;p5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55"/>
          <p:cNvGrpSpPr/>
          <p:nvPr/>
        </p:nvGrpSpPr>
        <p:grpSpPr>
          <a:xfrm>
            <a:off x="332772" y="288838"/>
            <a:ext cx="760896" cy="707727"/>
            <a:chOff x="827350" y="3629733"/>
            <a:chExt cx="1431600" cy="1332067"/>
          </a:xfrm>
        </p:grpSpPr>
        <p:sp>
          <p:nvSpPr>
            <p:cNvPr id="1356" name="Google Shape;1356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55"/>
          <p:cNvGrpSpPr/>
          <p:nvPr/>
        </p:nvGrpSpPr>
        <p:grpSpPr>
          <a:xfrm>
            <a:off x="1205430" y="449959"/>
            <a:ext cx="527545" cy="490734"/>
            <a:chOff x="827350" y="3629733"/>
            <a:chExt cx="1431600" cy="1332067"/>
          </a:xfrm>
        </p:grpSpPr>
        <p:sp>
          <p:nvSpPr>
            <p:cNvPr id="1360" name="Google Shape;1360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/>
          <p:cNvGrpSpPr/>
          <p:nvPr/>
        </p:nvGrpSpPr>
        <p:grpSpPr>
          <a:xfrm>
            <a:off x="543188" y="1131212"/>
            <a:ext cx="412158" cy="383369"/>
            <a:chOff x="827350" y="3629733"/>
            <a:chExt cx="1431600" cy="1332067"/>
          </a:xfrm>
        </p:grpSpPr>
        <p:sp>
          <p:nvSpPr>
            <p:cNvPr id="1364" name="Google Shape;1364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51"/>
          <p:cNvSpPr txBox="1">
            <a:spLocks noGrp="1"/>
          </p:cNvSpPr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results</a:t>
            </a:r>
            <a:endParaRPr/>
          </a:p>
        </p:txBody>
      </p:sp>
      <p:sp>
        <p:nvSpPr>
          <p:cNvPr id="1177" name="Google Shape;1177;p51"/>
          <p:cNvSpPr txBox="1">
            <a:spLocks noGrp="1"/>
          </p:cNvSpPr>
          <p:nvPr>
            <p:ph type="subTitle" idx="4294967295"/>
          </p:nvPr>
        </p:nvSpPr>
        <p:spPr>
          <a:xfrm>
            <a:off x="6318484" y="1070418"/>
            <a:ext cx="2628373" cy="6806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The accuracy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79" name="Google Shape;1179;p51"/>
          <p:cNvSpPr txBox="1">
            <a:spLocks noGrp="1"/>
          </p:cNvSpPr>
          <p:nvPr>
            <p:ph type="subTitle" idx="4294967295"/>
          </p:nvPr>
        </p:nvSpPr>
        <p:spPr>
          <a:xfrm>
            <a:off x="6318485" y="3280168"/>
            <a:ext cx="2112300" cy="42228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The </a:t>
            </a: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loss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80" name="Google Shape;1180;p51"/>
          <p:cNvSpPr txBox="1">
            <a:spLocks noGrp="1"/>
          </p:cNvSpPr>
          <p:nvPr>
            <p:ph type="body" idx="4294967295"/>
          </p:nvPr>
        </p:nvSpPr>
        <p:spPr>
          <a:xfrm>
            <a:off x="6318475" y="3493429"/>
            <a:ext cx="2112300" cy="115731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you can see that the model has comparable </a:t>
            </a:r>
            <a:r>
              <a:rPr lang="en-US" dirty="0" err="1">
                <a:solidFill>
                  <a:schemeClr val="lt1"/>
                </a:solidFill>
              </a:rPr>
              <a:t>perfor-mance</a:t>
            </a:r>
            <a:r>
              <a:rPr lang="en-US" dirty="0">
                <a:solidFill>
                  <a:schemeClr val="lt1"/>
                </a:solidFill>
              </a:rPr>
              <a:t> on both train and validation datasets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1" name="Google Shape;1181;p51"/>
          <p:cNvSpPr txBox="1">
            <a:spLocks noGrp="1"/>
          </p:cNvSpPr>
          <p:nvPr>
            <p:ph type="body" idx="4294967295"/>
          </p:nvPr>
        </p:nvSpPr>
        <p:spPr>
          <a:xfrm>
            <a:off x="6318475" y="1595690"/>
            <a:ext cx="21123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 you can see that the model can not be </a:t>
            </a:r>
            <a:r>
              <a:rPr lang="en-US" dirty="0" err="1">
                <a:solidFill>
                  <a:schemeClr val="lt1"/>
                </a:solidFill>
              </a:rPr>
              <a:t>trainedanymore</a:t>
            </a:r>
            <a:r>
              <a:rPr lang="en-US" dirty="0">
                <a:solidFill>
                  <a:schemeClr val="lt1"/>
                </a:solidFill>
              </a:rPr>
              <a:t> as the trend for accuracy on both datasets not </a:t>
            </a:r>
            <a:r>
              <a:rPr lang="en-US" dirty="0" err="1">
                <a:solidFill>
                  <a:schemeClr val="lt1"/>
                </a:solidFill>
              </a:rPr>
              <a:t>risin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3" name="Google Shape;1183;p51"/>
          <p:cNvSpPr txBox="1"/>
          <p:nvPr/>
        </p:nvSpPr>
        <p:spPr>
          <a:xfrm>
            <a:off x="972008" y="4327500"/>
            <a:ext cx="4140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84" name="Google Shape;1184;p51">
            <a:hlinkClick r:id="rId4"/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713215" y="1294800"/>
            <a:ext cx="4363530" cy="28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51"/>
          <p:cNvSpPr/>
          <p:nvPr/>
        </p:nvSpPr>
        <p:spPr>
          <a:xfrm>
            <a:off x="5398431" y="1332608"/>
            <a:ext cx="833100" cy="841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51"/>
          <p:cNvGrpSpPr/>
          <p:nvPr/>
        </p:nvGrpSpPr>
        <p:grpSpPr>
          <a:xfrm>
            <a:off x="5538951" y="3702453"/>
            <a:ext cx="552059" cy="522442"/>
            <a:chOff x="-1592325" y="3957400"/>
            <a:chExt cx="293025" cy="277275"/>
          </a:xfrm>
        </p:grpSpPr>
        <p:sp>
          <p:nvSpPr>
            <p:cNvPr id="1189" name="Google Shape;1189;p51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51"/>
          <p:cNvGrpSpPr/>
          <p:nvPr/>
        </p:nvGrpSpPr>
        <p:grpSpPr>
          <a:xfrm>
            <a:off x="5593018" y="1531490"/>
            <a:ext cx="443926" cy="443857"/>
            <a:chOff x="2685825" y="840375"/>
            <a:chExt cx="481900" cy="481825"/>
          </a:xfrm>
        </p:grpSpPr>
        <p:sp>
          <p:nvSpPr>
            <p:cNvPr id="1194" name="Google Shape;1194;p51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6" name="Google Shape;1216;p51"/>
          <p:cNvGrpSpPr/>
          <p:nvPr/>
        </p:nvGrpSpPr>
        <p:grpSpPr>
          <a:xfrm rot="10800000">
            <a:off x="8658257" y="3842671"/>
            <a:ext cx="288601" cy="1096693"/>
            <a:chOff x="1006700" y="2603975"/>
            <a:chExt cx="55450" cy="210700"/>
          </a:xfrm>
        </p:grpSpPr>
        <p:sp>
          <p:nvSpPr>
            <p:cNvPr id="1217" name="Google Shape;1217;p5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51"/>
          <p:cNvGrpSpPr/>
          <p:nvPr/>
        </p:nvGrpSpPr>
        <p:grpSpPr>
          <a:xfrm>
            <a:off x="112811" y="597256"/>
            <a:ext cx="524682" cy="488069"/>
            <a:chOff x="827350" y="3629733"/>
            <a:chExt cx="1431600" cy="1332067"/>
          </a:xfrm>
        </p:grpSpPr>
        <p:sp>
          <p:nvSpPr>
            <p:cNvPr id="1224" name="Google Shape;1224;p5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311390" y="209557"/>
            <a:ext cx="326119" cy="303312"/>
            <a:chOff x="827350" y="3629733"/>
            <a:chExt cx="1431600" cy="1332067"/>
          </a:xfrm>
        </p:grpSpPr>
        <p:sp>
          <p:nvSpPr>
            <p:cNvPr id="1228" name="Google Shape;1228;p5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/>
          <p:nvPr/>
        </p:nvSpPr>
        <p:spPr>
          <a:xfrm>
            <a:off x="910950" y="15534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862773" y="3062313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7319250" y="1553404"/>
            <a:ext cx="913800" cy="923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Limitations </a:t>
            </a:r>
            <a:endParaRPr dirty="0"/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2"/>
          </p:nvPr>
        </p:nvSpPr>
        <p:spPr>
          <a:xfrm>
            <a:off x="2038193" y="1711803"/>
            <a:ext cx="2315400" cy="632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This dataset only has eight categories</a:t>
            </a:r>
            <a:endParaRPr dirty="0"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4"/>
          </p:nvPr>
        </p:nvSpPr>
        <p:spPr>
          <a:xfrm>
            <a:off x="4673321" y="1718493"/>
            <a:ext cx="2326200" cy="48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carrefull</a:t>
            </a:r>
            <a:r>
              <a:rPr lang="en-US" dirty="0"/>
              <a:t> approach can permit us to say the number of (1) out-comes are </a:t>
            </a:r>
            <a:r>
              <a:rPr lang="en-US" dirty="0" err="1"/>
              <a:t>thery</a:t>
            </a:r>
            <a:r>
              <a:rPr lang="en-US" dirty="0"/>
              <a:t> low</a:t>
            </a:r>
            <a:endParaRPr dirty="0"/>
          </a:p>
        </p:txBody>
      </p:sp>
      <p:sp>
        <p:nvSpPr>
          <p:cNvPr id="705" name="Google Shape;705;p40"/>
          <p:cNvSpPr txBox="1">
            <a:spLocks noGrp="1"/>
          </p:cNvSpPr>
          <p:nvPr>
            <p:ph type="subTitle" idx="6"/>
          </p:nvPr>
        </p:nvSpPr>
        <p:spPr>
          <a:xfrm>
            <a:off x="2106944" y="3129550"/>
            <a:ext cx="6514908" cy="1600219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The </a:t>
            </a:r>
            <a:r>
              <a:rPr lang="fr-FR" dirty="0" err="1"/>
              <a:t>amout</a:t>
            </a:r>
            <a:r>
              <a:rPr lang="fr-FR" dirty="0"/>
              <a:t> of Data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voluptuous,The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May </a:t>
            </a:r>
            <a:r>
              <a:rPr lang="fr-FR" dirty="0" err="1"/>
              <a:t>seem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Low rn in comparaison to </a:t>
            </a:r>
            <a:r>
              <a:rPr lang="fr-FR" dirty="0" err="1"/>
              <a:t>orther</a:t>
            </a:r>
            <a:r>
              <a:rPr lang="fr-FR" dirty="0"/>
              <a:t>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alogorithm,But</a:t>
            </a:r>
            <a:r>
              <a:rPr lang="fr-FR" dirty="0"/>
              <a:t> if a More Large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became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purpose</a:t>
            </a:r>
            <a:r>
              <a:rPr lang="fr-FR" dirty="0"/>
              <a:t> the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increased</a:t>
            </a:r>
            <a:r>
              <a:rPr lang="fr-FR" dirty="0"/>
              <a:t> for sure</a:t>
            </a:r>
            <a:endParaRPr dirty="0"/>
          </a:p>
        </p:txBody>
      </p:sp>
      <p:grpSp>
        <p:nvGrpSpPr>
          <p:cNvPr id="708" name="Google Shape;708;p40"/>
          <p:cNvGrpSpPr/>
          <p:nvPr/>
        </p:nvGrpSpPr>
        <p:grpSpPr>
          <a:xfrm rot="5400000">
            <a:off x="862782" y="4248146"/>
            <a:ext cx="288601" cy="1096693"/>
            <a:chOff x="1006700" y="2603975"/>
            <a:chExt cx="55450" cy="210700"/>
          </a:xfrm>
        </p:grpSpPr>
        <p:sp>
          <p:nvSpPr>
            <p:cNvPr id="709" name="Google Shape;709;p4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716" name="Google Shape;716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720" name="Google Shape;720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0"/>
          <p:cNvGrpSpPr/>
          <p:nvPr/>
        </p:nvGrpSpPr>
        <p:grpSpPr>
          <a:xfrm>
            <a:off x="7470189" y="1711803"/>
            <a:ext cx="611927" cy="600334"/>
            <a:chOff x="-1183550" y="3586525"/>
            <a:chExt cx="296175" cy="290550"/>
          </a:xfrm>
        </p:grpSpPr>
        <p:sp>
          <p:nvSpPr>
            <p:cNvPr id="724" name="Google Shape;724;p4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1124393" y="1771538"/>
            <a:ext cx="486912" cy="486836"/>
            <a:chOff x="2685825" y="840375"/>
            <a:chExt cx="481900" cy="481825"/>
          </a:xfrm>
        </p:grpSpPr>
        <p:sp>
          <p:nvSpPr>
            <p:cNvPr id="739" name="Google Shape;739;p4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1076221" y="3280448"/>
            <a:ext cx="486836" cy="486836"/>
            <a:chOff x="4456875" y="1435075"/>
            <a:chExt cx="481825" cy="481825"/>
          </a:xfrm>
        </p:grpSpPr>
        <p:sp>
          <p:nvSpPr>
            <p:cNvPr id="742" name="Google Shape;742;p40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642335" y="1228724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3553835" y="1406694"/>
            <a:ext cx="5590165" cy="903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Conclusions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233634" y="1872824"/>
            <a:ext cx="19601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537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2904724" y="1254122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5610749" y="1254122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029252" y="316092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5919638" y="316092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2844123" y="1316672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5859039" y="322347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2141973" y="180714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2266501" y="3713934"/>
            <a:ext cx="289038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Results</a:t>
            </a:r>
            <a:r>
              <a:rPr lang="fr-FR" dirty="0"/>
              <a:t> &amp; </a:t>
            </a:r>
            <a:r>
              <a:rPr lang="fr-FR" dirty="0" err="1"/>
              <a:t>Analysis</a:t>
            </a:r>
            <a:endParaRPr dirty="0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5156889" y="371393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4848000" y="180714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2968651" y="322347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5550150" y="1316672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80" name="Google Shape;1280;p53"/>
          <p:cNvSpPr txBox="1">
            <a:spLocks noGrp="1"/>
          </p:cNvSpPr>
          <p:nvPr>
            <p:ph type="title" idx="13"/>
          </p:nvPr>
        </p:nvSpPr>
        <p:spPr>
          <a:xfrm>
            <a:off x="338159" y="1307236"/>
            <a:ext cx="8754919" cy="982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There are several advantages to using neural networks for </a:t>
            </a:r>
            <a:r>
              <a:rPr lang="en-US" dirty="0" err="1"/>
              <a:t>classificationtasks</a:t>
            </a:r>
            <a:endParaRPr dirty="0"/>
          </a:p>
        </p:txBody>
      </p:sp>
      <p:sp>
        <p:nvSpPr>
          <p:cNvPr id="1281" name="Google Shape;1281;p53"/>
          <p:cNvSpPr txBox="1">
            <a:spLocks noGrp="1"/>
          </p:cNvSpPr>
          <p:nvPr>
            <p:ph type="subTitle" idx="14"/>
          </p:nvPr>
        </p:nvSpPr>
        <p:spPr>
          <a:xfrm>
            <a:off x="320256" y="2333317"/>
            <a:ext cx="8587770" cy="197873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1.They are able to learn complex relationships between the input features and the target class.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2.They are able to handle large amounts of data.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3.They can learn from unstructured data.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4.They are flexible and adaptable.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5.They can be trained to perform well on a wide range of classification tasks.</a:t>
            </a:r>
            <a:br>
              <a:rPr lang="en-US" sz="1800" dirty="0"/>
            </a:br>
            <a:endParaRPr sz="1800" dirty="0"/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7070787" y="4746600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statement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>
            <a:spLocks noGrp="1"/>
          </p:cNvSpPr>
          <p:nvPr>
            <p:ph type="title"/>
          </p:nvPr>
        </p:nvSpPr>
        <p:spPr>
          <a:xfrm rot="186">
            <a:off x="-242763" y="1683010"/>
            <a:ext cx="7343499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415 millions</a:t>
            </a:r>
            <a:endParaRPr dirty="0"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Persons are affected by diabetes in the world.</a:t>
            </a:r>
          </a:p>
        </p:txBody>
      </p:sp>
      <p:grpSp>
        <p:nvGrpSpPr>
          <p:cNvPr id="767" name="Google Shape;767;p4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768" name="Google Shape;768;p4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775" name="Google Shape;775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779" name="Google Shape;779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783" name="Google Shape;783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787" name="Google Shape;787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statement</a:t>
            </a:r>
            <a:endParaRPr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5"/>
          <p:cNvSpPr/>
          <p:nvPr/>
        </p:nvSpPr>
        <p:spPr>
          <a:xfrm>
            <a:off x="1693825" y="1354700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6619450" y="1354700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4156638" y="2475975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5"/>
          <p:cNvGrpSpPr/>
          <p:nvPr/>
        </p:nvGrpSpPr>
        <p:grpSpPr>
          <a:xfrm>
            <a:off x="6830586" y="1583401"/>
            <a:ext cx="421927" cy="370882"/>
            <a:chOff x="-3030525" y="3973150"/>
            <a:chExt cx="293025" cy="257575"/>
          </a:xfrm>
        </p:grpSpPr>
        <p:sp>
          <p:nvSpPr>
            <p:cNvPr id="514" name="Google Shape;514;p35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5"/>
          <p:cNvGrpSpPr/>
          <p:nvPr/>
        </p:nvGrpSpPr>
        <p:grpSpPr>
          <a:xfrm>
            <a:off x="1904954" y="1559019"/>
            <a:ext cx="421927" cy="419659"/>
            <a:chOff x="-6329100" y="3632100"/>
            <a:chExt cx="293025" cy="291450"/>
          </a:xfrm>
        </p:grpSpPr>
        <p:sp>
          <p:nvSpPr>
            <p:cNvPr id="517" name="Google Shape;517;p35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4366650" y="2680296"/>
            <a:ext cx="424159" cy="419659"/>
            <a:chOff x="-1182750" y="3962900"/>
            <a:chExt cx="294575" cy="291450"/>
          </a:xfrm>
        </p:grpSpPr>
        <p:sp>
          <p:nvSpPr>
            <p:cNvPr id="521" name="Google Shape;521;p35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5"/>
          <p:cNvSpPr txBox="1">
            <a:spLocks noGrp="1"/>
          </p:cNvSpPr>
          <p:nvPr>
            <p:ph type="title"/>
          </p:nvPr>
        </p:nvSpPr>
        <p:spPr>
          <a:xfrm rot="-1114">
            <a:off x="726743" y="2387306"/>
            <a:ext cx="2778300" cy="1027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Diagnostic </a:t>
            </a:r>
            <a:r>
              <a:rPr lang="fr-FR" dirty="0" err="1"/>
              <a:t>diabete</a:t>
            </a:r>
            <a:r>
              <a:rPr lang="fr-FR" dirty="0"/>
              <a:t> </a:t>
            </a:r>
            <a:r>
              <a:rPr lang="fr-FR" dirty="0" err="1"/>
              <a:t>earlier</a:t>
            </a:r>
            <a:endParaRPr dirty="0"/>
          </a:p>
        </p:txBody>
      </p:sp>
      <p:sp>
        <p:nvSpPr>
          <p:cNvPr id="529" name="Google Shape;529;p35"/>
          <p:cNvSpPr txBox="1">
            <a:spLocks noGrp="1"/>
          </p:cNvSpPr>
          <p:nvPr>
            <p:ph type="title" idx="2"/>
          </p:nvPr>
        </p:nvSpPr>
        <p:spPr>
          <a:xfrm>
            <a:off x="3271138" y="3376883"/>
            <a:ext cx="3032574" cy="1247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alghorithm</a:t>
            </a:r>
            <a:br>
              <a:rPr lang="fr-FR" dirty="0"/>
            </a:br>
            <a:r>
              <a:rPr lang="fr-FR" dirty="0"/>
              <a:t>and Web Interface</a:t>
            </a:r>
            <a:endParaRPr dirty="0"/>
          </a:p>
        </p:txBody>
      </p:sp>
      <p:sp>
        <p:nvSpPr>
          <p:cNvPr id="531" name="Google Shape;531;p35"/>
          <p:cNvSpPr txBox="1">
            <a:spLocks noGrp="1"/>
          </p:cNvSpPr>
          <p:nvPr>
            <p:ph type="title" idx="4"/>
          </p:nvPr>
        </p:nvSpPr>
        <p:spPr>
          <a:xfrm>
            <a:off x="5855677" y="2182150"/>
            <a:ext cx="2575021" cy="828300"/>
          </a:xfrm>
          <a:prstGeom prst="rect">
            <a:avLst/>
          </a:prstGeom>
        </p:spPr>
        <p:txBody>
          <a:bodyPr spcFirstLastPara="1" wrap="square" lIns="91425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Python </a:t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617171" y="1406694"/>
            <a:ext cx="3729312" cy="903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Methodology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601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796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6"/>
          <p:cNvGrpSpPr/>
          <p:nvPr/>
        </p:nvGrpSpPr>
        <p:grpSpPr>
          <a:xfrm>
            <a:off x="547828" y="3971702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12794C53-C6D1-8498-4565-03C72EEA8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82902"/>
              </p:ext>
            </p:extLst>
          </p:nvPr>
        </p:nvGraphicFramePr>
        <p:xfrm>
          <a:off x="547828" y="1364866"/>
          <a:ext cx="8229600" cy="320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6BEB9DF9-07E4-E2E3-628E-335DBE261DDC}"/>
              </a:ext>
            </a:extLst>
          </p:cNvPr>
          <p:cNvSpPr txBox="1">
            <a:spLocks/>
          </p:cNvSpPr>
          <p:nvPr/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745A3-1808-69BC-3CB4-33A16C4A7441}"/>
              </a:ext>
            </a:extLst>
          </p:cNvPr>
          <p:cNvSpPr/>
          <p:nvPr/>
        </p:nvSpPr>
        <p:spPr>
          <a:xfrm>
            <a:off x="6045162" y="1300405"/>
            <a:ext cx="2046245" cy="9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- Define measurable and quantifiable goals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Use this stage to learn about the problem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3CEEC3-1BA9-7110-A53B-B7261948735F}"/>
              </a:ext>
            </a:extLst>
          </p:cNvPr>
          <p:cNvSpPr/>
          <p:nvPr/>
        </p:nvSpPr>
        <p:spPr>
          <a:xfrm>
            <a:off x="6806109" y="2402328"/>
            <a:ext cx="1557157" cy="8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55A0"/>
                </a:solidFill>
              </a:rPr>
              <a:t>-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Normalization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Transformation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Missing Values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Outliers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F865E2-C2A6-1678-C910-45C00970D18A}"/>
              </a:ext>
            </a:extLst>
          </p:cNvPr>
          <p:cNvSpPr/>
          <p:nvPr/>
        </p:nvSpPr>
        <p:spPr>
          <a:xfrm>
            <a:off x="6516467" y="3462466"/>
            <a:ext cx="2186572" cy="106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-   Data Splitting</a:t>
            </a:r>
          </a:p>
          <a:p>
            <a:pPr marL="171450" indent="-171450">
              <a:buFont typeface="Arial"/>
              <a:buChar char="-"/>
            </a:pPr>
            <a:r>
              <a:rPr lang="en-US" sz="1200" dirty="0">
                <a:solidFill>
                  <a:schemeClr val="tx1"/>
                </a:solidFill>
              </a:rPr>
              <a:t>Features Engineering</a:t>
            </a:r>
          </a:p>
          <a:p>
            <a:pPr marL="171450" indent="-171450">
              <a:buFont typeface="Arial"/>
              <a:buChar char="-"/>
            </a:pPr>
            <a:r>
              <a:rPr lang="en-US" sz="1200" dirty="0">
                <a:solidFill>
                  <a:schemeClr val="tx1"/>
                </a:solidFill>
              </a:rPr>
              <a:t>Estimating Performance</a:t>
            </a:r>
          </a:p>
          <a:p>
            <a:pPr marL="171450" indent="-171450">
              <a:buFont typeface="Arial"/>
              <a:buChar char="-"/>
            </a:pPr>
            <a:r>
              <a:rPr lang="en-US" sz="1200" dirty="0">
                <a:solidFill>
                  <a:schemeClr val="tx1"/>
                </a:solidFill>
              </a:rPr>
              <a:t>Evaluation and Model Selection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703C0-C093-D143-2E04-692BF424B1C1}"/>
              </a:ext>
            </a:extLst>
          </p:cNvPr>
          <p:cNvSpPr/>
          <p:nvPr/>
        </p:nvSpPr>
        <p:spPr>
          <a:xfrm>
            <a:off x="1094596" y="2994734"/>
            <a:ext cx="1489689" cy="126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Study models accuracy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Do the results make sense in the context of the problem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55A0"/>
              </a:solidFill>
            </a:endParaRPr>
          </a:p>
        </p:txBody>
      </p:sp>
      <p:sp>
        <p:nvSpPr>
          <p:cNvPr id="7" name="Google Shape;972;p47">
            <a:extLst>
              <a:ext uri="{FF2B5EF4-FFF2-40B4-BE49-F238E27FC236}">
                <a16:creationId xmlns:a16="http://schemas.microsoft.com/office/drawing/2014/main" id="{4E80D5DE-3325-217F-0984-26D7BF1F40F2}"/>
              </a:ext>
            </a:extLst>
          </p:cNvPr>
          <p:cNvSpPr/>
          <p:nvPr/>
        </p:nvSpPr>
        <p:spPr>
          <a:xfrm>
            <a:off x="747455" y="382853"/>
            <a:ext cx="8025340" cy="494197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77;p47">
            <a:extLst>
              <a:ext uri="{FF2B5EF4-FFF2-40B4-BE49-F238E27FC236}">
                <a16:creationId xmlns:a16="http://schemas.microsoft.com/office/drawing/2014/main" id="{48D865BD-C7B1-6474-22A0-A284FE4189AC}"/>
              </a:ext>
            </a:extLst>
          </p:cNvPr>
          <p:cNvSpPr txBox="1">
            <a:spLocks/>
          </p:cNvSpPr>
          <p:nvPr/>
        </p:nvSpPr>
        <p:spPr>
          <a:xfrm>
            <a:off x="547828" y="397816"/>
            <a:ext cx="7705800" cy="35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2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 dirty="0" err="1">
                <a:solidFill>
                  <a:schemeClr val="lt1"/>
                </a:solidFill>
              </a:rPr>
              <a:t>Procces</a:t>
            </a:r>
            <a:endParaRPr lang="fr-FR" sz="2800" dirty="0">
              <a:solidFill>
                <a:schemeClr val="lt1"/>
              </a:solidFill>
            </a:endParaRPr>
          </a:p>
        </p:txBody>
      </p:sp>
      <p:grpSp>
        <p:nvGrpSpPr>
          <p:cNvPr id="9" name="Google Shape;1002;p47">
            <a:extLst>
              <a:ext uri="{FF2B5EF4-FFF2-40B4-BE49-F238E27FC236}">
                <a16:creationId xmlns:a16="http://schemas.microsoft.com/office/drawing/2014/main" id="{0C122ABB-326D-831E-D5A2-C18C90E5F627}"/>
              </a:ext>
            </a:extLst>
          </p:cNvPr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0" name="Google Shape;1003;p47">
              <a:extLst>
                <a:ext uri="{FF2B5EF4-FFF2-40B4-BE49-F238E27FC236}">
                  <a16:creationId xmlns:a16="http://schemas.microsoft.com/office/drawing/2014/main" id="{61B7826C-BBBD-0C60-C1AE-C1D499896896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4;p47">
              <a:extLst>
                <a:ext uri="{FF2B5EF4-FFF2-40B4-BE49-F238E27FC236}">
                  <a16:creationId xmlns:a16="http://schemas.microsoft.com/office/drawing/2014/main" id="{BE00EE6F-D0E0-E133-4CF5-0458932B55EA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5;p47">
              <a:extLst>
                <a:ext uri="{FF2B5EF4-FFF2-40B4-BE49-F238E27FC236}">
                  <a16:creationId xmlns:a16="http://schemas.microsoft.com/office/drawing/2014/main" id="{F6FD05FB-C1AD-6D3A-B211-1943731BBDF8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06;p47">
            <a:extLst>
              <a:ext uri="{FF2B5EF4-FFF2-40B4-BE49-F238E27FC236}">
                <a16:creationId xmlns:a16="http://schemas.microsoft.com/office/drawing/2014/main" id="{BA7F11E8-F363-B95E-B8EA-145E8120E5ED}"/>
              </a:ext>
            </a:extLst>
          </p:cNvPr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4" name="Google Shape;1007;p47">
              <a:extLst>
                <a:ext uri="{FF2B5EF4-FFF2-40B4-BE49-F238E27FC236}">
                  <a16:creationId xmlns:a16="http://schemas.microsoft.com/office/drawing/2014/main" id="{88289BA5-77A1-6EE8-6794-285E8EF6B9EB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8;p47">
              <a:extLst>
                <a:ext uri="{FF2B5EF4-FFF2-40B4-BE49-F238E27FC236}">
                  <a16:creationId xmlns:a16="http://schemas.microsoft.com/office/drawing/2014/main" id="{EF5B3580-0A88-669F-6D3F-245A3E5EB7D6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9;p47">
              <a:extLst>
                <a:ext uri="{FF2B5EF4-FFF2-40B4-BE49-F238E27FC236}">
                  <a16:creationId xmlns:a16="http://schemas.microsoft.com/office/drawing/2014/main" id="{17495988-E107-BC5B-BAD3-8312F631E074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7"/>
          <p:cNvSpPr/>
          <p:nvPr/>
        </p:nvSpPr>
        <p:spPr>
          <a:xfrm>
            <a:off x="3040625" y="1417050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7"/>
          <p:cNvSpPr/>
          <p:nvPr/>
        </p:nvSpPr>
        <p:spPr>
          <a:xfrm>
            <a:off x="3040625" y="225372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7"/>
          <p:cNvSpPr/>
          <p:nvPr/>
        </p:nvSpPr>
        <p:spPr>
          <a:xfrm>
            <a:off x="3040625" y="310877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7"/>
          <p:cNvSpPr/>
          <p:nvPr/>
        </p:nvSpPr>
        <p:spPr>
          <a:xfrm>
            <a:off x="3040625" y="3927225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718150" y="2227325"/>
            <a:ext cx="1539300" cy="15009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7"/>
          <p:cNvSpPr txBox="1"/>
          <p:nvPr/>
        </p:nvSpPr>
        <p:spPr>
          <a:xfrm>
            <a:off x="5870551" y="1374975"/>
            <a:ext cx="2493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Adapt the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Split the </a:t>
            </a:r>
            <a:r>
              <a:rPr lang="en-US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datset</a:t>
            </a: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into training and test set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4" name="Google Shape;974;p47"/>
          <p:cNvSpPr txBox="1"/>
          <p:nvPr/>
        </p:nvSpPr>
        <p:spPr>
          <a:xfrm>
            <a:off x="5867400" y="2220225"/>
            <a:ext cx="24963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Import the sequential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ick activation functionAdd Layers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5" name="Google Shape;975;p47"/>
          <p:cNvSpPr txBox="1"/>
          <p:nvPr/>
        </p:nvSpPr>
        <p:spPr>
          <a:xfrm>
            <a:off x="5867400" y="3056175"/>
            <a:ext cx="2496300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Chose a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Loss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function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according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to the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outcome</a:t>
            </a:r>
            <a:endParaRPr lang="fr-FR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Chose an optimiser and f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6" name="Google Shape;976;p47"/>
          <p:cNvSpPr txBox="1"/>
          <p:nvPr/>
        </p:nvSpPr>
        <p:spPr>
          <a:xfrm>
            <a:off x="5870551" y="3885225"/>
            <a:ext cx="24936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Get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accuracy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plot confusion Matrix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7" name="Google Shape;977;p4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978" name="Google Shape;978;p47"/>
          <p:cNvSpPr txBox="1"/>
          <p:nvPr/>
        </p:nvSpPr>
        <p:spPr>
          <a:xfrm>
            <a:off x="787460" y="3056175"/>
            <a:ext cx="1400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Dataset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979" name="Google Shape;979;p47"/>
          <p:cNvCxnSpPr>
            <a:stCxn id="971" idx="0"/>
            <a:endCxn id="980" idx="1"/>
          </p:cNvCxnSpPr>
          <p:nvPr/>
        </p:nvCxnSpPr>
        <p:spPr>
          <a:xfrm rot="10800000" flipH="1">
            <a:off x="2257450" y="1733075"/>
            <a:ext cx="783300" cy="1244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47"/>
          <p:cNvCxnSpPr>
            <a:stCxn id="971" idx="0"/>
            <a:endCxn id="982" idx="1"/>
          </p:cNvCxnSpPr>
          <p:nvPr/>
        </p:nvCxnSpPr>
        <p:spPr>
          <a:xfrm>
            <a:off x="2257450" y="2977775"/>
            <a:ext cx="783300" cy="1265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47"/>
          <p:cNvCxnSpPr>
            <a:stCxn id="971" idx="0"/>
            <a:endCxn id="984" idx="1"/>
          </p:cNvCxnSpPr>
          <p:nvPr/>
        </p:nvCxnSpPr>
        <p:spPr>
          <a:xfrm rot="10800000" flipH="1">
            <a:off x="2257450" y="2569775"/>
            <a:ext cx="783300" cy="40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47"/>
          <p:cNvCxnSpPr>
            <a:stCxn id="971" idx="0"/>
            <a:endCxn id="986" idx="1"/>
          </p:cNvCxnSpPr>
          <p:nvPr/>
        </p:nvCxnSpPr>
        <p:spPr>
          <a:xfrm>
            <a:off x="2257450" y="2977775"/>
            <a:ext cx="783300" cy="428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47"/>
          <p:cNvSpPr txBox="1"/>
          <p:nvPr/>
        </p:nvSpPr>
        <p:spPr>
          <a:xfrm>
            <a:off x="3040636" y="1453579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Data </a:t>
            </a: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preparation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4" name="Google Shape;984;p47"/>
          <p:cNvSpPr txBox="1"/>
          <p:nvPr/>
        </p:nvSpPr>
        <p:spPr>
          <a:xfrm>
            <a:off x="3040636" y="2290328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Build</a:t>
            </a: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 the </a:t>
            </a: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Convolutional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6" name="Google Shape;986;p47"/>
          <p:cNvSpPr txBox="1"/>
          <p:nvPr/>
        </p:nvSpPr>
        <p:spPr>
          <a:xfrm>
            <a:off x="3040636" y="3127076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Compile and train the model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2" name="Google Shape;982;p47"/>
          <p:cNvSpPr txBox="1"/>
          <p:nvPr/>
        </p:nvSpPr>
        <p:spPr>
          <a:xfrm>
            <a:off x="3040636" y="3963825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Evaluate</a:t>
            </a: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 the model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987" name="Google Shape;987;p47"/>
          <p:cNvCxnSpPr>
            <a:stCxn id="980" idx="3"/>
            <a:endCxn id="973" idx="1"/>
          </p:cNvCxnSpPr>
          <p:nvPr/>
        </p:nvCxnSpPr>
        <p:spPr>
          <a:xfrm>
            <a:off x="5715136" y="1733029"/>
            <a:ext cx="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47"/>
          <p:cNvCxnSpPr>
            <a:stCxn id="984" idx="3"/>
            <a:endCxn id="974" idx="1"/>
          </p:cNvCxnSpPr>
          <p:nvPr/>
        </p:nvCxnSpPr>
        <p:spPr>
          <a:xfrm>
            <a:off x="5715136" y="2569778"/>
            <a:ext cx="152400" cy="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47"/>
          <p:cNvCxnSpPr>
            <a:stCxn id="986" idx="3"/>
            <a:endCxn id="975" idx="1"/>
          </p:cNvCxnSpPr>
          <p:nvPr/>
        </p:nvCxnSpPr>
        <p:spPr>
          <a:xfrm rot="10800000" flipH="1">
            <a:off x="5715136" y="3406226"/>
            <a:ext cx="152400" cy="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47"/>
          <p:cNvCxnSpPr>
            <a:cxnSpLocks/>
            <a:stCxn id="982" idx="3"/>
            <a:endCxn id="976" idx="1"/>
          </p:cNvCxnSpPr>
          <p:nvPr/>
        </p:nvCxnSpPr>
        <p:spPr>
          <a:xfrm flipV="1">
            <a:off x="5715136" y="4238625"/>
            <a:ext cx="155415" cy="46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1" name="Google Shape;991;p47"/>
          <p:cNvGrpSpPr/>
          <p:nvPr/>
        </p:nvGrpSpPr>
        <p:grpSpPr>
          <a:xfrm>
            <a:off x="1248059" y="2534672"/>
            <a:ext cx="479485" cy="478193"/>
            <a:chOff x="1310075" y="3253275"/>
            <a:chExt cx="296950" cy="296150"/>
          </a:xfrm>
        </p:grpSpPr>
        <p:sp>
          <p:nvSpPr>
            <p:cNvPr id="992" name="Google Shape;992;p47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7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996" name="Google Shape;996;p4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003" name="Google Shape;1003;p4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007" name="Google Shape;1007;p4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Tools</a:t>
            </a:r>
            <a:endParaRPr dirty="0"/>
          </a:p>
        </p:txBody>
      </p:sp>
      <p:sp>
        <p:nvSpPr>
          <p:cNvPr id="572" name="Google Shape;572;p37"/>
          <p:cNvSpPr txBox="1"/>
          <p:nvPr/>
        </p:nvSpPr>
        <p:spPr>
          <a:xfrm>
            <a:off x="713450" y="1385450"/>
            <a:ext cx="2104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Current situation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713225" y="2181675"/>
            <a:ext cx="2104200" cy="206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In order to run through this Project, We have installed Python, setup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notebook,and</a:t>
            </a: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create a virtual </a:t>
            </a:r>
            <a:r>
              <a:rPr lang="en-US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environnement,and</a:t>
            </a: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install all these packages:</a:t>
            </a:r>
          </a:p>
        </p:txBody>
      </p:sp>
      <p:sp>
        <p:nvSpPr>
          <p:cNvPr id="574" name="Google Shape;574;p37"/>
          <p:cNvSpPr/>
          <p:nvPr/>
        </p:nvSpPr>
        <p:spPr>
          <a:xfrm rot="-5400000">
            <a:off x="1714580" y="2683830"/>
            <a:ext cx="2487451" cy="24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7"/>
          <p:cNvSpPr txBox="1"/>
          <p:nvPr/>
        </p:nvSpPr>
        <p:spPr>
          <a:xfrm>
            <a:off x="3098950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Keras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2845781" y="2157349"/>
            <a:ext cx="1895917" cy="170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</a:t>
            </a:r>
            <a:r>
              <a:rPr lang="fr-FR" sz="16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Define</a:t>
            </a: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-Compile a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-Fit a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</a:t>
            </a:r>
            <a:r>
              <a:rPr lang="fr-FR" sz="16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Evaluate</a:t>
            </a: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fr-FR" sz="16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make</a:t>
            </a:r>
            <a:r>
              <a:rPr lang="fr-FR" sz="16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fr-FR" sz="16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predictions</a:t>
            </a:r>
            <a:endParaRPr lang="fr-FR" sz="16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4994866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Pandas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4638850" y="2157349"/>
            <a:ext cx="2027122" cy="130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-Data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cleansing</a:t>
            </a:r>
            <a:endParaRPr lang="fr-FR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-Data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fill</a:t>
            </a:r>
            <a:endParaRPr lang="fr-FR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-Data normalisation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-Data inspection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-Data visualisation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6563124" y="1827259"/>
            <a:ext cx="2175251" cy="47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Scikit-Learn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6890798" y="2157350"/>
            <a:ext cx="15399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Predictive</a:t>
            </a:r>
            <a:r>
              <a:rPr lang="fr-FR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Data </a:t>
            </a:r>
            <a:r>
              <a:rPr lang="fr-FR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Analysis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3624850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5520766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2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7416695" y="1276237"/>
            <a:ext cx="488100" cy="48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3</a:t>
            </a:r>
            <a:endParaRPr sz="15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4" name="Google Shape;584;p37"/>
          <p:cNvSpPr/>
          <p:nvPr/>
        </p:nvSpPr>
        <p:spPr>
          <a:xfrm rot="10800000" flipH="1">
            <a:off x="3444500" y="4125225"/>
            <a:ext cx="4703750" cy="67825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 txBox="1"/>
          <p:nvPr/>
        </p:nvSpPr>
        <p:spPr>
          <a:xfrm>
            <a:off x="5040324" y="3961963"/>
            <a:ext cx="2620421" cy="62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Python </a:t>
            </a:r>
            <a:r>
              <a:rPr lang="fr-FR" sz="2000" dirty="0" err="1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libraries</a:t>
            </a: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586" name="Google Shape;586;p37"/>
          <p:cNvGrpSpPr/>
          <p:nvPr/>
        </p:nvGrpSpPr>
        <p:grpSpPr>
          <a:xfrm rot="10800000">
            <a:off x="8625657" y="428621"/>
            <a:ext cx="288601" cy="1096693"/>
            <a:chOff x="1006700" y="2603975"/>
            <a:chExt cx="55450" cy="210700"/>
          </a:xfrm>
        </p:grpSpPr>
        <p:sp>
          <p:nvSpPr>
            <p:cNvPr id="587" name="Google Shape;587;p3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8" name="Google Shape;628;p37"/>
          <p:cNvCxnSpPr>
            <a:cxnSpLocks/>
            <a:endCxn id="580" idx="2"/>
          </p:cNvCxnSpPr>
          <p:nvPr/>
        </p:nvCxnSpPr>
        <p:spPr>
          <a:xfrm rot="10800000">
            <a:off x="7660745" y="2920488"/>
            <a:ext cx="0" cy="2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759</Words>
  <Application>Microsoft Office PowerPoint</Application>
  <PresentationFormat>Affichage à l'écran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Audiowide</vt:lpstr>
      <vt:lpstr>Karla</vt:lpstr>
      <vt:lpstr>Cyber-Futuristic AI Technology Thesis Defense by Slidesgo</vt:lpstr>
      <vt:lpstr>Artificial Neural Network For Diabetes Predictions</vt:lpstr>
      <vt:lpstr>Table of contents</vt:lpstr>
      <vt:lpstr>Purpose statement</vt:lpstr>
      <vt:lpstr>415 millions</vt:lpstr>
      <vt:lpstr>Purpose statement</vt:lpstr>
      <vt:lpstr>Methodology</vt:lpstr>
      <vt:lpstr>Présentation PowerPoint</vt:lpstr>
      <vt:lpstr>Methodology</vt:lpstr>
      <vt:lpstr>Tools</vt:lpstr>
      <vt:lpstr>Présentation PowerPoint</vt:lpstr>
      <vt:lpstr> The first argument in the Dense function is the number of hidden units, a pa- rameter that you can adjust to improve the accuracy of the model</vt:lpstr>
      <vt:lpstr>Présentation PowerPoint</vt:lpstr>
      <vt:lpstr>Model Parameters</vt:lpstr>
      <vt:lpstr>Results &amp; Analysis</vt:lpstr>
      <vt:lpstr>Precision</vt:lpstr>
      <vt:lpstr>Confusion Matrix</vt:lpstr>
      <vt:lpstr>Analysis of the results</vt:lpstr>
      <vt:lpstr>Limitations 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Convolutionnal Neural Network For Diabete Predictions</dc:title>
  <dc:creator>user</dc:creator>
  <cp:lastModifiedBy>cedric bassole</cp:lastModifiedBy>
  <cp:revision>5</cp:revision>
  <dcterms:modified xsi:type="dcterms:W3CDTF">2023-01-19T18:57:42Z</dcterms:modified>
</cp:coreProperties>
</file>