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79" r:id="rId4"/>
    <p:sldId id="271" r:id="rId5"/>
    <p:sldId id="272" r:id="rId6"/>
    <p:sldId id="274" r:id="rId7"/>
    <p:sldId id="275" r:id="rId8"/>
    <p:sldId id="276" r:id="rId9"/>
    <p:sldId id="273" r:id="rId10"/>
    <p:sldId id="280" r:id="rId11"/>
    <p:sldId id="284" r:id="rId12"/>
    <p:sldId id="265" r:id="rId13"/>
    <p:sldId id="277" r:id="rId14"/>
    <p:sldId id="278" r:id="rId15"/>
    <p:sldId id="285" r:id="rId16"/>
    <p:sldId id="28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8" d="100"/>
          <a:sy n="68" d="100"/>
        </p:scale>
        <p:origin x="14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9FF1B-3615-4BBF-BAEB-DCD4AC516509}" type="datetimeFigureOut">
              <a:rPr lang="en-IN" smtClean="0"/>
              <a:t>02-09-2017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F55F5-5972-4172-BD0F-75797434F6BC}" type="slidenum">
              <a:rPr lang="en-IN" smtClean="0"/>
              <a:t>‹#›</a:t>
            </a:fld>
            <a:endParaRPr lang="en-IN"/>
          </a:p>
        </p:txBody>
      </p:sp>
    </p:spTree>
    <p:extLst>
      <p:ext uri="{BB962C8B-B14F-4D97-AF65-F5344CB8AC3E}">
        <p14:creationId xmlns:p14="http://schemas.microsoft.com/office/powerpoint/2010/main" val="397519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28153F-8613-43FE-800F-AD41A4B4F46A}" type="datetimeFigureOut">
              <a:rPr lang="en-US" smtClean="0"/>
              <a:pPr/>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8153F-8613-43FE-800F-AD41A4B4F46A}" type="datetimeFigureOut">
              <a:rPr lang="en-US" smtClean="0"/>
              <a:pPr/>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8153F-8613-43FE-800F-AD41A4B4F46A}" type="datetimeFigureOut">
              <a:rPr lang="en-US" smtClean="0"/>
              <a:pPr/>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C2831BA-3A6D-488A-891F-DED9C089B1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03D8A82-5694-4041-8F5A-137CD02C3BC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18026AE-6AEB-4D30-BB84-C3197BBE4155}"/>
              </a:ext>
            </a:extLst>
          </p:cNvPr>
          <p:cNvSpPr>
            <a:spLocks noGrp="1" noChangeArrowheads="1"/>
          </p:cNvSpPr>
          <p:nvPr>
            <p:ph type="sldNum" sz="quarter" idx="12"/>
          </p:nvPr>
        </p:nvSpPr>
        <p:spPr>
          <a:ln/>
        </p:spPr>
        <p:txBody>
          <a:bodyPr/>
          <a:lstStyle>
            <a:lvl1pPr>
              <a:defRPr/>
            </a:lvl1pPr>
          </a:lstStyle>
          <a:p>
            <a:fld id="{84E2F34D-CCB5-44E2-86F3-3A49D5BBE7C7}" type="slidenum">
              <a:rPr lang="en-US" altLang="en-US"/>
              <a:pPr/>
              <a:t>‹#›</a:t>
            </a:fld>
            <a:endParaRPr lang="en-US" altLang="en-US"/>
          </a:p>
        </p:txBody>
      </p:sp>
    </p:spTree>
    <p:extLst>
      <p:ext uri="{BB962C8B-B14F-4D97-AF65-F5344CB8AC3E}">
        <p14:creationId xmlns:p14="http://schemas.microsoft.com/office/powerpoint/2010/main" val="3573483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32EE959-82C2-4EC9-A40B-6827F666CA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0CEEA51-D9A3-42C3-A1A0-A3994FE803A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AC5214C-F23D-4480-AB65-A109B0B974B7}"/>
              </a:ext>
            </a:extLst>
          </p:cNvPr>
          <p:cNvSpPr>
            <a:spLocks noGrp="1" noChangeArrowheads="1"/>
          </p:cNvSpPr>
          <p:nvPr>
            <p:ph type="sldNum" sz="quarter" idx="12"/>
          </p:nvPr>
        </p:nvSpPr>
        <p:spPr>
          <a:ln/>
        </p:spPr>
        <p:txBody>
          <a:bodyPr/>
          <a:lstStyle>
            <a:lvl1pPr>
              <a:defRPr/>
            </a:lvl1pPr>
          </a:lstStyle>
          <a:p>
            <a:fld id="{328F6E0C-1CC4-4719-8091-CA8A8353E252}" type="slidenum">
              <a:rPr lang="en-US" altLang="en-US"/>
              <a:pPr/>
              <a:t>‹#›</a:t>
            </a:fld>
            <a:endParaRPr lang="en-US" altLang="en-US"/>
          </a:p>
        </p:txBody>
      </p:sp>
    </p:spTree>
    <p:extLst>
      <p:ext uri="{BB962C8B-B14F-4D97-AF65-F5344CB8AC3E}">
        <p14:creationId xmlns:p14="http://schemas.microsoft.com/office/powerpoint/2010/main" val="3511691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004EA67-67CA-482D-AA0E-A46D469A3FC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F6D4238-CBC2-4CC0-977F-D9B6A0271F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E7FD41F-32C9-457E-8023-94165E675C41}"/>
              </a:ext>
            </a:extLst>
          </p:cNvPr>
          <p:cNvSpPr>
            <a:spLocks noGrp="1" noChangeArrowheads="1"/>
          </p:cNvSpPr>
          <p:nvPr>
            <p:ph type="sldNum" sz="quarter" idx="12"/>
          </p:nvPr>
        </p:nvSpPr>
        <p:spPr>
          <a:ln/>
        </p:spPr>
        <p:txBody>
          <a:bodyPr/>
          <a:lstStyle>
            <a:lvl1pPr>
              <a:defRPr/>
            </a:lvl1pPr>
          </a:lstStyle>
          <a:p>
            <a:fld id="{43D4573E-02A6-45A4-B195-B060673B1EEF}" type="slidenum">
              <a:rPr lang="en-US" altLang="en-US"/>
              <a:pPr/>
              <a:t>‹#›</a:t>
            </a:fld>
            <a:endParaRPr lang="en-US" altLang="en-US"/>
          </a:p>
        </p:txBody>
      </p:sp>
    </p:spTree>
    <p:extLst>
      <p:ext uri="{BB962C8B-B14F-4D97-AF65-F5344CB8AC3E}">
        <p14:creationId xmlns:p14="http://schemas.microsoft.com/office/powerpoint/2010/main" val="243663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6493E1B-E331-4AF2-8E85-C394A51292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E31E95E-A1BF-462E-A5CC-00061DA2EB1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A58C8C85-E36C-430B-B392-C81B47FBE772}"/>
              </a:ext>
            </a:extLst>
          </p:cNvPr>
          <p:cNvSpPr>
            <a:spLocks noGrp="1" noChangeArrowheads="1"/>
          </p:cNvSpPr>
          <p:nvPr>
            <p:ph type="sldNum" sz="quarter" idx="12"/>
          </p:nvPr>
        </p:nvSpPr>
        <p:spPr>
          <a:ln/>
        </p:spPr>
        <p:txBody>
          <a:bodyPr/>
          <a:lstStyle>
            <a:lvl1pPr>
              <a:defRPr/>
            </a:lvl1pPr>
          </a:lstStyle>
          <a:p>
            <a:fld id="{94404417-1A47-452C-B524-DA244741E562}" type="slidenum">
              <a:rPr lang="en-US" altLang="en-US"/>
              <a:pPr/>
              <a:t>‹#›</a:t>
            </a:fld>
            <a:endParaRPr lang="en-US" altLang="en-US"/>
          </a:p>
        </p:txBody>
      </p:sp>
    </p:spTree>
    <p:extLst>
      <p:ext uri="{BB962C8B-B14F-4D97-AF65-F5344CB8AC3E}">
        <p14:creationId xmlns:p14="http://schemas.microsoft.com/office/powerpoint/2010/main" val="1197480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719EEC5-B824-4BA1-84A4-4943A13C6F4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3313E7A-F211-45A8-869F-9A28DC713A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4F60525C-6549-4261-9896-9FC4D8889B83}"/>
              </a:ext>
            </a:extLst>
          </p:cNvPr>
          <p:cNvSpPr>
            <a:spLocks noGrp="1" noChangeArrowheads="1"/>
          </p:cNvSpPr>
          <p:nvPr>
            <p:ph type="sldNum" sz="quarter" idx="12"/>
          </p:nvPr>
        </p:nvSpPr>
        <p:spPr>
          <a:ln/>
        </p:spPr>
        <p:txBody>
          <a:bodyPr/>
          <a:lstStyle>
            <a:lvl1pPr>
              <a:defRPr/>
            </a:lvl1pPr>
          </a:lstStyle>
          <a:p>
            <a:fld id="{5CB3A880-DFF2-4674-AA58-9559E2AE9853}" type="slidenum">
              <a:rPr lang="en-US" altLang="en-US"/>
              <a:pPr/>
              <a:t>‹#›</a:t>
            </a:fld>
            <a:endParaRPr lang="en-US" altLang="en-US"/>
          </a:p>
        </p:txBody>
      </p:sp>
    </p:spTree>
    <p:extLst>
      <p:ext uri="{BB962C8B-B14F-4D97-AF65-F5344CB8AC3E}">
        <p14:creationId xmlns:p14="http://schemas.microsoft.com/office/powerpoint/2010/main" val="1403113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6DC33CD-2D49-4546-9670-E390182D00F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82226FEF-808C-448A-8C9D-4C422F33402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3C978E1-D478-49F3-84F0-3BB2A2182A3A}"/>
              </a:ext>
            </a:extLst>
          </p:cNvPr>
          <p:cNvSpPr>
            <a:spLocks noGrp="1" noChangeArrowheads="1"/>
          </p:cNvSpPr>
          <p:nvPr>
            <p:ph type="sldNum" sz="quarter" idx="12"/>
          </p:nvPr>
        </p:nvSpPr>
        <p:spPr>
          <a:ln/>
        </p:spPr>
        <p:txBody>
          <a:bodyPr/>
          <a:lstStyle>
            <a:lvl1pPr>
              <a:defRPr/>
            </a:lvl1pPr>
          </a:lstStyle>
          <a:p>
            <a:fld id="{D9B4D8AE-53E2-425E-A5D2-FB692B5961D2}" type="slidenum">
              <a:rPr lang="en-US" altLang="en-US"/>
              <a:pPr/>
              <a:t>‹#›</a:t>
            </a:fld>
            <a:endParaRPr lang="en-US" altLang="en-US"/>
          </a:p>
        </p:txBody>
      </p:sp>
    </p:spTree>
    <p:extLst>
      <p:ext uri="{BB962C8B-B14F-4D97-AF65-F5344CB8AC3E}">
        <p14:creationId xmlns:p14="http://schemas.microsoft.com/office/powerpoint/2010/main" val="841911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0847906-5870-444F-B177-367C36FEFC5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E4E6DECA-B49F-43DF-8D81-2EF5630EA38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DFCE460F-061E-46BF-B94E-7B3B876EDE2A}"/>
              </a:ext>
            </a:extLst>
          </p:cNvPr>
          <p:cNvSpPr>
            <a:spLocks noGrp="1" noChangeArrowheads="1"/>
          </p:cNvSpPr>
          <p:nvPr>
            <p:ph type="sldNum" sz="quarter" idx="12"/>
          </p:nvPr>
        </p:nvSpPr>
        <p:spPr>
          <a:ln/>
        </p:spPr>
        <p:txBody>
          <a:bodyPr/>
          <a:lstStyle>
            <a:lvl1pPr>
              <a:defRPr/>
            </a:lvl1pPr>
          </a:lstStyle>
          <a:p>
            <a:fld id="{2AFBCF1E-71F0-4484-AF57-861C1AA5AA6B}" type="slidenum">
              <a:rPr lang="en-US" altLang="en-US"/>
              <a:pPr/>
              <a:t>‹#›</a:t>
            </a:fld>
            <a:endParaRPr lang="en-US" altLang="en-US"/>
          </a:p>
        </p:txBody>
      </p:sp>
    </p:spTree>
    <p:extLst>
      <p:ext uri="{BB962C8B-B14F-4D97-AF65-F5344CB8AC3E}">
        <p14:creationId xmlns:p14="http://schemas.microsoft.com/office/powerpoint/2010/main" val="465058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03F6FC0-F0B6-4180-947A-748F52CE539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47B2A1D-B90D-42B1-919A-F0D749E7047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36D6FA7-A51D-49BD-B7AD-D084DDB057D2}"/>
              </a:ext>
            </a:extLst>
          </p:cNvPr>
          <p:cNvSpPr>
            <a:spLocks noGrp="1" noChangeArrowheads="1"/>
          </p:cNvSpPr>
          <p:nvPr>
            <p:ph type="sldNum" sz="quarter" idx="12"/>
          </p:nvPr>
        </p:nvSpPr>
        <p:spPr>
          <a:ln/>
        </p:spPr>
        <p:txBody>
          <a:bodyPr/>
          <a:lstStyle>
            <a:lvl1pPr>
              <a:defRPr/>
            </a:lvl1pPr>
          </a:lstStyle>
          <a:p>
            <a:fld id="{D4B36D5A-1649-4174-BA27-F741DEA50571}" type="slidenum">
              <a:rPr lang="en-US" altLang="en-US"/>
              <a:pPr/>
              <a:t>‹#›</a:t>
            </a:fld>
            <a:endParaRPr lang="en-US" altLang="en-US"/>
          </a:p>
        </p:txBody>
      </p:sp>
    </p:spTree>
    <p:extLst>
      <p:ext uri="{BB962C8B-B14F-4D97-AF65-F5344CB8AC3E}">
        <p14:creationId xmlns:p14="http://schemas.microsoft.com/office/powerpoint/2010/main" val="215262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8153F-8613-43FE-800F-AD41A4B4F46A}" type="datetimeFigureOut">
              <a:rPr lang="en-US" smtClean="0"/>
              <a:pPr/>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CE38C6A-92E4-460D-A57C-92369AEB45F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B17D7CC-2ADC-4CA8-8CE3-7F19D1EE4D9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40DAD26-0373-4140-96BA-90431EDA23D5}"/>
              </a:ext>
            </a:extLst>
          </p:cNvPr>
          <p:cNvSpPr>
            <a:spLocks noGrp="1" noChangeArrowheads="1"/>
          </p:cNvSpPr>
          <p:nvPr>
            <p:ph type="sldNum" sz="quarter" idx="12"/>
          </p:nvPr>
        </p:nvSpPr>
        <p:spPr>
          <a:ln/>
        </p:spPr>
        <p:txBody>
          <a:bodyPr/>
          <a:lstStyle>
            <a:lvl1pPr>
              <a:defRPr/>
            </a:lvl1pPr>
          </a:lstStyle>
          <a:p>
            <a:fld id="{79B5F0FB-D4B9-440F-B97E-3F76C3364D26}" type="slidenum">
              <a:rPr lang="en-US" altLang="en-US"/>
              <a:pPr/>
              <a:t>‹#›</a:t>
            </a:fld>
            <a:endParaRPr lang="en-US" altLang="en-US"/>
          </a:p>
        </p:txBody>
      </p:sp>
    </p:spTree>
    <p:extLst>
      <p:ext uri="{BB962C8B-B14F-4D97-AF65-F5344CB8AC3E}">
        <p14:creationId xmlns:p14="http://schemas.microsoft.com/office/powerpoint/2010/main" val="5748334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B38A526-B957-4CF7-B87D-D34E1B6C269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5E7930F-1EC9-4D0F-A27F-A0852ABF119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304491D-C16F-4692-B14B-7815CF5ACAD4}"/>
              </a:ext>
            </a:extLst>
          </p:cNvPr>
          <p:cNvSpPr>
            <a:spLocks noGrp="1" noChangeArrowheads="1"/>
          </p:cNvSpPr>
          <p:nvPr>
            <p:ph type="sldNum" sz="quarter" idx="12"/>
          </p:nvPr>
        </p:nvSpPr>
        <p:spPr>
          <a:ln/>
        </p:spPr>
        <p:txBody>
          <a:bodyPr/>
          <a:lstStyle>
            <a:lvl1pPr>
              <a:defRPr/>
            </a:lvl1pPr>
          </a:lstStyle>
          <a:p>
            <a:fld id="{58E60EBC-60F9-4D3E-B80F-8A604AE05FC5}" type="slidenum">
              <a:rPr lang="en-US" altLang="en-US"/>
              <a:pPr/>
              <a:t>‹#›</a:t>
            </a:fld>
            <a:endParaRPr lang="en-US" altLang="en-US"/>
          </a:p>
        </p:txBody>
      </p:sp>
    </p:spTree>
    <p:extLst>
      <p:ext uri="{BB962C8B-B14F-4D97-AF65-F5344CB8AC3E}">
        <p14:creationId xmlns:p14="http://schemas.microsoft.com/office/powerpoint/2010/main" val="3836998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D33114D-897D-4F19-BC80-0109FA6C16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F45B10B-7CE4-4B46-8ED3-F2DF6F9033C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7D59DD5-9EB3-4B24-9EB4-7F2C5B2590D1}"/>
              </a:ext>
            </a:extLst>
          </p:cNvPr>
          <p:cNvSpPr>
            <a:spLocks noGrp="1" noChangeArrowheads="1"/>
          </p:cNvSpPr>
          <p:nvPr>
            <p:ph type="sldNum" sz="quarter" idx="12"/>
          </p:nvPr>
        </p:nvSpPr>
        <p:spPr>
          <a:ln/>
        </p:spPr>
        <p:txBody>
          <a:bodyPr/>
          <a:lstStyle>
            <a:lvl1pPr>
              <a:defRPr/>
            </a:lvl1pPr>
          </a:lstStyle>
          <a:p>
            <a:fld id="{177A1911-1A85-4590-B627-A5420B601032}" type="slidenum">
              <a:rPr lang="en-US" altLang="en-US"/>
              <a:pPr/>
              <a:t>‹#›</a:t>
            </a:fld>
            <a:endParaRPr lang="en-US" altLang="en-US"/>
          </a:p>
        </p:txBody>
      </p:sp>
    </p:spTree>
    <p:extLst>
      <p:ext uri="{BB962C8B-B14F-4D97-AF65-F5344CB8AC3E}">
        <p14:creationId xmlns:p14="http://schemas.microsoft.com/office/powerpoint/2010/main" val="2846743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05486F0-5CBE-401D-BAD5-8B0FBFF4C5D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C2AED4B-BA75-45E4-A852-36EC1D2B1AA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35D0B4E-FAF6-4893-9C8F-F6DC8F532CBE}"/>
              </a:ext>
            </a:extLst>
          </p:cNvPr>
          <p:cNvSpPr>
            <a:spLocks noGrp="1" noChangeArrowheads="1"/>
          </p:cNvSpPr>
          <p:nvPr>
            <p:ph type="sldNum" sz="quarter" idx="12"/>
          </p:nvPr>
        </p:nvSpPr>
        <p:spPr>
          <a:ln/>
        </p:spPr>
        <p:txBody>
          <a:bodyPr/>
          <a:lstStyle>
            <a:lvl1pPr>
              <a:defRPr/>
            </a:lvl1pPr>
          </a:lstStyle>
          <a:p>
            <a:fld id="{8B2404F1-B28B-4061-89E4-15E391CE0DDD}" type="slidenum">
              <a:rPr lang="en-US" altLang="en-US"/>
              <a:pPr/>
              <a:t>‹#›</a:t>
            </a:fld>
            <a:endParaRPr lang="en-US" altLang="en-US"/>
          </a:p>
        </p:txBody>
      </p:sp>
    </p:spTree>
    <p:extLst>
      <p:ext uri="{BB962C8B-B14F-4D97-AF65-F5344CB8AC3E}">
        <p14:creationId xmlns:p14="http://schemas.microsoft.com/office/powerpoint/2010/main" val="40305025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F79A174-3D5D-468F-8EAA-F88505FD915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60142E86-74EF-4E37-8A5C-91298217F3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D15AFCA3-DE54-4695-B633-D335A3516BF3}"/>
              </a:ext>
            </a:extLst>
          </p:cNvPr>
          <p:cNvSpPr>
            <a:spLocks noGrp="1" noChangeArrowheads="1"/>
          </p:cNvSpPr>
          <p:nvPr>
            <p:ph type="sldNum" sz="quarter" idx="12"/>
          </p:nvPr>
        </p:nvSpPr>
        <p:spPr>
          <a:ln/>
        </p:spPr>
        <p:txBody>
          <a:bodyPr/>
          <a:lstStyle>
            <a:lvl1pPr>
              <a:defRPr/>
            </a:lvl1pPr>
          </a:lstStyle>
          <a:p>
            <a:fld id="{DA8C3B44-3CAC-4FEA-8F5A-188A92011095}" type="slidenum">
              <a:rPr lang="en-US" altLang="en-US"/>
              <a:pPr/>
              <a:t>‹#›</a:t>
            </a:fld>
            <a:endParaRPr lang="en-US" altLang="en-US"/>
          </a:p>
        </p:txBody>
      </p:sp>
    </p:spTree>
    <p:extLst>
      <p:ext uri="{BB962C8B-B14F-4D97-AF65-F5344CB8AC3E}">
        <p14:creationId xmlns:p14="http://schemas.microsoft.com/office/powerpoint/2010/main" val="11039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8153F-8613-43FE-800F-AD41A4B4F46A}" type="datetimeFigureOut">
              <a:rPr lang="en-US" smtClean="0"/>
              <a:pPr/>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8153F-8613-43FE-800F-AD41A4B4F46A}" type="datetimeFigureOut">
              <a:rPr lang="en-US" smtClean="0"/>
              <a:pPr/>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8153F-8613-43FE-800F-AD41A4B4F46A}" type="datetimeFigureOut">
              <a:rPr lang="en-US" smtClean="0"/>
              <a:pPr/>
              <a:t>9/2/2017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8153F-8613-43FE-800F-AD41A4B4F46A}" type="datetimeFigureOut">
              <a:rPr lang="en-US" smtClean="0"/>
              <a:pPr/>
              <a:t>9/2/2017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8153F-8613-43FE-800F-AD41A4B4F46A}" type="datetimeFigureOut">
              <a:rPr lang="en-US" smtClean="0"/>
              <a:pPr/>
              <a:t>9/2/2017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28153F-8613-43FE-800F-AD41A4B4F46A}" type="datetimeFigureOut">
              <a:rPr lang="en-US" smtClean="0"/>
              <a:pPr/>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28153F-8613-43FE-800F-AD41A4B4F46A}" type="datetimeFigureOut">
              <a:rPr lang="en-US" smtClean="0"/>
              <a:pPr/>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8153F-8613-43FE-800F-AD41A4B4F46A}" type="datetimeFigureOut">
              <a:rPr lang="en-US" smtClean="0"/>
              <a:pPr/>
              <a:t>9/2/2017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89EFF-1DE7-4E56-87DA-FED7393018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69C4B4-6138-4E07-843A-61BFAB98D2C5}"/>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0D7FA7D-BEF4-43B3-B115-72AC434059E2}"/>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E36700D-DBDB-48A3-9E5C-D6EF60D37D47}"/>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pitchFamily="-84" charset="0"/>
              </a:defRPr>
            </a:lvl1pPr>
          </a:lstStyle>
          <a:p>
            <a:pPr>
              <a:defRPr/>
            </a:pPr>
            <a:endParaRPr lang="en-US" altLang="en-US"/>
          </a:p>
        </p:txBody>
      </p:sp>
      <p:sp>
        <p:nvSpPr>
          <p:cNvPr id="1029" name="Rectangle 5">
            <a:extLst>
              <a:ext uri="{FF2B5EF4-FFF2-40B4-BE49-F238E27FC236}">
                <a16:creationId xmlns:a16="http://schemas.microsoft.com/office/drawing/2014/main" id="{C221CF24-694D-473A-9268-D3398C185A5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pitchFamily="-84" charset="0"/>
              </a:defRPr>
            </a:lvl1pPr>
          </a:lstStyle>
          <a:p>
            <a:pPr>
              <a:defRPr/>
            </a:pPr>
            <a:endParaRPr lang="en-US" altLang="en-US"/>
          </a:p>
        </p:txBody>
      </p:sp>
      <p:sp>
        <p:nvSpPr>
          <p:cNvPr id="1030" name="Rectangle 6">
            <a:extLst>
              <a:ext uri="{FF2B5EF4-FFF2-40B4-BE49-F238E27FC236}">
                <a16:creationId xmlns:a16="http://schemas.microsoft.com/office/drawing/2014/main" id="{E66904D1-EB15-466F-B373-ED8D04073C2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428D0A-76A2-46C9-AF4C-74F2C8CB052B}" type="slidenum">
              <a:rPr lang="en-US" altLang="en-US"/>
              <a:pPr/>
              <a:t>‹#›</a:t>
            </a:fld>
            <a:endParaRPr lang="en-US" altLang="en-US"/>
          </a:p>
        </p:txBody>
      </p:sp>
    </p:spTree>
    <p:extLst>
      <p:ext uri="{BB962C8B-B14F-4D97-AF65-F5344CB8AC3E}">
        <p14:creationId xmlns:p14="http://schemas.microsoft.com/office/powerpoint/2010/main" val="963357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pitchFamily="-65"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pitchFamily="-65"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pitchFamily="-65"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pitchFamily="-65"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pitchFamily="-65" charset="0"/>
        </a:defRPr>
      </a:lvl6pPr>
      <a:lvl7pPr marL="914400" algn="ctr" rtl="0" fontAlgn="base">
        <a:spcBef>
          <a:spcPct val="0"/>
        </a:spcBef>
        <a:spcAft>
          <a:spcPct val="0"/>
        </a:spcAft>
        <a:defRPr sz="4400">
          <a:solidFill>
            <a:schemeClr val="tx2"/>
          </a:solidFill>
          <a:latin typeface="Times" pitchFamily="-65" charset="0"/>
        </a:defRPr>
      </a:lvl7pPr>
      <a:lvl8pPr marL="1371600" algn="ctr" rtl="0" fontAlgn="base">
        <a:spcBef>
          <a:spcPct val="0"/>
        </a:spcBef>
        <a:spcAft>
          <a:spcPct val="0"/>
        </a:spcAft>
        <a:defRPr sz="4400">
          <a:solidFill>
            <a:schemeClr val="tx2"/>
          </a:solidFill>
          <a:latin typeface="Times" pitchFamily="-65" charset="0"/>
        </a:defRPr>
      </a:lvl8pPr>
      <a:lvl9pPr marL="1828800" algn="ctr" rtl="0" fontAlgn="base">
        <a:spcBef>
          <a:spcPct val="0"/>
        </a:spcBef>
        <a:spcAft>
          <a:spcPct val="0"/>
        </a:spcAft>
        <a:defRPr sz="4400">
          <a:solidFill>
            <a:schemeClr val="tx2"/>
          </a:solidFill>
          <a:latin typeface="Times"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wisegeekhealth.com/what-is-concentration.htm"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To study the phenomenon of plasmolysis using onion peel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39507-813F-4C3D-84A9-10993FE506C8}"/>
              </a:ext>
            </a:extLst>
          </p:cNvPr>
          <p:cNvSpPr>
            <a:spLocks noGrp="1"/>
          </p:cNvSpPr>
          <p:nvPr>
            <p:ph idx="1"/>
          </p:nvPr>
        </p:nvSpPr>
        <p:spPr>
          <a:xfrm>
            <a:off x="152400" y="1676400"/>
            <a:ext cx="8839200" cy="4038600"/>
          </a:xfrm>
        </p:spPr>
        <p:txBody>
          <a:bodyPr/>
          <a:lstStyle/>
          <a:p>
            <a:pPr marL="0" lvl="0" indent="0">
              <a:buNone/>
            </a:pPr>
            <a:r>
              <a:rPr lang="en-IN" sz="2000" b="1" dirty="0">
                <a:solidFill>
                  <a:srgbClr val="000000"/>
                </a:solidFill>
              </a:rPr>
              <a:t>4. </a:t>
            </a:r>
            <a:r>
              <a:rPr lang="en-IN" sz="2000" b="1" dirty="0" err="1">
                <a:solidFill>
                  <a:srgbClr val="000000"/>
                </a:solidFill>
              </a:rPr>
              <a:t>Deplasmolysis</a:t>
            </a:r>
            <a:r>
              <a:rPr lang="en-IN" sz="2000" b="1" dirty="0">
                <a:solidFill>
                  <a:srgbClr val="000000"/>
                </a:solidFill>
              </a:rPr>
              <a:t>- </a:t>
            </a:r>
            <a:r>
              <a:rPr lang="en-IN" sz="2000" dirty="0">
                <a:solidFill>
                  <a:srgbClr val="000000"/>
                </a:solidFill>
              </a:rPr>
              <a:t>if we place the </a:t>
            </a:r>
            <a:r>
              <a:rPr lang="en-IN" sz="2000" dirty="0" err="1">
                <a:solidFill>
                  <a:srgbClr val="000000"/>
                </a:solidFill>
              </a:rPr>
              <a:t>plasmolysed</a:t>
            </a:r>
            <a:r>
              <a:rPr lang="en-IN" sz="2000" dirty="0">
                <a:solidFill>
                  <a:srgbClr val="000000"/>
                </a:solidFill>
              </a:rPr>
              <a:t> plant cell in a hypotonic solution, water moves into the cell by osmosis and become turgid again.</a:t>
            </a:r>
          </a:p>
          <a:p>
            <a:pPr lvl="0"/>
            <a:endParaRPr lang="en-IN" sz="2000" b="1" dirty="0">
              <a:solidFill>
                <a:srgbClr val="000000"/>
              </a:solidFill>
            </a:endParaRPr>
          </a:p>
          <a:p>
            <a:pPr marL="0" lvl="0" indent="0">
              <a:buNone/>
            </a:pPr>
            <a:r>
              <a:rPr lang="en-IN" sz="2000" b="1" dirty="0">
                <a:solidFill>
                  <a:srgbClr val="000000"/>
                </a:solidFill>
              </a:rPr>
              <a:t>5. </a:t>
            </a:r>
            <a:r>
              <a:rPr lang="en-IN" sz="2000" b="1" dirty="0" err="1">
                <a:solidFill>
                  <a:srgbClr val="000000"/>
                </a:solidFill>
              </a:rPr>
              <a:t>Ctyorrhysis</a:t>
            </a:r>
            <a:r>
              <a:rPr lang="en-IN" sz="2000" dirty="0">
                <a:solidFill>
                  <a:srgbClr val="000000"/>
                </a:solidFill>
              </a:rPr>
              <a:t> – Permanent and irreversible collapse of the cell wall due to too much water being lost through plasmolysis</a:t>
            </a:r>
          </a:p>
          <a:p>
            <a:pPr marL="0" lvl="0" indent="0">
              <a:buNone/>
            </a:pPr>
            <a:endParaRPr lang="en-IN" sz="2000" b="1" dirty="0">
              <a:solidFill>
                <a:srgbClr val="000000"/>
              </a:solidFill>
            </a:endParaRPr>
          </a:p>
          <a:p>
            <a:pPr marL="0" lvl="0" indent="0">
              <a:buNone/>
            </a:pPr>
            <a:r>
              <a:rPr lang="en-IN" sz="2000" b="1" dirty="0">
                <a:solidFill>
                  <a:srgbClr val="000000"/>
                </a:solidFill>
              </a:rPr>
              <a:t>6. Crenation</a:t>
            </a:r>
            <a:r>
              <a:rPr lang="en-IN" sz="2000" dirty="0">
                <a:solidFill>
                  <a:srgbClr val="000000"/>
                </a:solidFill>
              </a:rPr>
              <a:t>- Crenation is a phenomenon which occurs when cells of animal origin are exposed to a hypertonic solution, meaning that the solution which bathes the cells has a high </a:t>
            </a:r>
            <a:r>
              <a:rPr lang="en-IN" sz="2000" dirty="0">
                <a:solidFill>
                  <a:srgbClr val="000000"/>
                </a:solidFill>
                <a:hlinkClick r:id="rId2"/>
              </a:rPr>
              <a:t>concentration</a:t>
            </a:r>
            <a:r>
              <a:rPr lang="en-IN" sz="2000" dirty="0">
                <a:solidFill>
                  <a:srgbClr val="000000"/>
                </a:solidFill>
              </a:rPr>
              <a:t> of solutes. In crenation, the cells shrink and their shapes become distorted, often with a ruffled or scalloped edge. </a:t>
            </a:r>
          </a:p>
          <a:p>
            <a:pPr marL="0" indent="0">
              <a:buNone/>
            </a:pPr>
            <a:endParaRPr lang="en-IN" dirty="0"/>
          </a:p>
        </p:txBody>
      </p:sp>
    </p:spTree>
    <p:extLst>
      <p:ext uri="{BB962C8B-B14F-4D97-AF65-F5344CB8AC3E}">
        <p14:creationId xmlns:p14="http://schemas.microsoft.com/office/powerpoint/2010/main" val="54339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7"/>
          <p:cNvSpPr txBox="1">
            <a:spLocks noChangeArrowheads="1"/>
          </p:cNvSpPr>
          <p:nvPr/>
        </p:nvSpPr>
        <p:spPr bwMode="auto">
          <a:xfrm>
            <a:off x="304800" y="609600"/>
            <a:ext cx="8077200" cy="4616648"/>
          </a:xfrm>
          <a:prstGeom prst="rect">
            <a:avLst/>
          </a:prstGeom>
          <a:noFill/>
          <a:ln w="9525">
            <a:noFill/>
            <a:miter lim="800000"/>
            <a:headEnd/>
            <a:tailEnd/>
          </a:ln>
        </p:spPr>
        <p:txBody>
          <a:bodyPr wrap="square">
            <a:spAutoFit/>
          </a:bodyPr>
          <a:lstStyle/>
          <a:p>
            <a:pPr algn="ctr"/>
            <a:r>
              <a:rPr lang="en-US" sz="3600" b="1" dirty="0">
                <a:latin typeface="Arial" charset="0"/>
              </a:rPr>
              <a:t>Protocol</a:t>
            </a:r>
          </a:p>
          <a:p>
            <a:pPr marL="457200" indent="-457200" algn="just">
              <a:buFont typeface="+mj-lt"/>
              <a:buAutoNum type="arabicPeriod"/>
            </a:pPr>
            <a:r>
              <a:rPr lang="en-US" sz="2000" dirty="0">
                <a:latin typeface="Arial" charset="0"/>
              </a:rPr>
              <a:t>Label the slides as S1(10% </a:t>
            </a:r>
            <a:r>
              <a:rPr lang="en-US" sz="2000" dirty="0" err="1">
                <a:latin typeface="Arial" charset="0"/>
              </a:rPr>
              <a:t>NaCl</a:t>
            </a:r>
            <a:r>
              <a:rPr lang="en-US" sz="2000" dirty="0">
                <a:latin typeface="Arial" charset="0"/>
              </a:rPr>
              <a:t>), S2 (5%NaCl), S3 (0.9% </a:t>
            </a:r>
            <a:r>
              <a:rPr lang="en-US" sz="2000" dirty="0" err="1">
                <a:latin typeface="Arial" charset="0"/>
              </a:rPr>
              <a:t>NaCl</a:t>
            </a:r>
            <a:r>
              <a:rPr lang="en-US" sz="2000" dirty="0">
                <a:latin typeface="Arial" charset="0"/>
              </a:rPr>
              <a:t>), S4( distilled water).</a:t>
            </a:r>
          </a:p>
          <a:p>
            <a:pPr marL="457200" lvl="0" indent="-457200" algn="just">
              <a:buFont typeface="+mj-lt"/>
              <a:buAutoNum type="arabicPeriod"/>
            </a:pPr>
            <a:r>
              <a:rPr lang="en-IN" sz="2000" dirty="0">
                <a:latin typeface="Arial" charset="0"/>
              </a:rPr>
              <a:t>We need a thin layer of cells of the red part of the onion. It is not possible to directly cut a single cell layer, so we need to use the “peeling method” to obtain a single layer of cells. Obtain a small piece of onion about (1cm x 1cm). The onion layer is about 2mm thick.</a:t>
            </a:r>
          </a:p>
          <a:p>
            <a:pPr marL="457200" indent="-457200" algn="just">
              <a:buFont typeface="+mj-lt"/>
              <a:buAutoNum type="arabicPeriod"/>
            </a:pPr>
            <a:r>
              <a:rPr lang="en-US" sz="2000" dirty="0">
                <a:latin typeface="Arial" charset="0"/>
              </a:rPr>
              <a:t>Spread the peel into each slides</a:t>
            </a:r>
          </a:p>
          <a:p>
            <a:pPr marL="457200" indent="-457200" algn="just">
              <a:buFont typeface="+mj-lt"/>
              <a:buAutoNum type="arabicPeriod"/>
            </a:pPr>
            <a:r>
              <a:rPr lang="en-US" sz="2000" dirty="0">
                <a:latin typeface="Arial" charset="0"/>
              </a:rPr>
              <a:t>Add 2drops of each solution</a:t>
            </a:r>
          </a:p>
          <a:p>
            <a:pPr marL="457200" indent="-457200" algn="just">
              <a:buFont typeface="+mj-lt"/>
              <a:buAutoNum type="arabicPeriod"/>
            </a:pPr>
            <a:r>
              <a:rPr lang="en-US" sz="2000" dirty="0">
                <a:latin typeface="Arial" charset="0"/>
              </a:rPr>
              <a:t>Observe them under microscope</a:t>
            </a:r>
            <a:r>
              <a:rPr lang="en-IN" sz="2000" dirty="0">
                <a:latin typeface="Arial" charset="0"/>
              </a:rPr>
              <a:t>. Only consider those cells that are filled with the red pigment. White cells are broken and have lost the red pigment.</a:t>
            </a:r>
          </a:p>
          <a:p>
            <a:pPr algn="just"/>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1D640B-BA2C-43AE-AFC0-6A42DE6D8307}"/>
              </a:ext>
            </a:extLst>
          </p:cNvPr>
          <p:cNvPicPr>
            <a:picLocks noGrp="1" noChangeAspect="1"/>
          </p:cNvPicPr>
          <p:nvPr>
            <p:ph idx="1"/>
          </p:nvPr>
        </p:nvPicPr>
        <p:blipFill>
          <a:blip r:embed="rId2"/>
          <a:stretch>
            <a:fillRect/>
          </a:stretch>
        </p:blipFill>
        <p:spPr>
          <a:xfrm>
            <a:off x="152400" y="0"/>
            <a:ext cx="6324600" cy="6830568"/>
          </a:xfrm>
          <a:prstGeom prst="rect">
            <a:avLst/>
          </a:prstGeom>
        </p:spPr>
      </p:pic>
      <p:sp>
        <p:nvSpPr>
          <p:cNvPr id="5" name="TextBox 4">
            <a:extLst>
              <a:ext uri="{FF2B5EF4-FFF2-40B4-BE49-F238E27FC236}">
                <a16:creationId xmlns:a16="http://schemas.microsoft.com/office/drawing/2014/main" id="{87BF5FA6-92F0-4265-890F-16056E15EA3F}"/>
              </a:ext>
            </a:extLst>
          </p:cNvPr>
          <p:cNvSpPr txBox="1"/>
          <p:nvPr/>
        </p:nvSpPr>
        <p:spPr>
          <a:xfrm>
            <a:off x="5943600" y="990600"/>
            <a:ext cx="2286000" cy="923330"/>
          </a:xfrm>
          <a:prstGeom prst="rect">
            <a:avLst/>
          </a:prstGeom>
          <a:noFill/>
        </p:spPr>
        <p:txBody>
          <a:bodyPr wrap="square" rtlCol="0">
            <a:spAutoFit/>
          </a:bodyPr>
          <a:lstStyle/>
          <a:p>
            <a:r>
              <a:rPr lang="en-IN" b="1" i="1" dirty="0"/>
              <a:t>Preparing a wet-mount slide of onion cells</a:t>
            </a:r>
            <a:endParaRPr lang="en-IN" dirty="0"/>
          </a:p>
        </p:txBody>
      </p:sp>
      <p:sp>
        <p:nvSpPr>
          <p:cNvPr id="6" name="TextBox 5">
            <a:extLst>
              <a:ext uri="{FF2B5EF4-FFF2-40B4-BE49-F238E27FC236}">
                <a16:creationId xmlns:a16="http://schemas.microsoft.com/office/drawing/2014/main" id="{67F0AECE-F5FE-4063-AB15-6D292DC26E2C}"/>
              </a:ext>
            </a:extLst>
          </p:cNvPr>
          <p:cNvSpPr txBox="1"/>
          <p:nvPr/>
        </p:nvSpPr>
        <p:spPr>
          <a:xfrm>
            <a:off x="6248400" y="4419600"/>
            <a:ext cx="2209800" cy="646331"/>
          </a:xfrm>
          <a:prstGeom prst="rect">
            <a:avLst/>
          </a:prstGeom>
          <a:noFill/>
        </p:spPr>
        <p:txBody>
          <a:bodyPr wrap="square" rtlCol="0">
            <a:spAutoFit/>
          </a:bodyPr>
          <a:lstStyle/>
          <a:p>
            <a:r>
              <a:rPr lang="en-IN" b="1" i="1" dirty="0"/>
              <a:t>Prepared wet-mount slides of onion cells</a:t>
            </a:r>
            <a:endParaRPr lang="en-IN" dirty="0"/>
          </a:p>
        </p:txBody>
      </p:sp>
    </p:spTree>
    <p:extLst>
      <p:ext uri="{BB962C8B-B14F-4D97-AF65-F5344CB8AC3E}">
        <p14:creationId xmlns:p14="http://schemas.microsoft.com/office/powerpoint/2010/main" val="47432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D15E35-9753-43CE-8533-96EAB7F73BA4}"/>
              </a:ext>
            </a:extLst>
          </p:cNvPr>
          <p:cNvPicPr>
            <a:picLocks noGrp="1" noChangeAspect="1"/>
          </p:cNvPicPr>
          <p:nvPr>
            <p:ph idx="1"/>
          </p:nvPr>
        </p:nvPicPr>
        <p:blipFill>
          <a:blip r:embed="rId2"/>
          <a:stretch>
            <a:fillRect/>
          </a:stretch>
        </p:blipFill>
        <p:spPr>
          <a:xfrm>
            <a:off x="-2345" y="0"/>
            <a:ext cx="7349987" cy="6629400"/>
          </a:xfrm>
          <a:prstGeom prst="rect">
            <a:avLst/>
          </a:prstGeom>
        </p:spPr>
      </p:pic>
      <p:sp>
        <p:nvSpPr>
          <p:cNvPr id="5" name="TextBox 4">
            <a:extLst>
              <a:ext uri="{FF2B5EF4-FFF2-40B4-BE49-F238E27FC236}">
                <a16:creationId xmlns:a16="http://schemas.microsoft.com/office/drawing/2014/main" id="{5F024A91-E064-4120-AD3C-8010286F7E4F}"/>
              </a:ext>
            </a:extLst>
          </p:cNvPr>
          <p:cNvSpPr txBox="1"/>
          <p:nvPr/>
        </p:nvSpPr>
        <p:spPr>
          <a:xfrm>
            <a:off x="6858000" y="533400"/>
            <a:ext cx="1981200" cy="1200329"/>
          </a:xfrm>
          <a:prstGeom prst="rect">
            <a:avLst/>
          </a:prstGeom>
          <a:noFill/>
        </p:spPr>
        <p:txBody>
          <a:bodyPr wrap="square" rtlCol="0">
            <a:spAutoFit/>
          </a:bodyPr>
          <a:lstStyle/>
          <a:p>
            <a:r>
              <a:rPr lang="en-IN" b="1" i="1" dirty="0"/>
              <a:t>Osmotically Balanced Onion Cells under the Microscope</a:t>
            </a:r>
            <a:endParaRPr lang="en-IN" dirty="0"/>
          </a:p>
        </p:txBody>
      </p:sp>
      <p:sp>
        <p:nvSpPr>
          <p:cNvPr id="6" name="TextBox 5">
            <a:extLst>
              <a:ext uri="{FF2B5EF4-FFF2-40B4-BE49-F238E27FC236}">
                <a16:creationId xmlns:a16="http://schemas.microsoft.com/office/drawing/2014/main" id="{CE971FA6-4DEA-4995-9CF3-E1ECDDC8F6D0}"/>
              </a:ext>
            </a:extLst>
          </p:cNvPr>
          <p:cNvSpPr txBox="1"/>
          <p:nvPr/>
        </p:nvSpPr>
        <p:spPr>
          <a:xfrm>
            <a:off x="6858000" y="4038600"/>
            <a:ext cx="1828800" cy="1477328"/>
          </a:xfrm>
          <a:prstGeom prst="rect">
            <a:avLst/>
          </a:prstGeom>
          <a:noFill/>
        </p:spPr>
        <p:txBody>
          <a:bodyPr wrap="square" rtlCol="0">
            <a:spAutoFit/>
          </a:bodyPr>
          <a:lstStyle/>
          <a:p>
            <a:r>
              <a:rPr lang="en-IN" b="1" dirty="0"/>
              <a:t>Osmotically Unbalanced Onion Cells under the Microscope</a:t>
            </a:r>
            <a:endParaRPr lang="en-IN" dirty="0"/>
          </a:p>
        </p:txBody>
      </p:sp>
    </p:spTree>
    <p:extLst>
      <p:ext uri="{BB962C8B-B14F-4D97-AF65-F5344CB8AC3E}">
        <p14:creationId xmlns:p14="http://schemas.microsoft.com/office/powerpoint/2010/main" val="226293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63DC-0ECB-4AF2-BC1E-34F21310EA58}"/>
              </a:ext>
            </a:extLst>
          </p:cNvPr>
          <p:cNvSpPr>
            <a:spLocks noGrp="1"/>
          </p:cNvSpPr>
          <p:nvPr>
            <p:ph type="title"/>
          </p:nvPr>
        </p:nvSpPr>
        <p:spPr>
          <a:xfrm>
            <a:off x="457200" y="609600"/>
            <a:ext cx="8229600" cy="1143000"/>
          </a:xfrm>
        </p:spPr>
        <p:txBody>
          <a:bodyPr>
            <a:normAutofit fontScale="90000"/>
          </a:bodyPr>
          <a:lstStyle/>
          <a:p>
            <a:r>
              <a:rPr lang="en-US" altLang="en-US" b="1" dirty="0">
                <a:solidFill>
                  <a:srgbClr val="333333"/>
                </a:solidFill>
                <a:latin typeface="Times" panose="02020603050405020304" pitchFamily="18" charset="0"/>
              </a:rPr>
              <a:t>Significance of Plasmolysis</a:t>
            </a:r>
            <a:br>
              <a:rPr lang="en-US" altLang="en-US" sz="6000" dirty="0">
                <a:solidFill>
                  <a:srgbClr val="333333"/>
                </a:solidFill>
                <a:latin typeface="Helvetica Neue"/>
              </a:rPr>
            </a:br>
            <a:endParaRPr lang="en-IN" dirty="0"/>
          </a:p>
        </p:txBody>
      </p:sp>
      <p:sp>
        <p:nvSpPr>
          <p:cNvPr id="6" name="TextBox 5">
            <a:extLst>
              <a:ext uri="{FF2B5EF4-FFF2-40B4-BE49-F238E27FC236}">
                <a16:creationId xmlns:a16="http://schemas.microsoft.com/office/drawing/2014/main" id="{67D799F2-C875-4F20-81AD-0FE31BB73E1C}"/>
              </a:ext>
            </a:extLst>
          </p:cNvPr>
          <p:cNvSpPr txBox="1"/>
          <p:nvPr/>
        </p:nvSpPr>
        <p:spPr>
          <a:xfrm>
            <a:off x="228600" y="2133600"/>
            <a:ext cx="8229600" cy="3754874"/>
          </a:xfrm>
          <a:prstGeom prst="rect">
            <a:avLst/>
          </a:prstGeom>
          <a:noFill/>
        </p:spPr>
        <p:txBody>
          <a:bodyPr wrap="square" rtlCol="0">
            <a:spAutoFit/>
          </a:bodyPr>
          <a:lstStyle/>
          <a:p>
            <a:pPr marL="342900" indent="-342900">
              <a:lnSpc>
                <a:spcPct val="150000"/>
              </a:lnSpc>
              <a:buAutoNum type="arabicPeriod"/>
            </a:pPr>
            <a:r>
              <a:rPr lang="en-US" altLang="en-US" sz="2800" dirty="0">
                <a:solidFill>
                  <a:srgbClr val="333333"/>
                </a:solidFill>
                <a:latin typeface="Times" panose="02020603050405020304" pitchFamily="18" charset="0"/>
              </a:rPr>
              <a:t>Helps to understand the living nature of a cell.</a:t>
            </a:r>
          </a:p>
          <a:p>
            <a:pPr marL="342900" indent="-342900">
              <a:lnSpc>
                <a:spcPct val="150000"/>
              </a:lnSpc>
              <a:buAutoNum type="arabicPeriod"/>
            </a:pPr>
            <a:r>
              <a:rPr lang="en-US" altLang="en-US" sz="2800" dirty="0">
                <a:solidFill>
                  <a:srgbClr val="333333"/>
                </a:solidFill>
                <a:latin typeface="Times" panose="02020603050405020304" pitchFamily="18" charset="0"/>
              </a:rPr>
              <a:t> Helps to preserve meat, jellies and used in pickling as their salting kills bacteria by plasmolysis.</a:t>
            </a:r>
          </a:p>
          <a:p>
            <a:pPr marL="342900" indent="-342900">
              <a:lnSpc>
                <a:spcPct val="150000"/>
              </a:lnSpc>
              <a:buAutoNum type="arabicPeriod"/>
            </a:pPr>
            <a:r>
              <a:rPr lang="en-US" altLang="en-US" sz="2800" dirty="0">
                <a:solidFill>
                  <a:srgbClr val="333333"/>
                </a:solidFill>
                <a:latin typeface="Times" panose="02020603050405020304" pitchFamily="18" charset="0"/>
              </a:rPr>
              <a:t>Used to prove permeability of cell wall and selectively permeable nature of plasma membrane.</a:t>
            </a:r>
          </a:p>
          <a:p>
            <a:pPr marL="342900" indent="-342900">
              <a:buAutoNum type="arabicPeriod"/>
            </a:pPr>
            <a:endParaRPr lang="en-US" altLang="en-US" sz="1000" dirty="0"/>
          </a:p>
          <a:p>
            <a:endParaRPr lang="en-IN" dirty="0"/>
          </a:p>
        </p:txBody>
      </p:sp>
    </p:spTree>
    <p:extLst>
      <p:ext uri="{BB962C8B-B14F-4D97-AF65-F5344CB8AC3E}">
        <p14:creationId xmlns:p14="http://schemas.microsoft.com/office/powerpoint/2010/main" val="173335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C81CF-EAFE-438E-B8EC-C1211B5CD088}"/>
              </a:ext>
            </a:extLst>
          </p:cNvPr>
          <p:cNvSpPr>
            <a:spLocks noGrp="1"/>
          </p:cNvSpPr>
          <p:nvPr>
            <p:ph idx="1"/>
          </p:nvPr>
        </p:nvSpPr>
        <p:spPr>
          <a:xfrm>
            <a:off x="533400" y="990600"/>
            <a:ext cx="8229600" cy="2133600"/>
          </a:xfrm>
        </p:spPr>
        <p:txBody>
          <a:bodyPr>
            <a:normAutofit/>
          </a:bodyPr>
          <a:lstStyle/>
          <a:p>
            <a:pPr marL="0" indent="0">
              <a:buNone/>
            </a:pPr>
            <a:r>
              <a:rPr lang="en-IN" sz="3600" dirty="0">
                <a:latin typeface="Times New Roman" panose="02020603050405020304" pitchFamily="18" charset="0"/>
                <a:cs typeface="Times New Roman" panose="02020603050405020304" pitchFamily="18" charset="0"/>
              </a:rPr>
              <a:t>Plasmolysis is a laboratory phenomenon and does not occur in nature. It is an experimental </a:t>
            </a:r>
            <a:r>
              <a:rPr lang="en-IN" sz="3600" dirty="0" err="1">
                <a:latin typeface="Times New Roman" panose="02020603050405020304" pitchFamily="18" charset="0"/>
                <a:cs typeface="Times New Roman" panose="02020603050405020304" pitchFamily="18" charset="0"/>
              </a:rPr>
              <a:t>artifact</a:t>
            </a:r>
            <a:r>
              <a:rPr lang="en-IN" sz="3600" dirty="0">
                <a:latin typeface="Times New Roman" panose="02020603050405020304" pitchFamily="18" charset="0"/>
                <a:cs typeface="Times New Roman" panose="02020603050405020304" pitchFamily="18" charset="0"/>
              </a:rPr>
              <a:t>.</a:t>
            </a:r>
          </a:p>
        </p:txBody>
      </p:sp>
      <p:pic>
        <p:nvPicPr>
          <p:cNvPr id="2" name="Picture 1">
            <a:extLst>
              <a:ext uri="{FF2B5EF4-FFF2-40B4-BE49-F238E27FC236}">
                <a16:creationId xmlns:a16="http://schemas.microsoft.com/office/drawing/2014/main" id="{CC398DA0-F93C-4688-B8D9-0BD6859F3BCD}"/>
              </a:ext>
            </a:extLst>
          </p:cNvPr>
          <p:cNvPicPr>
            <a:picLocks noChangeAspect="1"/>
          </p:cNvPicPr>
          <p:nvPr/>
        </p:nvPicPr>
        <p:blipFill>
          <a:blip r:embed="rId2"/>
          <a:stretch>
            <a:fillRect/>
          </a:stretch>
        </p:blipFill>
        <p:spPr>
          <a:xfrm>
            <a:off x="4048125" y="4476750"/>
            <a:ext cx="5095875" cy="2381250"/>
          </a:xfrm>
          <a:prstGeom prst="rect">
            <a:avLst/>
          </a:prstGeom>
        </p:spPr>
      </p:pic>
    </p:spTree>
    <p:extLst>
      <p:ext uri="{BB962C8B-B14F-4D97-AF65-F5344CB8AC3E}">
        <p14:creationId xmlns:p14="http://schemas.microsoft.com/office/powerpoint/2010/main" val="1336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6522-B5DF-4B02-A740-E3D733FACE8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Topics to be covered…..</a:t>
            </a:r>
          </a:p>
        </p:txBody>
      </p:sp>
      <p:sp>
        <p:nvSpPr>
          <p:cNvPr id="3" name="Content Placeholder 2">
            <a:extLst>
              <a:ext uri="{FF2B5EF4-FFF2-40B4-BE49-F238E27FC236}">
                <a16:creationId xmlns:a16="http://schemas.microsoft.com/office/drawing/2014/main" id="{3858FE10-3AE7-4939-9925-6752ECA455EE}"/>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 Distinguish between diffusion and osmosis.</a:t>
            </a:r>
          </a:p>
          <a:p>
            <a:pPr marL="0" indent="0">
              <a:buNone/>
            </a:pPr>
            <a:r>
              <a:rPr lang="en-IN" dirty="0">
                <a:latin typeface="Times New Roman" panose="02020603050405020304" pitchFamily="18" charset="0"/>
                <a:cs typeface="Times New Roman" panose="02020603050405020304" pitchFamily="18" charset="0"/>
              </a:rPr>
              <a:t>• Describe the effects of hypertonic, isotonic, and hypotonic solutions on animal and plant cells.</a:t>
            </a:r>
          </a:p>
          <a:p>
            <a:pPr marL="0" indent="0">
              <a:buNone/>
            </a:pPr>
            <a:r>
              <a:rPr lang="en-IN" dirty="0">
                <a:latin typeface="Times New Roman" panose="02020603050405020304" pitchFamily="18" charset="0"/>
                <a:cs typeface="Times New Roman" panose="02020603050405020304" pitchFamily="18" charset="0"/>
              </a:rPr>
              <a:t>• Explain how the presence of a cell wall affects osmotic behaviour of plant cells.</a:t>
            </a:r>
          </a:p>
          <a:p>
            <a:r>
              <a:rPr lang="en-IN" dirty="0">
                <a:latin typeface="Times New Roman" panose="02020603050405020304" pitchFamily="18" charset="0"/>
                <a:cs typeface="Times New Roman" panose="02020603050405020304" pitchFamily="18" charset="0"/>
              </a:rPr>
              <a:t>Significance of plasmolysis</a:t>
            </a:r>
          </a:p>
          <a:p>
            <a:endParaRPr lang="en-IN" dirty="0"/>
          </a:p>
        </p:txBody>
      </p:sp>
    </p:spTree>
    <p:extLst>
      <p:ext uri="{BB962C8B-B14F-4D97-AF65-F5344CB8AC3E}">
        <p14:creationId xmlns:p14="http://schemas.microsoft.com/office/powerpoint/2010/main" val="41693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AD8D7A5-1022-421A-8286-DC0E279437FB}"/>
              </a:ext>
            </a:extLst>
          </p:cNvPr>
          <p:cNvSpPr>
            <a:spLocks noGrp="1" noChangeArrowheads="1"/>
          </p:cNvSpPr>
          <p:nvPr>
            <p:ph type="title"/>
          </p:nvPr>
        </p:nvSpPr>
        <p:spPr>
          <a:xfrm>
            <a:off x="1028700" y="0"/>
            <a:ext cx="7086600" cy="838200"/>
          </a:xfrm>
        </p:spPr>
        <p:txBody>
          <a:bodyPr/>
          <a:lstStyle/>
          <a:p>
            <a:pPr eaLnBrk="1" hangingPunct="1"/>
            <a:r>
              <a:rPr lang="en-US" altLang="en-US" sz="4000"/>
              <a:t>Diffusion</a:t>
            </a:r>
          </a:p>
        </p:txBody>
      </p:sp>
      <p:sp>
        <p:nvSpPr>
          <p:cNvPr id="8195" name="Rectangle 3">
            <a:extLst>
              <a:ext uri="{FF2B5EF4-FFF2-40B4-BE49-F238E27FC236}">
                <a16:creationId xmlns:a16="http://schemas.microsoft.com/office/drawing/2014/main" id="{7D5A6436-DD7D-4839-A526-B295FC518AC7}"/>
              </a:ext>
            </a:extLst>
          </p:cNvPr>
          <p:cNvSpPr>
            <a:spLocks noGrp="1" noChangeArrowheads="1"/>
          </p:cNvSpPr>
          <p:nvPr>
            <p:ph type="body" sz="half" idx="1"/>
          </p:nvPr>
        </p:nvSpPr>
        <p:spPr>
          <a:xfrm>
            <a:off x="0" y="1371600"/>
            <a:ext cx="9067800" cy="3733800"/>
          </a:xfrm>
        </p:spPr>
        <p:txBody>
          <a:bodyPr/>
          <a:lstStyle/>
          <a:p>
            <a:pPr eaLnBrk="1" hangingPunct="1"/>
            <a:r>
              <a:rPr lang="en-US" altLang="en-US" sz="2800" b="1">
                <a:solidFill>
                  <a:srgbClr val="000000"/>
                </a:solidFill>
                <a:latin typeface="Palatino" charset="0"/>
              </a:rPr>
              <a:t>Diffusion</a:t>
            </a:r>
            <a:r>
              <a:rPr lang="en-US" altLang="en-US" sz="2800">
                <a:solidFill>
                  <a:srgbClr val="000000"/>
                </a:solidFill>
                <a:latin typeface="Palatino" charset="0"/>
              </a:rPr>
              <a:t> is a process by which molecules move from an area of </a:t>
            </a:r>
            <a:r>
              <a:rPr lang="en-US" altLang="en-US" sz="2800">
                <a:solidFill>
                  <a:srgbClr val="0000FF"/>
                </a:solidFill>
                <a:latin typeface="Palatino" charset="0"/>
              </a:rPr>
              <a:t>higher </a:t>
            </a:r>
            <a:r>
              <a:rPr lang="en-US" altLang="en-US" sz="2800">
                <a:solidFill>
                  <a:srgbClr val="000000"/>
                </a:solidFill>
                <a:latin typeface="Palatino" charset="0"/>
              </a:rPr>
              <a:t>concentration to </a:t>
            </a:r>
            <a:r>
              <a:rPr lang="en-US" altLang="en-US" sz="2800">
                <a:solidFill>
                  <a:srgbClr val="0000FF"/>
                </a:solidFill>
                <a:latin typeface="Palatino" charset="0"/>
              </a:rPr>
              <a:t>lower </a:t>
            </a:r>
            <a:r>
              <a:rPr lang="en-US" altLang="en-US" sz="2800">
                <a:solidFill>
                  <a:srgbClr val="000000"/>
                </a:solidFill>
                <a:latin typeface="Palatino" charset="0"/>
              </a:rPr>
              <a:t>concentration</a:t>
            </a:r>
          </a:p>
        </p:txBody>
      </p:sp>
      <p:pic>
        <p:nvPicPr>
          <p:cNvPr id="8196" name="Picture 8" descr="f4-4_process_of_diffusi_c.jpg                                  000168DEHD130000                       BFF1D563:">
            <a:extLst>
              <a:ext uri="{FF2B5EF4-FFF2-40B4-BE49-F238E27FC236}">
                <a16:creationId xmlns:a16="http://schemas.microsoft.com/office/drawing/2014/main" id="{6F28F2E7-7C84-4DFF-81BD-824DA6D0B8A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927350"/>
            <a:ext cx="9144000" cy="3930650"/>
          </a:xfrm>
          <a:noFill/>
        </p:spPr>
      </p:pic>
    </p:spTree>
    <p:extLst>
      <p:ext uri="{BB962C8B-B14F-4D97-AF65-F5344CB8AC3E}">
        <p14:creationId xmlns:p14="http://schemas.microsoft.com/office/powerpoint/2010/main" val="42733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45E8C4C-DD23-4D11-9C1D-C04639A5AE82}"/>
              </a:ext>
            </a:extLst>
          </p:cNvPr>
          <p:cNvSpPr>
            <a:spLocks noGrp="1" noChangeArrowheads="1"/>
          </p:cNvSpPr>
          <p:nvPr>
            <p:ph type="title"/>
          </p:nvPr>
        </p:nvSpPr>
        <p:spPr>
          <a:xfrm>
            <a:off x="1028700" y="0"/>
            <a:ext cx="7086600" cy="838200"/>
          </a:xfrm>
        </p:spPr>
        <p:txBody>
          <a:bodyPr/>
          <a:lstStyle/>
          <a:p>
            <a:pPr eaLnBrk="1" hangingPunct="1"/>
            <a:r>
              <a:rPr lang="en-US" altLang="en-US" sz="4000"/>
              <a:t>Osmosis</a:t>
            </a:r>
          </a:p>
        </p:txBody>
      </p:sp>
      <p:pic>
        <p:nvPicPr>
          <p:cNvPr id="18435" name="Picture 6" descr="f4-6b_osmosis_demonstra_c.jpg                                  000168DEHD130000                       BFF1D563:">
            <a:extLst>
              <a:ext uri="{FF2B5EF4-FFF2-40B4-BE49-F238E27FC236}">
                <a16:creationId xmlns:a16="http://schemas.microsoft.com/office/drawing/2014/main" id="{A82FA9A2-7457-4820-B8DA-2045749EB0C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2643188"/>
            <a:ext cx="6324600" cy="4214812"/>
          </a:xfrm>
        </p:spPr>
      </p:pic>
      <p:sp>
        <p:nvSpPr>
          <p:cNvPr id="18436" name="Rectangle 3">
            <a:extLst>
              <a:ext uri="{FF2B5EF4-FFF2-40B4-BE49-F238E27FC236}">
                <a16:creationId xmlns:a16="http://schemas.microsoft.com/office/drawing/2014/main" id="{CE045A34-5877-4E2F-8CFA-65A296EEC544}"/>
              </a:ext>
            </a:extLst>
          </p:cNvPr>
          <p:cNvSpPr txBox="1">
            <a:spLocks noChangeArrowheads="1"/>
          </p:cNvSpPr>
          <p:nvPr/>
        </p:nvSpPr>
        <p:spPr bwMode="auto">
          <a:xfrm>
            <a:off x="0" y="762000"/>
            <a:ext cx="9144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panose="02020603050405020304" pitchFamily="18" charset="0"/>
                <a:ea typeface="MS PGothic" panose="020B0600070205080204" pitchFamily="34" charset="-128"/>
              </a:defRPr>
            </a:lvl1pPr>
            <a:lvl2pPr marL="37931725" indent="-37474525">
              <a:spcBef>
                <a:spcPct val="20000"/>
              </a:spcBef>
              <a:buChar char="–"/>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eaLnBrk="1" hangingPunct="1"/>
            <a:r>
              <a:rPr lang="en-US" altLang="en-US" sz="2800">
                <a:solidFill>
                  <a:srgbClr val="000000"/>
                </a:solidFill>
                <a:latin typeface="Palatino" charset="0"/>
              </a:rPr>
              <a:t>Osmosis is the diffusion of </a:t>
            </a:r>
            <a:r>
              <a:rPr lang="en-US" altLang="en-US" sz="2800" b="1">
                <a:solidFill>
                  <a:srgbClr val="3366FF"/>
                </a:solidFill>
                <a:latin typeface="Palatino" charset="0"/>
              </a:rPr>
              <a:t>water </a:t>
            </a:r>
            <a:r>
              <a:rPr lang="en-US" altLang="en-US" sz="2800">
                <a:solidFill>
                  <a:srgbClr val="000000"/>
                </a:solidFill>
                <a:latin typeface="Palatino" charset="0"/>
              </a:rPr>
              <a:t>across a selectively permeable membrane</a:t>
            </a:r>
          </a:p>
          <a:p>
            <a:pPr eaLnBrk="1" hangingPunct="1"/>
            <a:r>
              <a:rPr lang="en-US" altLang="en-US" sz="2800">
                <a:solidFill>
                  <a:srgbClr val="0000FF"/>
                </a:solidFill>
                <a:latin typeface="Palatino" charset="0"/>
              </a:rPr>
              <a:t>Think of it as a “special case” of diffusion... </a:t>
            </a:r>
            <a:r>
              <a:rPr lang="en-US" altLang="en-US" sz="2800">
                <a:latin typeface="Palatino" charset="0"/>
              </a:rPr>
              <a:t>the diffusion of </a:t>
            </a:r>
            <a:r>
              <a:rPr lang="en-US" altLang="en-US" sz="2800" b="1" u="sng">
                <a:latin typeface="Palatino" charset="0"/>
              </a:rPr>
              <a:t>water</a:t>
            </a:r>
            <a:endParaRPr lang="en-US" altLang="en-US" sz="2800" b="1">
              <a:latin typeface="Palatino" charset="0"/>
            </a:endParaRPr>
          </a:p>
        </p:txBody>
      </p:sp>
    </p:spTree>
    <p:extLst>
      <p:ext uri="{BB962C8B-B14F-4D97-AF65-F5344CB8AC3E}">
        <p14:creationId xmlns:p14="http://schemas.microsoft.com/office/powerpoint/2010/main" val="265247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2A23418-4AD3-448C-8890-374FF8959B84}"/>
              </a:ext>
            </a:extLst>
          </p:cNvPr>
          <p:cNvSpPr>
            <a:spLocks noGrp="1" noChangeArrowheads="1"/>
          </p:cNvSpPr>
          <p:nvPr>
            <p:ph type="title"/>
          </p:nvPr>
        </p:nvSpPr>
        <p:spPr>
          <a:xfrm>
            <a:off x="1060450" y="385763"/>
            <a:ext cx="6491288" cy="838200"/>
          </a:xfrm>
        </p:spPr>
        <p:txBody>
          <a:bodyPr/>
          <a:lstStyle/>
          <a:p>
            <a:r>
              <a:rPr lang="en-US" altLang="en-US"/>
              <a:t>Hypotonic Solution</a:t>
            </a:r>
          </a:p>
        </p:txBody>
      </p:sp>
      <p:sp>
        <p:nvSpPr>
          <p:cNvPr id="24579" name="Rectangle 3">
            <a:extLst>
              <a:ext uri="{FF2B5EF4-FFF2-40B4-BE49-F238E27FC236}">
                <a16:creationId xmlns:a16="http://schemas.microsoft.com/office/drawing/2014/main" id="{D5BCDD55-D270-4FB7-B311-2F69B09180E4}"/>
              </a:ext>
            </a:extLst>
          </p:cNvPr>
          <p:cNvSpPr>
            <a:spLocks noGrp="1" noChangeArrowheads="1"/>
          </p:cNvSpPr>
          <p:nvPr>
            <p:ph type="body" idx="1"/>
          </p:nvPr>
        </p:nvSpPr>
        <p:spPr>
          <a:xfrm>
            <a:off x="685800" y="1828800"/>
            <a:ext cx="5334000" cy="4724400"/>
          </a:xfrm>
        </p:spPr>
        <p:txBody>
          <a:bodyPr/>
          <a:lstStyle/>
          <a:p>
            <a:r>
              <a:rPr lang="en-US" altLang="en-US"/>
              <a:t>The solute concentration is higher inside the cell, the water concentration is higher outside the cell.</a:t>
            </a:r>
          </a:p>
          <a:p>
            <a:endParaRPr lang="en-US" altLang="en-US"/>
          </a:p>
          <a:p>
            <a:r>
              <a:rPr lang="en-US" altLang="en-US">
                <a:solidFill>
                  <a:schemeClr val="hlink"/>
                </a:solidFill>
              </a:rPr>
              <a:t>Net movement</a:t>
            </a:r>
            <a:r>
              <a:rPr lang="en-US" altLang="en-US"/>
              <a:t> = Water into the cell</a:t>
            </a:r>
          </a:p>
          <a:p>
            <a:endParaRPr lang="en-US" altLang="en-US"/>
          </a:p>
          <a:p>
            <a:r>
              <a:rPr lang="en-US" altLang="en-US"/>
              <a:t>May cause </a:t>
            </a:r>
            <a:r>
              <a:rPr lang="en-US" altLang="en-US">
                <a:solidFill>
                  <a:schemeClr val="hlink"/>
                </a:solidFill>
              </a:rPr>
              <a:t>Cytolysis</a:t>
            </a:r>
          </a:p>
        </p:txBody>
      </p:sp>
      <p:pic>
        <p:nvPicPr>
          <p:cNvPr id="24583" name="Picture 7" descr="page24">
            <a:extLst>
              <a:ext uri="{FF2B5EF4-FFF2-40B4-BE49-F238E27FC236}">
                <a16:creationId xmlns:a16="http://schemas.microsoft.com/office/drawing/2014/main" id="{D2087ED6-5864-426B-9B8E-F3C17EE4D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895600"/>
            <a:ext cx="253365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34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67DFD80-4614-4B0A-B19A-CE81059BD6A3}"/>
              </a:ext>
            </a:extLst>
          </p:cNvPr>
          <p:cNvSpPr>
            <a:spLocks noGrp="1" noChangeArrowheads="1"/>
          </p:cNvSpPr>
          <p:nvPr>
            <p:ph type="title"/>
          </p:nvPr>
        </p:nvSpPr>
        <p:spPr>
          <a:xfrm>
            <a:off x="1060450" y="385763"/>
            <a:ext cx="6491288" cy="762000"/>
          </a:xfrm>
        </p:spPr>
        <p:txBody>
          <a:bodyPr/>
          <a:lstStyle/>
          <a:p>
            <a:r>
              <a:rPr lang="en-US" altLang="en-US"/>
              <a:t>Hypertonic Solution</a:t>
            </a:r>
          </a:p>
        </p:txBody>
      </p:sp>
      <p:sp>
        <p:nvSpPr>
          <p:cNvPr id="25603" name="Rectangle 3">
            <a:extLst>
              <a:ext uri="{FF2B5EF4-FFF2-40B4-BE49-F238E27FC236}">
                <a16:creationId xmlns:a16="http://schemas.microsoft.com/office/drawing/2014/main" id="{5828FC28-028D-4415-BAB5-B8E7344CCA86}"/>
              </a:ext>
            </a:extLst>
          </p:cNvPr>
          <p:cNvSpPr>
            <a:spLocks noGrp="1" noChangeArrowheads="1"/>
          </p:cNvSpPr>
          <p:nvPr>
            <p:ph type="body" idx="1"/>
          </p:nvPr>
        </p:nvSpPr>
        <p:spPr>
          <a:xfrm>
            <a:off x="685800" y="1447800"/>
            <a:ext cx="5410200" cy="5105400"/>
          </a:xfrm>
        </p:spPr>
        <p:txBody>
          <a:bodyPr/>
          <a:lstStyle/>
          <a:p>
            <a:r>
              <a:rPr lang="en-US" altLang="en-US"/>
              <a:t>The solute concentration is higher outside the cell, the water concentration is higher inside the cell.</a:t>
            </a:r>
          </a:p>
          <a:p>
            <a:endParaRPr lang="en-US" altLang="en-US"/>
          </a:p>
          <a:p>
            <a:r>
              <a:rPr lang="en-US" altLang="en-US">
                <a:solidFill>
                  <a:schemeClr val="hlink"/>
                </a:solidFill>
              </a:rPr>
              <a:t>Net movement</a:t>
            </a:r>
            <a:r>
              <a:rPr lang="en-US" altLang="en-US"/>
              <a:t> = Water out of the cell</a:t>
            </a:r>
          </a:p>
          <a:p>
            <a:endParaRPr lang="en-US" altLang="en-US"/>
          </a:p>
          <a:p>
            <a:r>
              <a:rPr lang="en-US" altLang="en-US"/>
              <a:t>May cause </a:t>
            </a:r>
            <a:r>
              <a:rPr lang="en-US" altLang="en-US">
                <a:solidFill>
                  <a:schemeClr val="hlink"/>
                </a:solidFill>
              </a:rPr>
              <a:t>Plasmolysis</a:t>
            </a:r>
          </a:p>
        </p:txBody>
      </p:sp>
      <p:pic>
        <p:nvPicPr>
          <p:cNvPr id="25605" name="Picture 5" descr="page25">
            <a:extLst>
              <a:ext uri="{FF2B5EF4-FFF2-40B4-BE49-F238E27FC236}">
                <a16:creationId xmlns:a16="http://schemas.microsoft.com/office/drawing/2014/main" id="{2F82B57A-5DE2-48B4-BD4D-44A8A9C24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057400"/>
            <a:ext cx="250507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8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2F14F07-A6FE-4A72-9F00-898749FD0F29}"/>
              </a:ext>
            </a:extLst>
          </p:cNvPr>
          <p:cNvSpPr>
            <a:spLocks noGrp="1" noChangeArrowheads="1"/>
          </p:cNvSpPr>
          <p:nvPr>
            <p:ph type="title"/>
          </p:nvPr>
        </p:nvSpPr>
        <p:spPr>
          <a:xfrm>
            <a:off x="914400" y="441325"/>
            <a:ext cx="7772400" cy="652463"/>
          </a:xfrm>
        </p:spPr>
        <p:txBody>
          <a:bodyPr/>
          <a:lstStyle/>
          <a:p>
            <a:r>
              <a:rPr lang="en-US" altLang="en-US"/>
              <a:t>Isotonic Solution</a:t>
            </a:r>
          </a:p>
        </p:txBody>
      </p:sp>
      <p:sp>
        <p:nvSpPr>
          <p:cNvPr id="26627" name="Rectangle 3">
            <a:extLst>
              <a:ext uri="{FF2B5EF4-FFF2-40B4-BE49-F238E27FC236}">
                <a16:creationId xmlns:a16="http://schemas.microsoft.com/office/drawing/2014/main" id="{12238799-23E7-4B99-BC25-183EE92DB168}"/>
              </a:ext>
            </a:extLst>
          </p:cNvPr>
          <p:cNvSpPr>
            <a:spLocks noGrp="1" noChangeArrowheads="1"/>
          </p:cNvSpPr>
          <p:nvPr>
            <p:ph type="body" idx="1"/>
          </p:nvPr>
        </p:nvSpPr>
        <p:spPr>
          <a:xfrm>
            <a:off x="914400" y="1600200"/>
            <a:ext cx="4572000" cy="4530725"/>
          </a:xfrm>
        </p:spPr>
        <p:txBody>
          <a:bodyPr/>
          <a:lstStyle/>
          <a:p>
            <a:r>
              <a:rPr lang="en-US" altLang="en-US"/>
              <a:t>The solute and water concentrations are </a:t>
            </a:r>
            <a:r>
              <a:rPr lang="en-US" altLang="en-US">
                <a:solidFill>
                  <a:schemeClr val="bg2"/>
                </a:solidFill>
              </a:rPr>
              <a:t>EQUAL</a:t>
            </a:r>
            <a:r>
              <a:rPr lang="en-US" altLang="en-US"/>
              <a:t> on both sides of the membrane.</a:t>
            </a:r>
          </a:p>
          <a:p>
            <a:endParaRPr lang="en-US" altLang="en-US">
              <a:solidFill>
                <a:srgbClr val="FF3399"/>
              </a:solidFill>
            </a:endParaRPr>
          </a:p>
          <a:p>
            <a:r>
              <a:rPr lang="en-US" altLang="en-US">
                <a:solidFill>
                  <a:srgbClr val="FF3399"/>
                </a:solidFill>
              </a:rPr>
              <a:t>Equilibrium</a:t>
            </a:r>
          </a:p>
          <a:p>
            <a:endParaRPr lang="en-US" altLang="en-US">
              <a:solidFill>
                <a:srgbClr val="FF3399"/>
              </a:solidFill>
            </a:endParaRPr>
          </a:p>
        </p:txBody>
      </p:sp>
      <p:pic>
        <p:nvPicPr>
          <p:cNvPr id="26630" name="Picture 6" descr="isotonic">
            <a:extLst>
              <a:ext uri="{FF2B5EF4-FFF2-40B4-BE49-F238E27FC236}">
                <a16:creationId xmlns:a16="http://schemas.microsoft.com/office/drawing/2014/main" id="{39B67831-739A-46EE-A50D-95BCBC1D2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667000"/>
            <a:ext cx="2914650" cy="236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65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Content Placeholder 6" descr="05_14-OsmoticEnvironment_L.jpg">
            <a:extLst>
              <a:ext uri="{FF2B5EF4-FFF2-40B4-BE49-F238E27FC236}">
                <a16:creationId xmlns:a16="http://schemas.microsoft.com/office/drawing/2014/main" id="{84C7B1F5-9EDA-4319-87A7-10015D6DA6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143000"/>
            <a:ext cx="8505825" cy="5715000"/>
          </a:xfrm>
        </p:spPr>
      </p:pic>
      <p:sp>
        <p:nvSpPr>
          <p:cNvPr id="24579" name="Rectangle 2">
            <a:extLst>
              <a:ext uri="{FF2B5EF4-FFF2-40B4-BE49-F238E27FC236}">
                <a16:creationId xmlns:a16="http://schemas.microsoft.com/office/drawing/2014/main" id="{D0DE904E-3B34-4992-92B2-DF1E9AF80E13}"/>
              </a:ext>
            </a:extLst>
          </p:cNvPr>
          <p:cNvSpPr>
            <a:spLocks noGrp="1" noChangeArrowheads="1"/>
          </p:cNvSpPr>
          <p:nvPr>
            <p:ph type="title"/>
          </p:nvPr>
        </p:nvSpPr>
        <p:spPr>
          <a:xfrm>
            <a:off x="1028700" y="0"/>
            <a:ext cx="7086600" cy="838200"/>
          </a:xfrm>
        </p:spPr>
        <p:txBody>
          <a:bodyPr/>
          <a:lstStyle/>
          <a:p>
            <a:pPr eaLnBrk="1" hangingPunct="1"/>
            <a:r>
              <a:rPr lang="en-US" altLang="en-US" sz="4000"/>
              <a:t>Osmosis</a:t>
            </a:r>
          </a:p>
        </p:txBody>
      </p:sp>
      <p:sp>
        <p:nvSpPr>
          <p:cNvPr id="24580" name="TextBox 5">
            <a:extLst>
              <a:ext uri="{FF2B5EF4-FFF2-40B4-BE49-F238E27FC236}">
                <a16:creationId xmlns:a16="http://schemas.microsoft.com/office/drawing/2014/main" id="{A978E870-8B90-4C99-A2CA-CF4CFE320262}"/>
              </a:ext>
            </a:extLst>
          </p:cNvPr>
          <p:cNvSpPr txBox="1">
            <a:spLocks noChangeArrowheads="1"/>
          </p:cNvSpPr>
          <p:nvPr/>
        </p:nvSpPr>
        <p:spPr bwMode="auto">
          <a:xfrm>
            <a:off x="76200" y="466725"/>
            <a:ext cx="1970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anose="02020603050405020304" pitchFamily="18" charset="0"/>
                <a:ea typeface="MS PGothic" panose="020B0600070205080204" pitchFamily="34" charset="-128"/>
              </a:defRPr>
            </a:lvl1pPr>
            <a:lvl2pPr marL="37931725" indent="-37474525">
              <a:spcBef>
                <a:spcPct val="20000"/>
              </a:spcBef>
              <a:buChar char="–"/>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buFontTx/>
              <a:buNone/>
            </a:pPr>
            <a:r>
              <a:rPr lang="en-US" altLang="en-US" sz="2800" b="1"/>
              <a:t>Study this!!</a:t>
            </a:r>
          </a:p>
        </p:txBody>
      </p:sp>
    </p:spTree>
    <p:extLst>
      <p:ext uri="{BB962C8B-B14F-4D97-AF65-F5344CB8AC3E}">
        <p14:creationId xmlns:p14="http://schemas.microsoft.com/office/powerpoint/2010/main" val="138918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21CF-D72A-4DA9-9D7B-2DC8B91E65D4}"/>
              </a:ext>
            </a:extLst>
          </p:cNvPr>
          <p:cNvSpPr>
            <a:spLocks noGrp="1"/>
          </p:cNvSpPr>
          <p:nvPr>
            <p:ph type="title"/>
          </p:nvPr>
        </p:nvSpPr>
        <p:spPr>
          <a:xfrm>
            <a:off x="76200" y="0"/>
            <a:ext cx="7772400" cy="1143000"/>
          </a:xfrm>
        </p:spPr>
        <p:txBody>
          <a:bodyPr/>
          <a:lstStyle/>
          <a:p>
            <a:r>
              <a:rPr lang="en-IN" dirty="0"/>
              <a:t>Terminologies</a:t>
            </a:r>
          </a:p>
        </p:txBody>
      </p:sp>
      <p:sp>
        <p:nvSpPr>
          <p:cNvPr id="3" name="Content Placeholder 2">
            <a:extLst>
              <a:ext uri="{FF2B5EF4-FFF2-40B4-BE49-F238E27FC236}">
                <a16:creationId xmlns:a16="http://schemas.microsoft.com/office/drawing/2014/main" id="{2E7863FD-4B76-4865-80C4-103DD0F43F2F}"/>
              </a:ext>
            </a:extLst>
          </p:cNvPr>
          <p:cNvSpPr>
            <a:spLocks noGrp="1"/>
          </p:cNvSpPr>
          <p:nvPr>
            <p:ph idx="1"/>
          </p:nvPr>
        </p:nvSpPr>
        <p:spPr>
          <a:xfrm>
            <a:off x="228600" y="1143000"/>
            <a:ext cx="8664526" cy="5105400"/>
          </a:xfrm>
        </p:spPr>
        <p:txBody>
          <a:bodyPr/>
          <a:lstStyle/>
          <a:p>
            <a:pPr marL="0" indent="0">
              <a:buNone/>
            </a:pPr>
            <a:r>
              <a:rPr lang="en-IN" sz="2000" b="1" dirty="0"/>
              <a:t>1. Protoplasm</a:t>
            </a:r>
            <a:r>
              <a:rPr lang="en-IN" sz="2000" dirty="0"/>
              <a:t> – The material comprising the inside of the cell; it is called protoplast when it separates from the cell wall through plasmolysis.</a:t>
            </a:r>
          </a:p>
          <a:p>
            <a:pPr marL="0" indent="0">
              <a:buNone/>
            </a:pPr>
            <a:endParaRPr lang="en-IN" sz="2000" dirty="0"/>
          </a:p>
          <a:p>
            <a:pPr marL="0" indent="0">
              <a:buNone/>
            </a:pPr>
            <a:r>
              <a:rPr lang="en-IN" sz="2000" b="1" dirty="0"/>
              <a:t>2. Turgor Pressure- </a:t>
            </a:r>
            <a:r>
              <a:rPr lang="en-IN" sz="2000" dirty="0"/>
              <a:t>When the plant cell is placed in water, it will swell but will not burst. Due to the negative osmotic potential of the cell sap, water moves into the cell and causes the plasma membrane to press against the cell wall. This pressure responsible for pressing the plasma membrane against cell wall is called turgor pressure.</a:t>
            </a:r>
          </a:p>
          <a:p>
            <a:pPr marL="0" indent="0">
              <a:buNone/>
            </a:pPr>
            <a:r>
              <a:rPr lang="en-IN" sz="2000" dirty="0"/>
              <a:t>Turgor pressure may also be defined as the hydrostatic pressure developed inside the cell on the cell wall due to endosmosis.</a:t>
            </a:r>
          </a:p>
          <a:p>
            <a:endParaRPr lang="en-IN" sz="2000" dirty="0"/>
          </a:p>
          <a:p>
            <a:pPr marL="0" indent="0">
              <a:buNone/>
            </a:pPr>
            <a:r>
              <a:rPr lang="en-IN" sz="2000" b="1" dirty="0"/>
              <a:t>3. Wall Pressure- </a:t>
            </a:r>
            <a:r>
              <a:rPr lang="en-IN" sz="2000" dirty="0"/>
              <a:t>As a result of turgor pressure on the cell wall, the rigid cell wall exerts an equal pressure in the opposite direction called wall pressure. Under these conditions, the plant cell is said to be turgid.</a:t>
            </a:r>
          </a:p>
          <a:p>
            <a:pPr marL="0" indent="0">
              <a:buNone/>
            </a:pPr>
            <a:r>
              <a:rPr lang="en-IN" sz="2000" dirty="0"/>
              <a:t>When wall pressure becomes equal to turgor pressure, entry of water into the cell stops and the water potential becomes equal to that of the environment.</a:t>
            </a:r>
          </a:p>
          <a:p>
            <a:endParaRPr lang="en-IN" sz="2000" dirty="0"/>
          </a:p>
        </p:txBody>
      </p:sp>
    </p:spTree>
    <p:extLst>
      <p:ext uri="{BB962C8B-B14F-4D97-AF65-F5344CB8AC3E}">
        <p14:creationId xmlns:p14="http://schemas.microsoft.com/office/powerpoint/2010/main" val="244995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6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65"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408</Words>
  <Application>Microsoft Office PowerPoint</Application>
  <PresentationFormat>On-screen Show (4:3)</PresentationFormat>
  <Paragraphs>57</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MS PGothic</vt:lpstr>
      <vt:lpstr>MS PGothic</vt:lpstr>
      <vt:lpstr>Arial</vt:lpstr>
      <vt:lpstr>Calibri</vt:lpstr>
      <vt:lpstr>Helvetica Neue</vt:lpstr>
      <vt:lpstr>Palatino</vt:lpstr>
      <vt:lpstr>Times</vt:lpstr>
      <vt:lpstr>Times New Roman</vt:lpstr>
      <vt:lpstr>Office Theme</vt:lpstr>
      <vt:lpstr>Blank Presentation</vt:lpstr>
      <vt:lpstr>To study the phenomenon of plasmolysis using onion peel</vt:lpstr>
      <vt:lpstr>Topics to be covered…..</vt:lpstr>
      <vt:lpstr>Diffusion</vt:lpstr>
      <vt:lpstr>Osmosis</vt:lpstr>
      <vt:lpstr>Hypotonic Solution</vt:lpstr>
      <vt:lpstr>Hypertonic Solution</vt:lpstr>
      <vt:lpstr>Isotonic Solution</vt:lpstr>
      <vt:lpstr>Osmosis</vt:lpstr>
      <vt:lpstr>Terminologies</vt:lpstr>
      <vt:lpstr>PowerPoint Presentation</vt:lpstr>
      <vt:lpstr>PowerPoint Presentation</vt:lpstr>
      <vt:lpstr>PowerPoint Presentation</vt:lpstr>
      <vt:lpstr>PowerPoint Presentation</vt:lpstr>
      <vt:lpstr>Significance of Plasmolysis </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study the effect of enzyme lactase on milk</dc:title>
  <dc:creator>samsung</dc:creator>
  <cp:lastModifiedBy>Vinay Kumar</cp:lastModifiedBy>
  <cp:revision>34</cp:revision>
  <dcterms:created xsi:type="dcterms:W3CDTF">2016-08-19T09:21:10Z</dcterms:created>
  <dcterms:modified xsi:type="dcterms:W3CDTF">2017-09-02T02:09:30Z</dcterms:modified>
</cp:coreProperties>
</file>