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77" r:id="rId5"/>
    <p:sldId id="260" r:id="rId6"/>
    <p:sldId id="268" r:id="rId7"/>
    <p:sldId id="269" r:id="rId8"/>
    <p:sldId id="270" r:id="rId9"/>
    <p:sldId id="265" r:id="rId10"/>
    <p:sldId id="271" r:id="rId11"/>
    <p:sldId id="272" r:id="rId12"/>
    <p:sldId id="274" r:id="rId13"/>
    <p:sldId id="275" r:id="rId14"/>
    <p:sldId id="273" r:id="rId15"/>
    <p:sldId id="261" r:id="rId16"/>
    <p:sldId id="262" r:id="rId17"/>
    <p:sldId id="263" r:id="rId18"/>
    <p:sldId id="276" r:id="rId19"/>
    <p:sldId id="264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j5GdbxsaFl02bTEFBl/9s84/Z/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6318" autoAdjust="0"/>
  </p:normalViewPr>
  <p:slideViewPr>
    <p:cSldViewPr snapToGrid="0">
      <p:cViewPr varScale="1">
        <p:scale>
          <a:sx n="60" d="100"/>
          <a:sy n="60" d="100"/>
        </p:scale>
        <p:origin x="102" y="1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73844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95457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51637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18948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26681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32721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50014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58137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29414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1579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0013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1653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3434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6572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52786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326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sz="15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/>
          <p:nvPr/>
        </p:nvSpPr>
        <p:spPr>
          <a:xfrm>
            <a:off x="618827" y="321810"/>
            <a:ext cx="179427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your value 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4;p6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5" name="Google Shape;15;p6"/>
          <p:cNvGrpSpPr/>
          <p:nvPr/>
        </p:nvGrpSpPr>
        <p:grpSpPr>
          <a:xfrm>
            <a:off x="1107692" y="1513269"/>
            <a:ext cx="6785846" cy="3239999"/>
            <a:chOff x="900000" y="1513268"/>
            <a:chExt cx="5513500" cy="3239999"/>
          </a:xfrm>
        </p:grpSpPr>
        <p:grpSp>
          <p:nvGrpSpPr>
            <p:cNvPr id="16" name="Google Shape;16;p6"/>
            <p:cNvGrpSpPr/>
            <p:nvPr/>
          </p:nvGrpSpPr>
          <p:grpSpPr>
            <a:xfrm>
              <a:off x="900000" y="1513268"/>
              <a:ext cx="180000" cy="3239999"/>
              <a:chOff x="900000" y="1513268"/>
              <a:chExt cx="180000" cy="3239999"/>
            </a:xfrm>
          </p:grpSpPr>
          <p:sp>
            <p:nvSpPr>
              <p:cNvPr id="17" name="Google Shape;17;p6"/>
              <p:cNvSpPr/>
              <p:nvPr/>
            </p:nvSpPr>
            <p:spPr>
              <a:xfrm>
                <a:off x="9000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" name="Google Shape;18;p6"/>
              <p:cNvSpPr/>
              <p:nvPr/>
            </p:nvSpPr>
            <p:spPr>
              <a:xfrm rot="10800000">
                <a:off x="9000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" name="Google Shape;19;p6"/>
            <p:cNvGrpSpPr/>
            <p:nvPr/>
          </p:nvGrpSpPr>
          <p:grpSpPr>
            <a:xfrm>
              <a:off x="900000" y="1513268"/>
              <a:ext cx="5513500" cy="3239999"/>
              <a:chOff x="900000" y="1513268"/>
              <a:chExt cx="5513500" cy="3239999"/>
            </a:xfrm>
          </p:grpSpPr>
          <p:sp>
            <p:nvSpPr>
              <p:cNvPr id="20" name="Google Shape;20;p6"/>
              <p:cNvSpPr/>
              <p:nvPr/>
            </p:nvSpPr>
            <p:spPr>
              <a:xfrm>
                <a:off x="62335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5AB4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21" name="Google Shape;21;p6"/>
              <p:cNvGrpSpPr/>
              <p:nvPr/>
            </p:nvGrpSpPr>
            <p:grpSpPr>
              <a:xfrm>
                <a:off x="900000" y="1513269"/>
                <a:ext cx="5513500" cy="3239997"/>
                <a:chOff x="900000" y="1513269"/>
                <a:chExt cx="3240000" cy="3239997"/>
              </a:xfrm>
            </p:grpSpPr>
            <p:sp>
              <p:nvSpPr>
                <p:cNvPr id="22" name="Google Shape;22;p6"/>
                <p:cNvSpPr/>
                <p:nvPr/>
              </p:nvSpPr>
              <p:spPr>
                <a:xfrm rot="-5400000">
                  <a:off x="2430000" y="-16731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3" name="Google Shape;23;p6"/>
                <p:cNvSpPr/>
                <p:nvPr/>
              </p:nvSpPr>
              <p:spPr>
                <a:xfrm rot="5400000">
                  <a:off x="2430000" y="3043266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24" name="Google Shape;24;p6"/>
              <p:cNvSpPr/>
              <p:nvPr/>
            </p:nvSpPr>
            <p:spPr>
              <a:xfrm rot="10800000">
                <a:off x="62335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5" name="Google Shape;25;p6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>
  <p:cSld name="1_제목 슬라이드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29" name="Google Shape;29;p7"/>
          <p:cNvGrpSpPr/>
          <p:nvPr/>
        </p:nvGrpSpPr>
        <p:grpSpPr>
          <a:xfrm>
            <a:off x="1107688" y="1500183"/>
            <a:ext cx="10145032" cy="3253087"/>
            <a:chOff x="899998" y="1500182"/>
            <a:chExt cx="5513503" cy="3253087"/>
          </a:xfrm>
        </p:grpSpPr>
        <p:sp>
          <p:nvSpPr>
            <p:cNvPr id="30" name="Google Shape;30;p7"/>
            <p:cNvSpPr/>
            <p:nvPr/>
          </p:nvSpPr>
          <p:spPr>
            <a:xfrm>
              <a:off x="899999" y="1513268"/>
              <a:ext cx="58695" cy="1080000"/>
            </a:xfrm>
            <a:prstGeom prst="rect">
              <a:avLst/>
            </a:prstGeom>
            <a:solidFill>
              <a:srgbClr val="005A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1" name="Google Shape;31;p7"/>
            <p:cNvGrpSpPr/>
            <p:nvPr/>
          </p:nvGrpSpPr>
          <p:grpSpPr>
            <a:xfrm>
              <a:off x="899998" y="1500182"/>
              <a:ext cx="5513503" cy="3253087"/>
              <a:chOff x="899998" y="1500182"/>
              <a:chExt cx="5513503" cy="3253087"/>
            </a:xfrm>
          </p:grpSpPr>
          <p:grpSp>
            <p:nvGrpSpPr>
              <p:cNvPr id="32" name="Google Shape;32;p7"/>
              <p:cNvGrpSpPr/>
              <p:nvPr/>
            </p:nvGrpSpPr>
            <p:grpSpPr>
              <a:xfrm>
                <a:off x="899998" y="1500182"/>
                <a:ext cx="5513503" cy="3253087"/>
                <a:chOff x="899999" y="1500182"/>
                <a:chExt cx="3240002" cy="3253087"/>
              </a:xfrm>
            </p:grpSpPr>
            <p:sp>
              <p:nvSpPr>
                <p:cNvPr id="33" name="Google Shape;33;p7"/>
                <p:cNvSpPr/>
                <p:nvPr/>
              </p:nvSpPr>
              <p:spPr>
                <a:xfrm rot="-5400000">
                  <a:off x="1880752" y="519429"/>
                  <a:ext cx="108000" cy="2069506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4" name="Google Shape;34;p7"/>
                <p:cNvSpPr/>
                <p:nvPr/>
              </p:nvSpPr>
              <p:spPr>
                <a:xfrm rot="5400000">
                  <a:off x="3051247" y="3664515"/>
                  <a:ext cx="108000" cy="2069507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35" name="Google Shape;35;p7"/>
              <p:cNvSpPr/>
              <p:nvPr/>
            </p:nvSpPr>
            <p:spPr>
              <a:xfrm rot="10800000">
                <a:off x="6354805" y="3673267"/>
                <a:ext cx="58695" cy="108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2_제목 슬라이드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/>
          <p:nvPr/>
        </p:nvSpPr>
        <p:spPr>
          <a:xfrm>
            <a:off x="373750" y="327899"/>
            <a:ext cx="232230" cy="635235"/>
          </a:xfrm>
          <a:prstGeom prst="rect">
            <a:avLst/>
          </a:prstGeom>
          <a:solidFill>
            <a:srgbClr val="005A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0" name="Google Shape;40;p8"/>
          <p:cNvCxnSpPr/>
          <p:nvPr/>
        </p:nvCxnSpPr>
        <p:spPr>
          <a:xfrm>
            <a:off x="720725" y="960002"/>
            <a:ext cx="11471275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4.png"/><Relationship Id="rId18" Type="http://schemas.microsoft.com/office/2007/relationships/hdphoto" Target="../media/hdphoto2.wdp"/><Relationship Id="rId3" Type="http://schemas.openxmlformats.org/officeDocument/2006/relationships/image" Target="../media/image14.png"/><Relationship Id="rId21" Type="http://schemas.openxmlformats.org/officeDocument/2006/relationships/image" Target="../media/image29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6" Type="http://schemas.microsoft.com/office/2007/relationships/hdphoto" Target="../media/hdphoto1.wdp"/><Relationship Id="rId20" Type="http://schemas.microsoft.com/office/2007/relationships/hdphoto" Target="../media/hdphoto3.wdp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28.png"/><Relationship Id="rId4" Type="http://schemas.openxmlformats.org/officeDocument/2006/relationships/image" Target="../media/image15.png"/><Relationship Id="rId9" Type="http://schemas.openxmlformats.org/officeDocument/2006/relationships/image" Target="../media/image7.png"/><Relationship Id="rId1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7.png"/><Relationship Id="rId4" Type="http://schemas.openxmlformats.org/officeDocument/2006/relationships/image" Target="../media/image15.png"/><Relationship Id="rId9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11" Type="http://schemas.openxmlformats.org/officeDocument/2006/relationships/image" Target="../media/image7.png"/><Relationship Id="rId5" Type="http://schemas.openxmlformats.org/officeDocument/2006/relationships/image" Target="../media/image16.png"/><Relationship Id="rId10" Type="http://schemas.openxmlformats.org/officeDocument/2006/relationships/image" Target="../media/image34.png"/><Relationship Id="rId4" Type="http://schemas.openxmlformats.org/officeDocument/2006/relationships/image" Target="../media/image15.png"/><Relationship Id="rId9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microsoft.com/office/2007/relationships/hdphoto" Target="../media/hdphoto4.wdp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package" Target="../embeddings/Microsoft_Excel_Worksheet.xlsx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rPr lang="ko-KR" altLang="en-US" dirty="0"/>
              <a:t>오세훈</a:t>
            </a:r>
            <a:r>
              <a:rPr lang="en-US" altLang="ko-KR" dirty="0"/>
              <a:t>, </a:t>
            </a:r>
            <a:r>
              <a:rPr lang="ko-KR" altLang="en-US" dirty="0" err="1"/>
              <a:t>서병진</a:t>
            </a:r>
            <a:r>
              <a:rPr lang="en-US" altLang="ko-KR" dirty="0"/>
              <a:t>, </a:t>
            </a:r>
            <a:r>
              <a:rPr lang="ko-KR" altLang="en-US" dirty="0"/>
              <a:t>강은지</a:t>
            </a:r>
            <a:r>
              <a:rPr lang="en-US" altLang="ko-KR" dirty="0"/>
              <a:t>, </a:t>
            </a:r>
            <a:r>
              <a:rPr lang="ko-KR" altLang="en-US" dirty="0" err="1"/>
              <a:t>임태웅</a:t>
            </a:r>
            <a:endParaRPr dirty="0"/>
          </a:p>
        </p:txBody>
      </p:sp>
      <p:sp>
        <p:nvSpPr>
          <p:cNvPr id="47" name="Google Shape;47;p1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Chill </a:t>
            </a:r>
            <a:r>
              <a:rPr lang="en-US" dirty="0" err="1"/>
              <a:t>Code_C</a:t>
            </a:r>
            <a:r>
              <a:rPr lang="ko-KR" altLang="en-US" dirty="0"/>
              <a:t>팀</a:t>
            </a:r>
            <a:endParaRPr dirty="0"/>
          </a:p>
        </p:txBody>
      </p:sp>
      <p:sp>
        <p:nvSpPr>
          <p:cNvPr id="48" name="Google Shape;48;p1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US" dirty="0"/>
              <a:t>CRA</a:t>
            </a:r>
            <a:r>
              <a:rPr lang="ko-KR" altLang="en-US" dirty="0"/>
              <a:t>과정 프로젝트</a:t>
            </a:r>
            <a:endParaRPr dirty="0"/>
          </a:p>
        </p:txBody>
      </p:sp>
      <p:sp>
        <p:nvSpPr>
          <p:cNvPr id="49" name="Google Shape;49;p1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lang="en-US" dirty="0"/>
              <a:t>2025. 04. 07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sz="3200" b="1" dirty="0"/>
              <a:t>2. </a:t>
            </a:r>
            <a:r>
              <a:rPr lang="ko-KR" altLang="en-US" sz="3200" b="1" dirty="0"/>
              <a:t>기능 구현 소개 </a:t>
            </a:r>
            <a:r>
              <a:rPr lang="en-US" altLang="ko-KR" sz="3200" b="1" dirty="0"/>
              <a:t>(3~4</a:t>
            </a:r>
            <a:r>
              <a:rPr lang="ko-KR" altLang="en-US" sz="3200" b="1" dirty="0"/>
              <a:t>일차</a:t>
            </a:r>
            <a:r>
              <a:rPr lang="en-US" altLang="ko-KR" sz="3200" b="1" dirty="0"/>
              <a:t>)</a:t>
            </a:r>
            <a:endParaRPr lang="ko-KR" altLang="en-US" sz="32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D0193E-AED9-4C97-BF86-E80AA6D4B7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801"/>
          <a:stretch/>
        </p:blipFill>
        <p:spPr>
          <a:xfrm>
            <a:off x="1012023" y="2073773"/>
            <a:ext cx="2893098" cy="4242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CD1B943-68F2-4526-BC53-E3005D69B6C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36168" y="2939410"/>
            <a:ext cx="2488364" cy="41472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2F7E99E-1416-4F47-99D9-26568BB8073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012023" y="3795511"/>
            <a:ext cx="3292834" cy="42971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5CF212F-0E34-420D-88E9-3C80BDB73D4A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1036168" y="4666602"/>
            <a:ext cx="3792506" cy="46969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F0923E2-7D47-41EF-9679-B23AA5DB9DB2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1012023" y="5577668"/>
            <a:ext cx="3602631" cy="484681"/>
          </a:xfrm>
          <a:prstGeom prst="rect">
            <a:avLst/>
          </a:prstGeom>
        </p:spPr>
      </p:pic>
      <p:sp>
        <p:nvSpPr>
          <p:cNvPr id="17" name="Google Shape;59;p3">
            <a:extLst>
              <a:ext uri="{FF2B5EF4-FFF2-40B4-BE49-F238E27FC236}">
                <a16:creationId xmlns:a16="http://schemas.microsoft.com/office/drawing/2014/main" id="{0E083EAE-341A-4043-B3A3-18BCFA4FE962}"/>
              </a:ext>
            </a:extLst>
          </p:cNvPr>
          <p:cNvSpPr txBox="1">
            <a:spLocks/>
          </p:cNvSpPr>
          <p:nvPr/>
        </p:nvSpPr>
        <p:spPr>
          <a:xfrm>
            <a:off x="720830" y="1123977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ko-KR" altLang="en-US" sz="2400" b="1" dirty="0"/>
              <a:t>□ 요구사항</a:t>
            </a:r>
            <a:r>
              <a:rPr lang="en-US" altLang="ko-KR" sz="2400" b="1" dirty="0"/>
              <a:t>/</a:t>
            </a:r>
            <a:r>
              <a:rPr lang="ko-KR" altLang="en-US" sz="2400" b="1" dirty="0"/>
              <a:t>기능 </a:t>
            </a:r>
            <a:r>
              <a:rPr lang="en-US" altLang="ko-KR" sz="2400" b="1" dirty="0"/>
              <a:t>+ </a:t>
            </a:r>
            <a:r>
              <a:rPr lang="ko-KR" altLang="en-US" sz="2400" b="1" dirty="0"/>
              <a:t>시연으로 </a:t>
            </a:r>
            <a:r>
              <a:rPr lang="ko-KR" altLang="en-US" sz="2400" b="1" dirty="0" err="1"/>
              <a:t>보여드릴께요</a:t>
            </a:r>
            <a:endParaRPr lang="ko-KR" altLang="en-US" sz="2400" b="1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4F4EA4E-7AEA-4D25-99A0-75804B5B2626}"/>
              </a:ext>
            </a:extLst>
          </p:cNvPr>
          <p:cNvSpPr/>
          <p:nvPr/>
        </p:nvSpPr>
        <p:spPr>
          <a:xfrm>
            <a:off x="4908885" y="1773778"/>
            <a:ext cx="7099103" cy="4668334"/>
          </a:xfrm>
          <a:prstGeom prst="roundRect">
            <a:avLst>
              <a:gd name="adj" fmla="val 802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763C202-5CB7-457E-805B-7187AB4EEB6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47489"/>
          <a:stretch/>
        </p:blipFill>
        <p:spPr>
          <a:xfrm>
            <a:off x="5122905" y="2285905"/>
            <a:ext cx="5570610" cy="133604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B56C075-E0C2-4AB8-82C8-9500200BFBD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50808" b="24393"/>
          <a:stretch/>
        </p:blipFill>
        <p:spPr>
          <a:xfrm>
            <a:off x="5122905" y="4090737"/>
            <a:ext cx="5570610" cy="63097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9F1BF20-51D8-46B1-9C66-06DBF2AADA5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75201"/>
          <a:stretch/>
        </p:blipFill>
        <p:spPr>
          <a:xfrm>
            <a:off x="5122905" y="5342353"/>
            <a:ext cx="5570610" cy="63097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5DF69F9-388C-427B-B932-E4C66FE4034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23027" y="2163762"/>
            <a:ext cx="376476" cy="325541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09887FB-5AD4-4581-9506-5613045AE1B7}"/>
              </a:ext>
            </a:extLst>
          </p:cNvPr>
          <p:cNvCxnSpPr/>
          <p:nvPr/>
        </p:nvCxnSpPr>
        <p:spPr>
          <a:xfrm>
            <a:off x="5090709" y="3758680"/>
            <a:ext cx="670879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326B16D-B78C-4E13-ABE8-2105967C51E1}"/>
              </a:ext>
            </a:extLst>
          </p:cNvPr>
          <p:cNvCxnSpPr/>
          <p:nvPr/>
        </p:nvCxnSpPr>
        <p:spPr>
          <a:xfrm>
            <a:off x="5090709" y="5009964"/>
            <a:ext cx="670879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7D6AD42A-599C-4051-966C-04C81F552D8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23027" y="3945174"/>
            <a:ext cx="376476" cy="32554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AB421BF3-557B-40EC-A448-AB82B07699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23027" y="5256454"/>
            <a:ext cx="376476" cy="32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456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sz="3200" b="1" dirty="0"/>
              <a:t>2. </a:t>
            </a:r>
            <a:r>
              <a:rPr lang="ko-KR" altLang="en-US" sz="3200" b="1" dirty="0"/>
              <a:t>기능 구현 소개 </a:t>
            </a:r>
            <a:r>
              <a:rPr lang="en-US" altLang="ko-KR" sz="3200" b="1" dirty="0"/>
              <a:t>(3~4</a:t>
            </a:r>
            <a:r>
              <a:rPr lang="ko-KR" altLang="en-US" sz="3200" b="1" dirty="0"/>
              <a:t>일차</a:t>
            </a:r>
            <a:r>
              <a:rPr lang="en-US" altLang="ko-KR" sz="3200" b="1" dirty="0"/>
              <a:t>)</a:t>
            </a:r>
            <a:endParaRPr lang="ko-KR" altLang="en-US" sz="32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D0193E-AED9-4C97-BF86-E80AA6D4B7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</a:blip>
          <a:srcRect t="76801"/>
          <a:stretch/>
        </p:blipFill>
        <p:spPr>
          <a:xfrm>
            <a:off x="1012023" y="2073773"/>
            <a:ext cx="2893098" cy="4242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CD1B943-68F2-4526-BC53-E3005D69B6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168" y="2939410"/>
            <a:ext cx="2488364" cy="41472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2F7E99E-1416-4F47-99D9-26568BB8073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012023" y="3795511"/>
            <a:ext cx="3292834" cy="42971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5CF212F-0E34-420D-88E9-3C80BDB73D4A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1036168" y="4666602"/>
            <a:ext cx="3792506" cy="46969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F0923E2-7D47-41EF-9679-B23AA5DB9DB2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1012023" y="5577668"/>
            <a:ext cx="3602631" cy="484681"/>
          </a:xfrm>
          <a:prstGeom prst="rect">
            <a:avLst/>
          </a:prstGeom>
        </p:spPr>
      </p:pic>
      <p:sp>
        <p:nvSpPr>
          <p:cNvPr id="17" name="Google Shape;59;p3">
            <a:extLst>
              <a:ext uri="{FF2B5EF4-FFF2-40B4-BE49-F238E27FC236}">
                <a16:creationId xmlns:a16="http://schemas.microsoft.com/office/drawing/2014/main" id="{0E083EAE-341A-4043-B3A3-18BCFA4FE962}"/>
              </a:ext>
            </a:extLst>
          </p:cNvPr>
          <p:cNvSpPr txBox="1">
            <a:spLocks/>
          </p:cNvSpPr>
          <p:nvPr/>
        </p:nvSpPr>
        <p:spPr>
          <a:xfrm>
            <a:off x="720830" y="1123977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ko-KR" altLang="en-US" sz="2400" b="1" dirty="0"/>
              <a:t>□ 요구사항</a:t>
            </a:r>
            <a:r>
              <a:rPr lang="en-US" altLang="ko-KR" sz="2400" b="1" dirty="0"/>
              <a:t>/</a:t>
            </a:r>
            <a:r>
              <a:rPr lang="ko-KR" altLang="en-US" sz="2400" b="1" dirty="0"/>
              <a:t>기능 </a:t>
            </a:r>
            <a:r>
              <a:rPr lang="en-US" altLang="ko-KR" sz="2400" b="1" dirty="0"/>
              <a:t>+ </a:t>
            </a:r>
            <a:r>
              <a:rPr lang="ko-KR" altLang="en-US" sz="2400" b="1" dirty="0"/>
              <a:t>시연으로 </a:t>
            </a:r>
            <a:r>
              <a:rPr lang="ko-KR" altLang="en-US" sz="2400" b="1" dirty="0" err="1"/>
              <a:t>보여드릴께요</a:t>
            </a:r>
            <a:endParaRPr lang="ko-KR" altLang="en-US" sz="2400" b="1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6645C4D-88AE-4451-B58C-E2D016DAC721}"/>
              </a:ext>
            </a:extLst>
          </p:cNvPr>
          <p:cNvSpPr/>
          <p:nvPr/>
        </p:nvSpPr>
        <p:spPr>
          <a:xfrm>
            <a:off x="4908885" y="1773778"/>
            <a:ext cx="7099103" cy="4668334"/>
          </a:xfrm>
          <a:prstGeom prst="roundRect">
            <a:avLst>
              <a:gd name="adj" fmla="val 802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6450E8C-59E1-47BF-B0EC-F1626B89D9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16694" y="1980399"/>
            <a:ext cx="2646182" cy="28047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76E3E817-236F-4DE0-A8C4-FF8DAF8FB7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23027" y="1946303"/>
            <a:ext cx="321830" cy="260646"/>
          </a:xfrm>
          <a:prstGeom prst="rect">
            <a:avLst/>
          </a:prstGeom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9FAE3DE-473B-4D35-A0AB-53F31A0F1682}"/>
              </a:ext>
            </a:extLst>
          </p:cNvPr>
          <p:cNvCxnSpPr/>
          <p:nvPr/>
        </p:nvCxnSpPr>
        <p:spPr>
          <a:xfrm>
            <a:off x="5090709" y="3559600"/>
            <a:ext cx="670879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5DE452E2-791B-484E-BF43-51038C4AABD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23027" y="3738532"/>
            <a:ext cx="321830" cy="26064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A5BEF462-5D37-4BF0-8D29-3E0155D47C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23027" y="4057456"/>
            <a:ext cx="321830" cy="260646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B845714A-2BD9-4816-87E6-9DC50702D61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23027" y="4376379"/>
            <a:ext cx="321830" cy="260646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EB523616-27EC-452F-8B99-BE2E231CFD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t="30071" r="29847" b="1195"/>
          <a:stretch/>
        </p:blipFill>
        <p:spPr bwMode="auto">
          <a:xfrm>
            <a:off x="5304668" y="2364344"/>
            <a:ext cx="5239658" cy="99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A7FCF5D-E026-48FA-8A10-BCA13CAE56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5" t="2496" r="1571" b="8420"/>
          <a:stretch/>
        </p:blipFill>
        <p:spPr bwMode="auto">
          <a:xfrm>
            <a:off x="5314676" y="4866935"/>
            <a:ext cx="6287519" cy="1434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E097E84A-7EB1-4816-B2AB-1250338ED39A}"/>
              </a:ext>
            </a:extLst>
          </p:cNvPr>
          <p:cNvGrpSpPr/>
          <p:nvPr/>
        </p:nvGrpSpPr>
        <p:grpSpPr>
          <a:xfrm>
            <a:off x="5046059" y="3795141"/>
            <a:ext cx="3022847" cy="1249046"/>
            <a:chOff x="5046059" y="3634721"/>
            <a:chExt cx="3022847" cy="1249046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90CEFA1C-7929-4099-A183-B06DF5C16150}"/>
                </a:ext>
              </a:extLst>
            </p:cNvPr>
            <p:cNvGrpSpPr/>
            <p:nvPr/>
          </p:nvGrpSpPr>
          <p:grpSpPr>
            <a:xfrm>
              <a:off x="5046059" y="3634721"/>
              <a:ext cx="3022847" cy="1249046"/>
              <a:chOff x="5046059" y="3634721"/>
              <a:chExt cx="3465904" cy="1432118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ABB54453-DA83-4FCD-AE07-1FE0708930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046059" y="3634721"/>
                <a:ext cx="3320655" cy="321579"/>
              </a:xfrm>
              <a:prstGeom prst="rect">
                <a:avLst/>
              </a:prstGeom>
            </p:spPr>
          </p:pic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F6ACFF32-D5F1-45A0-83FC-55718FD9B1F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/>
              <a:srcRect l="50681"/>
              <a:stretch/>
            </p:blipFill>
            <p:spPr>
              <a:xfrm>
                <a:off x="6829425" y="3967676"/>
                <a:ext cx="1682538" cy="363524"/>
              </a:xfrm>
              <a:prstGeom prst="rect">
                <a:avLst/>
              </a:prstGeom>
            </p:spPr>
          </p:pic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C13FFA40-E5B3-4E14-8191-7009D46D55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/>
              <a:srcRect l="52026"/>
              <a:stretch/>
            </p:blipFill>
            <p:spPr>
              <a:xfrm>
                <a:off x="6829425" y="4360003"/>
                <a:ext cx="1603104" cy="321579"/>
              </a:xfrm>
              <a:prstGeom prst="rect">
                <a:avLst/>
              </a:prstGeom>
            </p:spPr>
          </p:pic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8F1E3015-ACC3-498C-8663-593EA8B74B98}"/>
                  </a:ext>
                </a:extLst>
              </p:cNvPr>
              <p:cNvSpPr/>
              <p:nvPr/>
            </p:nvSpPr>
            <p:spPr>
              <a:xfrm>
                <a:off x="7848600" y="4720404"/>
                <a:ext cx="76200" cy="3464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3EDB1A2-D348-408E-917A-9C330B3CF884}"/>
                </a:ext>
              </a:extLst>
            </p:cNvPr>
            <p:cNvSpPr/>
            <p:nvPr/>
          </p:nvSpPr>
          <p:spPr>
            <a:xfrm>
              <a:off x="7509393" y="3925113"/>
              <a:ext cx="66459" cy="3554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772EBEF-5FB7-4C23-8A1B-ADC98B29BE4B}"/>
              </a:ext>
            </a:extLst>
          </p:cNvPr>
          <p:cNvSpPr/>
          <p:nvPr/>
        </p:nvSpPr>
        <p:spPr>
          <a:xfrm>
            <a:off x="7067858" y="5775456"/>
            <a:ext cx="304402" cy="24971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32C8F3A-A5E6-4EBC-BFCC-949A8482BD6A}"/>
              </a:ext>
            </a:extLst>
          </p:cNvPr>
          <p:cNvPicPr>
            <a:picLocks noChangeAspect="1"/>
          </p:cNvPicPr>
          <p:nvPr/>
        </p:nvPicPr>
        <p:blipFill>
          <a:blip r:embed="rId1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79880" y="4153560"/>
            <a:ext cx="2476846" cy="1810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B572E451-75E2-4234-A1F9-BA23AEF2124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20851" y="4440313"/>
            <a:ext cx="2216298" cy="207778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B7DF616F-5D0B-4E53-BBA1-376EECD787A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79880" y="3816479"/>
            <a:ext cx="2119162" cy="236473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1A763E1E-5282-4803-9C4A-D54732136141}"/>
              </a:ext>
            </a:extLst>
          </p:cNvPr>
          <p:cNvPicPr>
            <a:picLocks noChangeAspect="1"/>
          </p:cNvPicPr>
          <p:nvPr/>
        </p:nvPicPr>
        <p:blipFill>
          <a:blip r:embed="rId21">
            <a:lum bright="70000" contrast="-70000"/>
          </a:blip>
          <a:stretch>
            <a:fillRect/>
          </a:stretch>
        </p:blipFill>
        <p:spPr>
          <a:xfrm>
            <a:off x="8009046" y="2033096"/>
            <a:ext cx="3162070" cy="148222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6E3DEFEA-3808-49C8-99AA-E6D53AA0FB08}"/>
              </a:ext>
            </a:extLst>
          </p:cNvPr>
          <p:cNvSpPr/>
          <p:nvPr/>
        </p:nvSpPr>
        <p:spPr>
          <a:xfrm>
            <a:off x="11236430" y="5775456"/>
            <a:ext cx="304402" cy="24971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6800A92-6F13-44BD-8994-BD4175E5697A}"/>
              </a:ext>
            </a:extLst>
          </p:cNvPr>
          <p:cNvSpPr/>
          <p:nvPr/>
        </p:nvSpPr>
        <p:spPr>
          <a:xfrm>
            <a:off x="5807726" y="5775456"/>
            <a:ext cx="1271562" cy="24971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754F080-8089-4CB8-9B57-90C643A0885C}"/>
              </a:ext>
            </a:extLst>
          </p:cNvPr>
          <p:cNvSpPr/>
          <p:nvPr/>
        </p:nvSpPr>
        <p:spPr>
          <a:xfrm>
            <a:off x="5314641" y="2351643"/>
            <a:ext cx="5109807" cy="15584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197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sz="3200" b="1" dirty="0"/>
              <a:t>2. </a:t>
            </a:r>
            <a:r>
              <a:rPr lang="ko-KR" altLang="en-US" sz="3200" b="1" dirty="0"/>
              <a:t>기능 구현 소개 </a:t>
            </a:r>
            <a:r>
              <a:rPr lang="en-US" altLang="ko-KR" sz="3200" b="1" dirty="0"/>
              <a:t>(3~4</a:t>
            </a:r>
            <a:r>
              <a:rPr lang="ko-KR" altLang="en-US" sz="3200" b="1" dirty="0"/>
              <a:t>일차</a:t>
            </a:r>
            <a:r>
              <a:rPr lang="en-US" altLang="ko-KR" sz="3200" b="1" dirty="0"/>
              <a:t>)</a:t>
            </a:r>
            <a:endParaRPr lang="ko-KR" altLang="en-US" sz="32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D0193E-AED9-4C97-BF86-E80AA6D4B7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</a:blip>
          <a:srcRect t="76801"/>
          <a:stretch/>
        </p:blipFill>
        <p:spPr>
          <a:xfrm>
            <a:off x="1012023" y="2073773"/>
            <a:ext cx="2893098" cy="4242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CD1B943-68F2-4526-BC53-E3005D69B6C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36168" y="2939410"/>
            <a:ext cx="2488364" cy="41472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2F7E99E-1416-4F47-99D9-26568BB807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2023" y="3795511"/>
            <a:ext cx="3292834" cy="42971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5CF212F-0E34-420D-88E9-3C80BDB73D4A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1036168" y="4666602"/>
            <a:ext cx="3792506" cy="46969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F0923E2-7D47-41EF-9679-B23AA5DB9DB2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1012023" y="5577668"/>
            <a:ext cx="3602631" cy="484681"/>
          </a:xfrm>
          <a:prstGeom prst="rect">
            <a:avLst/>
          </a:prstGeom>
        </p:spPr>
      </p:pic>
      <p:sp>
        <p:nvSpPr>
          <p:cNvPr id="17" name="Google Shape;59;p3">
            <a:extLst>
              <a:ext uri="{FF2B5EF4-FFF2-40B4-BE49-F238E27FC236}">
                <a16:creationId xmlns:a16="http://schemas.microsoft.com/office/drawing/2014/main" id="{0E083EAE-341A-4043-B3A3-18BCFA4FE962}"/>
              </a:ext>
            </a:extLst>
          </p:cNvPr>
          <p:cNvSpPr txBox="1">
            <a:spLocks/>
          </p:cNvSpPr>
          <p:nvPr/>
        </p:nvSpPr>
        <p:spPr>
          <a:xfrm>
            <a:off x="720830" y="1123977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ko-KR" altLang="en-US" sz="2400" b="1" dirty="0"/>
              <a:t>□ 요구사항</a:t>
            </a:r>
            <a:r>
              <a:rPr lang="en-US" altLang="ko-KR" sz="2400" b="1" dirty="0"/>
              <a:t>/</a:t>
            </a:r>
            <a:r>
              <a:rPr lang="ko-KR" altLang="en-US" sz="2400" b="1" dirty="0"/>
              <a:t>기능 </a:t>
            </a:r>
            <a:r>
              <a:rPr lang="en-US" altLang="ko-KR" sz="2400" b="1" dirty="0"/>
              <a:t>+ </a:t>
            </a:r>
            <a:r>
              <a:rPr lang="ko-KR" altLang="en-US" sz="2400" b="1" dirty="0"/>
              <a:t>시연으로 </a:t>
            </a:r>
            <a:r>
              <a:rPr lang="ko-KR" altLang="en-US" sz="2400" b="1" dirty="0" err="1"/>
              <a:t>보여드릴께요</a:t>
            </a:r>
            <a:endParaRPr lang="ko-KR" altLang="en-US" sz="2400" b="1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166CD43-A4D1-47DB-AC0F-B0749B8F6F69}"/>
              </a:ext>
            </a:extLst>
          </p:cNvPr>
          <p:cNvSpPr/>
          <p:nvPr/>
        </p:nvSpPr>
        <p:spPr>
          <a:xfrm>
            <a:off x="4908885" y="1773778"/>
            <a:ext cx="7099103" cy="4668334"/>
          </a:xfrm>
          <a:prstGeom prst="roundRect">
            <a:avLst>
              <a:gd name="adj" fmla="val 802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FB38231-BFCC-4AA5-81AC-90EF2EDE78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89474" y="2073773"/>
            <a:ext cx="4929347" cy="155006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FB49E24-E2B4-4654-93E7-9774BEE72FF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50766" y="3655920"/>
            <a:ext cx="5160990" cy="252184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8A70F6C-F9C0-4B0A-A471-3B521553D4F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23027" y="2044700"/>
            <a:ext cx="376476" cy="30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315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sz="3200" b="1" dirty="0"/>
              <a:t>2. </a:t>
            </a:r>
            <a:r>
              <a:rPr lang="ko-KR" altLang="en-US" sz="3200" b="1" dirty="0"/>
              <a:t>기능 구현 소개 </a:t>
            </a:r>
            <a:r>
              <a:rPr lang="en-US" altLang="ko-KR" sz="3200" b="1" dirty="0"/>
              <a:t>(3~4</a:t>
            </a:r>
            <a:r>
              <a:rPr lang="ko-KR" altLang="en-US" sz="3200" b="1" dirty="0"/>
              <a:t>일차</a:t>
            </a:r>
            <a:r>
              <a:rPr lang="en-US" altLang="ko-KR" sz="3200" b="1" dirty="0"/>
              <a:t>)</a:t>
            </a:r>
            <a:endParaRPr lang="ko-KR" altLang="en-US" sz="32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D0193E-AED9-4C97-BF86-E80AA6D4B7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</a:blip>
          <a:srcRect t="76801"/>
          <a:stretch/>
        </p:blipFill>
        <p:spPr>
          <a:xfrm>
            <a:off x="1012023" y="2073773"/>
            <a:ext cx="2893098" cy="4242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CD1B943-68F2-4526-BC53-E3005D69B6C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36168" y="2939410"/>
            <a:ext cx="2488364" cy="41472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2F7E99E-1416-4F47-99D9-26568BB8073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012023" y="3795511"/>
            <a:ext cx="3292834" cy="42971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5CF212F-0E34-420D-88E9-3C80BDB73D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6168" y="4666602"/>
            <a:ext cx="3792506" cy="46969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F0923E2-7D47-41EF-9679-B23AA5DB9DB2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1012023" y="5577668"/>
            <a:ext cx="3602631" cy="484681"/>
          </a:xfrm>
          <a:prstGeom prst="rect">
            <a:avLst/>
          </a:prstGeom>
        </p:spPr>
      </p:pic>
      <p:sp>
        <p:nvSpPr>
          <p:cNvPr id="17" name="Google Shape;59;p3">
            <a:extLst>
              <a:ext uri="{FF2B5EF4-FFF2-40B4-BE49-F238E27FC236}">
                <a16:creationId xmlns:a16="http://schemas.microsoft.com/office/drawing/2014/main" id="{0E083EAE-341A-4043-B3A3-18BCFA4FE962}"/>
              </a:ext>
            </a:extLst>
          </p:cNvPr>
          <p:cNvSpPr txBox="1">
            <a:spLocks/>
          </p:cNvSpPr>
          <p:nvPr/>
        </p:nvSpPr>
        <p:spPr>
          <a:xfrm>
            <a:off x="720830" y="1123977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ko-KR" altLang="en-US" sz="2400" b="1" dirty="0"/>
              <a:t>□ 요구사항</a:t>
            </a:r>
            <a:r>
              <a:rPr lang="en-US" altLang="ko-KR" sz="2400" b="1" dirty="0"/>
              <a:t>/</a:t>
            </a:r>
            <a:r>
              <a:rPr lang="ko-KR" altLang="en-US" sz="2400" b="1" dirty="0"/>
              <a:t>기능 </a:t>
            </a:r>
            <a:r>
              <a:rPr lang="en-US" altLang="ko-KR" sz="2400" b="1" dirty="0"/>
              <a:t>+ </a:t>
            </a:r>
            <a:r>
              <a:rPr lang="ko-KR" altLang="en-US" sz="2400" b="1" dirty="0"/>
              <a:t>시연으로 </a:t>
            </a:r>
            <a:r>
              <a:rPr lang="ko-KR" altLang="en-US" sz="2400" b="1" dirty="0" err="1"/>
              <a:t>보여드릴께요</a:t>
            </a:r>
            <a:endParaRPr lang="ko-KR" altLang="en-US" sz="2400" b="1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888ABB3-C1DC-43B3-BB9B-FFDAD46034DA}"/>
              </a:ext>
            </a:extLst>
          </p:cNvPr>
          <p:cNvSpPr/>
          <p:nvPr/>
        </p:nvSpPr>
        <p:spPr>
          <a:xfrm>
            <a:off x="4908885" y="1773778"/>
            <a:ext cx="7099103" cy="4668334"/>
          </a:xfrm>
          <a:prstGeom prst="roundRect">
            <a:avLst>
              <a:gd name="adj" fmla="val 802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4BEEE8F-AB59-4987-B83C-BE0DDCF06E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15404" y="3088047"/>
            <a:ext cx="5103417" cy="149774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AFB1F55-3F97-460F-ACC7-A6ACEBB139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67278" y="2137385"/>
            <a:ext cx="4763165" cy="78115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1A09B8D-916C-41E8-BA3B-C9C9B3B1CBE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67278" y="4738813"/>
            <a:ext cx="4953691" cy="148610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1AF38F3-A9D6-4BDF-B636-2270FEF0E2E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423027" y="2044700"/>
            <a:ext cx="376476" cy="30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74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sz="3200" b="1" dirty="0"/>
              <a:t>2. </a:t>
            </a:r>
            <a:r>
              <a:rPr lang="ko-KR" altLang="en-US" sz="3200" b="1" dirty="0"/>
              <a:t>기능 구현 소개 </a:t>
            </a:r>
            <a:r>
              <a:rPr lang="en-US" altLang="ko-KR" sz="3200" b="1" dirty="0"/>
              <a:t>(3~4</a:t>
            </a:r>
            <a:r>
              <a:rPr lang="ko-KR" altLang="en-US" sz="3200" b="1" dirty="0"/>
              <a:t>일차</a:t>
            </a:r>
            <a:r>
              <a:rPr lang="en-US" altLang="ko-KR" sz="3200" b="1" dirty="0"/>
              <a:t>)</a:t>
            </a:r>
            <a:endParaRPr lang="ko-KR" altLang="en-US" sz="32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D0193E-AED9-4C97-BF86-E80AA6D4B7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</a:blip>
          <a:srcRect t="76801"/>
          <a:stretch/>
        </p:blipFill>
        <p:spPr>
          <a:xfrm>
            <a:off x="1012023" y="2073773"/>
            <a:ext cx="2893098" cy="4242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CD1B943-68F2-4526-BC53-E3005D69B6C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036168" y="2939410"/>
            <a:ext cx="2488364" cy="41472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2F7E99E-1416-4F47-99D9-26568BB8073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1012023" y="3795511"/>
            <a:ext cx="3292834" cy="42971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5CF212F-0E34-420D-88E9-3C80BDB73D4A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1036168" y="4666602"/>
            <a:ext cx="3792506" cy="46969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F0923E2-7D47-41EF-9679-B23AA5DB9D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2023" y="5577668"/>
            <a:ext cx="3602631" cy="484681"/>
          </a:xfrm>
          <a:prstGeom prst="rect">
            <a:avLst/>
          </a:prstGeom>
        </p:spPr>
      </p:pic>
      <p:sp>
        <p:nvSpPr>
          <p:cNvPr id="17" name="Google Shape;59;p3">
            <a:extLst>
              <a:ext uri="{FF2B5EF4-FFF2-40B4-BE49-F238E27FC236}">
                <a16:creationId xmlns:a16="http://schemas.microsoft.com/office/drawing/2014/main" id="{0E083EAE-341A-4043-B3A3-18BCFA4FE962}"/>
              </a:ext>
            </a:extLst>
          </p:cNvPr>
          <p:cNvSpPr txBox="1">
            <a:spLocks/>
          </p:cNvSpPr>
          <p:nvPr/>
        </p:nvSpPr>
        <p:spPr>
          <a:xfrm>
            <a:off x="720830" y="1123977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ko-KR" altLang="en-US" sz="2400" b="1" dirty="0"/>
              <a:t>□ 요구사항</a:t>
            </a:r>
            <a:r>
              <a:rPr lang="en-US" altLang="ko-KR" sz="2400" b="1" dirty="0"/>
              <a:t>/</a:t>
            </a:r>
            <a:r>
              <a:rPr lang="ko-KR" altLang="en-US" sz="2400" b="1" dirty="0"/>
              <a:t>기능 </a:t>
            </a:r>
            <a:r>
              <a:rPr lang="en-US" altLang="ko-KR" sz="2400" b="1" dirty="0"/>
              <a:t>+ </a:t>
            </a:r>
            <a:r>
              <a:rPr lang="ko-KR" altLang="en-US" sz="2400" b="1" dirty="0"/>
              <a:t>시연으로 </a:t>
            </a:r>
            <a:r>
              <a:rPr lang="ko-KR" altLang="en-US" sz="2400" b="1" dirty="0" err="1"/>
              <a:t>보여드릴께요</a:t>
            </a:r>
            <a:endParaRPr lang="ko-KR" altLang="en-US" sz="2400" b="1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300A810-601E-4CE0-980B-433D13376308}"/>
              </a:ext>
            </a:extLst>
          </p:cNvPr>
          <p:cNvSpPr/>
          <p:nvPr/>
        </p:nvSpPr>
        <p:spPr>
          <a:xfrm>
            <a:off x="4908885" y="1773778"/>
            <a:ext cx="7099103" cy="4668334"/>
          </a:xfrm>
          <a:prstGeom prst="roundRect">
            <a:avLst>
              <a:gd name="adj" fmla="val 802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4638E3B-CC51-4FF7-AE3A-BA5E8E9A2B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67142" y="3647757"/>
            <a:ext cx="6182588" cy="2086266"/>
          </a:xfrm>
          <a:prstGeom prst="rect">
            <a:avLst/>
          </a:prstGeom>
        </p:spPr>
      </p:pic>
      <p:sp>
        <p:nvSpPr>
          <p:cNvPr id="12" name="Google Shape;59;p3">
            <a:extLst>
              <a:ext uri="{FF2B5EF4-FFF2-40B4-BE49-F238E27FC236}">
                <a16:creationId xmlns:a16="http://schemas.microsoft.com/office/drawing/2014/main" id="{451ADA62-78FE-465E-8256-981A2BC53AD6}"/>
              </a:ext>
            </a:extLst>
          </p:cNvPr>
          <p:cNvSpPr txBox="1">
            <a:spLocks/>
          </p:cNvSpPr>
          <p:nvPr/>
        </p:nvSpPr>
        <p:spPr>
          <a:xfrm>
            <a:off x="5379121" y="2134844"/>
            <a:ext cx="5040142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en-US" altLang="ko-KR" sz="2000" b="1" dirty="0"/>
              <a:t>DLL</a:t>
            </a:r>
            <a:r>
              <a:rPr lang="ko-KR" altLang="en-US" sz="2000" b="1" dirty="0"/>
              <a:t>로 구현했습니다</a:t>
            </a:r>
            <a:r>
              <a:rPr lang="en-US" altLang="ko-KR" sz="2000" b="1" dirty="0"/>
              <a:t>!!</a:t>
            </a:r>
            <a:endParaRPr lang="ko-KR" altLang="en-US" sz="2000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370D0FA-2D6C-4F58-85EA-5F17BEA48EA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23027" y="2044700"/>
            <a:ext cx="376476" cy="30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828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sz="3200" b="1" dirty="0"/>
              <a:t>3. TDD </a:t>
            </a:r>
            <a:r>
              <a:rPr lang="ko-KR" altLang="en-US" sz="3200" b="1" dirty="0"/>
              <a:t>활용 예시</a:t>
            </a:r>
          </a:p>
        </p:txBody>
      </p:sp>
      <p:sp>
        <p:nvSpPr>
          <p:cNvPr id="4" name="Google Shape;59;p3">
            <a:extLst>
              <a:ext uri="{FF2B5EF4-FFF2-40B4-BE49-F238E27FC236}">
                <a16:creationId xmlns:a16="http://schemas.microsoft.com/office/drawing/2014/main" id="{45F12568-1C46-47D8-B66C-2A629631AC13}"/>
              </a:ext>
            </a:extLst>
          </p:cNvPr>
          <p:cNvSpPr txBox="1">
            <a:spLocks/>
          </p:cNvSpPr>
          <p:nvPr/>
        </p:nvSpPr>
        <p:spPr>
          <a:xfrm>
            <a:off x="720830" y="1123977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ko-KR" altLang="en-US" sz="2400" b="1" dirty="0"/>
              <a:t>□ </a:t>
            </a:r>
            <a:r>
              <a:rPr lang="en-US" altLang="ko-KR" sz="2400" b="1" dirty="0"/>
              <a:t>TDD</a:t>
            </a:r>
            <a:r>
              <a:rPr lang="ko-KR" altLang="en-US" sz="2400" b="1" dirty="0"/>
              <a:t>가 정말 유용하네</a:t>
            </a:r>
            <a:r>
              <a:rPr lang="en-US" altLang="ko-KR" sz="2400" b="1" dirty="0"/>
              <a:t>! Bug</a:t>
            </a:r>
            <a:r>
              <a:rPr lang="ko-KR" altLang="en-US" sz="2400" b="1" dirty="0"/>
              <a:t>를 잡아내다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4B2965-983F-4ABF-976F-0077BB2FA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355" y="3684074"/>
            <a:ext cx="5153025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550B4945-DF85-4060-8DD2-8CF637463E89}"/>
              </a:ext>
            </a:extLst>
          </p:cNvPr>
          <p:cNvGrpSpPr/>
          <p:nvPr/>
        </p:nvGrpSpPr>
        <p:grpSpPr>
          <a:xfrm>
            <a:off x="1866900" y="1934610"/>
            <a:ext cx="7810500" cy="1092255"/>
            <a:chOff x="1743075" y="2076375"/>
            <a:chExt cx="7810500" cy="1092255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9FF007C-0BFA-46BA-92BE-A60E8F87EDEB}"/>
                </a:ext>
              </a:extLst>
            </p:cNvPr>
            <p:cNvGrpSpPr/>
            <p:nvPr/>
          </p:nvGrpSpPr>
          <p:grpSpPr>
            <a:xfrm>
              <a:off x="1834705" y="2076375"/>
              <a:ext cx="7619486" cy="1092255"/>
              <a:chOff x="1304925" y="2081671"/>
              <a:chExt cx="5076825" cy="727764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7405854C-F996-42F6-8DE3-67A6B747712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69062"/>
              <a:stretch/>
            </p:blipFill>
            <p:spPr>
              <a:xfrm>
                <a:off x="1304925" y="2081671"/>
                <a:ext cx="3771900" cy="727764"/>
              </a:xfrm>
              <a:prstGeom prst="rect">
                <a:avLst/>
              </a:prstGeom>
            </p:spPr>
          </p:pic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3F24445D-C144-4419-A0B1-819AF84BDAC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89297"/>
              <a:stretch/>
            </p:blipFill>
            <p:spPr>
              <a:xfrm>
                <a:off x="5076825" y="2081671"/>
                <a:ext cx="1304925" cy="727764"/>
              </a:xfrm>
              <a:prstGeom prst="rect">
                <a:avLst/>
              </a:prstGeom>
            </p:spPr>
          </p:pic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6AC4C24-6A1A-4EBF-A070-CA30F694235E}"/>
                </a:ext>
              </a:extLst>
            </p:cNvPr>
            <p:cNvSpPr/>
            <p:nvPr/>
          </p:nvSpPr>
          <p:spPr>
            <a:xfrm>
              <a:off x="1743075" y="2367533"/>
              <a:ext cx="7810500" cy="561975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9A97173B-2A26-47B8-89C3-46A41550B1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7560" y="3672447"/>
            <a:ext cx="4296239" cy="259169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2779FD79-47E9-4393-8387-EB588A0CB9DE}"/>
              </a:ext>
            </a:extLst>
          </p:cNvPr>
          <p:cNvSpPr/>
          <p:nvPr/>
        </p:nvSpPr>
        <p:spPr>
          <a:xfrm>
            <a:off x="7143749" y="5067300"/>
            <a:ext cx="4067176" cy="561975"/>
          </a:xfrm>
          <a:prstGeom prst="rect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5CAFAFC-2B73-4E31-BE9B-1A89C78C2323}"/>
              </a:ext>
            </a:extLst>
          </p:cNvPr>
          <p:cNvSpPr/>
          <p:nvPr/>
        </p:nvSpPr>
        <p:spPr>
          <a:xfrm>
            <a:off x="967930" y="5152998"/>
            <a:ext cx="4575620" cy="752502"/>
          </a:xfrm>
          <a:prstGeom prst="rect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CCB5A6E6-2BD8-47F4-BAD1-3D1DF655E807}"/>
              </a:ext>
            </a:extLst>
          </p:cNvPr>
          <p:cNvSpPr/>
          <p:nvPr/>
        </p:nvSpPr>
        <p:spPr>
          <a:xfrm>
            <a:off x="6298977" y="4658748"/>
            <a:ext cx="551986" cy="817103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Google Shape;59;p3">
            <a:extLst>
              <a:ext uri="{FF2B5EF4-FFF2-40B4-BE49-F238E27FC236}">
                <a16:creationId xmlns:a16="http://schemas.microsoft.com/office/drawing/2014/main" id="{8C6DB3A9-71EE-41D5-88A7-7E4C5B827AD7}"/>
              </a:ext>
            </a:extLst>
          </p:cNvPr>
          <p:cNvSpPr txBox="1">
            <a:spLocks/>
          </p:cNvSpPr>
          <p:nvPr/>
        </p:nvSpPr>
        <p:spPr>
          <a:xfrm>
            <a:off x="903975" y="3181331"/>
            <a:ext cx="2258325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ko-KR" altLang="en-US" sz="1600" b="1" dirty="0">
                <a:solidFill>
                  <a:srgbClr val="FF0000"/>
                </a:solidFill>
              </a:rPr>
              <a:t>① </a:t>
            </a:r>
            <a:r>
              <a:rPr lang="en-US" altLang="ko-KR" sz="1600" b="1" dirty="0">
                <a:solidFill>
                  <a:srgbClr val="FF0000"/>
                </a:solidFill>
              </a:rPr>
              <a:t>Test Case : Failed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8" name="Google Shape;59;p3">
            <a:extLst>
              <a:ext uri="{FF2B5EF4-FFF2-40B4-BE49-F238E27FC236}">
                <a16:creationId xmlns:a16="http://schemas.microsoft.com/office/drawing/2014/main" id="{8B3D29D6-FB6F-442C-8668-3699E40879FB}"/>
              </a:ext>
            </a:extLst>
          </p:cNvPr>
          <p:cNvSpPr txBox="1">
            <a:spLocks/>
          </p:cNvSpPr>
          <p:nvPr/>
        </p:nvSpPr>
        <p:spPr>
          <a:xfrm>
            <a:off x="7057560" y="3181331"/>
            <a:ext cx="4592573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ko-KR" altLang="en-US" sz="1600" b="1" dirty="0">
                <a:solidFill>
                  <a:srgbClr val="0000FF"/>
                </a:solidFill>
              </a:rPr>
              <a:t>② 오타</a:t>
            </a:r>
            <a:r>
              <a:rPr lang="en-US" altLang="ko-KR" sz="1600" b="1" dirty="0">
                <a:solidFill>
                  <a:srgbClr val="0000FF"/>
                </a:solidFill>
              </a:rPr>
              <a:t> </a:t>
            </a:r>
            <a:r>
              <a:rPr lang="ko-KR" altLang="en-US" sz="1600" b="1" dirty="0">
                <a:solidFill>
                  <a:srgbClr val="0000FF"/>
                </a:solidFill>
              </a:rPr>
              <a:t>발견하여 수정 </a:t>
            </a:r>
            <a:r>
              <a:rPr lang="en-US" altLang="ko-KR" sz="1600" b="1" dirty="0">
                <a:solidFill>
                  <a:srgbClr val="0000FF"/>
                </a:solidFill>
              </a:rPr>
              <a:t>: </a:t>
            </a:r>
            <a:r>
              <a:rPr lang="en-US" altLang="ko-KR" sz="1600" b="1" dirty="0" err="1">
                <a:solidFill>
                  <a:srgbClr val="0000FF"/>
                </a:solidFill>
              </a:rPr>
              <a:t>raed</a:t>
            </a:r>
            <a:r>
              <a:rPr lang="en-US" altLang="ko-KR" sz="1600" b="1" dirty="0">
                <a:solidFill>
                  <a:srgbClr val="0000FF"/>
                </a:solidFill>
              </a:rPr>
              <a:t> </a:t>
            </a:r>
            <a:r>
              <a:rPr lang="ko-KR" altLang="en-US" sz="1600" b="1" dirty="0">
                <a:solidFill>
                  <a:srgbClr val="0000FF"/>
                </a:solidFill>
              </a:rPr>
              <a:t>→ </a:t>
            </a:r>
            <a:r>
              <a:rPr lang="en-US" altLang="ko-KR" sz="1600" b="1" dirty="0">
                <a:solidFill>
                  <a:srgbClr val="0000FF"/>
                </a:solidFill>
              </a:rPr>
              <a:t>read </a:t>
            </a:r>
            <a:endParaRPr lang="ko-KR" altLang="en-US" sz="1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929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sz="3200" b="1" dirty="0"/>
              <a:t>4. Mocking </a:t>
            </a:r>
            <a:r>
              <a:rPr lang="ko-KR" altLang="en-US" sz="3200" b="1" dirty="0"/>
              <a:t>활용 예시</a:t>
            </a:r>
          </a:p>
        </p:txBody>
      </p:sp>
      <p:sp>
        <p:nvSpPr>
          <p:cNvPr id="4" name="Google Shape;59;p3">
            <a:extLst>
              <a:ext uri="{FF2B5EF4-FFF2-40B4-BE49-F238E27FC236}">
                <a16:creationId xmlns:a16="http://schemas.microsoft.com/office/drawing/2014/main" id="{E3BC2279-E0BA-40B4-A0B8-6615E1E123FF}"/>
              </a:ext>
            </a:extLst>
          </p:cNvPr>
          <p:cNvSpPr txBox="1">
            <a:spLocks/>
          </p:cNvSpPr>
          <p:nvPr/>
        </p:nvSpPr>
        <p:spPr>
          <a:xfrm>
            <a:off x="720830" y="1123977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ko-KR" altLang="en-US" sz="2400" b="1" dirty="0"/>
              <a:t>□ </a:t>
            </a:r>
            <a:r>
              <a:rPr lang="en-US" altLang="ko-KR" sz="2400" b="1" dirty="0"/>
              <a:t>Mocking</a:t>
            </a:r>
            <a:r>
              <a:rPr lang="ko-KR" altLang="en-US" sz="2400" b="1" dirty="0"/>
              <a:t>으로 </a:t>
            </a:r>
            <a:r>
              <a:rPr lang="en-US" altLang="ko-KR" sz="2400" b="1" dirty="0"/>
              <a:t>SSD </a:t>
            </a:r>
            <a:r>
              <a:rPr lang="ko-KR" altLang="en-US" sz="2400" b="1" dirty="0"/>
              <a:t>없을 때에도 </a:t>
            </a:r>
            <a:r>
              <a:rPr lang="en-US" altLang="ko-KR" sz="2400" b="1" dirty="0"/>
              <a:t>Test Shell</a:t>
            </a:r>
            <a:r>
              <a:rPr lang="ko-KR" altLang="en-US" sz="2400" b="1" dirty="0"/>
              <a:t>의 </a:t>
            </a:r>
            <a:r>
              <a:rPr lang="en-US" altLang="ko-KR" sz="2400" b="1" dirty="0"/>
              <a:t>TC</a:t>
            </a:r>
            <a:r>
              <a:rPr lang="ko-KR" altLang="en-US" sz="2400" b="1" dirty="0"/>
              <a:t>가 가능하였습니다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2A2E670-0A21-43C6-B2F8-86F1246F1ED2}"/>
              </a:ext>
            </a:extLst>
          </p:cNvPr>
          <p:cNvGrpSpPr/>
          <p:nvPr/>
        </p:nvGrpSpPr>
        <p:grpSpPr>
          <a:xfrm>
            <a:off x="814157" y="2081259"/>
            <a:ext cx="10139593" cy="4466598"/>
            <a:chOff x="804632" y="1925340"/>
            <a:chExt cx="10899140" cy="4801187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F0ECF55B-55F1-456D-9471-072C432EF1EC}"/>
                </a:ext>
              </a:extLst>
            </p:cNvPr>
            <p:cNvGrpSpPr/>
            <p:nvPr/>
          </p:nvGrpSpPr>
          <p:grpSpPr>
            <a:xfrm>
              <a:off x="804632" y="2007658"/>
              <a:ext cx="3318320" cy="3281890"/>
              <a:chOff x="720830" y="3508167"/>
              <a:chExt cx="3318320" cy="3281890"/>
            </a:xfrm>
          </p:grpSpPr>
          <p:pic>
            <p:nvPicPr>
              <p:cNvPr id="8200" name="Picture 8">
                <a:extLst>
                  <a:ext uri="{FF2B5EF4-FFF2-40B4-BE49-F238E27FC236}">
                    <a16:creationId xmlns:a16="http://schemas.microsoft.com/office/drawing/2014/main" id="{04A6B774-5E2D-47A9-A67B-6374FAC5F3C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0750" b="35895"/>
              <a:stretch/>
            </p:blipFill>
            <p:spPr bwMode="auto">
              <a:xfrm>
                <a:off x="720830" y="3508167"/>
                <a:ext cx="3318320" cy="32818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334B3627-0E8C-417E-83BD-B62423B71CDF}"/>
                  </a:ext>
                </a:extLst>
              </p:cNvPr>
              <p:cNvSpPr/>
              <p:nvPr/>
            </p:nvSpPr>
            <p:spPr>
              <a:xfrm>
                <a:off x="791020" y="4212321"/>
                <a:ext cx="1249447" cy="38508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3BBFE968-8BB7-46E4-AE86-E6C9A185680B}"/>
                  </a:ext>
                </a:extLst>
              </p:cNvPr>
              <p:cNvSpPr/>
              <p:nvPr/>
            </p:nvSpPr>
            <p:spPr>
              <a:xfrm>
                <a:off x="791020" y="5972112"/>
                <a:ext cx="2383980" cy="38508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C1C59034-FBEC-4D90-8E06-B1B561DB2C06}"/>
                </a:ext>
              </a:extLst>
            </p:cNvPr>
            <p:cNvGrpSpPr/>
            <p:nvPr/>
          </p:nvGrpSpPr>
          <p:grpSpPr>
            <a:xfrm>
              <a:off x="4601932" y="3825670"/>
              <a:ext cx="7101840" cy="2900857"/>
              <a:chOff x="4299140" y="1623530"/>
              <a:chExt cx="7101840" cy="2900857"/>
            </a:xfrm>
          </p:grpSpPr>
          <p:pic>
            <p:nvPicPr>
              <p:cNvPr id="15" name="Picture 8">
                <a:extLst>
                  <a:ext uri="{FF2B5EF4-FFF2-40B4-BE49-F238E27FC236}">
                    <a16:creationId xmlns:a16="http://schemas.microsoft.com/office/drawing/2014/main" id="{55D4BCA6-370E-48C6-955F-01909E2A42C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4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287" b="40521"/>
              <a:stretch/>
            </p:blipFill>
            <p:spPr bwMode="auto">
              <a:xfrm>
                <a:off x="4299140" y="1623530"/>
                <a:ext cx="7101840" cy="29008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41408162-03DD-4B17-BDFB-CA69CFAA2AC3}"/>
                  </a:ext>
                </a:extLst>
              </p:cNvPr>
              <p:cNvSpPr/>
              <p:nvPr/>
            </p:nvSpPr>
            <p:spPr>
              <a:xfrm>
                <a:off x="4696881" y="2465290"/>
                <a:ext cx="6614585" cy="334434"/>
              </a:xfrm>
              <a:prstGeom prst="rect">
                <a:avLst/>
              </a:prstGeom>
              <a:noFill/>
              <a:ln>
                <a:solidFill>
                  <a:srgbClr val="FFFF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758EAC3A-A4E7-4AE7-8A33-C622E076C64D}"/>
                </a:ext>
              </a:extLst>
            </p:cNvPr>
            <p:cNvGrpSpPr/>
            <p:nvPr/>
          </p:nvGrpSpPr>
          <p:grpSpPr>
            <a:xfrm>
              <a:off x="4601932" y="1925340"/>
              <a:ext cx="7101840" cy="1723263"/>
              <a:chOff x="4299140" y="4927599"/>
              <a:chExt cx="7101840" cy="1723263"/>
            </a:xfrm>
          </p:grpSpPr>
          <p:pic>
            <p:nvPicPr>
              <p:cNvPr id="10" name="Picture 8">
                <a:extLst>
                  <a:ext uri="{FF2B5EF4-FFF2-40B4-BE49-F238E27FC236}">
                    <a16:creationId xmlns:a16="http://schemas.microsoft.com/office/drawing/2014/main" id="{3060A42E-1260-4191-AC5E-BC690B3BD0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40000"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287" t="64666"/>
              <a:stretch/>
            </p:blipFill>
            <p:spPr bwMode="auto">
              <a:xfrm>
                <a:off x="4299140" y="4927599"/>
                <a:ext cx="7101840" cy="17232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2843AC68-27C5-4D0D-84BD-77E7A4C159D4}"/>
                  </a:ext>
                </a:extLst>
              </p:cNvPr>
              <p:cNvSpPr/>
              <p:nvPr/>
            </p:nvSpPr>
            <p:spPr>
              <a:xfrm>
                <a:off x="4696881" y="5734023"/>
                <a:ext cx="6072719" cy="334434"/>
              </a:xfrm>
              <a:prstGeom prst="rect">
                <a:avLst/>
              </a:prstGeom>
              <a:noFill/>
              <a:ln>
                <a:solidFill>
                  <a:srgbClr val="FFFF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41497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sz="3200" b="1" dirty="0"/>
              <a:t>5. </a:t>
            </a:r>
            <a:r>
              <a:rPr lang="ko-KR" altLang="en-US" sz="3200" b="1" dirty="0" err="1"/>
              <a:t>리팩토링을</a:t>
            </a:r>
            <a:r>
              <a:rPr lang="ko-KR" altLang="en-US" sz="3200" b="1" dirty="0"/>
              <a:t> 통한 </a:t>
            </a:r>
            <a:r>
              <a:rPr lang="ko-KR" altLang="en-US" sz="3200" b="1" dirty="0" err="1"/>
              <a:t>클린코드</a:t>
            </a:r>
            <a:r>
              <a:rPr lang="ko-KR" altLang="en-US" sz="3200" b="1" dirty="0"/>
              <a:t> 전후 결과 비교</a:t>
            </a:r>
          </a:p>
        </p:txBody>
      </p:sp>
      <p:sp>
        <p:nvSpPr>
          <p:cNvPr id="4" name="Google Shape;59;p3">
            <a:extLst>
              <a:ext uri="{FF2B5EF4-FFF2-40B4-BE49-F238E27FC236}">
                <a16:creationId xmlns:a16="http://schemas.microsoft.com/office/drawing/2014/main" id="{AC3C690D-46C4-4364-AD2C-B0E36B749457}"/>
              </a:ext>
            </a:extLst>
          </p:cNvPr>
          <p:cNvSpPr txBox="1">
            <a:spLocks/>
          </p:cNvSpPr>
          <p:nvPr/>
        </p:nvSpPr>
        <p:spPr>
          <a:xfrm>
            <a:off x="720830" y="1123977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ko-KR" altLang="en-US" sz="2400" b="1" dirty="0"/>
              <a:t>□ 많은 </a:t>
            </a:r>
            <a:r>
              <a:rPr lang="ko-KR" altLang="en-US" sz="2400" b="1" dirty="0" err="1"/>
              <a:t>리팩토링</a:t>
            </a:r>
            <a:r>
              <a:rPr lang="ko-KR" altLang="en-US" sz="2400" b="1" dirty="0"/>
              <a:t> 했습니다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그 중 예시 하나를 </a:t>
            </a:r>
            <a:r>
              <a:rPr lang="ko-KR" altLang="en-US" sz="2400" b="1" dirty="0" err="1"/>
              <a:t>보여드릴께요</a:t>
            </a:r>
            <a:endParaRPr lang="ko-KR" altLang="en-US" sz="2400" b="1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F0CBB75-D2E1-4980-BF05-C2E0425FA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31" y="2127545"/>
            <a:ext cx="5404862" cy="68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222F9EBE-092C-44C9-8F21-707140230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30" y="3942955"/>
            <a:ext cx="10740046" cy="1556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0C53F1B-9E13-4556-AC1C-2809DB7BBFDB}"/>
              </a:ext>
            </a:extLst>
          </p:cNvPr>
          <p:cNvSpPr/>
          <p:nvPr/>
        </p:nvSpPr>
        <p:spPr>
          <a:xfrm>
            <a:off x="6671127" y="4086849"/>
            <a:ext cx="5027386" cy="1556881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5936E9C8-FDF9-4447-897C-7E8C033FF238}"/>
              </a:ext>
            </a:extLst>
          </p:cNvPr>
          <p:cNvSpPr/>
          <p:nvPr/>
        </p:nvSpPr>
        <p:spPr>
          <a:xfrm rot="5400000">
            <a:off x="3657377" y="2996563"/>
            <a:ext cx="551986" cy="817103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94434B8-B5F9-43BA-ABB6-A16F65028A4D}"/>
              </a:ext>
            </a:extLst>
          </p:cNvPr>
          <p:cNvSpPr/>
          <p:nvPr/>
        </p:nvSpPr>
        <p:spPr>
          <a:xfrm>
            <a:off x="2416051" y="2360922"/>
            <a:ext cx="823026" cy="37222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87FA1C-93BB-40A9-B5DF-AEDE3CE0ABC9}"/>
              </a:ext>
            </a:extLst>
          </p:cNvPr>
          <p:cNvSpPr/>
          <p:nvPr/>
        </p:nvSpPr>
        <p:spPr>
          <a:xfrm>
            <a:off x="2453462" y="4289356"/>
            <a:ext cx="748205" cy="542310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CD001D-37DD-4487-97B0-10406CFFA9E3}"/>
              </a:ext>
            </a:extLst>
          </p:cNvPr>
          <p:cNvSpPr/>
          <p:nvPr/>
        </p:nvSpPr>
        <p:spPr>
          <a:xfrm>
            <a:off x="4545682" y="4610561"/>
            <a:ext cx="2052875" cy="596541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Google Shape;59;p3">
            <a:extLst>
              <a:ext uri="{FF2B5EF4-FFF2-40B4-BE49-F238E27FC236}">
                <a16:creationId xmlns:a16="http://schemas.microsoft.com/office/drawing/2014/main" id="{E392BACE-C130-4068-8464-9D7E1F0CE30C}"/>
              </a:ext>
            </a:extLst>
          </p:cNvPr>
          <p:cNvSpPr txBox="1">
            <a:spLocks/>
          </p:cNvSpPr>
          <p:nvPr/>
        </p:nvSpPr>
        <p:spPr>
          <a:xfrm>
            <a:off x="720830" y="5928830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ko-KR" altLang="en-US" sz="1800" b="1" dirty="0"/>
              <a:t> 이 외에도 많이 했어요</a:t>
            </a:r>
            <a:r>
              <a:rPr lang="en-US" altLang="ko-KR" sz="1800" b="1" dirty="0"/>
              <a:t>. GitHub</a:t>
            </a:r>
            <a:r>
              <a:rPr lang="ko-KR" altLang="en-US" sz="1800" b="1" dirty="0"/>
              <a:t>에 다 남아있습니다</a:t>
            </a:r>
            <a:r>
              <a:rPr lang="en-US" altLang="ko-KR" sz="1800" b="1" dirty="0"/>
              <a:t>. PR</a:t>
            </a:r>
            <a:r>
              <a:rPr lang="ko-KR" altLang="en-US" sz="1800" b="1" dirty="0"/>
              <a:t> 거의 </a:t>
            </a:r>
            <a:r>
              <a:rPr lang="en-US" altLang="ko-KR" sz="1800" b="1" dirty="0"/>
              <a:t>70</a:t>
            </a:r>
            <a:r>
              <a:rPr lang="ko-KR" altLang="en-US" sz="1800" b="1" dirty="0"/>
              <a:t>번 했습니다</a:t>
            </a:r>
            <a:r>
              <a:rPr lang="en-US" altLang="ko-KR" sz="1800" b="1" dirty="0"/>
              <a:t>!!! </a:t>
            </a:r>
            <a:r>
              <a:rPr lang="ko-KR" altLang="en-US" sz="1800" b="1" dirty="0"/>
              <a:t>와우</a:t>
            </a:r>
            <a:r>
              <a:rPr lang="en-US" altLang="ko-KR" sz="1800" b="1" dirty="0"/>
              <a:t>~~</a:t>
            </a:r>
            <a:r>
              <a:rPr lang="ko-KR" altLang="en-US" sz="1800" b="1" dirty="0"/>
              <a:t> 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6493A6-EC85-4E80-91D5-4D266DCC8371}"/>
              </a:ext>
            </a:extLst>
          </p:cNvPr>
          <p:cNvSpPr txBox="1"/>
          <p:nvPr/>
        </p:nvSpPr>
        <p:spPr>
          <a:xfrm>
            <a:off x="8811318" y="3288523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rgbClr val="0000FF"/>
                </a:solidFill>
              </a:rPr>
              <a:t>Command Pattern </a:t>
            </a:r>
            <a:r>
              <a:rPr lang="ko-KR" altLang="en-US" sz="1800" b="1" dirty="0">
                <a:solidFill>
                  <a:srgbClr val="0000FF"/>
                </a:solidFill>
              </a:rPr>
              <a:t>적용 </a:t>
            </a:r>
            <a:r>
              <a:rPr lang="en-US" altLang="ko-KR" sz="1800" b="1" dirty="0">
                <a:solidFill>
                  <a:srgbClr val="0000FF"/>
                </a:solidFill>
              </a:rPr>
              <a:t> </a:t>
            </a:r>
            <a:endParaRPr lang="ko-KR" altLang="en-US" sz="1800" b="1" dirty="0">
              <a:solidFill>
                <a:srgbClr val="0000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646F28-AF6D-4BFF-8F6C-CB484A72DF1C}"/>
              </a:ext>
            </a:extLst>
          </p:cNvPr>
          <p:cNvSpPr txBox="1"/>
          <p:nvPr/>
        </p:nvSpPr>
        <p:spPr>
          <a:xfrm>
            <a:off x="8811318" y="281577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rgbClr val="0000FF"/>
                </a:solidFill>
              </a:rPr>
              <a:t>SRP  </a:t>
            </a:r>
            <a:r>
              <a:rPr lang="ko-KR" altLang="en-US" sz="1800" b="1" dirty="0">
                <a:solidFill>
                  <a:srgbClr val="0000FF"/>
                </a:solidFill>
              </a:rPr>
              <a:t>적용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DA4E25-D6FF-4FB5-A5FA-6B3FD37C5213}"/>
              </a:ext>
            </a:extLst>
          </p:cNvPr>
          <p:cNvSpPr txBox="1"/>
          <p:nvPr/>
        </p:nvSpPr>
        <p:spPr>
          <a:xfrm>
            <a:off x="4390863" y="3055154"/>
            <a:ext cx="403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>
                <a:solidFill>
                  <a:srgbClr val="0000FF"/>
                </a:solidFill>
              </a:rPr>
              <a:t>★  </a:t>
            </a:r>
            <a:r>
              <a:rPr lang="en-US" altLang="ko-KR" sz="1800" b="1" dirty="0">
                <a:solidFill>
                  <a:srgbClr val="0000FF"/>
                </a:solidFill>
              </a:rPr>
              <a:t>Design Pattern </a:t>
            </a:r>
            <a:r>
              <a:rPr lang="ko-KR" altLang="en-US" sz="1800" b="1" dirty="0">
                <a:solidFill>
                  <a:srgbClr val="0000FF"/>
                </a:solidFill>
              </a:rPr>
              <a:t>도 적용 했어요 ★</a:t>
            </a:r>
            <a:r>
              <a:rPr lang="en-US" altLang="ko-KR" sz="1800" b="1" dirty="0">
                <a:solidFill>
                  <a:srgbClr val="0000FF"/>
                </a:solidFill>
              </a:rPr>
              <a:t> </a:t>
            </a:r>
            <a:endParaRPr lang="ko-KR" altLang="en-US" sz="1800" b="1" dirty="0">
              <a:solidFill>
                <a:srgbClr val="0000FF"/>
              </a:solidFill>
            </a:endParaRPr>
          </a:p>
        </p:txBody>
      </p:sp>
      <p:sp>
        <p:nvSpPr>
          <p:cNvPr id="3" name="왼쪽 중괄호 2">
            <a:extLst>
              <a:ext uri="{FF2B5EF4-FFF2-40B4-BE49-F238E27FC236}">
                <a16:creationId xmlns:a16="http://schemas.microsoft.com/office/drawing/2014/main" id="{B624E097-D0A7-4442-9098-8A65DAE9FD3B}"/>
              </a:ext>
            </a:extLst>
          </p:cNvPr>
          <p:cNvSpPr/>
          <p:nvPr/>
        </p:nvSpPr>
        <p:spPr>
          <a:xfrm>
            <a:off x="8466278" y="2888340"/>
            <a:ext cx="256807" cy="6882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170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>
            <a:extLst>
              <a:ext uri="{FF2B5EF4-FFF2-40B4-BE49-F238E27FC236}">
                <a16:creationId xmlns:a16="http://schemas.microsoft.com/office/drawing/2014/main" id="{795D16AB-35C8-490D-A45B-8980C6AB3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63" y="1772137"/>
            <a:ext cx="8816523" cy="51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3B161F9D-832A-471E-A1A7-E5F567458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914" y="4214106"/>
            <a:ext cx="10515600" cy="1675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1225534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sz="3200" b="1" dirty="0">
                <a:solidFill>
                  <a:schemeClr val="bg1">
                    <a:lumMod val="75000"/>
                  </a:schemeClr>
                </a:solidFill>
              </a:rPr>
              <a:t>5. (</a:t>
            </a:r>
            <a:r>
              <a:rPr lang="ko-KR" altLang="en-US" sz="3200" b="1" dirty="0">
                <a:solidFill>
                  <a:schemeClr val="bg1">
                    <a:lumMod val="75000"/>
                  </a:schemeClr>
                </a:solidFill>
              </a:rPr>
              <a:t>추가 별첨</a:t>
            </a:r>
            <a:r>
              <a:rPr lang="en-US" altLang="ko-KR" sz="3200" b="1" dirty="0">
                <a:solidFill>
                  <a:schemeClr val="bg1">
                    <a:lumMod val="75000"/>
                  </a:schemeClr>
                </a:solidFill>
              </a:rPr>
              <a:t>) </a:t>
            </a:r>
            <a:r>
              <a:rPr lang="ko-KR" altLang="en-US" sz="3200" b="1" dirty="0" err="1">
                <a:solidFill>
                  <a:schemeClr val="bg1">
                    <a:lumMod val="75000"/>
                  </a:schemeClr>
                </a:solidFill>
              </a:rPr>
              <a:t>리팩토링을</a:t>
            </a:r>
            <a:r>
              <a:rPr lang="ko-KR" altLang="en-US" sz="3200" b="1" dirty="0">
                <a:solidFill>
                  <a:schemeClr val="bg1">
                    <a:lumMod val="75000"/>
                  </a:schemeClr>
                </a:solidFill>
              </a:rPr>
              <a:t> 통한 </a:t>
            </a:r>
            <a:r>
              <a:rPr lang="ko-KR" altLang="en-US" sz="3200" b="1" dirty="0" err="1">
                <a:solidFill>
                  <a:schemeClr val="bg1">
                    <a:lumMod val="75000"/>
                  </a:schemeClr>
                </a:solidFill>
              </a:rPr>
              <a:t>클린코드</a:t>
            </a:r>
            <a:r>
              <a:rPr lang="ko-KR" altLang="en-US" sz="3200" b="1" dirty="0">
                <a:solidFill>
                  <a:schemeClr val="bg1">
                    <a:lumMod val="75000"/>
                  </a:schemeClr>
                </a:solidFill>
              </a:rPr>
              <a:t> 전후 결과 비교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0C53F1B-9E13-4556-AC1C-2809DB7BBFDB}"/>
              </a:ext>
            </a:extLst>
          </p:cNvPr>
          <p:cNvSpPr/>
          <p:nvPr/>
        </p:nvSpPr>
        <p:spPr>
          <a:xfrm>
            <a:off x="5952585" y="4084056"/>
            <a:ext cx="3266265" cy="1942883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5936E9C8-FDF9-4447-897C-7E8C033FF238}"/>
              </a:ext>
            </a:extLst>
          </p:cNvPr>
          <p:cNvSpPr/>
          <p:nvPr/>
        </p:nvSpPr>
        <p:spPr>
          <a:xfrm rot="5400000">
            <a:off x="3449729" y="2831269"/>
            <a:ext cx="551986" cy="817103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94434B8-B5F9-43BA-ABB6-A16F65028A4D}"/>
              </a:ext>
            </a:extLst>
          </p:cNvPr>
          <p:cNvSpPr/>
          <p:nvPr/>
        </p:nvSpPr>
        <p:spPr>
          <a:xfrm>
            <a:off x="704848" y="1970408"/>
            <a:ext cx="6131380" cy="25712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87FA1C-93BB-40A9-B5DF-AEDE3CE0ABC9}"/>
              </a:ext>
            </a:extLst>
          </p:cNvPr>
          <p:cNvSpPr/>
          <p:nvPr/>
        </p:nvSpPr>
        <p:spPr>
          <a:xfrm>
            <a:off x="10313039" y="4767647"/>
            <a:ext cx="1547503" cy="539660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CD001D-37DD-4487-97B0-10406CFFA9E3}"/>
              </a:ext>
            </a:extLst>
          </p:cNvPr>
          <p:cNvSpPr/>
          <p:nvPr/>
        </p:nvSpPr>
        <p:spPr>
          <a:xfrm>
            <a:off x="2973150" y="4784206"/>
            <a:ext cx="2052875" cy="493009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6493A6-EC85-4E80-91D5-4D266DCC8371}"/>
              </a:ext>
            </a:extLst>
          </p:cNvPr>
          <p:cNvSpPr txBox="1"/>
          <p:nvPr/>
        </p:nvSpPr>
        <p:spPr>
          <a:xfrm>
            <a:off x="8145958" y="3195243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rgbClr val="0000FF"/>
                </a:solidFill>
              </a:rPr>
              <a:t>Command Pattern </a:t>
            </a:r>
            <a:r>
              <a:rPr lang="ko-KR" altLang="en-US" sz="1800" b="1" dirty="0">
                <a:solidFill>
                  <a:srgbClr val="0000FF"/>
                </a:solidFill>
              </a:rPr>
              <a:t>적용 </a:t>
            </a:r>
            <a:r>
              <a:rPr lang="en-US" altLang="ko-KR" sz="1800" b="1" dirty="0">
                <a:solidFill>
                  <a:srgbClr val="0000FF"/>
                </a:solidFill>
              </a:rPr>
              <a:t> </a:t>
            </a:r>
            <a:endParaRPr lang="ko-KR" altLang="en-US" sz="1800" b="1" dirty="0">
              <a:solidFill>
                <a:srgbClr val="0000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646F28-AF6D-4BFF-8F6C-CB484A72DF1C}"/>
              </a:ext>
            </a:extLst>
          </p:cNvPr>
          <p:cNvSpPr txBox="1"/>
          <p:nvPr/>
        </p:nvSpPr>
        <p:spPr>
          <a:xfrm>
            <a:off x="8145958" y="272249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rgbClr val="0000FF"/>
                </a:solidFill>
              </a:rPr>
              <a:t>SRP  </a:t>
            </a:r>
            <a:r>
              <a:rPr lang="ko-KR" altLang="en-US" sz="1800" b="1" dirty="0">
                <a:solidFill>
                  <a:srgbClr val="0000FF"/>
                </a:solidFill>
              </a:rPr>
              <a:t>적용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DA4E25-D6FF-4FB5-A5FA-6B3FD37C5213}"/>
              </a:ext>
            </a:extLst>
          </p:cNvPr>
          <p:cNvSpPr txBox="1"/>
          <p:nvPr/>
        </p:nvSpPr>
        <p:spPr>
          <a:xfrm>
            <a:off x="4605848" y="2958460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>
                <a:solidFill>
                  <a:srgbClr val="0000FF"/>
                </a:solidFill>
              </a:rPr>
              <a:t>★  </a:t>
            </a:r>
            <a:r>
              <a:rPr lang="en-US" altLang="ko-KR" sz="1800" b="1" dirty="0">
                <a:solidFill>
                  <a:srgbClr val="0000FF"/>
                </a:solidFill>
              </a:rPr>
              <a:t>Design Pattern </a:t>
            </a:r>
            <a:r>
              <a:rPr lang="ko-KR" altLang="en-US" sz="1800" b="1" dirty="0">
                <a:solidFill>
                  <a:srgbClr val="0000FF"/>
                </a:solidFill>
              </a:rPr>
              <a:t>적용 ★</a:t>
            </a:r>
            <a:r>
              <a:rPr lang="en-US" altLang="ko-KR" sz="1800" b="1" dirty="0">
                <a:solidFill>
                  <a:srgbClr val="0000FF"/>
                </a:solidFill>
              </a:rPr>
              <a:t> </a:t>
            </a:r>
            <a:endParaRPr lang="ko-KR" altLang="en-US" sz="1800" b="1" dirty="0">
              <a:solidFill>
                <a:srgbClr val="0000FF"/>
              </a:solidFill>
            </a:endParaRPr>
          </a:p>
        </p:txBody>
      </p:sp>
      <p:sp>
        <p:nvSpPr>
          <p:cNvPr id="3" name="왼쪽 중괄호 2">
            <a:extLst>
              <a:ext uri="{FF2B5EF4-FFF2-40B4-BE49-F238E27FC236}">
                <a16:creationId xmlns:a16="http://schemas.microsoft.com/office/drawing/2014/main" id="{B624E097-D0A7-4442-9098-8A65DAE9FD3B}"/>
              </a:ext>
            </a:extLst>
          </p:cNvPr>
          <p:cNvSpPr/>
          <p:nvPr/>
        </p:nvSpPr>
        <p:spPr>
          <a:xfrm>
            <a:off x="7800918" y="2795060"/>
            <a:ext cx="256807" cy="6882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056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sz="3200" b="1" dirty="0"/>
              <a:t>6. </a:t>
            </a:r>
            <a:r>
              <a:rPr lang="ko-KR" altLang="en-US" sz="3200" b="1" dirty="0"/>
              <a:t>소감</a:t>
            </a:r>
          </a:p>
        </p:txBody>
      </p:sp>
      <p:sp>
        <p:nvSpPr>
          <p:cNvPr id="6" name="Google Shape;281;p23">
            <a:extLst>
              <a:ext uri="{FF2B5EF4-FFF2-40B4-BE49-F238E27FC236}">
                <a16:creationId xmlns:a16="http://schemas.microsoft.com/office/drawing/2014/main" id="{98E7524E-C6C2-47B5-AC94-20E86676FD95}"/>
              </a:ext>
            </a:extLst>
          </p:cNvPr>
          <p:cNvSpPr/>
          <p:nvPr/>
        </p:nvSpPr>
        <p:spPr>
          <a:xfrm>
            <a:off x="6078495" y="1160220"/>
            <a:ext cx="5894700" cy="2693400"/>
          </a:xfrm>
          <a:prstGeom prst="roundRect">
            <a:avLst>
              <a:gd name="adj" fmla="val 8023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282;p23">
            <a:extLst>
              <a:ext uri="{FF2B5EF4-FFF2-40B4-BE49-F238E27FC236}">
                <a16:creationId xmlns:a16="http://schemas.microsoft.com/office/drawing/2014/main" id="{C24C95C9-8D77-4237-B749-CBAA774F5AE2}"/>
              </a:ext>
            </a:extLst>
          </p:cNvPr>
          <p:cNvSpPr/>
          <p:nvPr/>
        </p:nvSpPr>
        <p:spPr>
          <a:xfrm>
            <a:off x="316895" y="1160220"/>
            <a:ext cx="5894700" cy="2693400"/>
          </a:xfrm>
          <a:prstGeom prst="roundRect">
            <a:avLst>
              <a:gd name="adj" fmla="val 8023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283;p23">
            <a:extLst>
              <a:ext uri="{FF2B5EF4-FFF2-40B4-BE49-F238E27FC236}">
                <a16:creationId xmlns:a16="http://schemas.microsoft.com/office/drawing/2014/main" id="{18DA890D-3E4E-4257-9016-F2C19167EE3E}"/>
              </a:ext>
            </a:extLst>
          </p:cNvPr>
          <p:cNvSpPr/>
          <p:nvPr/>
        </p:nvSpPr>
        <p:spPr>
          <a:xfrm>
            <a:off x="6078495" y="3759120"/>
            <a:ext cx="5894700" cy="2693400"/>
          </a:xfrm>
          <a:prstGeom prst="roundRect">
            <a:avLst>
              <a:gd name="adj" fmla="val 8023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284;p23">
            <a:extLst>
              <a:ext uri="{FF2B5EF4-FFF2-40B4-BE49-F238E27FC236}">
                <a16:creationId xmlns:a16="http://schemas.microsoft.com/office/drawing/2014/main" id="{A46F7949-5DEA-4F73-8559-F9AEC11FC3C1}"/>
              </a:ext>
            </a:extLst>
          </p:cNvPr>
          <p:cNvSpPr/>
          <p:nvPr/>
        </p:nvSpPr>
        <p:spPr>
          <a:xfrm>
            <a:off x="316895" y="3759120"/>
            <a:ext cx="5894700" cy="2693400"/>
          </a:xfrm>
          <a:prstGeom prst="roundRect">
            <a:avLst>
              <a:gd name="adj" fmla="val 8023"/>
            </a:avLst>
          </a:prstGeom>
          <a:noFill/>
          <a:ln w="25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Google Shape;285;p23">
            <a:extLst>
              <a:ext uri="{FF2B5EF4-FFF2-40B4-BE49-F238E27FC236}">
                <a16:creationId xmlns:a16="http://schemas.microsoft.com/office/drawing/2014/main" id="{28F74860-22E6-4C7F-B9D1-F17E66AD9AF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-69" t="8092" r="219" b="3940"/>
          <a:stretch/>
        </p:blipFill>
        <p:spPr>
          <a:xfrm rot="745483">
            <a:off x="5015169" y="3082008"/>
            <a:ext cx="2409678" cy="1591624"/>
          </a:xfrm>
          <a:prstGeom prst="rect">
            <a:avLst/>
          </a:prstGeom>
          <a:solidFill>
            <a:srgbClr val="ECECEC"/>
          </a:solidFill>
          <a:ln w="1905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5000" dist="50800" dir="12900000" kx="195054" ky="144987" algn="tl" rotWithShape="0">
              <a:srgbClr val="000000">
                <a:alpha val="29800"/>
              </a:srgbClr>
            </a:outerShdw>
          </a:effectLst>
        </p:spPr>
      </p:pic>
      <p:sp>
        <p:nvSpPr>
          <p:cNvPr id="11" name="Google Shape;286;p23">
            <a:extLst>
              <a:ext uri="{FF2B5EF4-FFF2-40B4-BE49-F238E27FC236}">
                <a16:creationId xmlns:a16="http://schemas.microsoft.com/office/drawing/2014/main" id="{F5D75D46-CF67-460C-87F5-41C89CF9FD72}"/>
              </a:ext>
            </a:extLst>
          </p:cNvPr>
          <p:cNvSpPr txBox="1"/>
          <p:nvPr/>
        </p:nvSpPr>
        <p:spPr>
          <a:xfrm>
            <a:off x="424194" y="1280680"/>
            <a:ext cx="25065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오세훈 팀장님</a:t>
            </a:r>
            <a:endParaRPr/>
          </a:p>
        </p:txBody>
      </p:sp>
      <p:sp>
        <p:nvSpPr>
          <p:cNvPr id="12" name="Google Shape;287;p23">
            <a:extLst>
              <a:ext uri="{FF2B5EF4-FFF2-40B4-BE49-F238E27FC236}">
                <a16:creationId xmlns:a16="http://schemas.microsoft.com/office/drawing/2014/main" id="{F5905498-284A-4A03-B607-81CA36D0629D}"/>
              </a:ext>
            </a:extLst>
          </p:cNvPr>
          <p:cNvSpPr txBox="1"/>
          <p:nvPr/>
        </p:nvSpPr>
        <p:spPr>
          <a:xfrm>
            <a:off x="10719642" y="1280670"/>
            <a:ext cx="15159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서병진님</a:t>
            </a:r>
            <a:endParaRPr/>
          </a:p>
        </p:txBody>
      </p:sp>
      <p:sp>
        <p:nvSpPr>
          <p:cNvPr id="13" name="Google Shape;288;p23">
            <a:extLst>
              <a:ext uri="{FF2B5EF4-FFF2-40B4-BE49-F238E27FC236}">
                <a16:creationId xmlns:a16="http://schemas.microsoft.com/office/drawing/2014/main" id="{D0B4C9D6-FA27-4210-8DE0-1BC572926085}"/>
              </a:ext>
            </a:extLst>
          </p:cNvPr>
          <p:cNvSpPr txBox="1"/>
          <p:nvPr/>
        </p:nvSpPr>
        <p:spPr>
          <a:xfrm>
            <a:off x="10732319" y="5802720"/>
            <a:ext cx="13281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강은지님</a:t>
            </a:r>
            <a:endParaRPr/>
          </a:p>
        </p:txBody>
      </p:sp>
      <p:sp>
        <p:nvSpPr>
          <p:cNvPr id="14" name="Google Shape;289;p23">
            <a:extLst>
              <a:ext uri="{FF2B5EF4-FFF2-40B4-BE49-F238E27FC236}">
                <a16:creationId xmlns:a16="http://schemas.microsoft.com/office/drawing/2014/main" id="{3C5FD0C8-4035-439D-8AFE-02A76A1CBCED}"/>
              </a:ext>
            </a:extLst>
          </p:cNvPr>
          <p:cNvSpPr txBox="1"/>
          <p:nvPr/>
        </p:nvSpPr>
        <p:spPr>
          <a:xfrm>
            <a:off x="424184" y="5802717"/>
            <a:ext cx="25065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임태웅님</a:t>
            </a:r>
            <a:endParaRPr/>
          </a:p>
        </p:txBody>
      </p:sp>
      <p:sp>
        <p:nvSpPr>
          <p:cNvPr id="15" name="Google Shape;290;p23">
            <a:extLst>
              <a:ext uri="{FF2B5EF4-FFF2-40B4-BE49-F238E27FC236}">
                <a16:creationId xmlns:a16="http://schemas.microsoft.com/office/drawing/2014/main" id="{12C24822-FFA0-4727-B51B-519A697D41E7}"/>
              </a:ext>
            </a:extLst>
          </p:cNvPr>
          <p:cNvSpPr txBox="1"/>
          <p:nvPr/>
        </p:nvSpPr>
        <p:spPr>
          <a:xfrm>
            <a:off x="751365" y="1825219"/>
            <a:ext cx="4108991" cy="174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sz="11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TDD</a:t>
            </a:r>
            <a:r>
              <a:rPr lang="ko-KR" altLang="en-US" sz="11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와 </a:t>
            </a:r>
            <a:r>
              <a:rPr lang="en-US" altLang="ko-KR" sz="11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Refactoring</a:t>
            </a:r>
            <a:r>
              <a:rPr lang="ko-KR" altLang="en-US" sz="11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이렇게 처음 만난 분들과 함께 한다는 것이 처음에는 걱정이 많이 되었지만</a:t>
            </a:r>
            <a:r>
              <a:rPr lang="en-US" altLang="ko-KR" sz="11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1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좋은 분들을 만나 많이 배우고 현업에서 잘 사용할 수 있을 것 같아 해당 교육 과정이 제 교육 중에서 제일 </a:t>
            </a:r>
            <a:r>
              <a:rPr lang="ko-KR" altLang="en-US" sz="11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의미있는</a:t>
            </a:r>
            <a:r>
              <a:rPr lang="ko-KR" altLang="en-US" sz="11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시간이 </a:t>
            </a:r>
            <a:r>
              <a:rPr lang="ko-KR" altLang="en-US" sz="11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아니였나</a:t>
            </a:r>
            <a:r>
              <a:rPr lang="ko-KR" altLang="en-US" sz="11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생각이 듭니다</a:t>
            </a:r>
            <a:r>
              <a:rPr lang="en-US" altLang="ko-KR" sz="11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11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마지막으로 제가 팀장을 맡게 되었는데 부족한 </a:t>
            </a:r>
            <a:r>
              <a:rPr lang="ko-KR" altLang="en-US" sz="11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팀장인데도</a:t>
            </a:r>
            <a:r>
              <a:rPr lang="ko-KR" altLang="en-US" sz="11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불구하고 팀원분들이 잘 </a:t>
            </a:r>
            <a:r>
              <a:rPr lang="ko-KR" altLang="en-US" sz="11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협력해주셔서</a:t>
            </a:r>
            <a:r>
              <a:rPr lang="ko-KR" altLang="en-US" sz="11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정말 감사하다고 전하고 싶습니다</a:t>
            </a:r>
            <a:r>
              <a:rPr lang="en-US" altLang="ko-KR" sz="11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  <p:sp>
        <p:nvSpPr>
          <p:cNvPr id="18" name="Google Shape;293;p23">
            <a:extLst>
              <a:ext uri="{FF2B5EF4-FFF2-40B4-BE49-F238E27FC236}">
                <a16:creationId xmlns:a16="http://schemas.microsoft.com/office/drawing/2014/main" id="{DE9CC0AE-A485-4F77-88CC-E812D92CFF8E}"/>
              </a:ext>
            </a:extLst>
          </p:cNvPr>
          <p:cNvSpPr txBox="1"/>
          <p:nvPr/>
        </p:nvSpPr>
        <p:spPr>
          <a:xfrm>
            <a:off x="7567854" y="4233268"/>
            <a:ext cx="3897425" cy="1839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lnSpc>
                <a:spcPct val="150000"/>
              </a:lnSpc>
              <a:buClr>
                <a:schemeClr val="dk1"/>
              </a:buClr>
              <a:buSzPts val="4400"/>
              <a:buFont typeface="Malgun Gothic"/>
              <a:buNone/>
              <a:defRPr sz="1150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dirty="0">
                <a:sym typeface="Malgun Gothic"/>
              </a:rPr>
              <a:t>교육 중 배운 </a:t>
            </a:r>
            <a:r>
              <a:rPr lang="en-US" altLang="ko-KR" dirty="0">
                <a:sym typeface="Malgun Gothic"/>
              </a:rPr>
              <a:t>TDD</a:t>
            </a:r>
            <a:r>
              <a:rPr lang="ko-KR" altLang="en-US" dirty="0">
                <a:sym typeface="Malgun Gothic"/>
              </a:rPr>
              <a:t>와 </a:t>
            </a:r>
            <a:r>
              <a:rPr lang="ko-KR" altLang="en-US" dirty="0" err="1">
                <a:sym typeface="Malgun Gothic"/>
              </a:rPr>
              <a:t>리팩토링을</a:t>
            </a:r>
            <a:r>
              <a:rPr lang="ko-KR" altLang="en-US" dirty="0">
                <a:sym typeface="Malgun Gothic"/>
              </a:rPr>
              <a:t> 실제로 활용해볼 수 있었던 좋은 시간이었습니다</a:t>
            </a:r>
            <a:r>
              <a:rPr lang="en-US" altLang="ko-KR" dirty="0">
                <a:sym typeface="Malgun Gothic"/>
              </a:rPr>
              <a:t>. </a:t>
            </a:r>
            <a:r>
              <a:rPr lang="ko-KR" altLang="en-US" dirty="0">
                <a:sym typeface="Malgun Gothic"/>
              </a:rPr>
              <a:t>팀원들과 소통을 통해 의사 결정하는 방법 또한 많이 배울 수 있었습니다</a:t>
            </a:r>
            <a:r>
              <a:rPr lang="en-US" altLang="ko-KR" dirty="0">
                <a:sym typeface="Malgun Gothic"/>
              </a:rPr>
              <a:t>. </a:t>
            </a:r>
          </a:p>
          <a:p>
            <a:r>
              <a:rPr lang="ko-KR" altLang="en-US" dirty="0">
                <a:sym typeface="Malgun Gothic"/>
              </a:rPr>
              <a:t>다만 구현 요구사항이 다소 많게 느껴져서 마음의 여유가 부족해지기도 했는데요</a:t>
            </a:r>
            <a:r>
              <a:rPr lang="en-US" altLang="ko-KR" dirty="0">
                <a:sym typeface="Malgun Gothic"/>
              </a:rPr>
              <a:t>. </a:t>
            </a:r>
            <a:r>
              <a:rPr lang="ko-KR" altLang="en-US" dirty="0">
                <a:sym typeface="Malgun Gothic"/>
              </a:rPr>
              <a:t>그 때문에 </a:t>
            </a:r>
            <a:r>
              <a:rPr lang="en-US" altLang="ko-KR" dirty="0">
                <a:sym typeface="Malgun Gothic"/>
              </a:rPr>
              <a:t>TDD</a:t>
            </a:r>
            <a:r>
              <a:rPr lang="ko-KR" altLang="en-US" dirty="0">
                <a:sym typeface="Malgun Gothic"/>
              </a:rPr>
              <a:t>와 </a:t>
            </a:r>
            <a:r>
              <a:rPr lang="en-US" altLang="ko-KR" dirty="0">
                <a:sym typeface="Malgun Gothic"/>
              </a:rPr>
              <a:t>Clean Code, </a:t>
            </a:r>
            <a:r>
              <a:rPr lang="ko-KR" altLang="en-US" dirty="0" err="1">
                <a:sym typeface="Malgun Gothic"/>
              </a:rPr>
              <a:t>리팩토링</a:t>
            </a:r>
            <a:r>
              <a:rPr lang="ko-KR" altLang="en-US" dirty="0">
                <a:sym typeface="Malgun Gothic"/>
              </a:rPr>
              <a:t> 및 코드리뷰를 만족 할 만큼</a:t>
            </a:r>
            <a:r>
              <a:rPr lang="en-US" altLang="ko-KR" dirty="0">
                <a:sym typeface="Malgun Gothic"/>
              </a:rPr>
              <a:t>(?) </a:t>
            </a:r>
            <a:r>
              <a:rPr lang="ko-KR" altLang="en-US" dirty="0">
                <a:sym typeface="Malgun Gothic"/>
              </a:rPr>
              <a:t>적용하지 못했던 것이 개인적인 아쉬움으로 남습니다</a:t>
            </a:r>
            <a:r>
              <a:rPr lang="en-US" altLang="ko-KR" dirty="0">
                <a:sym typeface="Malgun Gothic"/>
              </a:rPr>
              <a:t>.</a:t>
            </a:r>
          </a:p>
        </p:txBody>
      </p:sp>
      <p:sp>
        <p:nvSpPr>
          <p:cNvPr id="19" name="Google Shape;290;p23">
            <a:extLst>
              <a:ext uri="{FF2B5EF4-FFF2-40B4-BE49-F238E27FC236}">
                <a16:creationId xmlns:a16="http://schemas.microsoft.com/office/drawing/2014/main" id="{670EDC9F-542F-407D-9505-0A1549DCE8CC}"/>
              </a:ext>
            </a:extLst>
          </p:cNvPr>
          <p:cNvSpPr txBox="1"/>
          <p:nvPr/>
        </p:nvSpPr>
        <p:spPr>
          <a:xfrm>
            <a:off x="751365" y="4038701"/>
            <a:ext cx="4108991" cy="174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sz="11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각각 장점을 살려서 도와가며 일을 할 수 있어서 너무 좋았습니다</a:t>
            </a:r>
            <a:r>
              <a:rPr lang="en-US" altLang="ko-KR" sz="11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sz="11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그래서 그런지 짧은 시간임에도 많이 친해진 것 같아요</a:t>
            </a:r>
            <a:r>
              <a:rPr lang="en-US" altLang="ko-KR" sz="11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sz="11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그리고 </a:t>
            </a:r>
            <a:r>
              <a:rPr lang="en-US" altLang="ko-KR" sz="11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70</a:t>
            </a:r>
            <a:r>
              <a:rPr lang="ko-KR" altLang="en-US" sz="11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번에 육박하는 </a:t>
            </a:r>
            <a:r>
              <a:rPr lang="en-US" altLang="ko-KR" sz="11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PR</a:t>
            </a:r>
            <a:r>
              <a:rPr lang="ko-KR" altLang="en-US" sz="11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 해가며 소통하며 코드리뷰가 </a:t>
            </a:r>
            <a:r>
              <a:rPr lang="ko-KR" altLang="en-US" sz="11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무엇잊지</a:t>
            </a:r>
            <a:r>
              <a:rPr lang="ko-KR" altLang="en-US" sz="11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실습을 제대로 해본 것 같습니다</a:t>
            </a:r>
            <a:r>
              <a:rPr lang="en-US" altLang="ko-KR" sz="11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  <p:sp>
        <p:nvSpPr>
          <p:cNvPr id="20" name="Google Shape;293;p23">
            <a:extLst>
              <a:ext uri="{FF2B5EF4-FFF2-40B4-BE49-F238E27FC236}">
                <a16:creationId xmlns:a16="http://schemas.microsoft.com/office/drawing/2014/main" id="{BAFD1BDA-5CBE-4EDA-9586-8FA00CD8989F}"/>
              </a:ext>
            </a:extLst>
          </p:cNvPr>
          <p:cNvSpPr txBox="1"/>
          <p:nvPr/>
        </p:nvSpPr>
        <p:spPr>
          <a:xfrm>
            <a:off x="7567854" y="1779817"/>
            <a:ext cx="3897425" cy="1839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lnSpc>
                <a:spcPct val="150000"/>
              </a:lnSpc>
              <a:buClr>
                <a:schemeClr val="dk1"/>
              </a:buClr>
              <a:buSzPts val="4400"/>
              <a:buFont typeface="Malgun Gothic"/>
              <a:buNone/>
              <a:defRPr sz="1150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200000"/>
              </a:lnSpc>
            </a:pPr>
            <a:r>
              <a:rPr lang="ko-KR" altLang="en-US" dirty="0">
                <a:sym typeface="Malgun Gothic"/>
              </a:rPr>
              <a:t>간만에 진짜 </a:t>
            </a:r>
            <a:r>
              <a:rPr lang="ko-KR" altLang="en-US" dirty="0" err="1">
                <a:sym typeface="Malgun Gothic"/>
              </a:rPr>
              <a:t>러프하게</a:t>
            </a:r>
            <a:r>
              <a:rPr lang="ko-KR" altLang="en-US" dirty="0">
                <a:sym typeface="Malgun Gothic"/>
              </a:rPr>
              <a:t> </a:t>
            </a:r>
            <a:r>
              <a:rPr lang="ko-KR" altLang="en-US" dirty="0" err="1">
                <a:sym typeface="Malgun Gothic"/>
              </a:rPr>
              <a:t>해커톤처럼</a:t>
            </a:r>
            <a:r>
              <a:rPr lang="ko-KR" altLang="en-US" dirty="0">
                <a:sym typeface="Malgun Gothic"/>
              </a:rPr>
              <a:t> </a:t>
            </a:r>
            <a:r>
              <a:rPr lang="ko-KR" altLang="en-US" dirty="0" err="1">
                <a:sym typeface="Malgun Gothic"/>
              </a:rPr>
              <a:t>재미났던거</a:t>
            </a:r>
            <a:r>
              <a:rPr lang="ko-KR" altLang="en-US" dirty="0">
                <a:sym typeface="Malgun Gothic"/>
              </a:rPr>
              <a:t> 같아요</a:t>
            </a:r>
            <a:r>
              <a:rPr lang="en-US" altLang="ko-KR" dirty="0">
                <a:sym typeface="Malgun Gothic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dirty="0">
                <a:sym typeface="Malgun Gothic"/>
              </a:rPr>
              <a:t>코딩 자체를 많이 </a:t>
            </a:r>
            <a:r>
              <a:rPr lang="ko-KR" altLang="en-US" dirty="0" err="1">
                <a:sym typeface="Malgun Gothic"/>
              </a:rPr>
              <a:t>한다기</a:t>
            </a:r>
            <a:r>
              <a:rPr lang="ko-KR" altLang="en-US" dirty="0">
                <a:sym typeface="Malgun Gothic"/>
              </a:rPr>
              <a:t> 보다 설계하고 고치고 </a:t>
            </a:r>
            <a:endParaRPr lang="en-US" altLang="ko-KR" dirty="0">
              <a:sym typeface="Malgun Gothic"/>
            </a:endParaRPr>
          </a:p>
          <a:p>
            <a:pPr>
              <a:lnSpc>
                <a:spcPct val="200000"/>
              </a:lnSpc>
            </a:pPr>
            <a:r>
              <a:rPr lang="ko-KR" altLang="en-US" dirty="0">
                <a:sym typeface="Malgun Gothic"/>
              </a:rPr>
              <a:t>검증이 일상화가 되니 </a:t>
            </a:r>
            <a:r>
              <a:rPr lang="ko-KR" altLang="en-US" dirty="0" err="1">
                <a:sym typeface="Malgun Gothic"/>
              </a:rPr>
              <a:t>이런일이</a:t>
            </a:r>
            <a:r>
              <a:rPr lang="ko-KR" altLang="en-US" dirty="0">
                <a:sym typeface="Malgun Gothic"/>
              </a:rPr>
              <a:t> 신선했습니다</a:t>
            </a:r>
            <a:r>
              <a:rPr lang="en-US" altLang="ko-KR" dirty="0">
                <a:sym typeface="Malgun Gothic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dirty="0"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992887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altLang="ko-KR" sz="2400" dirty="0"/>
              <a:t>1. </a:t>
            </a:r>
            <a:r>
              <a:rPr lang="ko-KR" altLang="en-US" sz="2400" dirty="0"/>
              <a:t>조원 소개 및 역할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altLang="ko-KR" sz="2400" dirty="0"/>
              <a:t>2. </a:t>
            </a:r>
            <a:r>
              <a:rPr lang="ko-KR" altLang="en-US" sz="2400" dirty="0"/>
              <a:t>기능 구현 소개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altLang="ko-KR" sz="2400" dirty="0"/>
              <a:t>3. TDD </a:t>
            </a:r>
            <a:r>
              <a:rPr lang="ko-KR" altLang="en-US" sz="2400" dirty="0"/>
              <a:t>활용 예시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altLang="ko-KR" sz="2400" dirty="0"/>
              <a:t>4. Mocking </a:t>
            </a:r>
            <a:r>
              <a:rPr lang="ko-KR" altLang="en-US" sz="2400" dirty="0"/>
              <a:t>활용 예시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altLang="ko-KR" sz="2400" dirty="0"/>
              <a:t>5. </a:t>
            </a:r>
            <a:r>
              <a:rPr lang="ko-KR" altLang="en-US" sz="2400" dirty="0" err="1"/>
              <a:t>리팩토링을</a:t>
            </a:r>
            <a:r>
              <a:rPr lang="ko-KR" altLang="en-US" sz="2400" dirty="0"/>
              <a:t> 통한 </a:t>
            </a:r>
            <a:r>
              <a:rPr lang="ko-KR" altLang="en-US" sz="2400" dirty="0" err="1"/>
              <a:t>클린코드</a:t>
            </a:r>
            <a:r>
              <a:rPr lang="ko-KR" altLang="en-US" sz="2400" dirty="0"/>
              <a:t> 전후 결과 비교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altLang="ko-KR" sz="2400" dirty="0"/>
              <a:t>6. </a:t>
            </a:r>
            <a:r>
              <a:rPr lang="ko-KR" altLang="en-US" sz="2400" dirty="0"/>
              <a:t>소감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sz="3200" b="1" dirty="0"/>
              <a:t>1. </a:t>
            </a:r>
            <a:r>
              <a:rPr lang="ko-KR" altLang="en-US" sz="3200" b="1" dirty="0"/>
              <a:t>조원 소개 및 역할</a:t>
            </a:r>
            <a:endParaRPr sz="32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E7E483-F040-45E5-9D81-E65979BB04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67" t="8097" r="216" b="3936"/>
          <a:stretch/>
        </p:blipFill>
        <p:spPr>
          <a:xfrm rot="745482">
            <a:off x="3651016" y="2690400"/>
            <a:ext cx="5178724" cy="342060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6" name="Google Shape;59;p3">
            <a:extLst>
              <a:ext uri="{FF2B5EF4-FFF2-40B4-BE49-F238E27FC236}">
                <a16:creationId xmlns:a16="http://schemas.microsoft.com/office/drawing/2014/main" id="{68B2A5DA-F48C-434D-8601-D0647599352D}"/>
              </a:ext>
            </a:extLst>
          </p:cNvPr>
          <p:cNvSpPr txBox="1">
            <a:spLocks/>
          </p:cNvSpPr>
          <p:nvPr/>
        </p:nvSpPr>
        <p:spPr>
          <a:xfrm>
            <a:off x="720830" y="1123977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ko-KR" altLang="en-US" sz="2400" b="1" dirty="0"/>
              <a:t>□ 자발적으로 역할을 분담하고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서로 </a:t>
            </a:r>
            <a:r>
              <a:rPr lang="en-US" altLang="ko-KR" sz="2400" b="1" dirty="0"/>
              <a:t>Cross </a:t>
            </a:r>
            <a:r>
              <a:rPr lang="ko-KR" altLang="en-US" sz="2400" b="1" dirty="0"/>
              <a:t>협력을 했습니다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  <p:sp>
        <p:nvSpPr>
          <p:cNvPr id="7" name="Google Shape;59;p3">
            <a:extLst>
              <a:ext uri="{FF2B5EF4-FFF2-40B4-BE49-F238E27FC236}">
                <a16:creationId xmlns:a16="http://schemas.microsoft.com/office/drawing/2014/main" id="{E0562EC1-826C-46C8-838B-053BEC033149}"/>
              </a:ext>
            </a:extLst>
          </p:cNvPr>
          <p:cNvSpPr txBox="1">
            <a:spLocks/>
          </p:cNvSpPr>
          <p:nvPr/>
        </p:nvSpPr>
        <p:spPr>
          <a:xfrm>
            <a:off x="1257320" y="2193625"/>
            <a:ext cx="2506464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ko-KR" altLang="en-US" sz="1800" b="1" dirty="0"/>
              <a:t>오세훈 팀장님</a:t>
            </a:r>
          </a:p>
        </p:txBody>
      </p:sp>
      <p:sp>
        <p:nvSpPr>
          <p:cNvPr id="8" name="Google Shape;59;p3">
            <a:extLst>
              <a:ext uri="{FF2B5EF4-FFF2-40B4-BE49-F238E27FC236}">
                <a16:creationId xmlns:a16="http://schemas.microsoft.com/office/drawing/2014/main" id="{184E9073-5495-44C5-A4DD-FFE637B26E12}"/>
              </a:ext>
            </a:extLst>
          </p:cNvPr>
          <p:cNvSpPr txBox="1">
            <a:spLocks/>
          </p:cNvSpPr>
          <p:nvPr/>
        </p:nvSpPr>
        <p:spPr>
          <a:xfrm>
            <a:off x="6617202" y="1731777"/>
            <a:ext cx="264679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ko-KR" altLang="en-US" sz="1800" b="1" dirty="0"/>
              <a:t>서병진님</a:t>
            </a:r>
          </a:p>
        </p:txBody>
      </p:sp>
      <p:sp>
        <p:nvSpPr>
          <p:cNvPr id="9" name="Google Shape;59;p3">
            <a:extLst>
              <a:ext uri="{FF2B5EF4-FFF2-40B4-BE49-F238E27FC236}">
                <a16:creationId xmlns:a16="http://schemas.microsoft.com/office/drawing/2014/main" id="{A4BA4EB3-674E-496B-B7A6-BB2EA508AB72}"/>
              </a:ext>
            </a:extLst>
          </p:cNvPr>
          <p:cNvSpPr txBox="1">
            <a:spLocks/>
          </p:cNvSpPr>
          <p:nvPr/>
        </p:nvSpPr>
        <p:spPr>
          <a:xfrm>
            <a:off x="9137079" y="4014080"/>
            <a:ext cx="2506464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ko-KR" altLang="en-US" sz="1800" b="1" dirty="0"/>
              <a:t>강은지님</a:t>
            </a:r>
          </a:p>
        </p:txBody>
      </p:sp>
      <p:sp>
        <p:nvSpPr>
          <p:cNvPr id="10" name="Google Shape;59;p3">
            <a:extLst>
              <a:ext uri="{FF2B5EF4-FFF2-40B4-BE49-F238E27FC236}">
                <a16:creationId xmlns:a16="http://schemas.microsoft.com/office/drawing/2014/main" id="{8A997EAD-AB34-4E2E-8619-C43FB81C7F67}"/>
              </a:ext>
            </a:extLst>
          </p:cNvPr>
          <p:cNvSpPr txBox="1">
            <a:spLocks/>
          </p:cNvSpPr>
          <p:nvPr/>
        </p:nvSpPr>
        <p:spPr>
          <a:xfrm>
            <a:off x="1592393" y="4547519"/>
            <a:ext cx="2506464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ko-KR" altLang="en-US" sz="1800" b="1" dirty="0"/>
              <a:t>임태웅님</a:t>
            </a:r>
          </a:p>
        </p:txBody>
      </p:sp>
      <p:sp>
        <p:nvSpPr>
          <p:cNvPr id="11" name="Google Shape;59;p3">
            <a:extLst>
              <a:ext uri="{FF2B5EF4-FFF2-40B4-BE49-F238E27FC236}">
                <a16:creationId xmlns:a16="http://schemas.microsoft.com/office/drawing/2014/main" id="{65513677-E908-4C03-A605-4746FC288C80}"/>
              </a:ext>
            </a:extLst>
          </p:cNvPr>
          <p:cNvSpPr txBox="1">
            <a:spLocks/>
          </p:cNvSpPr>
          <p:nvPr/>
        </p:nvSpPr>
        <p:spPr>
          <a:xfrm>
            <a:off x="1291718" y="3132888"/>
            <a:ext cx="2506464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en-US" altLang="ko-KR" sz="1800" dirty="0"/>
              <a:t>- SSD TC</a:t>
            </a:r>
            <a:endParaRPr lang="ko-KR" altLang="en-US" sz="1800" dirty="0"/>
          </a:p>
        </p:txBody>
      </p:sp>
      <p:sp>
        <p:nvSpPr>
          <p:cNvPr id="12" name="Google Shape;59;p3">
            <a:extLst>
              <a:ext uri="{FF2B5EF4-FFF2-40B4-BE49-F238E27FC236}">
                <a16:creationId xmlns:a16="http://schemas.microsoft.com/office/drawing/2014/main" id="{8320E605-CBD6-42D8-9753-25DFFEFAFB70}"/>
              </a:ext>
            </a:extLst>
          </p:cNvPr>
          <p:cNvSpPr txBox="1">
            <a:spLocks/>
          </p:cNvSpPr>
          <p:nvPr/>
        </p:nvSpPr>
        <p:spPr>
          <a:xfrm>
            <a:off x="1400166" y="5470740"/>
            <a:ext cx="2506464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en-US" altLang="ko-KR" sz="1800" dirty="0"/>
              <a:t>- Test Shell TC</a:t>
            </a:r>
            <a:endParaRPr lang="ko-KR" altLang="en-US" sz="1800" dirty="0"/>
          </a:p>
        </p:txBody>
      </p:sp>
      <p:sp>
        <p:nvSpPr>
          <p:cNvPr id="13" name="Google Shape;59;p3">
            <a:extLst>
              <a:ext uri="{FF2B5EF4-FFF2-40B4-BE49-F238E27FC236}">
                <a16:creationId xmlns:a16="http://schemas.microsoft.com/office/drawing/2014/main" id="{EBA958B3-C276-4AC9-86AB-55F449F33711}"/>
              </a:ext>
            </a:extLst>
          </p:cNvPr>
          <p:cNvSpPr txBox="1">
            <a:spLocks/>
          </p:cNvSpPr>
          <p:nvPr/>
        </p:nvSpPr>
        <p:spPr>
          <a:xfrm>
            <a:off x="7913273" y="2234692"/>
            <a:ext cx="264679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en-US" altLang="ko-KR" sz="1800" dirty="0"/>
              <a:t>- SSD </a:t>
            </a:r>
            <a:r>
              <a:rPr lang="ko-KR" altLang="en-US" sz="1800" dirty="0"/>
              <a:t>구현</a:t>
            </a:r>
          </a:p>
        </p:txBody>
      </p:sp>
      <p:sp>
        <p:nvSpPr>
          <p:cNvPr id="14" name="Google Shape;59;p3">
            <a:extLst>
              <a:ext uri="{FF2B5EF4-FFF2-40B4-BE49-F238E27FC236}">
                <a16:creationId xmlns:a16="http://schemas.microsoft.com/office/drawing/2014/main" id="{12AA87AF-35F8-49B7-95CC-04696B9373AB}"/>
              </a:ext>
            </a:extLst>
          </p:cNvPr>
          <p:cNvSpPr txBox="1">
            <a:spLocks/>
          </p:cNvSpPr>
          <p:nvPr/>
        </p:nvSpPr>
        <p:spPr>
          <a:xfrm>
            <a:off x="9051595" y="4987654"/>
            <a:ext cx="2506464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en-US" altLang="ko-KR" sz="1800" dirty="0"/>
              <a:t>- Test Shell </a:t>
            </a:r>
            <a:r>
              <a:rPr lang="ko-KR" altLang="en-US" sz="1800" dirty="0"/>
              <a:t>구현</a:t>
            </a:r>
          </a:p>
        </p:txBody>
      </p:sp>
      <p:sp>
        <p:nvSpPr>
          <p:cNvPr id="15" name="Google Shape;59;p3">
            <a:extLst>
              <a:ext uri="{FF2B5EF4-FFF2-40B4-BE49-F238E27FC236}">
                <a16:creationId xmlns:a16="http://schemas.microsoft.com/office/drawing/2014/main" id="{2ED382C8-AE44-4D01-80C0-8BEA13A28D73}"/>
              </a:ext>
            </a:extLst>
          </p:cNvPr>
          <p:cNvSpPr txBox="1">
            <a:spLocks/>
          </p:cNvSpPr>
          <p:nvPr/>
        </p:nvSpPr>
        <p:spPr>
          <a:xfrm>
            <a:off x="9187362" y="4453727"/>
            <a:ext cx="2451640" cy="69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90000"/>
              </a:lnSpc>
              <a:buClr>
                <a:schemeClr val="dk1"/>
              </a:buClr>
              <a:buSzPts val="4400"/>
              <a:buFont typeface="Malgun Gothic"/>
              <a:buNone/>
              <a:defRPr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Malgun Gothic"/>
              </a:defRPr>
            </a:lvl1pPr>
            <a:lvl2pPr>
              <a:buSzPts val="1400"/>
              <a:buNone/>
              <a:defRPr sz="1800"/>
            </a:lvl2pPr>
            <a:lvl3pPr>
              <a:buSzPts val="1400"/>
              <a:buNone/>
              <a:defRPr sz="1800"/>
            </a:lvl3pPr>
            <a:lvl4pPr>
              <a:buSzPts val="1400"/>
              <a:buNone/>
              <a:defRPr sz="1800"/>
            </a:lvl4pPr>
            <a:lvl5pPr>
              <a:buSzPts val="1400"/>
              <a:buNone/>
              <a:defRPr sz="1800"/>
            </a:lvl5pPr>
            <a:lvl6pPr>
              <a:buSzPts val="1400"/>
              <a:buNone/>
              <a:defRPr sz="1800"/>
            </a:lvl6pPr>
            <a:lvl7pPr>
              <a:buSzPts val="1400"/>
              <a:buNone/>
              <a:defRPr sz="1800"/>
            </a:lvl7pPr>
            <a:lvl8pPr>
              <a:buSzPts val="1400"/>
              <a:buNone/>
              <a:defRPr sz="1800"/>
            </a:lvl8pPr>
            <a:lvl9pPr>
              <a:buSzPts val="1400"/>
              <a:buNone/>
              <a:defRPr sz="1800"/>
            </a:lvl9pPr>
          </a:lstStyle>
          <a:p>
            <a:r>
              <a:rPr lang="ko-KR" altLang="en-US" dirty="0"/>
              <a:t>메모리사업부 </a:t>
            </a:r>
            <a:r>
              <a:rPr lang="en-US" altLang="ko-KR" dirty="0"/>
              <a:t>S/W</a:t>
            </a:r>
            <a:r>
              <a:rPr lang="ko-KR" altLang="en-US" dirty="0"/>
              <a:t>개발팀</a:t>
            </a:r>
            <a:endParaRPr lang="en-US" altLang="ko-KR" dirty="0"/>
          </a:p>
          <a:p>
            <a:r>
              <a:rPr lang="en-US" altLang="ko-KR" dirty="0"/>
              <a:t>eunji95.kang </a:t>
            </a:r>
            <a:endParaRPr lang="ko-KR" altLang="en-US" dirty="0"/>
          </a:p>
        </p:txBody>
      </p:sp>
      <p:sp>
        <p:nvSpPr>
          <p:cNvPr id="16" name="Google Shape;59;p3">
            <a:extLst>
              <a:ext uri="{FF2B5EF4-FFF2-40B4-BE49-F238E27FC236}">
                <a16:creationId xmlns:a16="http://schemas.microsoft.com/office/drawing/2014/main" id="{97904E2A-C9AD-4F5B-9877-E607B514C72D}"/>
              </a:ext>
            </a:extLst>
          </p:cNvPr>
          <p:cNvSpPr txBox="1">
            <a:spLocks/>
          </p:cNvSpPr>
          <p:nvPr/>
        </p:nvSpPr>
        <p:spPr>
          <a:xfrm>
            <a:off x="7897219" y="1731777"/>
            <a:ext cx="3284564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90000"/>
              </a:lnSpc>
              <a:buClr>
                <a:schemeClr val="dk1"/>
              </a:buClr>
              <a:buSzPts val="4400"/>
              <a:buFont typeface="Malgun Gothic"/>
              <a:buNone/>
              <a:defRPr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Malgun Gothic"/>
              </a:defRPr>
            </a:lvl1pPr>
            <a:lvl2pPr>
              <a:buSzPts val="1400"/>
              <a:buNone/>
              <a:defRPr sz="1800"/>
            </a:lvl2pPr>
            <a:lvl3pPr>
              <a:buSzPts val="1400"/>
              <a:buNone/>
              <a:defRPr sz="1800"/>
            </a:lvl3pPr>
            <a:lvl4pPr>
              <a:buSzPts val="1400"/>
              <a:buNone/>
              <a:defRPr sz="1800"/>
            </a:lvl4pPr>
            <a:lvl5pPr>
              <a:buSzPts val="1400"/>
              <a:buNone/>
              <a:defRPr sz="1800"/>
            </a:lvl5pPr>
            <a:lvl6pPr>
              <a:buSzPts val="1400"/>
              <a:buNone/>
              <a:defRPr sz="1800"/>
            </a:lvl6pPr>
            <a:lvl7pPr>
              <a:buSzPts val="1400"/>
              <a:buNone/>
              <a:defRPr sz="1800"/>
            </a:lvl7pPr>
            <a:lvl8pPr>
              <a:buSzPts val="1400"/>
              <a:buNone/>
              <a:defRPr sz="1800"/>
            </a:lvl8pPr>
            <a:lvl9pPr>
              <a:buSzPts val="1400"/>
              <a:buNone/>
              <a:defRPr sz="1800"/>
            </a:lvl9pPr>
          </a:lstStyle>
          <a:p>
            <a:r>
              <a:rPr lang="ko-KR" altLang="en-US" dirty="0"/>
              <a:t>메모리사업부 </a:t>
            </a:r>
            <a:r>
              <a:rPr lang="en-US" altLang="ko-KR" dirty="0"/>
              <a:t>Solution</a:t>
            </a:r>
            <a:r>
              <a:rPr lang="ko-KR" altLang="en-US" dirty="0"/>
              <a:t>플랫폼 개발팀</a:t>
            </a:r>
            <a:endParaRPr lang="en-US" altLang="ko-KR" dirty="0"/>
          </a:p>
          <a:p>
            <a:r>
              <a:rPr lang="en-US" altLang="ko-KR" dirty="0" err="1"/>
              <a:t>matzmoto.seo</a:t>
            </a:r>
            <a:endParaRPr lang="ko-KR" altLang="en-US" dirty="0"/>
          </a:p>
        </p:txBody>
      </p:sp>
      <p:sp>
        <p:nvSpPr>
          <p:cNvPr id="17" name="Google Shape;59;p3">
            <a:extLst>
              <a:ext uri="{FF2B5EF4-FFF2-40B4-BE49-F238E27FC236}">
                <a16:creationId xmlns:a16="http://schemas.microsoft.com/office/drawing/2014/main" id="{11669E39-997D-4D1E-AAE3-04AB5656A574}"/>
              </a:ext>
            </a:extLst>
          </p:cNvPr>
          <p:cNvSpPr txBox="1">
            <a:spLocks/>
          </p:cNvSpPr>
          <p:nvPr/>
        </p:nvSpPr>
        <p:spPr>
          <a:xfrm>
            <a:off x="1297276" y="2688384"/>
            <a:ext cx="224803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EDS </a:t>
            </a:r>
            <a:r>
              <a:rPr lang="ko-KR" altLang="en-US" sz="1400" dirty="0">
                <a:solidFill>
                  <a:schemeClr val="bg1">
                    <a:lumMod val="65000"/>
                  </a:schemeClr>
                </a:solidFill>
              </a:rPr>
              <a:t>설비기술그룹</a:t>
            </a:r>
            <a:endParaRPr lang="en-US" altLang="ko-KR" sz="14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SzPts val="4400"/>
            </a:pPr>
            <a:r>
              <a:rPr lang="en-US" altLang="ko-KR" sz="1400" dirty="0">
                <a:solidFill>
                  <a:schemeClr val="bg1">
                    <a:lumMod val="65000"/>
                  </a:schemeClr>
                </a:solidFill>
              </a:rPr>
              <a:t>sehun1029.oh</a:t>
            </a: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buSzPts val="4400"/>
            </a:pPr>
            <a:endParaRPr lang="ko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Google Shape;59;p3">
            <a:extLst>
              <a:ext uri="{FF2B5EF4-FFF2-40B4-BE49-F238E27FC236}">
                <a16:creationId xmlns:a16="http://schemas.microsoft.com/office/drawing/2014/main" id="{77B4B8C1-EDC3-4323-AED9-4251B6BAEC1B}"/>
              </a:ext>
            </a:extLst>
          </p:cNvPr>
          <p:cNvSpPr txBox="1">
            <a:spLocks/>
          </p:cNvSpPr>
          <p:nvPr/>
        </p:nvSpPr>
        <p:spPr>
          <a:xfrm>
            <a:off x="1628837" y="4963213"/>
            <a:ext cx="2134947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lnSpc>
                <a:spcPct val="90000"/>
              </a:lnSpc>
              <a:buClr>
                <a:schemeClr val="dk1"/>
              </a:buClr>
              <a:buSzPts val="4400"/>
              <a:buFont typeface="Malgun Gothic"/>
              <a:buNone/>
              <a:defRPr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Malgun Gothic"/>
              </a:defRPr>
            </a:lvl1pPr>
            <a:lvl2pPr>
              <a:buSzPts val="1400"/>
              <a:buNone/>
              <a:defRPr sz="1800"/>
            </a:lvl2pPr>
            <a:lvl3pPr>
              <a:buSzPts val="1400"/>
              <a:buNone/>
              <a:defRPr sz="1800"/>
            </a:lvl3pPr>
            <a:lvl4pPr>
              <a:buSzPts val="1400"/>
              <a:buNone/>
              <a:defRPr sz="1800"/>
            </a:lvl4pPr>
            <a:lvl5pPr>
              <a:buSzPts val="1400"/>
              <a:buNone/>
              <a:defRPr sz="1800"/>
            </a:lvl5pPr>
            <a:lvl6pPr>
              <a:buSzPts val="1400"/>
              <a:buNone/>
              <a:defRPr sz="1800"/>
            </a:lvl6pPr>
            <a:lvl7pPr>
              <a:buSzPts val="1400"/>
              <a:buNone/>
              <a:defRPr sz="1800"/>
            </a:lvl7pPr>
            <a:lvl8pPr>
              <a:buSzPts val="1400"/>
              <a:buNone/>
              <a:defRPr sz="1800"/>
            </a:lvl8pPr>
            <a:lvl9pPr>
              <a:buSzPts val="1400"/>
              <a:buNone/>
              <a:defRPr sz="1800"/>
            </a:lvl9pPr>
          </a:lstStyle>
          <a:p>
            <a:r>
              <a:rPr lang="en-US" altLang="ko-KR" dirty="0"/>
              <a:t>A-FAB</a:t>
            </a:r>
            <a:r>
              <a:rPr lang="ko-KR" altLang="en-US" dirty="0"/>
              <a:t>기술팀</a:t>
            </a:r>
            <a:endParaRPr lang="en-US" altLang="ko-KR" dirty="0"/>
          </a:p>
          <a:p>
            <a:r>
              <a:rPr lang="en-US" altLang="ko-KR" dirty="0"/>
              <a:t>tw070.lim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2. </a:t>
            </a:r>
            <a:r>
              <a:rPr kumimoji="0" lang="ko-KR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기능 구현 소개 </a:t>
            </a:r>
            <a:r>
              <a:rPr kumimoji="0" lang="en-US" altLang="ko-KR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sym typeface="Malgun Gothic"/>
              </a:rPr>
              <a:t>: </a:t>
            </a:r>
            <a:r>
              <a:rPr lang="en-US" altLang="ko-KR" sz="3200" b="1" dirty="0"/>
              <a:t>Sequence Diagram</a:t>
            </a:r>
            <a:endParaRPr lang="ko-KR" altLang="en-US" sz="3200" b="1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95F4D69-82A3-414F-99BC-C233F0917977}"/>
              </a:ext>
            </a:extLst>
          </p:cNvPr>
          <p:cNvGrpSpPr/>
          <p:nvPr/>
        </p:nvGrpSpPr>
        <p:grpSpPr>
          <a:xfrm>
            <a:off x="198117" y="1168400"/>
            <a:ext cx="11810258" cy="5511466"/>
            <a:chOff x="198117" y="1524000"/>
            <a:chExt cx="11048260" cy="5155866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D1FCA228-F217-401B-BB7A-BB246CA39F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8117" y="1524000"/>
              <a:ext cx="4189141" cy="5155866"/>
            </a:xfrm>
            <a:prstGeom prst="rect">
              <a:avLst/>
            </a:prstGeom>
          </p:spPr>
        </p:pic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710DCA10-1426-4E70-A7FF-A7229D11DFB4}"/>
                </a:ext>
              </a:extLst>
            </p:cNvPr>
            <p:cNvGrpSpPr/>
            <p:nvPr/>
          </p:nvGrpSpPr>
          <p:grpSpPr>
            <a:xfrm>
              <a:off x="3947887" y="1666326"/>
              <a:ext cx="7298490" cy="4881532"/>
              <a:chOff x="4227221" y="1241642"/>
              <a:chExt cx="6171269" cy="4127600"/>
            </a:xfrm>
          </p:grpSpPr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35965AAC-C76A-49E1-A4A1-009ECD4CF5E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r="15303"/>
              <a:stretch/>
            </p:blipFill>
            <p:spPr>
              <a:xfrm>
                <a:off x="4227221" y="1241642"/>
                <a:ext cx="5671522" cy="4127600"/>
              </a:xfrm>
              <a:prstGeom prst="rect">
                <a:avLst/>
              </a:prstGeom>
            </p:spPr>
          </p:pic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A683F428-8013-4F49-AD81-A97207307A4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91236"/>
              <a:stretch/>
            </p:blipFill>
            <p:spPr>
              <a:xfrm>
                <a:off x="9811659" y="1241642"/>
                <a:ext cx="586831" cy="4127600"/>
              </a:xfrm>
              <a:prstGeom prst="rect">
                <a:avLst/>
              </a:prstGeom>
            </p:spPr>
          </p:pic>
        </p:grpSp>
      </p:grpSp>
      <p:graphicFrame>
        <p:nvGraphicFramePr>
          <p:cNvPr id="3" name="개체 2">
            <a:extLst>
              <a:ext uri="{FF2B5EF4-FFF2-40B4-BE49-F238E27FC236}">
                <a16:creationId xmlns:a16="http://schemas.microsoft.com/office/drawing/2014/main" id="{9AFEB46C-3415-492B-A157-2645712E9F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1488213"/>
              </p:ext>
            </p:extLst>
          </p:nvPr>
        </p:nvGraphicFramePr>
        <p:xfrm>
          <a:off x="10991182" y="310143"/>
          <a:ext cx="1017193" cy="858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Worksheet" showAsIcon="1" r:id="rId6" imgW="914400" imgH="771525" progId="Excel.Sheet.12">
                  <p:embed/>
                </p:oleObj>
              </mc:Choice>
              <mc:Fallback>
                <p:oleObj name="Worksheet" showAsIcon="1" r:id="rId6" imgW="914400" imgH="77152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991182" y="310143"/>
                        <a:ext cx="1017193" cy="8582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3466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sz="3200" b="1" dirty="0"/>
              <a:t>2. </a:t>
            </a:r>
            <a:r>
              <a:rPr lang="ko-KR" altLang="en-US" sz="3200" b="1" dirty="0"/>
              <a:t>기능 구현 소개 </a:t>
            </a:r>
            <a:r>
              <a:rPr lang="en-US" altLang="ko-KR" sz="3200" b="1" dirty="0"/>
              <a:t>(1~2</a:t>
            </a:r>
            <a:r>
              <a:rPr lang="ko-KR" altLang="en-US" sz="3200" b="1" dirty="0"/>
              <a:t>일차</a:t>
            </a:r>
            <a:r>
              <a:rPr lang="en-US" altLang="ko-KR" sz="3200" b="1" dirty="0"/>
              <a:t>)</a:t>
            </a:r>
            <a:endParaRPr lang="ko-KR" altLang="en-US" sz="3200" b="1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CB2DEA8-E2F2-4619-AF16-862E403A1C08}"/>
              </a:ext>
            </a:extLst>
          </p:cNvPr>
          <p:cNvGrpSpPr/>
          <p:nvPr/>
        </p:nvGrpSpPr>
        <p:grpSpPr>
          <a:xfrm>
            <a:off x="1016858" y="2241234"/>
            <a:ext cx="4469543" cy="3733421"/>
            <a:chOff x="872478" y="2205669"/>
            <a:chExt cx="4469543" cy="373342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882D7F6-7BB1-44E9-86B8-DBAEF703FB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7056" b="53376"/>
            <a:stretch/>
          </p:blipFill>
          <p:spPr>
            <a:xfrm>
              <a:off x="872478" y="2205669"/>
              <a:ext cx="4469543" cy="667933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FE6296D-D5FF-4202-AD2F-50BEBDF0B2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5631" b="28943"/>
            <a:stretch/>
          </p:blipFill>
          <p:spPr>
            <a:xfrm>
              <a:off x="872478" y="3461477"/>
              <a:ext cx="4469543" cy="867907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8718DE0-609A-4E38-AC12-3E664EC978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0065"/>
            <a:stretch/>
          </p:blipFill>
          <p:spPr>
            <a:xfrm>
              <a:off x="872478" y="4917260"/>
              <a:ext cx="4469543" cy="1021830"/>
            </a:xfrm>
            <a:prstGeom prst="rect">
              <a:avLst/>
            </a:prstGeom>
          </p:spPr>
        </p:pic>
      </p:grpSp>
      <p:sp>
        <p:nvSpPr>
          <p:cNvPr id="11" name="Google Shape;59;p3">
            <a:extLst>
              <a:ext uri="{FF2B5EF4-FFF2-40B4-BE49-F238E27FC236}">
                <a16:creationId xmlns:a16="http://schemas.microsoft.com/office/drawing/2014/main" id="{D1B851A0-BE86-4F07-BDB2-96B5E22F79DB}"/>
              </a:ext>
            </a:extLst>
          </p:cNvPr>
          <p:cNvSpPr txBox="1">
            <a:spLocks/>
          </p:cNvSpPr>
          <p:nvPr/>
        </p:nvSpPr>
        <p:spPr>
          <a:xfrm>
            <a:off x="720830" y="1123977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ko-KR" altLang="en-US" sz="2400" b="1" dirty="0"/>
              <a:t>□ 요구사항</a:t>
            </a:r>
            <a:r>
              <a:rPr lang="en-US" altLang="ko-KR" sz="2400" b="1" dirty="0"/>
              <a:t>/</a:t>
            </a:r>
            <a:r>
              <a:rPr lang="ko-KR" altLang="en-US" sz="2400" b="1" dirty="0"/>
              <a:t>기능 </a:t>
            </a:r>
            <a:r>
              <a:rPr lang="en-US" altLang="ko-KR" sz="2400" b="1" dirty="0"/>
              <a:t>+ </a:t>
            </a:r>
            <a:r>
              <a:rPr lang="ko-KR" altLang="en-US" sz="2400" b="1" dirty="0"/>
              <a:t>시연으로 </a:t>
            </a:r>
            <a:r>
              <a:rPr lang="ko-KR" altLang="en-US" sz="2400" b="1" dirty="0" err="1"/>
              <a:t>보여드릴께요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21249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sz="3200" b="1" dirty="0"/>
              <a:t>2. </a:t>
            </a:r>
            <a:r>
              <a:rPr lang="ko-KR" altLang="en-US" sz="3200" b="1" dirty="0"/>
              <a:t>기능 구현 소개 </a:t>
            </a:r>
            <a:r>
              <a:rPr lang="en-US" altLang="ko-KR" sz="3200" b="1" dirty="0"/>
              <a:t>(1~2</a:t>
            </a:r>
            <a:r>
              <a:rPr lang="ko-KR" altLang="en-US" sz="3200" b="1" dirty="0"/>
              <a:t>일차</a:t>
            </a:r>
            <a:r>
              <a:rPr lang="en-US" altLang="ko-KR" sz="3200" b="1" dirty="0"/>
              <a:t>)</a:t>
            </a:r>
            <a:endParaRPr lang="ko-KR" altLang="en-US" sz="32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882D7F6-7BB1-44E9-86B8-DBAEF703FB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056" b="53376"/>
          <a:stretch/>
        </p:blipFill>
        <p:spPr>
          <a:xfrm>
            <a:off x="1016858" y="2241234"/>
            <a:ext cx="4469543" cy="6679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FE6296D-D5FF-4202-AD2F-50BEBDF0B2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</a:blip>
          <a:srcRect t="45631" b="28943"/>
          <a:stretch/>
        </p:blipFill>
        <p:spPr>
          <a:xfrm>
            <a:off x="1016858" y="3497042"/>
            <a:ext cx="4469543" cy="86790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8718DE0-609A-4E38-AC12-3E664EC978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</a:blip>
          <a:srcRect t="70065"/>
          <a:stretch/>
        </p:blipFill>
        <p:spPr>
          <a:xfrm>
            <a:off x="1016858" y="4952825"/>
            <a:ext cx="4469543" cy="1021830"/>
          </a:xfrm>
          <a:prstGeom prst="rect">
            <a:avLst/>
          </a:prstGeom>
        </p:spPr>
      </p:pic>
      <p:sp>
        <p:nvSpPr>
          <p:cNvPr id="11" name="Google Shape;59;p3">
            <a:extLst>
              <a:ext uri="{FF2B5EF4-FFF2-40B4-BE49-F238E27FC236}">
                <a16:creationId xmlns:a16="http://schemas.microsoft.com/office/drawing/2014/main" id="{D1B851A0-BE86-4F07-BDB2-96B5E22F79DB}"/>
              </a:ext>
            </a:extLst>
          </p:cNvPr>
          <p:cNvSpPr txBox="1">
            <a:spLocks/>
          </p:cNvSpPr>
          <p:nvPr/>
        </p:nvSpPr>
        <p:spPr>
          <a:xfrm>
            <a:off x="720830" y="1123977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ko-KR" altLang="en-US" sz="2400" b="1" dirty="0"/>
              <a:t>□ 요구사항</a:t>
            </a:r>
            <a:r>
              <a:rPr lang="en-US" altLang="ko-KR" sz="2400" b="1" dirty="0"/>
              <a:t>/</a:t>
            </a:r>
            <a:r>
              <a:rPr lang="ko-KR" altLang="en-US" sz="2400" b="1" dirty="0"/>
              <a:t>기능 </a:t>
            </a:r>
            <a:r>
              <a:rPr lang="en-US" altLang="ko-KR" sz="2400" b="1" dirty="0"/>
              <a:t>+ </a:t>
            </a:r>
            <a:r>
              <a:rPr lang="ko-KR" altLang="en-US" sz="2400" b="1" dirty="0"/>
              <a:t>시연으로 </a:t>
            </a:r>
            <a:r>
              <a:rPr lang="ko-KR" altLang="en-US" sz="2400" b="1" dirty="0" err="1"/>
              <a:t>보여드릴께요</a:t>
            </a:r>
            <a:endParaRPr lang="ko-KR" altLang="en-US" sz="2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97518E-FB32-4C37-81C9-DD33959E4B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790" y="2405243"/>
            <a:ext cx="6553210" cy="3328780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CED2857-8276-402D-BFBA-923E2E6CF00F}"/>
              </a:ext>
            </a:extLst>
          </p:cNvPr>
          <p:cNvSpPr/>
          <p:nvPr/>
        </p:nvSpPr>
        <p:spPr>
          <a:xfrm>
            <a:off x="5567072" y="2241234"/>
            <a:ext cx="6553210" cy="3733421"/>
          </a:xfrm>
          <a:prstGeom prst="roundRect">
            <a:avLst>
              <a:gd name="adj" fmla="val 802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C10ED4C-C0A4-4C4F-86E7-3BB46EEA85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94558" y="2469411"/>
            <a:ext cx="376476" cy="32554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7175376-BAC4-49D8-A1F1-C0F8E72AA9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94558" y="3810374"/>
            <a:ext cx="376476" cy="32554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7278858-6C23-44F6-A2B4-2376583B3F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94558" y="4979712"/>
            <a:ext cx="376476" cy="325541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97BA17D-F2EF-4CDA-AA48-A89AC0D2787A}"/>
              </a:ext>
            </a:extLst>
          </p:cNvPr>
          <p:cNvCxnSpPr/>
          <p:nvPr/>
        </p:nvCxnSpPr>
        <p:spPr>
          <a:xfrm>
            <a:off x="5781726" y="3762248"/>
            <a:ext cx="60989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DAADEBE-D5FE-4AB7-A204-AB021252D5B8}"/>
              </a:ext>
            </a:extLst>
          </p:cNvPr>
          <p:cNvCxnSpPr/>
          <p:nvPr/>
        </p:nvCxnSpPr>
        <p:spPr>
          <a:xfrm>
            <a:off x="5781726" y="4947628"/>
            <a:ext cx="6098904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824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sz="3200" b="1" dirty="0"/>
              <a:t>2. </a:t>
            </a:r>
            <a:r>
              <a:rPr lang="ko-KR" altLang="en-US" sz="3200" b="1" dirty="0"/>
              <a:t>기능 구현 소개 </a:t>
            </a:r>
            <a:r>
              <a:rPr lang="en-US" altLang="ko-KR" sz="3200" b="1" dirty="0"/>
              <a:t>(1~2</a:t>
            </a:r>
            <a:r>
              <a:rPr lang="ko-KR" altLang="en-US" sz="3200" b="1" dirty="0"/>
              <a:t>일차</a:t>
            </a:r>
            <a:r>
              <a:rPr lang="en-US" altLang="ko-KR" sz="3200" b="1" dirty="0"/>
              <a:t>)</a:t>
            </a:r>
            <a:endParaRPr lang="ko-KR" altLang="en-US" sz="32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882D7F6-7BB1-44E9-86B8-DBAEF703FB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</a:blip>
          <a:srcRect t="27056" b="53376"/>
          <a:stretch/>
        </p:blipFill>
        <p:spPr>
          <a:xfrm>
            <a:off x="1016858" y="2241234"/>
            <a:ext cx="4469543" cy="6679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FE6296D-D5FF-4202-AD2F-50BEBDF0B2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631" b="28943"/>
          <a:stretch/>
        </p:blipFill>
        <p:spPr>
          <a:xfrm>
            <a:off x="1016858" y="3497042"/>
            <a:ext cx="4469543" cy="86790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8718DE0-609A-4E38-AC12-3E664EC978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</a:blip>
          <a:srcRect t="70065"/>
          <a:stretch/>
        </p:blipFill>
        <p:spPr>
          <a:xfrm>
            <a:off x="1016858" y="4952825"/>
            <a:ext cx="4469543" cy="1021830"/>
          </a:xfrm>
          <a:prstGeom prst="rect">
            <a:avLst/>
          </a:prstGeom>
        </p:spPr>
      </p:pic>
      <p:sp>
        <p:nvSpPr>
          <p:cNvPr id="11" name="Google Shape;59;p3">
            <a:extLst>
              <a:ext uri="{FF2B5EF4-FFF2-40B4-BE49-F238E27FC236}">
                <a16:creationId xmlns:a16="http://schemas.microsoft.com/office/drawing/2014/main" id="{D1B851A0-BE86-4F07-BDB2-96B5E22F79DB}"/>
              </a:ext>
            </a:extLst>
          </p:cNvPr>
          <p:cNvSpPr txBox="1">
            <a:spLocks/>
          </p:cNvSpPr>
          <p:nvPr/>
        </p:nvSpPr>
        <p:spPr>
          <a:xfrm>
            <a:off x="720830" y="1123977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ko-KR" altLang="en-US" sz="2400" b="1" dirty="0"/>
              <a:t>□ 요구사항</a:t>
            </a:r>
            <a:r>
              <a:rPr lang="en-US" altLang="ko-KR" sz="2400" b="1" dirty="0"/>
              <a:t>/</a:t>
            </a:r>
            <a:r>
              <a:rPr lang="ko-KR" altLang="en-US" sz="2400" b="1" dirty="0"/>
              <a:t>기능 </a:t>
            </a:r>
            <a:r>
              <a:rPr lang="en-US" altLang="ko-KR" sz="2400" b="1" dirty="0"/>
              <a:t>+ </a:t>
            </a:r>
            <a:r>
              <a:rPr lang="ko-KR" altLang="en-US" sz="2400" b="1" dirty="0"/>
              <a:t>시연으로 </a:t>
            </a:r>
            <a:r>
              <a:rPr lang="ko-KR" altLang="en-US" sz="2400" b="1" dirty="0" err="1"/>
              <a:t>보여드릴께요</a:t>
            </a:r>
            <a:endParaRPr lang="ko-KR" altLang="en-US" sz="2400" b="1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E38A57A-3FCF-4515-8C42-2938D504491A}"/>
              </a:ext>
            </a:extLst>
          </p:cNvPr>
          <p:cNvSpPr/>
          <p:nvPr/>
        </p:nvSpPr>
        <p:spPr>
          <a:xfrm>
            <a:off x="5567072" y="1773777"/>
            <a:ext cx="6553210" cy="4774080"/>
          </a:xfrm>
          <a:prstGeom prst="roundRect">
            <a:avLst>
              <a:gd name="adj" fmla="val 802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09F80C-F2E5-4C88-9F70-6513C6F5B0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779" y="2657132"/>
            <a:ext cx="3338977" cy="177421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778A408-D37D-4A08-9459-7171AD7F954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8468"/>
          <a:stretch/>
        </p:blipFill>
        <p:spPr>
          <a:xfrm>
            <a:off x="9283427" y="2028852"/>
            <a:ext cx="2564291" cy="1707971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1071309-73EE-4102-9DFF-0551A2E7536E}"/>
              </a:ext>
            </a:extLst>
          </p:cNvPr>
          <p:cNvCxnSpPr>
            <a:cxnSpLocks/>
          </p:cNvCxnSpPr>
          <p:nvPr/>
        </p:nvCxnSpPr>
        <p:spPr>
          <a:xfrm flipV="1">
            <a:off x="6924007" y="2049381"/>
            <a:ext cx="2359420" cy="739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E4A1528-4A0D-4329-9135-84CD5C8B7C91}"/>
              </a:ext>
            </a:extLst>
          </p:cNvPr>
          <p:cNvCxnSpPr>
            <a:cxnSpLocks/>
          </p:cNvCxnSpPr>
          <p:nvPr/>
        </p:nvCxnSpPr>
        <p:spPr>
          <a:xfrm>
            <a:off x="6924007" y="3136900"/>
            <a:ext cx="2359420" cy="584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312E68C-9E36-431A-B925-E4A38442CC2D}"/>
              </a:ext>
            </a:extLst>
          </p:cNvPr>
          <p:cNvSpPr/>
          <p:nvPr/>
        </p:nvSpPr>
        <p:spPr>
          <a:xfrm>
            <a:off x="5863779" y="4520786"/>
            <a:ext cx="5983939" cy="1707971"/>
          </a:xfrm>
          <a:prstGeom prst="roundRect">
            <a:avLst>
              <a:gd name="adj" fmla="val 8023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FF1FF53B-1602-4E08-B2B9-2E27DEB9859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83531" y="4622800"/>
            <a:ext cx="4740200" cy="1567857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B1254CAF-D8D1-4736-BB05-30BCAF8382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5769" y="2653187"/>
            <a:ext cx="328691" cy="284221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129AEAB7-31ED-40B2-BA86-17E78E8E53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5769" y="2950590"/>
            <a:ext cx="328691" cy="28422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11044EA8-694D-4B23-A81C-3B9B41B90F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5769" y="3263233"/>
            <a:ext cx="328691" cy="284221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0EC09BA-076A-43B4-A213-729AF2B292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79030" y="3499462"/>
            <a:ext cx="328691" cy="284221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A96064F4-2283-44BE-A116-70C0856673F4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40010" y="3813561"/>
            <a:ext cx="328691" cy="284221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7D28CCAE-99FC-41EE-9F7A-D69E7D172C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0010" y="4097782"/>
            <a:ext cx="328691" cy="284221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6F6C8179-A786-48AF-86E4-F2FDB97C84F7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304336" y="4810714"/>
            <a:ext cx="328691" cy="284221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472C2A0A-A0A1-4606-85A2-DC6823F6C10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316575" y="5690434"/>
            <a:ext cx="328691" cy="284221"/>
          </a:xfrm>
          <a:prstGeom prst="rect">
            <a:avLst/>
          </a:prstGeom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BCA81AC-8767-450F-99EB-0DB9D26D0E67}"/>
              </a:ext>
            </a:extLst>
          </p:cNvPr>
          <p:cNvCxnSpPr/>
          <p:nvPr/>
        </p:nvCxnSpPr>
        <p:spPr>
          <a:xfrm>
            <a:off x="6047144" y="5610224"/>
            <a:ext cx="563223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637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CA1A374-6093-44BF-948B-19386313C6A0}"/>
              </a:ext>
            </a:extLst>
          </p:cNvPr>
          <p:cNvSpPr/>
          <p:nvPr/>
        </p:nvSpPr>
        <p:spPr>
          <a:xfrm>
            <a:off x="5851708" y="4195891"/>
            <a:ext cx="2754264" cy="1900110"/>
          </a:xfrm>
          <a:prstGeom prst="roundRect">
            <a:avLst>
              <a:gd name="adj" fmla="val 8023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587EFBB-42B8-4746-967E-FC53A0E5359A}"/>
              </a:ext>
            </a:extLst>
          </p:cNvPr>
          <p:cNvSpPr/>
          <p:nvPr/>
        </p:nvSpPr>
        <p:spPr>
          <a:xfrm>
            <a:off x="8843677" y="4195891"/>
            <a:ext cx="3038898" cy="1900110"/>
          </a:xfrm>
          <a:prstGeom prst="roundRect">
            <a:avLst>
              <a:gd name="adj" fmla="val 8023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1E7C6CE-2D53-484E-907C-5B0E0AE8D1B3}"/>
              </a:ext>
            </a:extLst>
          </p:cNvPr>
          <p:cNvSpPr/>
          <p:nvPr/>
        </p:nvSpPr>
        <p:spPr>
          <a:xfrm>
            <a:off x="5851707" y="1949668"/>
            <a:ext cx="6030869" cy="2108985"/>
          </a:xfrm>
          <a:prstGeom prst="roundRect">
            <a:avLst>
              <a:gd name="adj" fmla="val 8023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sz="3200" b="1" dirty="0"/>
              <a:t>2. </a:t>
            </a:r>
            <a:r>
              <a:rPr lang="ko-KR" altLang="en-US" sz="3200" b="1" dirty="0"/>
              <a:t>기능 구현 소개 </a:t>
            </a:r>
            <a:r>
              <a:rPr lang="en-US" altLang="ko-KR" sz="3200" b="1" dirty="0"/>
              <a:t>(1~2</a:t>
            </a:r>
            <a:r>
              <a:rPr lang="ko-KR" altLang="en-US" sz="3200" b="1" dirty="0"/>
              <a:t>일차</a:t>
            </a:r>
            <a:r>
              <a:rPr lang="en-US" altLang="ko-KR" sz="3200" b="1" dirty="0"/>
              <a:t>)</a:t>
            </a:r>
            <a:endParaRPr lang="ko-KR" altLang="en-US" sz="32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882D7F6-7BB1-44E9-86B8-DBAEF703FB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</a:blip>
          <a:srcRect t="27056" b="53376"/>
          <a:stretch/>
        </p:blipFill>
        <p:spPr>
          <a:xfrm>
            <a:off x="1016858" y="2241234"/>
            <a:ext cx="4469543" cy="6679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FE6296D-D5FF-4202-AD2F-50BEBDF0B2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</a:blip>
          <a:srcRect t="45631" b="28943"/>
          <a:stretch/>
        </p:blipFill>
        <p:spPr>
          <a:xfrm>
            <a:off x="1016858" y="3497042"/>
            <a:ext cx="4469543" cy="86790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8718DE0-609A-4E38-AC12-3E664EC978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065"/>
          <a:stretch/>
        </p:blipFill>
        <p:spPr>
          <a:xfrm>
            <a:off x="1016858" y="4952825"/>
            <a:ext cx="4469543" cy="1021830"/>
          </a:xfrm>
          <a:prstGeom prst="rect">
            <a:avLst/>
          </a:prstGeom>
        </p:spPr>
      </p:pic>
      <p:sp>
        <p:nvSpPr>
          <p:cNvPr id="11" name="Google Shape;59;p3">
            <a:extLst>
              <a:ext uri="{FF2B5EF4-FFF2-40B4-BE49-F238E27FC236}">
                <a16:creationId xmlns:a16="http://schemas.microsoft.com/office/drawing/2014/main" id="{D1B851A0-BE86-4F07-BDB2-96B5E22F79DB}"/>
              </a:ext>
            </a:extLst>
          </p:cNvPr>
          <p:cNvSpPr txBox="1">
            <a:spLocks/>
          </p:cNvSpPr>
          <p:nvPr/>
        </p:nvSpPr>
        <p:spPr>
          <a:xfrm>
            <a:off x="720830" y="1123977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ko-KR" altLang="en-US" sz="2400" b="1" dirty="0"/>
              <a:t>□ 요구사항</a:t>
            </a:r>
            <a:r>
              <a:rPr lang="en-US" altLang="ko-KR" sz="2400" b="1" dirty="0"/>
              <a:t>/</a:t>
            </a:r>
            <a:r>
              <a:rPr lang="ko-KR" altLang="en-US" sz="2400" b="1" dirty="0"/>
              <a:t>기능 </a:t>
            </a:r>
            <a:r>
              <a:rPr lang="en-US" altLang="ko-KR" sz="2400" b="1" dirty="0"/>
              <a:t>+ </a:t>
            </a:r>
            <a:r>
              <a:rPr lang="ko-KR" altLang="en-US" sz="2400" b="1" dirty="0"/>
              <a:t>시연으로 </a:t>
            </a:r>
            <a:r>
              <a:rPr lang="ko-KR" altLang="en-US" sz="2400" b="1" dirty="0" err="1"/>
              <a:t>보여드릴께요</a:t>
            </a:r>
            <a:endParaRPr lang="ko-KR" altLang="en-US" sz="2400" b="1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D6614D7-145D-4B5F-A596-465A06CE2C73}"/>
              </a:ext>
            </a:extLst>
          </p:cNvPr>
          <p:cNvSpPr/>
          <p:nvPr/>
        </p:nvSpPr>
        <p:spPr>
          <a:xfrm>
            <a:off x="5567072" y="1773778"/>
            <a:ext cx="6553210" cy="4668334"/>
          </a:xfrm>
          <a:prstGeom prst="roundRect">
            <a:avLst>
              <a:gd name="adj" fmla="val 802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66FE2A-C4B1-4311-8D73-40C17642823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11906" y="2139377"/>
            <a:ext cx="4639322" cy="162900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8B504C4-4559-4426-BA05-2192C502380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11906" y="4423433"/>
            <a:ext cx="2362530" cy="141942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2E437ED-796C-4AEF-AFF7-8E1BB15104A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43677" y="4369643"/>
            <a:ext cx="3038899" cy="111458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0E37790-88C6-4930-B46A-CA32A41A3061}"/>
              </a:ext>
            </a:extLst>
          </p:cNvPr>
          <p:cNvSpPr txBox="1"/>
          <p:nvPr/>
        </p:nvSpPr>
        <p:spPr>
          <a:xfrm>
            <a:off x="7122208" y="2145154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9C3E31-7E06-4D0F-8617-B68FF22DE408}"/>
              </a:ext>
            </a:extLst>
          </p:cNvPr>
          <p:cNvSpPr txBox="1"/>
          <p:nvPr/>
        </p:nvSpPr>
        <p:spPr>
          <a:xfrm>
            <a:off x="7122208" y="4338054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87BDE1-3D58-46C4-B7A4-862B457BBCD2}"/>
              </a:ext>
            </a:extLst>
          </p:cNvPr>
          <p:cNvSpPr txBox="1"/>
          <p:nvPr/>
        </p:nvSpPr>
        <p:spPr>
          <a:xfrm>
            <a:off x="10151428" y="4347019"/>
            <a:ext cx="333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7CFB4327-A758-4251-BC23-3F2658A98C1A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385054" y="2136271"/>
            <a:ext cx="376476" cy="32554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BB56926-AF06-4CB9-99B3-44FEC41C17A8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385054" y="4338054"/>
            <a:ext cx="376476" cy="325541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6A98294C-57FB-4921-A689-BE7DDFA53900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34512" y="4338054"/>
            <a:ext cx="376476" cy="32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274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sz="3200" b="1" dirty="0"/>
              <a:t>2. </a:t>
            </a:r>
            <a:r>
              <a:rPr lang="ko-KR" altLang="en-US" sz="3200" b="1" dirty="0"/>
              <a:t>기능 구현 소개 </a:t>
            </a:r>
            <a:r>
              <a:rPr lang="en-US" altLang="ko-KR" sz="3200" b="1" dirty="0"/>
              <a:t>(3~4</a:t>
            </a:r>
            <a:r>
              <a:rPr lang="ko-KR" altLang="en-US" sz="3200" b="1" dirty="0"/>
              <a:t>일차</a:t>
            </a:r>
            <a:r>
              <a:rPr lang="en-US" altLang="ko-KR" sz="3200" b="1" dirty="0"/>
              <a:t>)</a:t>
            </a:r>
            <a:endParaRPr lang="ko-KR" altLang="en-US" sz="3200" b="1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331253B-5A15-400F-AE46-2787F8EE55C6}"/>
              </a:ext>
            </a:extLst>
          </p:cNvPr>
          <p:cNvGrpSpPr/>
          <p:nvPr/>
        </p:nvGrpSpPr>
        <p:grpSpPr>
          <a:xfrm>
            <a:off x="1012023" y="2073773"/>
            <a:ext cx="3816651" cy="3988576"/>
            <a:chOff x="1012023" y="2073773"/>
            <a:chExt cx="3816651" cy="398857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DD0193E-AED9-4C97-BF86-E80AA6D4B7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6801"/>
            <a:stretch/>
          </p:blipFill>
          <p:spPr>
            <a:xfrm>
              <a:off x="1012023" y="2073773"/>
              <a:ext cx="2893098" cy="424263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CD1B943-68F2-4526-BC53-E3005D69B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6168" y="2939410"/>
              <a:ext cx="2488364" cy="414727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42F7E99E-1416-4F47-99D9-26568BB80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12023" y="3795511"/>
              <a:ext cx="3292834" cy="429717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A5CF212F-0E34-420D-88E9-3C80BDB73D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36168" y="4666602"/>
              <a:ext cx="3792506" cy="469691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1F0923E2-7D47-41EF-9679-B23AA5DB9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12023" y="5577668"/>
              <a:ext cx="3602631" cy="484681"/>
            </a:xfrm>
            <a:prstGeom prst="rect">
              <a:avLst/>
            </a:prstGeom>
          </p:spPr>
        </p:pic>
      </p:grpSp>
      <p:sp>
        <p:nvSpPr>
          <p:cNvPr id="17" name="Google Shape;59;p3">
            <a:extLst>
              <a:ext uri="{FF2B5EF4-FFF2-40B4-BE49-F238E27FC236}">
                <a16:creationId xmlns:a16="http://schemas.microsoft.com/office/drawing/2014/main" id="{0E083EAE-341A-4043-B3A3-18BCFA4FE962}"/>
              </a:ext>
            </a:extLst>
          </p:cNvPr>
          <p:cNvSpPr txBox="1">
            <a:spLocks/>
          </p:cNvSpPr>
          <p:nvPr/>
        </p:nvSpPr>
        <p:spPr>
          <a:xfrm>
            <a:off x="720830" y="1123977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lang="ko-KR" altLang="en-US" sz="2400" b="1" dirty="0"/>
              <a:t>□ 요구사항</a:t>
            </a:r>
            <a:r>
              <a:rPr lang="en-US" altLang="ko-KR" sz="2400" b="1" dirty="0"/>
              <a:t>/</a:t>
            </a:r>
            <a:r>
              <a:rPr lang="ko-KR" altLang="en-US" sz="2400" b="1" dirty="0"/>
              <a:t>기능 </a:t>
            </a:r>
            <a:r>
              <a:rPr lang="en-US" altLang="ko-KR" sz="2400" b="1" dirty="0"/>
              <a:t>+ </a:t>
            </a:r>
            <a:r>
              <a:rPr lang="ko-KR" altLang="en-US" sz="2400" b="1" dirty="0"/>
              <a:t>시연으로 </a:t>
            </a:r>
            <a:r>
              <a:rPr lang="ko-KR" altLang="en-US" sz="2400" b="1" dirty="0" err="1"/>
              <a:t>보여드릴께요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11804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584</Words>
  <Application>Microsoft Office PowerPoint</Application>
  <PresentationFormat>와이드스크린</PresentationFormat>
  <Paragraphs>83</Paragraphs>
  <Slides>19</Slides>
  <Notes>19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Malgun Gothic</vt:lpstr>
      <vt:lpstr>Arial</vt:lpstr>
      <vt:lpstr>Office 테마</vt:lpstr>
      <vt:lpstr>Microsoft Excel 워크시트</vt:lpstr>
      <vt:lpstr>PowerPoint 프레젠테이션</vt:lpstr>
      <vt:lpstr>PowerPoint 프레젠테이션</vt:lpstr>
      <vt:lpstr>1. 조원 소개 및 역할</vt:lpstr>
      <vt:lpstr>2. 기능 구현 소개 : Sequence Diagram</vt:lpstr>
      <vt:lpstr>2. 기능 구현 소개 (1~2일차)</vt:lpstr>
      <vt:lpstr>2. 기능 구현 소개 (1~2일차)</vt:lpstr>
      <vt:lpstr>2. 기능 구현 소개 (1~2일차)</vt:lpstr>
      <vt:lpstr>2. 기능 구현 소개 (1~2일차)</vt:lpstr>
      <vt:lpstr>2. 기능 구현 소개 (3~4일차)</vt:lpstr>
      <vt:lpstr>2. 기능 구현 소개 (3~4일차)</vt:lpstr>
      <vt:lpstr>2. 기능 구현 소개 (3~4일차)</vt:lpstr>
      <vt:lpstr>2. 기능 구현 소개 (3~4일차)</vt:lpstr>
      <vt:lpstr>2. 기능 구현 소개 (3~4일차)</vt:lpstr>
      <vt:lpstr>2. 기능 구현 소개 (3~4일차)</vt:lpstr>
      <vt:lpstr>3. TDD 활용 예시</vt:lpstr>
      <vt:lpstr>4. Mocking 활용 예시</vt:lpstr>
      <vt:lpstr>5. 리팩토링을 통한 클린코드 전후 결과 비교</vt:lpstr>
      <vt:lpstr>5. (추가 별첨) 리팩토링을 통한 클린코드 전후 결과 비교</vt:lpstr>
      <vt:lpstr>6. 소감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linejin1313@gmail.com</dc:creator>
  <cp:lastModifiedBy>User</cp:lastModifiedBy>
  <cp:revision>31</cp:revision>
  <dcterms:created xsi:type="dcterms:W3CDTF">2024-04-15T01:50:35Z</dcterms:created>
  <dcterms:modified xsi:type="dcterms:W3CDTF">2025-04-07T05:06:07Z</dcterms:modified>
</cp:coreProperties>
</file>