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60" r:id="rId5"/>
    <p:sldId id="366" r:id="rId6"/>
    <p:sldId id="367" r:id="rId7"/>
    <p:sldId id="368" r:id="rId8"/>
    <p:sldId id="373" r:id="rId9"/>
    <p:sldId id="258" r:id="rId10"/>
    <p:sldId id="257" r:id="rId11"/>
    <p:sldId id="383" r:id="rId12"/>
    <p:sldId id="2874" r:id="rId13"/>
    <p:sldId id="274" r:id="rId14"/>
    <p:sldId id="259" r:id="rId1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0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B230E-C6D8-4E63-BA94-61CBA2FC838B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F644E-FB1A-41FF-B1AF-C0A1D71845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6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8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5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36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369219"/>
            <a:ext cx="386715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69219"/>
            <a:ext cx="3867150" cy="3263504"/>
          </a:xfrm>
          <a:prstGeom prst="rect">
            <a:avLst/>
          </a:prstGeom>
        </p:spPr>
        <p:txBody>
          <a:bodyPr/>
          <a:lstStyle/>
          <a:p>
            <a:pPr lvl="0"/>
            <a:endParaRPr lang="es-CO" noProof="0"/>
          </a:p>
        </p:txBody>
      </p:sp>
    </p:spTree>
    <p:extLst>
      <p:ext uri="{BB962C8B-B14F-4D97-AF65-F5344CB8AC3E}">
        <p14:creationId xmlns:p14="http://schemas.microsoft.com/office/powerpoint/2010/main" val="21398854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endParaRPr lang="es-CO" noProof="0"/>
          </a:p>
        </p:txBody>
      </p:sp>
    </p:spTree>
    <p:extLst>
      <p:ext uri="{BB962C8B-B14F-4D97-AF65-F5344CB8AC3E}">
        <p14:creationId xmlns:p14="http://schemas.microsoft.com/office/powerpoint/2010/main" val="873559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1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7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5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0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2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eonv@universidadean.edu.c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94100" y="1819138"/>
            <a:ext cx="52731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000" dirty="0">
                <a:solidFill>
                  <a:schemeClr val="bg1"/>
                </a:solidFill>
              </a:rPr>
              <a:t>INDUCCIÓN</a:t>
            </a:r>
          </a:p>
          <a:p>
            <a:pPr algn="r"/>
            <a:r>
              <a:rPr lang="es-ES" sz="3000" dirty="0">
                <a:solidFill>
                  <a:schemeClr val="bg1"/>
                </a:solidFill>
              </a:rPr>
              <a:t>SEMINARIO DE INVESTIGACIÓN</a:t>
            </a:r>
          </a:p>
          <a:p>
            <a:pPr algn="r"/>
            <a:endParaRPr lang="es-ES" sz="2400" dirty="0">
              <a:solidFill>
                <a:schemeClr val="bg1"/>
              </a:solidFill>
            </a:endParaRPr>
          </a:p>
          <a:p>
            <a:pPr algn="r"/>
            <a:r>
              <a:rPr lang="es-ES" sz="2400" dirty="0">
                <a:solidFill>
                  <a:schemeClr val="bg1"/>
                </a:solidFill>
              </a:rPr>
              <a:t>2025</a:t>
            </a:r>
          </a:p>
          <a:p>
            <a:pPr algn="r"/>
            <a:r>
              <a:rPr lang="es-ES" sz="2400" dirty="0">
                <a:solidFill>
                  <a:schemeClr val="bg1"/>
                </a:solidFill>
              </a:rPr>
              <a:t>Elizabeth León Velásquez, PhD</a:t>
            </a:r>
          </a:p>
          <a:p>
            <a:pPr algn="r"/>
            <a:r>
              <a:rPr lang="es-ES" sz="2400" dirty="0">
                <a:solidFill>
                  <a:schemeClr val="bg1"/>
                </a:solidFill>
                <a:hlinkClick r:id="rId3"/>
              </a:rPr>
              <a:t>eleonv@universidadean.edu.co</a:t>
            </a:r>
            <a:r>
              <a:rPr lang="es-ES" sz="24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ADC379A8-88D1-8F4A-B34A-821DA81B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1" y="1024306"/>
            <a:ext cx="7238809" cy="3849030"/>
          </a:xfrm>
        </p:spPr>
        <p:txBody>
          <a:bodyPr>
            <a:normAutofit fontScale="70000" lnSpcReduction="20000"/>
          </a:bodyPr>
          <a:lstStyle/>
          <a:p>
            <a:pPr marL="51435" indent="0" algn="just">
              <a:lnSpc>
                <a:spcPct val="120000"/>
              </a:lnSpc>
              <a:spcBef>
                <a:spcPts val="150"/>
              </a:spcBef>
              <a:buNone/>
            </a:pPr>
            <a:r>
              <a:rPr lang="es-CO" sz="2175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CO" sz="2550">
                <a:latin typeface="Arial" panose="020B0604020202020204" pitchFamily="34" charset="0"/>
                <a:cs typeface="Arial" panose="020B0604020202020204" pitchFamily="34" charset="0"/>
              </a:rPr>
              <a:t>En la Justificación de la Investigación, se procede a definir </a:t>
            </a:r>
            <a:r>
              <a:rPr lang="es-CO" sz="2550" b="1">
                <a:latin typeface="Arial" panose="020B0604020202020204" pitchFamily="34" charset="0"/>
                <a:cs typeface="Arial" panose="020B0604020202020204" pitchFamily="34" charset="0"/>
              </a:rPr>
              <a:t>POR QUÉ y PARA QUÉ </a:t>
            </a:r>
            <a:r>
              <a:rPr lang="es-CO" sz="2550">
                <a:latin typeface="Arial" panose="020B0604020202020204" pitchFamily="34" charset="0"/>
                <a:cs typeface="Arial" panose="020B0604020202020204" pitchFamily="34" charset="0"/>
              </a:rPr>
              <a:t>o lo QUE SE BUSCA y PARA QUÉ, se desarrolla el tema de estudio considerado.</a:t>
            </a:r>
          </a:p>
          <a:p>
            <a:pPr marL="51435" indent="0" algn="just">
              <a:lnSpc>
                <a:spcPct val="120000"/>
              </a:lnSpc>
              <a:spcBef>
                <a:spcPts val="150"/>
              </a:spcBef>
              <a:buNone/>
            </a:pPr>
            <a:endParaRPr lang="es-CO" sz="25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" indent="0" algn="just">
              <a:lnSpc>
                <a:spcPct val="120000"/>
              </a:lnSpc>
              <a:spcBef>
                <a:spcPts val="150"/>
              </a:spcBef>
              <a:buNone/>
            </a:pPr>
            <a:r>
              <a:rPr lang="es-CO" sz="2550">
                <a:latin typeface="Arial" panose="020B0604020202020204" pitchFamily="34" charset="0"/>
                <a:cs typeface="Arial" panose="020B0604020202020204" pitchFamily="34" charset="0"/>
              </a:rPr>
              <a:t>• Justificar una investigación es exponer las razones por las cuales se quiere realizar. Toda investigación debe realizarse con un propósito definido.</a:t>
            </a:r>
          </a:p>
          <a:p>
            <a:pPr marL="51435" indent="0" algn="just">
              <a:lnSpc>
                <a:spcPct val="120000"/>
              </a:lnSpc>
              <a:spcBef>
                <a:spcPts val="150"/>
              </a:spcBef>
              <a:buNone/>
            </a:pPr>
            <a:endParaRPr lang="es-CO" sz="25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" indent="0" algn="just">
              <a:lnSpc>
                <a:spcPct val="120000"/>
              </a:lnSpc>
              <a:spcBef>
                <a:spcPts val="150"/>
              </a:spcBef>
              <a:buNone/>
            </a:pPr>
            <a:r>
              <a:rPr lang="es-CO" sz="2550">
                <a:latin typeface="Arial" panose="020B0604020202020204" pitchFamily="34" charset="0"/>
                <a:cs typeface="Arial" panose="020B0604020202020204" pitchFamily="34" charset="0"/>
              </a:rPr>
              <a:t>• El investigador tiene que saber "vender la idea" de la investigación a realizar, por lo que deberá acentuar sus argumentos en los beneficios a obtener y a los usos que  se le dará al conocimiento</a:t>
            </a:r>
            <a:r>
              <a:rPr lang="es-CO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2559" y="72737"/>
            <a:ext cx="6286500" cy="53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CO" sz="3000" b="1">
                <a:solidFill>
                  <a:srgbClr val="0000FF"/>
                </a:solidFill>
                <a:cs typeface="Arial" panose="020B0604020202020204" pitchFamily="34" charset="0"/>
              </a:rPr>
              <a:t>Justificación</a:t>
            </a:r>
          </a:p>
        </p:txBody>
      </p:sp>
    </p:spTree>
    <p:extLst>
      <p:ext uri="{BB962C8B-B14F-4D97-AF65-F5344CB8AC3E}">
        <p14:creationId xmlns:p14="http://schemas.microsoft.com/office/powerpoint/2010/main" val="231096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E9B99-7E36-4531-996A-C04F22888ECE}"/>
              </a:ext>
            </a:extLst>
          </p:cNvPr>
          <p:cNvSpPr txBox="1"/>
          <p:nvPr/>
        </p:nvSpPr>
        <p:spPr>
          <a:xfrm>
            <a:off x="2286000" y="23884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Calle 71 No. 9 - 84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9F1BD6-B5F8-47F1-975A-440284DF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06" y="4133250"/>
            <a:ext cx="714301" cy="8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0" y="1"/>
            <a:ext cx="6858000" cy="53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CO" sz="3000" b="1">
                <a:solidFill>
                  <a:srgbClr val="0000FF"/>
                </a:solidFill>
                <a:cs typeface="Arial" charset="0"/>
              </a:rPr>
              <a:t>Problema de investigación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5638" y="721549"/>
            <a:ext cx="7491844" cy="320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3550" indent="-4635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20750" indent="-3429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7950" indent="-3429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35150" indent="-3429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92350" indent="-3429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95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67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639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211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sz="2100" b="1">
                <a:cs typeface="Arial" charset="0"/>
              </a:rPr>
              <a:t>Identificación + formulación problema investigación </a:t>
            </a:r>
            <a:r>
              <a:rPr lang="es-CO" altLang="es-CO" sz="2100" b="1">
                <a:cs typeface="Arial" charset="0"/>
                <a:sym typeface="Symbol"/>
              </a:rPr>
              <a:t> </a:t>
            </a:r>
            <a:r>
              <a:rPr lang="es-CO" altLang="es-CO" sz="2100" b="1">
                <a:cs typeface="Arial" charset="0"/>
              </a:rPr>
              <a:t>etapa 1 muy importante proceso investigación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</a:pPr>
            <a:endParaRPr lang="es-CO" altLang="es-CO" sz="2100" b="1">
              <a:cs typeface="Arial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sz="2100">
                <a:cs typeface="Arial" charset="0"/>
              </a:rPr>
              <a:t>Primero </a:t>
            </a:r>
            <a:r>
              <a:rPr lang="es-CO" altLang="es-CO" sz="2100" b="1">
                <a:cs typeface="Arial" charset="0"/>
              </a:rPr>
              <a:t>debe ser seleccionado</a:t>
            </a:r>
            <a:r>
              <a:rPr lang="es-CO" altLang="es-CO" sz="2100">
                <a:cs typeface="Arial" charset="0"/>
              </a:rPr>
              <a:t> por investigador! </a:t>
            </a:r>
            <a:r>
              <a:rPr lang="es-CO" altLang="es-CO" sz="2100">
                <a:cs typeface="Arial" charset="0"/>
                <a:sym typeface="Symbol"/>
              </a:rPr>
              <a:t> criterios: interés, conocimientos, destrezas, recursos (acoplamiento/compatibilidad investigador-problema)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</a:pPr>
            <a:endParaRPr lang="es-CO" altLang="es-CO" sz="2100">
              <a:cs typeface="Arial" charset="0"/>
              <a:sym typeface="Symbol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sz="2100">
                <a:cs typeface="Arial" charset="0"/>
              </a:rPr>
              <a:t>Buena investigación </a:t>
            </a:r>
            <a:r>
              <a:rPr lang="es-CO" altLang="es-CO" sz="2100" b="1">
                <a:cs typeface="Arial" charset="0"/>
              </a:rPr>
              <a:t>requiere dedicación/tiempo</a:t>
            </a:r>
            <a:r>
              <a:rPr lang="es-CO" altLang="es-CO" sz="2100">
                <a:cs typeface="Arial" charset="0"/>
              </a:rPr>
              <a:t> para selección/identificación/delimitación problema investigación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</a:pPr>
            <a:endParaRPr lang="es-ES" altLang="es-CO" sz="2100"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</a:pPr>
            <a:endParaRPr lang="es-CO" altLang="es-CO" sz="21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455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0" y="1"/>
            <a:ext cx="6858000" cy="53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CO" sz="3000" b="1">
                <a:solidFill>
                  <a:srgbClr val="0000FF"/>
                </a:solidFill>
                <a:cs typeface="Arial" charset="0"/>
              </a:rPr>
              <a:t>Problema de investigación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0945" y="799202"/>
            <a:ext cx="7395071" cy="369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3550" indent="-4635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20750" indent="-3429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7950" indent="-3429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35150" indent="-3429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92350" indent="-3429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95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67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639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211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lnSpc>
                <a:spcPct val="90000"/>
              </a:lnSpc>
              <a:buClr>
                <a:schemeClr val="tx1"/>
              </a:buClr>
            </a:pPr>
            <a:r>
              <a:rPr lang="es-CO" altLang="es-CO" sz="2100" b="1">
                <a:cs typeface="Arial" charset="0"/>
              </a:rPr>
              <a:t>Criterios de selección: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</a:pPr>
            <a:endParaRPr lang="es-CO" altLang="es-CO" sz="600">
              <a:cs typeface="Arial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sz="2100" b="1">
                <a:cs typeface="Arial" charset="0"/>
                <a:sym typeface="Symbol"/>
              </a:rPr>
              <a:t>Originalidad:</a:t>
            </a:r>
            <a:r>
              <a:rPr lang="es-CO" altLang="es-CO" sz="2100">
                <a:cs typeface="Arial" charset="0"/>
                <a:sym typeface="Symbol"/>
              </a:rPr>
              <a:t> problema debe ser nuevo / único (en términos relativos)  </a:t>
            </a:r>
            <a:r>
              <a:rPr lang="es-CO" altLang="es-CO" sz="2100">
                <a:solidFill>
                  <a:srgbClr val="FF0000"/>
                </a:solidFill>
                <a:cs typeface="Arial" charset="0"/>
                <a:sym typeface="Symbol"/>
              </a:rPr>
              <a:t>aporte campo conocimiento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CO" altLang="es-CO" sz="800">
              <a:solidFill>
                <a:srgbClr val="FF0000"/>
              </a:solidFill>
              <a:cs typeface="Arial" charset="0"/>
              <a:sym typeface="Symbol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sz="2100" b="1">
                <a:cs typeface="Arial" charset="0"/>
                <a:sym typeface="Symbol"/>
              </a:rPr>
              <a:t>Relevancia:</a:t>
            </a:r>
            <a:r>
              <a:rPr lang="es-CO" altLang="es-CO" sz="2100">
                <a:cs typeface="Arial" charset="0"/>
                <a:sym typeface="Symbol"/>
              </a:rPr>
              <a:t> social, ambiental, económica, científica, técnica, desarrollo de un área del conocimiento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CO" altLang="es-CO" sz="800">
              <a:cs typeface="Arial" charset="0"/>
              <a:sym typeface="Symbol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sz="2100" b="1">
                <a:cs typeface="Arial" charset="0"/>
                <a:sym typeface="Symbol"/>
              </a:rPr>
              <a:t>Factibilidad / viabilidad:</a:t>
            </a:r>
            <a:r>
              <a:rPr lang="es-CO" altLang="es-CO" sz="2100">
                <a:cs typeface="Arial" charset="0"/>
                <a:sym typeface="Symbol"/>
              </a:rPr>
              <a:t> relativa a los recursos disponibles (destrezas, tiempo, apoyo científico / técnico / administrativo, financiación, equipos, suministros, limitaciones éticas).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CO" altLang="es-CO" sz="800">
              <a:cs typeface="Arial" charset="0"/>
              <a:sym typeface="Symbol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sz="2100" b="1">
                <a:cs typeface="Arial" charset="0"/>
                <a:sym typeface="Symbol"/>
              </a:rPr>
              <a:t>Actualidad:</a:t>
            </a:r>
            <a:r>
              <a:rPr lang="es-CO" altLang="es-CO" sz="2100">
                <a:cs typeface="Arial" charset="0"/>
                <a:sym typeface="Symbol"/>
              </a:rPr>
              <a:t> condiciona interés y utilidad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CO" altLang="es-CO" sz="800">
              <a:cs typeface="Arial" charset="0"/>
              <a:sym typeface="Symbol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sz="2100" b="1">
                <a:cs typeface="Arial" charset="0"/>
                <a:sym typeface="Symbol"/>
              </a:rPr>
              <a:t>Interés:</a:t>
            </a:r>
            <a:r>
              <a:rPr lang="es-CO" altLang="es-CO" sz="2100">
                <a:cs typeface="Arial" charset="0"/>
                <a:sym typeface="Symbol"/>
              </a:rPr>
              <a:t> </a:t>
            </a:r>
            <a:r>
              <a:rPr lang="es-CO" altLang="es-CO" sz="2100">
                <a:solidFill>
                  <a:srgbClr val="FF0000"/>
                </a:solidFill>
                <a:cs typeface="Arial" charset="0"/>
                <a:sym typeface="Symbol"/>
              </a:rPr>
              <a:t>debe ser fascinante para el investigador!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s-CO" altLang="es-CO" sz="2100">
              <a:cs typeface="Arial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1799017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0" y="1"/>
            <a:ext cx="6858000" cy="53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CO" sz="3000" b="1">
                <a:solidFill>
                  <a:srgbClr val="0000FF"/>
                </a:solidFill>
                <a:cs typeface="Arial" charset="0"/>
              </a:rPr>
              <a:t>Problema de investigación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1728" y="740688"/>
            <a:ext cx="7423142" cy="356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3550" indent="-4635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20750" indent="-3429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7950" indent="-3429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35150" indent="-3429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92350" indent="-3429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95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67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639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211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lnSpc>
                <a:spcPct val="90000"/>
              </a:lnSpc>
              <a:buClr>
                <a:schemeClr val="tx1"/>
              </a:buClr>
            </a:pPr>
            <a:r>
              <a:rPr lang="es-CO" altLang="es-CO" b="1">
                <a:cs typeface="Arial" charset="0"/>
              </a:rPr>
              <a:t>Fuentes de problemas de investigación: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</a:pPr>
            <a:endParaRPr lang="es-CO" altLang="es-CO" sz="600" b="1">
              <a:cs typeface="Arial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b="1">
                <a:cs typeface="Arial" charset="0"/>
              </a:rPr>
              <a:t>Trayectoria de investigación:</a:t>
            </a:r>
            <a:r>
              <a:rPr lang="es-CO" altLang="es-CO">
                <a:cs typeface="Arial" charset="0"/>
              </a:rPr>
              <a:t> investigaciones previas o complementarias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</a:pPr>
            <a:endParaRPr lang="es-CO" altLang="es-CO">
              <a:cs typeface="Arial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b="1">
                <a:cs typeface="Arial" charset="0"/>
                <a:sym typeface="Symbol"/>
              </a:rPr>
              <a:t>Literatura:</a:t>
            </a:r>
            <a:r>
              <a:rPr lang="es-CO" altLang="es-CO">
                <a:cs typeface="Arial" charset="0"/>
                <a:sym typeface="Symbol"/>
              </a:rPr>
              <a:t> revisión crítica de la literatura, teorías existentes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</a:pPr>
            <a:endParaRPr lang="es-CO" altLang="es-CO">
              <a:cs typeface="Arial" charset="0"/>
              <a:sym typeface="Symbol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b="1">
                <a:cs typeface="Arial" charset="0"/>
                <a:sym typeface="Symbol"/>
              </a:rPr>
              <a:t>Consulta:</a:t>
            </a:r>
            <a:r>
              <a:rPr lang="es-CO" altLang="es-CO">
                <a:cs typeface="Arial" charset="0"/>
                <a:sym typeface="Symbol"/>
              </a:rPr>
              <a:t> opinión de expertos, lluvia de ideas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</a:pPr>
            <a:endParaRPr lang="es-CO" altLang="es-CO">
              <a:cs typeface="Arial" charset="0"/>
              <a:sym typeface="Symbol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O" altLang="es-CO" b="1">
                <a:cs typeface="Arial" charset="0"/>
                <a:sym typeface="Symbol"/>
              </a:rPr>
              <a:t>Experiencia</a:t>
            </a:r>
            <a:r>
              <a:rPr lang="es-CO" altLang="es-CO">
                <a:cs typeface="Arial" charset="0"/>
                <a:sym typeface="Symbol"/>
              </a:rPr>
              <a:t>: práctica profesional, experiencias de campo, experiencia personal</a:t>
            </a:r>
          </a:p>
        </p:txBody>
      </p:sp>
    </p:spTree>
    <p:extLst>
      <p:ext uri="{BB962C8B-B14F-4D97-AF65-F5344CB8AC3E}">
        <p14:creationId xmlns:p14="http://schemas.microsoft.com/office/powerpoint/2010/main" val="29757789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428750" y="1"/>
            <a:ext cx="6286500" cy="53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CO" sz="3000" b="1">
                <a:solidFill>
                  <a:srgbClr val="0000FF"/>
                </a:solidFill>
                <a:cs typeface="Arial" charset="0"/>
              </a:rPr>
              <a:t>Planteamiento investigativo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81891" y="628650"/>
            <a:ext cx="7276234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3550" indent="-4635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920750" indent="-3429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7950" indent="-3429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35150" indent="-3429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92350" indent="-3429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95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67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639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211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altLang="es-CO" b="1">
                <a:cs typeface="Arial" charset="0"/>
              </a:rPr>
              <a:t>Exposición clara problema a investigar </a:t>
            </a:r>
            <a:r>
              <a:rPr lang="es-ES" altLang="es-CO" b="1">
                <a:cs typeface="Arial" charset="0"/>
                <a:sym typeface="Symbol" pitchFamily="18" charset="2"/>
              </a:rPr>
              <a:t>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s-ES" altLang="es-CO" sz="600"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es-ES" altLang="es-CO">
                <a:cs typeface="Arial" charset="0"/>
              </a:rPr>
              <a:t>Relevancia: porque es importante abordarlo? (</a:t>
            </a:r>
            <a:r>
              <a:rPr lang="es-ES" altLang="es-CO">
                <a:cs typeface="Arial" charset="0"/>
                <a:sym typeface="Symbol" pitchFamily="18" charset="2"/>
              </a:rPr>
              <a:t> </a:t>
            </a:r>
            <a:r>
              <a:rPr lang="es-ES" altLang="es-CO" b="1">
                <a:cs typeface="Arial" charset="0"/>
                <a:sym typeface="Symbol" pitchFamily="18" charset="2"/>
              </a:rPr>
              <a:t>introducción</a:t>
            </a:r>
            <a:r>
              <a:rPr lang="es-ES" altLang="es-CO">
                <a:cs typeface="Arial" charset="0"/>
                <a:sym typeface="Symbol" pitchFamily="18" charset="2"/>
              </a:rPr>
              <a:t>)</a:t>
            </a:r>
            <a:r>
              <a:rPr lang="es-ES" altLang="es-CO"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es-ES" altLang="es-CO">
                <a:cs typeface="Arial" charset="0"/>
              </a:rPr>
              <a:t>Componentes: elementos fundamentales que lo constituyen (</a:t>
            </a:r>
            <a:r>
              <a:rPr lang="es-ES" altLang="es-CO">
                <a:cs typeface="Arial" charset="0"/>
                <a:sym typeface="Symbol" pitchFamily="18" charset="2"/>
              </a:rPr>
              <a:t> </a:t>
            </a:r>
            <a:r>
              <a:rPr lang="es-ES" altLang="es-CO" b="1">
                <a:cs typeface="Arial" charset="0"/>
                <a:sym typeface="Symbol" pitchFamily="18" charset="2"/>
              </a:rPr>
              <a:t>análisis complejidad</a:t>
            </a:r>
            <a:r>
              <a:rPr lang="es-ES" altLang="es-CO">
                <a:cs typeface="Arial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es-ES" altLang="es-CO">
                <a:cs typeface="Arial" charset="0"/>
              </a:rPr>
              <a:t>Investigaciones realizadas (</a:t>
            </a:r>
            <a:r>
              <a:rPr lang="es-ES" altLang="es-CO">
                <a:cs typeface="Arial" charset="0"/>
                <a:sym typeface="Symbol" pitchFamily="18" charset="2"/>
              </a:rPr>
              <a:t> </a:t>
            </a:r>
            <a:r>
              <a:rPr lang="es-ES" altLang="es-CO" b="1">
                <a:cs typeface="Arial" charset="0"/>
                <a:sym typeface="Symbol" pitchFamily="18" charset="2"/>
              </a:rPr>
              <a:t>marco teórico</a:t>
            </a:r>
            <a:r>
              <a:rPr lang="es-ES" altLang="es-CO">
                <a:cs typeface="Arial" charset="0"/>
                <a:sym typeface="Symbol" pitchFamily="18" charset="2"/>
              </a:rPr>
              <a:t>)</a:t>
            </a:r>
            <a:r>
              <a:rPr lang="es-ES" altLang="es-CO"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es-ES" altLang="es-CO" b="1">
                <a:cs typeface="Arial" charset="0"/>
              </a:rPr>
              <a:t>Investigación: Objeto </a:t>
            </a:r>
            <a:r>
              <a:rPr lang="es-ES" altLang="es-CO" b="1">
                <a:cs typeface="Arial" charset="0"/>
                <a:sym typeface="Symbol" panose="05050102010706020507" pitchFamily="18" charset="2"/>
              </a:rPr>
              <a:t> </a:t>
            </a:r>
            <a:r>
              <a:rPr lang="es-ES" altLang="es-CO" b="1">
                <a:cs typeface="Arial" charset="0"/>
              </a:rPr>
              <a:t>Problema </a:t>
            </a:r>
            <a:r>
              <a:rPr lang="es-ES" altLang="es-CO" b="1">
                <a:cs typeface="Arial" charset="0"/>
                <a:sym typeface="Symbol" panose="05050102010706020507" pitchFamily="18" charset="2"/>
              </a:rPr>
              <a:t> P</a:t>
            </a:r>
            <a:r>
              <a:rPr lang="es-ES" altLang="es-CO" b="1">
                <a:cs typeface="Arial" charset="0"/>
              </a:rPr>
              <a:t>reguntas </a:t>
            </a:r>
            <a:r>
              <a:rPr lang="es-ES" altLang="es-CO" b="1">
                <a:cs typeface="Arial" charset="0"/>
                <a:sym typeface="Symbol" pitchFamily="18" charset="2"/>
              </a:rPr>
              <a:t> Hipótesis de trabajo 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s-ES" altLang="es-CO" sz="600">
              <a:cs typeface="Arial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altLang="es-CO" b="1">
                <a:solidFill>
                  <a:srgbClr val="0000FF"/>
                </a:solidFill>
                <a:cs typeface="Arial" charset="0"/>
              </a:rPr>
              <a:t>Objetivos: Que quiero lograr?</a:t>
            </a: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s-ES" altLang="es-CO" sz="600"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" altLang="es-CO" b="1">
                <a:solidFill>
                  <a:srgbClr val="0000FF"/>
                </a:solidFill>
                <a:cs typeface="Arial" charset="0"/>
              </a:rPr>
              <a:t>Metodología: Como lo voy a lograr?</a:t>
            </a:r>
            <a:endParaRPr lang="es-ES" altLang="es-CO" b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056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1912" y="174211"/>
            <a:ext cx="8922798" cy="53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CO" sz="2100" b="1" dirty="0">
                <a:solidFill>
                  <a:srgbClr val="0000FF"/>
                </a:solidFill>
                <a:cs typeface="Arial" panose="020B0604020202020204" pitchFamily="34" charset="0"/>
              </a:rPr>
              <a:t>Recuerden coherencia, problema, pregunta investigación y objetivos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899191" y="914400"/>
            <a:ext cx="6654135" cy="3821907"/>
            <a:chOff x="480" y="808"/>
            <a:chExt cx="4944" cy="3210"/>
          </a:xfrm>
        </p:grpSpPr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480" y="808"/>
              <a:ext cx="1392" cy="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ES" altLang="es-CO" sz="1800" b="1" dirty="0"/>
                <a:t>Pregunta de investigación</a:t>
              </a:r>
            </a:p>
          </p:txBody>
        </p:sp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480" y="2344"/>
              <a:ext cx="1392" cy="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ES" altLang="es-CO" sz="1800"/>
                <a:t>Objetivo específico </a:t>
              </a:r>
              <a:r>
                <a:rPr lang="es-ES" altLang="es-CO" sz="1800" i="1"/>
                <a:t>1</a:t>
              </a:r>
            </a:p>
          </p:txBody>
        </p:sp>
        <p:cxnSp>
          <p:nvCxnSpPr>
            <p:cNvPr id="13318" name="AutoShape 6"/>
            <p:cNvCxnSpPr>
              <a:cxnSpLocks noChangeShapeType="1"/>
              <a:stCxn id="13316" idx="2"/>
              <a:endCxn id="13319" idx="0"/>
            </p:cNvCxnSpPr>
            <p:nvPr/>
          </p:nvCxnSpPr>
          <p:spPr bwMode="auto">
            <a:xfrm>
              <a:off x="1176" y="1304"/>
              <a:ext cx="0" cy="2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480" y="1576"/>
              <a:ext cx="1392" cy="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ES" altLang="es-CO" sz="1800" b="1"/>
                <a:t>Objetivo general</a:t>
              </a:r>
            </a:p>
          </p:txBody>
        </p:sp>
        <p:cxnSp>
          <p:nvCxnSpPr>
            <p:cNvPr id="13320" name="AutoShape 8"/>
            <p:cNvCxnSpPr>
              <a:cxnSpLocks noChangeShapeType="1"/>
              <a:stCxn id="13319" idx="1"/>
              <a:endCxn id="13317" idx="1"/>
            </p:cNvCxnSpPr>
            <p:nvPr/>
          </p:nvCxnSpPr>
          <p:spPr bwMode="auto">
            <a:xfrm rot="10800000" flipV="1">
              <a:off x="480" y="1824"/>
              <a:ext cx="9" cy="768"/>
            </a:xfrm>
            <a:prstGeom prst="bentConnector3">
              <a:avLst>
                <a:gd name="adj1" fmla="val 180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480" y="2912"/>
              <a:ext cx="1392" cy="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ES" altLang="es-CO" sz="1800"/>
                <a:t>Objetivo específico </a:t>
              </a:r>
              <a:r>
                <a:rPr lang="es-ES" altLang="es-CO" sz="1800" i="1"/>
                <a:t>2</a:t>
              </a:r>
            </a:p>
          </p:txBody>
        </p:sp>
        <p:cxnSp>
          <p:nvCxnSpPr>
            <p:cNvPr id="13322" name="AutoShape 10"/>
            <p:cNvCxnSpPr>
              <a:cxnSpLocks noChangeShapeType="1"/>
              <a:stCxn id="13319" idx="1"/>
              <a:endCxn id="13321" idx="1"/>
            </p:cNvCxnSpPr>
            <p:nvPr/>
          </p:nvCxnSpPr>
          <p:spPr bwMode="auto">
            <a:xfrm rot="10800000" flipV="1">
              <a:off x="480" y="1824"/>
              <a:ext cx="9" cy="1336"/>
            </a:xfrm>
            <a:prstGeom prst="bentConnector3">
              <a:avLst>
                <a:gd name="adj1" fmla="val 180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2256" y="2809"/>
              <a:ext cx="1392" cy="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ES" altLang="es-CO" sz="1800" b="1" dirty="0"/>
                <a:t>Metodología</a:t>
              </a:r>
            </a:p>
            <a:p>
              <a:pPr algn="ctr">
                <a:lnSpc>
                  <a:spcPct val="90000"/>
                </a:lnSpc>
              </a:pPr>
              <a:r>
                <a:rPr lang="es-ES" altLang="es-CO" sz="1800" dirty="0"/>
                <a:t>(satisface cada objetivo)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4032" y="2329"/>
              <a:ext cx="1392" cy="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ES" altLang="es-CO" sz="1800" b="1"/>
                <a:t>Cronograma</a:t>
              </a:r>
              <a:r>
                <a:rPr lang="es-ES" altLang="es-CO" sz="1800"/>
                <a:t> (satisface c/ objetivo)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4032" y="3312"/>
              <a:ext cx="1392" cy="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ES" altLang="es-CO" sz="1800" b="1"/>
                <a:t>Presupuesto</a:t>
              </a:r>
              <a:r>
                <a:rPr lang="es-ES" altLang="es-CO" sz="1800"/>
                <a:t> (satisface c/ objetivo)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480" y="3496"/>
              <a:ext cx="1392" cy="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ES" altLang="es-CO" sz="1800"/>
                <a:t>Objetivo específico </a:t>
              </a:r>
              <a:r>
                <a:rPr lang="es-ES" altLang="es-CO" sz="1800" i="1"/>
                <a:t>n</a:t>
              </a:r>
            </a:p>
          </p:txBody>
        </p:sp>
        <p:cxnSp>
          <p:nvCxnSpPr>
            <p:cNvPr id="13327" name="AutoShape 15"/>
            <p:cNvCxnSpPr>
              <a:cxnSpLocks noChangeShapeType="1"/>
              <a:stCxn id="13319" idx="1"/>
              <a:endCxn id="13326" idx="1"/>
            </p:cNvCxnSpPr>
            <p:nvPr/>
          </p:nvCxnSpPr>
          <p:spPr bwMode="auto">
            <a:xfrm rot="10800000" flipV="1">
              <a:off x="480" y="1824"/>
              <a:ext cx="9" cy="1920"/>
            </a:xfrm>
            <a:prstGeom prst="bentConnector3">
              <a:avLst>
                <a:gd name="adj1" fmla="val 180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9" name="AutoShape 17"/>
            <p:cNvCxnSpPr>
              <a:cxnSpLocks noChangeShapeType="1"/>
              <a:stCxn id="13321" idx="3"/>
              <a:endCxn id="13323" idx="1"/>
            </p:cNvCxnSpPr>
            <p:nvPr/>
          </p:nvCxnSpPr>
          <p:spPr bwMode="auto">
            <a:xfrm>
              <a:off x="1872" y="3160"/>
              <a:ext cx="384" cy="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0" name="AutoShape 18"/>
            <p:cNvCxnSpPr>
              <a:cxnSpLocks noChangeShapeType="1"/>
              <a:stCxn id="13326" idx="3"/>
              <a:endCxn id="13323" idx="1"/>
            </p:cNvCxnSpPr>
            <p:nvPr/>
          </p:nvCxnSpPr>
          <p:spPr bwMode="auto">
            <a:xfrm flipV="1">
              <a:off x="1872" y="3162"/>
              <a:ext cx="384" cy="5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1" name="AutoShape 19"/>
            <p:cNvCxnSpPr>
              <a:cxnSpLocks noChangeShapeType="1"/>
              <a:stCxn id="13317" idx="3"/>
              <a:endCxn id="13323" idx="1"/>
            </p:cNvCxnSpPr>
            <p:nvPr/>
          </p:nvCxnSpPr>
          <p:spPr bwMode="auto">
            <a:xfrm>
              <a:off x="1872" y="2592"/>
              <a:ext cx="384" cy="57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2" name="AutoShape 20"/>
            <p:cNvCxnSpPr>
              <a:cxnSpLocks noChangeShapeType="1"/>
              <a:stCxn id="13323" idx="2"/>
              <a:endCxn id="13324" idx="0"/>
            </p:cNvCxnSpPr>
            <p:nvPr/>
          </p:nvCxnSpPr>
          <p:spPr bwMode="auto">
            <a:xfrm rot="5400000" flipH="1" flipV="1">
              <a:off x="3247" y="2034"/>
              <a:ext cx="1186" cy="1776"/>
            </a:xfrm>
            <a:prstGeom prst="bentConnector5">
              <a:avLst>
                <a:gd name="adj1" fmla="val -16189"/>
                <a:gd name="adj2" fmla="val 50000"/>
                <a:gd name="adj3" fmla="val 116189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3" name="AutoShape 21"/>
            <p:cNvCxnSpPr>
              <a:cxnSpLocks noChangeShapeType="1"/>
              <a:stCxn id="13324" idx="2"/>
              <a:endCxn id="13325" idx="0"/>
            </p:cNvCxnSpPr>
            <p:nvPr/>
          </p:nvCxnSpPr>
          <p:spPr bwMode="auto">
            <a:xfrm>
              <a:off x="4728" y="3035"/>
              <a:ext cx="0" cy="2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CuadroTexto 1"/>
          <p:cNvSpPr txBox="1"/>
          <p:nvPr/>
        </p:nvSpPr>
        <p:spPr>
          <a:xfrm>
            <a:off x="4212940" y="780916"/>
            <a:ext cx="338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Responder problemática 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2899955" y="1050701"/>
            <a:ext cx="12246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106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21386"/>
              </p:ext>
            </p:extLst>
          </p:nvPr>
        </p:nvGraphicFramePr>
        <p:xfrm>
          <a:off x="489858" y="1051560"/>
          <a:ext cx="7473042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02">
                  <a:extLst>
                    <a:ext uri="{9D8B030D-6E8A-4147-A177-3AD203B41FA5}">
                      <a16:colId xmlns:a16="http://schemas.microsoft.com/office/drawing/2014/main" val="655353048"/>
                    </a:ext>
                  </a:extLst>
                </a:gridCol>
                <a:gridCol w="4994240">
                  <a:extLst>
                    <a:ext uri="{9D8B030D-6E8A-4147-A177-3AD203B41FA5}">
                      <a16:colId xmlns:a16="http://schemas.microsoft.com/office/drawing/2014/main" val="278836697"/>
                    </a:ext>
                  </a:extLst>
                </a:gridCol>
              </a:tblGrid>
              <a:tr h="570328">
                <a:tc>
                  <a:txBody>
                    <a:bodyPr/>
                    <a:lstStyle/>
                    <a:p>
                      <a:r>
                        <a:rPr lang="es-CO" sz="1800" dirty="0"/>
                        <a:t>Problemática a abordar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50300"/>
                  </a:ext>
                </a:extLst>
              </a:tr>
              <a:tr h="13036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/>
                        <a:t>Objetivo general </a:t>
                      </a:r>
                    </a:p>
                    <a:p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13603"/>
                  </a:ext>
                </a:extLst>
              </a:tr>
              <a:tr h="13036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/>
                        <a:t>Objetivos específicos </a:t>
                      </a:r>
                    </a:p>
                    <a:p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24510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09303" y="216625"/>
            <a:ext cx="755359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s-CO" b="1" dirty="0"/>
              <a:t>Definición del Problema y Objetivos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344073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" y="1"/>
            <a:ext cx="7562850" cy="53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CO" sz="2800" b="1" dirty="0">
                <a:solidFill>
                  <a:srgbClr val="0000FF"/>
                </a:solidFill>
                <a:cs typeface="Arial" charset="0"/>
              </a:rPr>
              <a:t>Problema-Pregunta orientadora - Objetivos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257300" y="628650"/>
            <a:ext cx="48577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920750" indent="-3429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7950" indent="-3429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835150" indent="-3429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292350" indent="-3429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95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67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639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211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itchFamily="2" charset="2"/>
              <a:buNone/>
            </a:pPr>
            <a:endParaRPr lang="es-ES" altLang="es-CO" sz="1800">
              <a:cs typeface="Arial" charset="0"/>
            </a:endParaRPr>
          </a:p>
        </p:txBody>
      </p:sp>
      <p:grpSp>
        <p:nvGrpSpPr>
          <p:cNvPr id="15364" name="Group 33"/>
          <p:cNvGrpSpPr>
            <a:grpSpLocks/>
          </p:cNvGrpSpPr>
          <p:nvPr/>
        </p:nvGrpSpPr>
        <p:grpSpPr bwMode="auto">
          <a:xfrm>
            <a:off x="571500" y="536974"/>
            <a:ext cx="1714500" cy="3836696"/>
            <a:chOff x="4032" y="583"/>
            <a:chExt cx="1440" cy="2352"/>
          </a:xfrm>
        </p:grpSpPr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4128" y="2311"/>
              <a:ext cx="1344" cy="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ES" altLang="es-CO" sz="1800"/>
                <a:t>Objetivos específicos</a:t>
              </a:r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4128" y="1487"/>
              <a:ext cx="1344" cy="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ES" altLang="es-CO" sz="1800"/>
                <a:t>Objetivo general</a:t>
              </a:r>
            </a:p>
          </p:txBody>
        </p:sp>
        <p:sp>
          <p:nvSpPr>
            <p:cNvPr id="15368" name="Text Box 10"/>
            <p:cNvSpPr txBox="1">
              <a:spLocks noChangeArrowheads="1"/>
            </p:cNvSpPr>
            <p:nvPr/>
          </p:nvSpPr>
          <p:spPr bwMode="auto">
            <a:xfrm>
              <a:off x="4128" y="679"/>
              <a:ext cx="1344" cy="4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ES" altLang="es-CO" sz="1800" dirty="0"/>
                <a:t>Pregunta específica</a:t>
              </a:r>
            </a:p>
          </p:txBody>
        </p:sp>
        <p:cxnSp>
          <p:nvCxnSpPr>
            <p:cNvPr id="15372" name="AutoShape 29"/>
            <p:cNvCxnSpPr>
              <a:cxnSpLocks noChangeShapeType="1"/>
              <a:stCxn id="15367" idx="2"/>
              <a:endCxn id="15366" idx="0"/>
            </p:cNvCxnSpPr>
            <p:nvPr/>
          </p:nvCxnSpPr>
          <p:spPr bwMode="auto">
            <a:xfrm rot="5400000">
              <a:off x="4640" y="2143"/>
              <a:ext cx="3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3" name="AutoShape 30"/>
            <p:cNvCxnSpPr>
              <a:cxnSpLocks noChangeShapeType="1"/>
              <a:stCxn id="15368" idx="2"/>
              <a:endCxn id="15367" idx="0"/>
            </p:cNvCxnSpPr>
            <p:nvPr/>
          </p:nvCxnSpPr>
          <p:spPr bwMode="auto">
            <a:xfrm rot="5400000">
              <a:off x="4648" y="1327"/>
              <a:ext cx="30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74" name="Rectangle 32"/>
            <p:cNvSpPr>
              <a:spLocks noChangeArrowheads="1"/>
            </p:cNvSpPr>
            <p:nvPr/>
          </p:nvSpPr>
          <p:spPr bwMode="auto">
            <a:xfrm>
              <a:off x="4032" y="583"/>
              <a:ext cx="1440" cy="235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s-CO" altLang="es-CO" sz="1800"/>
            </a:p>
          </p:txBody>
        </p:sp>
      </p:grp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2774374" y="747117"/>
            <a:ext cx="5025431" cy="3934682"/>
            <a:chOff x="4128" y="679"/>
            <a:chExt cx="1367" cy="3848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4128" y="1487"/>
              <a:ext cx="1344" cy="4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s-ES" altLang="es-CO" sz="1800"/>
            </a:p>
            <a:p>
              <a:pPr algn="ctr">
                <a:lnSpc>
                  <a:spcPct val="90000"/>
                </a:lnSpc>
              </a:pPr>
              <a:endParaRPr lang="es-ES" altLang="es-CO" sz="1800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4128" y="679"/>
              <a:ext cx="1344" cy="4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s-ES" altLang="es-CO" sz="1800"/>
            </a:p>
            <a:p>
              <a:pPr algn="ctr">
                <a:lnSpc>
                  <a:spcPct val="90000"/>
                </a:lnSpc>
              </a:pPr>
              <a:endParaRPr lang="es-ES" altLang="es-CO" sz="1800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4151" y="2589"/>
              <a:ext cx="1344" cy="19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s-ES" altLang="es-CO" sz="1800"/>
            </a:p>
            <a:p>
              <a:pPr algn="ctr">
                <a:lnSpc>
                  <a:spcPct val="90000"/>
                </a:lnSpc>
              </a:pPr>
              <a:endParaRPr lang="es-ES" altLang="es-CO" sz="1800"/>
            </a:p>
            <a:p>
              <a:pPr algn="ctr">
                <a:lnSpc>
                  <a:spcPct val="90000"/>
                </a:lnSpc>
              </a:pPr>
              <a:endParaRPr lang="es-ES" altLang="es-CO" sz="1800"/>
            </a:p>
            <a:p>
              <a:pPr algn="ctr">
                <a:lnSpc>
                  <a:spcPct val="90000"/>
                </a:lnSpc>
              </a:pPr>
              <a:endParaRPr lang="es-ES" altLang="es-CO" sz="1800"/>
            </a:p>
            <a:p>
              <a:pPr algn="ctr">
                <a:lnSpc>
                  <a:spcPct val="90000"/>
                </a:lnSpc>
              </a:pPr>
              <a:endParaRPr lang="es-ES" altLang="es-CO" sz="1800"/>
            </a:p>
            <a:p>
              <a:pPr algn="ctr">
                <a:lnSpc>
                  <a:spcPct val="90000"/>
                </a:lnSpc>
              </a:pPr>
              <a:endParaRPr lang="es-ES" altLang="es-CO" sz="1800"/>
            </a:p>
            <a:p>
              <a:pPr algn="ctr">
                <a:lnSpc>
                  <a:spcPct val="90000"/>
                </a:lnSpc>
              </a:pPr>
              <a:endParaRPr lang="es-ES" altLang="es-CO" sz="1800"/>
            </a:p>
            <a:p>
              <a:pPr algn="ctr">
                <a:lnSpc>
                  <a:spcPct val="90000"/>
                </a:lnSpc>
              </a:pPr>
              <a:endParaRPr lang="es-ES" altLang="es-CO" sz="1800"/>
            </a:p>
            <a:p>
              <a:pPr algn="ctr">
                <a:lnSpc>
                  <a:spcPct val="90000"/>
                </a:lnSpc>
              </a:pPr>
              <a:endParaRPr lang="es-ES" altLang="es-CO" sz="1800"/>
            </a:p>
          </p:txBody>
        </p:sp>
        <p:cxnSp>
          <p:nvCxnSpPr>
            <p:cNvPr id="22" name="AutoShape 28"/>
            <p:cNvCxnSpPr>
              <a:cxnSpLocks noChangeShapeType="1"/>
            </p:cNvCxnSpPr>
            <p:nvPr/>
          </p:nvCxnSpPr>
          <p:spPr bwMode="auto">
            <a:xfrm>
              <a:off x="4800" y="1987"/>
              <a:ext cx="0" cy="2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0"/>
            <p:cNvCxnSpPr>
              <a:cxnSpLocks noChangeShapeType="1"/>
              <a:stCxn id="19" idx="2"/>
              <a:endCxn id="18" idx="0"/>
            </p:cNvCxnSpPr>
            <p:nvPr/>
          </p:nvCxnSpPr>
          <p:spPr bwMode="auto">
            <a:xfrm>
              <a:off x="4800" y="1156"/>
              <a:ext cx="0" cy="3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244031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32559" y="72737"/>
            <a:ext cx="6286500" cy="53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CO" sz="3000" b="1">
                <a:solidFill>
                  <a:srgbClr val="0000FF"/>
                </a:solidFill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61109" y="857250"/>
            <a:ext cx="66294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4488" indent="-344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2075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795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3515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9235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95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67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639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115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s-ES" altLang="es-CO" b="1">
                <a:cs typeface="Arial" panose="020B0604020202020204" pitchFamily="34" charset="0"/>
                <a:sym typeface="Symbol" panose="05050102010706020507" pitchFamily="18" charset="2"/>
              </a:rPr>
              <a:t>Finalidad:</a:t>
            </a:r>
            <a:endParaRPr lang="es-ES" altLang="es-CO" sz="210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s-ES" altLang="es-CO" sz="2100">
                <a:cs typeface="Arial" panose="020B0604020202020204" pitchFamily="34" charset="0"/>
                <a:sym typeface="Symbol" panose="05050102010706020507" pitchFamily="18" charset="2"/>
              </a:rPr>
              <a:t>Contextualizar (sociedad) y justificar el proyecto</a:t>
            </a: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endParaRPr lang="es-ES" altLang="es-CO" b="1">
              <a:solidFill>
                <a:schemeClr val="accent2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s-ES" altLang="es-CO" sz="2100" b="1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Grupos de Interés</a:t>
            </a:r>
            <a:r>
              <a:rPr lang="es-ES" altLang="es-CO" sz="210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s-ES" altLang="es-CO" sz="2100">
                <a:cs typeface="Arial" panose="020B0604020202020204" pitchFamily="34" charset="0"/>
                <a:sym typeface="Symbol" panose="05050102010706020507" pitchFamily="18" charset="2"/>
              </a:rPr>
              <a:t>Por que la propuesta es importante y amerita ser aprobada?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s-ES" altLang="es-CO" sz="2100" b="1">
                <a:solidFill>
                  <a:srgbClr val="00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Delimitación:</a:t>
            </a:r>
            <a:r>
              <a:rPr lang="es-ES" altLang="es-CO" sz="2100">
                <a:cs typeface="Arial" panose="020B0604020202020204" pitchFamily="34" charset="0"/>
                <a:sym typeface="Symbol" panose="05050102010706020507" pitchFamily="18" charset="2"/>
              </a:rPr>
              <a:t> objeto  problema  preguntas de investigación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s-ES" altLang="es-CO" sz="2100" b="1">
                <a:solidFill>
                  <a:srgbClr val="00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Alcance:</a:t>
            </a:r>
            <a:r>
              <a:rPr lang="es-ES" altLang="es-CO" sz="2100">
                <a:cs typeface="Arial" panose="020B0604020202020204" pitchFamily="34" charset="0"/>
                <a:sym typeface="Symbol" panose="05050102010706020507" pitchFamily="18" charset="2"/>
              </a:rPr>
              <a:t> delimitación resultados / impacto</a:t>
            </a:r>
            <a:endParaRPr lang="es-ES" altLang="es-CO" sz="2100">
              <a:solidFill>
                <a:srgbClr val="FF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s-ES" altLang="es-CO" sz="2100" b="1">
                <a:solidFill>
                  <a:srgbClr val="00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Inserción</a:t>
            </a:r>
            <a:r>
              <a:rPr lang="es-ES" altLang="es-CO" sz="2100">
                <a:cs typeface="Arial" panose="020B0604020202020204" pitchFamily="34" charset="0"/>
                <a:sym typeface="Symbol" panose="05050102010706020507" pitchFamily="18" charset="2"/>
              </a:rPr>
              <a:t> de la investigación en el grupo de trabajo (particularmente importante para doctorado)</a:t>
            </a:r>
          </a:p>
        </p:txBody>
      </p:sp>
    </p:spTree>
    <p:extLst>
      <p:ext uri="{BB962C8B-B14F-4D97-AF65-F5344CB8AC3E}">
        <p14:creationId xmlns:p14="http://schemas.microsoft.com/office/powerpoint/2010/main" val="6687605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4287245d-93c1-48e6-b10e-c855f87bd647" xsi:nil="true"/>
    <MigrationWizId xmlns="4287245d-93c1-48e6-b10e-c855f87bd647" xsi:nil="true"/>
    <MigrationWizIdDocumentLibraryPermissions xmlns="4287245d-93c1-48e6-b10e-c855f87bd647" xsi:nil="true"/>
    <MigrationWizIdPermissionLevels xmlns="4287245d-93c1-48e6-b10e-c855f87bd647" xsi:nil="true"/>
    <_activity xmlns="4287245d-93c1-48e6-b10e-c855f87bd647" xsi:nil="true"/>
    <MigrationWizIdSecurityGroups xmlns="4287245d-93c1-48e6-b10e-c855f87bd6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3A969CF67A414CBD9CB875D59E9447" ma:contentTypeVersion="23" ma:contentTypeDescription="Crear nuevo documento." ma:contentTypeScope="" ma:versionID="d39d91a72567991ee5c55fd50ba489cc">
  <xsd:schema xmlns:xsd="http://www.w3.org/2001/XMLSchema" xmlns:xs="http://www.w3.org/2001/XMLSchema" xmlns:p="http://schemas.microsoft.com/office/2006/metadata/properties" xmlns:ns3="4287245d-93c1-48e6-b10e-c855f87bd647" xmlns:ns4="51721104-47d9-47eb-8cbd-28b25cebae72" targetNamespace="http://schemas.microsoft.com/office/2006/metadata/properties" ma:root="true" ma:fieldsID="5f10c843ba3b246a8ecb814831c45c8c" ns3:_="" ns4:_="">
    <xsd:import namespace="4287245d-93c1-48e6-b10e-c855f87bd647"/>
    <xsd:import namespace="51721104-47d9-47eb-8cbd-28b25cebae72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7245d-93c1-48e6-b10e-c855f87bd647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  <xsd:element name="_activity" ma:index="27" nillable="true" ma:displayName="_activity" ma:hidden="true" ma:internalName="_activity">
      <xsd:simpleType>
        <xsd:restriction base="dms:Note"/>
      </xsd:simple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721104-47d9-47eb-8cbd-28b25cebae7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38C687-D557-4E11-96F3-EE835134F709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51721104-47d9-47eb-8cbd-28b25cebae72"/>
    <ds:schemaRef ds:uri="http://schemas.microsoft.com/office/infopath/2007/PartnerControls"/>
    <ds:schemaRef ds:uri="4287245d-93c1-48e6-b10e-c855f87bd64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6A106C-1079-4C81-AA68-C5B0CB0A51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C122F2-858E-437B-B0DC-C9AB2D6BC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7245d-93c1-48e6-b10e-c855f87bd647"/>
    <ds:schemaRef ds:uri="51721104-47d9-47eb-8cbd-28b25cebae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9930</TotalTime>
  <Words>498</Words>
  <Application>Microsoft Office PowerPoint</Application>
  <PresentationFormat>Presentación en pantalla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Cambria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ELIZABETH LEON VELASQUEZ</cp:lastModifiedBy>
  <cp:revision>158</cp:revision>
  <cp:lastPrinted>2025-01-28T12:45:13Z</cp:lastPrinted>
  <dcterms:created xsi:type="dcterms:W3CDTF">2018-10-16T22:27:03Z</dcterms:created>
  <dcterms:modified xsi:type="dcterms:W3CDTF">2025-01-28T13:25:27Z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0x010100193A969CF67A414CBD9CB875D59E9447</vt:lpwstr>
  </property>
</Properties>
</file>