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1" r:id="rId3"/>
    <p:sldId id="265" r:id="rId4"/>
    <p:sldId id="260" r:id="rId5"/>
    <p:sldId id="272" r:id="rId6"/>
    <p:sldId id="266" r:id="rId7"/>
    <p:sldId id="290" r:id="rId8"/>
    <p:sldId id="291" r:id="rId9"/>
    <p:sldId id="274" r:id="rId10"/>
    <p:sldId id="273" r:id="rId11"/>
    <p:sldId id="276" r:id="rId12"/>
    <p:sldId id="279" r:id="rId13"/>
    <p:sldId id="283" r:id="rId14"/>
    <p:sldId id="280" r:id="rId15"/>
    <p:sldId id="281" r:id="rId16"/>
    <p:sldId id="287" r:id="rId17"/>
    <p:sldId id="282" r:id="rId18"/>
    <p:sldId id="277" r:id="rId19"/>
    <p:sldId id="292" r:id="rId20"/>
    <p:sldId id="278" r:id="rId21"/>
    <p:sldId id="284" r:id="rId22"/>
    <p:sldId id="285" r:id="rId23"/>
    <p:sldId id="286" r:id="rId24"/>
    <p:sldId id="293" r:id="rId25"/>
    <p:sldId id="264" r:id="rId2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77714" autoAdjust="0"/>
  </p:normalViewPr>
  <p:slideViewPr>
    <p:cSldViewPr>
      <p:cViewPr>
        <p:scale>
          <a:sx n="66" d="100"/>
          <a:sy n="66" d="100"/>
        </p:scale>
        <p:origin x="-1644"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6303CED9-B319-4235-AECC-6D230553DBDC}"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25604"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51644EF4-AF40-4770-9DB3-2273B7E220AD}"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688CF56-8CF5-46F3-B746-1C6CA1AC72AF}" type="slidenum">
              <a:rPr lang="es-ES" smtClean="0"/>
              <a:pPr/>
              <a:t>1</a:t>
            </a:fld>
            <a:endParaRPr lang="es-ES" smtClean="0"/>
          </a:p>
        </p:txBody>
      </p:sp>
      <p:sp>
        <p:nvSpPr>
          <p:cNvPr id="26627" name="Rectangle 2"/>
          <p:cNvSpPr>
            <a:spLocks noGrp="1" noRot="1" noChangeAspect="1" noChangeArrowheads="1" noTextEdit="1"/>
          </p:cNvSpPr>
          <p:nvPr>
            <p:ph type="sldImg"/>
          </p:nvPr>
        </p:nvSpPr>
        <p:spPr>
          <a:ln cap="flat"/>
        </p:spPr>
      </p:sp>
      <p:sp>
        <p:nvSpPr>
          <p:cNvPr id="2662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D94A950-2CA0-4741-A25E-EBFB83F43E40}" type="slidenum">
              <a:rPr lang="es-ES" smtClean="0"/>
              <a:pPr/>
              <a:t>10</a:t>
            </a:fld>
            <a:endParaRPr lang="es-ES" smtClean="0"/>
          </a:p>
        </p:txBody>
      </p:sp>
      <p:sp>
        <p:nvSpPr>
          <p:cNvPr id="33795" name="Rectangle 2"/>
          <p:cNvSpPr>
            <a:spLocks noGrp="1" noRot="1" noChangeAspect="1" noChangeArrowheads="1" noTextEdit="1"/>
          </p:cNvSpPr>
          <p:nvPr>
            <p:ph type="sldImg"/>
          </p:nvPr>
        </p:nvSpPr>
        <p:spPr>
          <a:ln cap="flat"/>
        </p:spPr>
      </p:sp>
      <p:sp>
        <p:nvSpPr>
          <p:cNvPr id="33796" name="Rectangle 3"/>
          <p:cNvSpPr>
            <a:spLocks noGrp="1" noChangeArrowheads="1"/>
          </p:cNvSpPr>
          <p:nvPr>
            <p:ph type="body" idx="1"/>
          </p:nvPr>
        </p:nvSpPr>
        <p:spPr>
          <a:noFill/>
          <a:ln/>
        </p:spPr>
        <p:txBody>
          <a:bodyPr/>
          <a:lstStyle/>
          <a:p>
            <a:pPr>
              <a:buFontTx/>
              <a:buChar char="•"/>
            </a:pPr>
            <a:r>
              <a:rPr lang="es-AR" smtClean="0"/>
              <a:t> Analisis: Diagrama de Casos de Uso + User Stories. Se hara un diagrama de casos de uso, y luego se identificaran user stories para el backlog del pivotal tracker.</a:t>
            </a:r>
          </a:p>
          <a:p>
            <a:pPr>
              <a:buFontTx/>
              <a:buChar char="•"/>
            </a:pPr>
            <a:r>
              <a:rPr lang="es-AR" smtClean="0"/>
              <a:t> Arquitectura y diseño: Diagrama 4 + 1 (D. Clases/Secuencia, D. Componentes/Paquetes, D. Procesos, D. Despliegue) + (D. Casos de uso). Los diagramas de 4+1 permiten describir la arquitectura de un sistema, mediante distintas vistas concurrentes.</a:t>
            </a:r>
          </a:p>
          <a:p>
            <a:pPr>
              <a:buFontTx/>
              <a:buChar char="•"/>
            </a:pPr>
            <a:r>
              <a:rPr lang="es-AR" smtClean="0"/>
              <a:t> Herramientas de validación Análisis y Diseño: Este es una aplicación que permite crear mocks de las vistas que seran creadas en el sistema. De esta forma, pueden validarse con el usuario antes de codificar.</a:t>
            </a:r>
          </a:p>
          <a:p>
            <a:pPr eaLnBrk="1" hangingPunct="1"/>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11</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12</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3631E70-6E5A-48CD-88FE-42379272C748}" type="slidenum">
              <a:rPr lang="es-ES" smtClean="0"/>
              <a:pPr/>
              <a:t>13</a:t>
            </a:fld>
            <a:endParaRPr lang="es-ES" smtClean="0"/>
          </a:p>
        </p:txBody>
      </p:sp>
      <p:sp>
        <p:nvSpPr>
          <p:cNvPr id="37891" name="Rectangle 2"/>
          <p:cNvSpPr>
            <a:spLocks noGrp="1" noRot="1" noChangeAspect="1" noChangeArrowheads="1" noTextEdit="1"/>
          </p:cNvSpPr>
          <p:nvPr>
            <p:ph type="sldImg"/>
          </p:nvPr>
        </p:nvSpPr>
        <p:spPr>
          <a:ln cap="flat"/>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15A1868-1A56-46BE-8390-BC7FF85C214E}" type="slidenum">
              <a:rPr lang="es-ES" smtClean="0"/>
              <a:pPr/>
              <a:t>14</a:t>
            </a:fld>
            <a:endParaRPr lang="es-ES" smtClean="0"/>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578039A-70D2-4A09-94FC-99734416FC93}" type="slidenum">
              <a:rPr lang="es-ES" smtClean="0"/>
              <a:pPr/>
              <a:t>15</a:t>
            </a:fld>
            <a:endParaRPr lang="es-ES" smtClean="0"/>
          </a:p>
        </p:txBody>
      </p:sp>
      <p:sp>
        <p:nvSpPr>
          <p:cNvPr id="39939" name="Rectangle 2"/>
          <p:cNvSpPr>
            <a:spLocks noGrp="1" noRot="1" noChangeAspect="1" noChangeArrowheads="1" noTextEdit="1"/>
          </p:cNvSpPr>
          <p:nvPr>
            <p:ph type="sldImg"/>
          </p:nvPr>
        </p:nvSpPr>
        <p:spPr>
          <a:ln cap="flat"/>
        </p:spPr>
      </p:sp>
      <p:sp>
        <p:nvSpPr>
          <p:cNvPr id="3994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3F59BC9-161C-45F5-92EF-31ABEB722CEA}" type="slidenum">
              <a:rPr lang="es-ES" smtClean="0"/>
              <a:pPr/>
              <a:t>16</a:t>
            </a:fld>
            <a:endParaRPr lang="es-ES" smtClean="0"/>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9FE994F-A800-45E0-B4A9-9BF8CAAA6AA7}" type="slidenum">
              <a:rPr lang="es-ES" smtClean="0"/>
              <a:pPr/>
              <a:t>17</a:t>
            </a:fld>
            <a:endParaRPr lang="es-ES" smtClean="0"/>
          </a:p>
        </p:txBody>
      </p:sp>
      <p:sp>
        <p:nvSpPr>
          <p:cNvPr id="41987" name="Rectangle 2"/>
          <p:cNvSpPr>
            <a:spLocks noGrp="1" noRot="1" noChangeAspect="1" noChangeArrowheads="1" noTextEdit="1"/>
          </p:cNvSpPr>
          <p:nvPr>
            <p:ph type="sldImg"/>
          </p:nvPr>
        </p:nvSpPr>
        <p:spPr>
          <a:ln cap="flat"/>
        </p:spPr>
      </p:sp>
      <p:sp>
        <p:nvSpPr>
          <p:cNvPr id="4198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BD6DB9B-544C-452A-8B3B-081F3873566D}" type="slidenum">
              <a:rPr lang="es-ES" smtClean="0"/>
              <a:pPr/>
              <a:t>18</a:t>
            </a:fld>
            <a:endParaRPr lang="es-ES" smtClean="0"/>
          </a:p>
        </p:txBody>
      </p:sp>
      <p:sp>
        <p:nvSpPr>
          <p:cNvPr id="43011" name="Rectangle 2"/>
          <p:cNvSpPr>
            <a:spLocks noGrp="1" noRot="1" noChangeAspect="1" noChangeArrowheads="1" noTextEdit="1"/>
          </p:cNvSpPr>
          <p:nvPr>
            <p:ph type="sldImg"/>
          </p:nvPr>
        </p:nvSpPr>
        <p:spPr>
          <a:ln cap="flat"/>
        </p:spPr>
      </p:sp>
      <p:sp>
        <p:nvSpPr>
          <p:cNvPr id="4301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9234D06-4B3E-4649-8770-4AC86EB469B1}" type="slidenum">
              <a:rPr lang="es-ES" smtClean="0"/>
              <a:pPr/>
              <a:t>19</a:t>
            </a:fld>
            <a:endParaRPr lang="es-ES" smtClean="0"/>
          </a:p>
        </p:txBody>
      </p:sp>
      <p:sp>
        <p:nvSpPr>
          <p:cNvPr id="44035" name="Rectangle 2"/>
          <p:cNvSpPr>
            <a:spLocks noGrp="1" noRot="1" noChangeAspect="1" noChangeArrowheads="1" noTextEdit="1"/>
          </p:cNvSpPr>
          <p:nvPr>
            <p:ph type="sldImg"/>
          </p:nvPr>
        </p:nvSpPr>
        <p:spPr>
          <a:ln cap="flat"/>
        </p:spPr>
      </p:sp>
      <p:sp>
        <p:nvSpPr>
          <p:cNvPr id="4403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27AC8186-7104-40FE-B937-1578CAD60002}" type="slidenum">
              <a:rPr lang="es-ES" smtClean="0"/>
              <a:pPr/>
              <a:t>2</a:t>
            </a:fld>
            <a:endParaRPr lang="es-ES" smtClean="0"/>
          </a:p>
        </p:txBody>
      </p:sp>
      <p:sp>
        <p:nvSpPr>
          <p:cNvPr id="27651" name="Rectangle 2"/>
          <p:cNvSpPr>
            <a:spLocks noGrp="1" noRot="1" noChangeAspect="1" noChangeArrowheads="1" noTextEdit="1"/>
          </p:cNvSpPr>
          <p:nvPr>
            <p:ph type="sldImg"/>
          </p:nvPr>
        </p:nvSpPr>
        <p:spPr>
          <a:ln cap="flat"/>
        </p:spPr>
      </p:sp>
      <p:sp>
        <p:nvSpPr>
          <p:cNvPr id="27652" name="Rectangle 3"/>
          <p:cNvSpPr>
            <a:spLocks noGrp="1" noChangeArrowheads="1"/>
          </p:cNvSpPr>
          <p:nvPr>
            <p:ph type="body" idx="1"/>
          </p:nvPr>
        </p:nvSpPr>
        <p:spPr>
          <a:noFill/>
          <a:ln/>
        </p:spPr>
        <p:txBody>
          <a:bodyPr/>
          <a:lstStyle/>
          <a:p>
            <a:pPr lvl="1" eaLnBrk="1" hangingPunct="1">
              <a:lnSpc>
                <a:spcPct val="80000"/>
              </a:lnSpc>
            </a:pPr>
            <a:r>
              <a:rPr lang="es-ES" sz="1900" smtClean="0"/>
              <a:t>Proceso </a:t>
            </a:r>
            <a:r>
              <a:rPr lang="es-AR" sz="1900" smtClean="0"/>
              <a:t>ágil</a:t>
            </a:r>
            <a:endParaRPr lang="es-ES" sz="1900" smtClean="0"/>
          </a:p>
          <a:p>
            <a:pPr lvl="1" eaLnBrk="1" hangingPunct="1">
              <a:lnSpc>
                <a:spcPct val="80000"/>
              </a:lnSpc>
            </a:pPr>
            <a:r>
              <a:rPr lang="es-ES" sz="1900" smtClean="0"/>
              <a:t>Iteraciones cortas (Sprints, de dos semanas en nuestro caso)</a:t>
            </a:r>
          </a:p>
          <a:p>
            <a:pPr lvl="1" eaLnBrk="1" hangingPunct="1">
              <a:lnSpc>
                <a:spcPct val="80000"/>
              </a:lnSpc>
            </a:pPr>
            <a:r>
              <a:rPr lang="es-ES" sz="1900" smtClean="0"/>
              <a:t>Equipos auto-organizados</a:t>
            </a:r>
          </a:p>
          <a:p>
            <a:pPr lvl="1" eaLnBrk="1" hangingPunct="1">
              <a:lnSpc>
                <a:spcPct val="80000"/>
              </a:lnSpc>
            </a:pPr>
            <a:r>
              <a:rPr lang="es-ES" sz="1900" smtClean="0"/>
              <a:t>Permite inspeccionar/mostrar software real en forma rápida y en repetidas ocasiones</a:t>
            </a:r>
          </a:p>
          <a:p>
            <a:pPr lvl="1" eaLnBrk="1" hangingPunct="1">
              <a:lnSpc>
                <a:spcPct val="80000"/>
              </a:lnSpc>
            </a:pPr>
            <a:r>
              <a:rPr lang="es-ES" sz="1900" smtClean="0"/>
              <a:t>Desarrollo superpuesto</a:t>
            </a:r>
          </a:p>
          <a:p>
            <a:pPr lvl="2" eaLnBrk="1" hangingPunct="1">
              <a:lnSpc>
                <a:spcPct val="80000"/>
              </a:lnSpc>
            </a:pPr>
            <a:r>
              <a:rPr lang="es-ES" sz="1900" smtClean="0"/>
              <a:t>El producto es diseñado, codificado y testeado en cada sprint</a:t>
            </a:r>
          </a:p>
          <a:p>
            <a:pPr lvl="1" eaLnBrk="1" hangingPunct="1">
              <a:lnSpc>
                <a:spcPct val="80000"/>
              </a:lnSpc>
            </a:pPr>
            <a:r>
              <a:rPr lang="es-ES" sz="1900" smtClean="0"/>
              <a:t>Product backlog: lista actualizada de requesitos</a:t>
            </a:r>
          </a:p>
          <a:p>
            <a:pPr lvl="1" eaLnBrk="1" hangingPunct="1">
              <a:lnSpc>
                <a:spcPct val="80000"/>
              </a:lnSpc>
            </a:pPr>
            <a:r>
              <a:rPr lang="es-ES" sz="1900" smtClean="0"/>
              <a:t>Sprint backlog: requisitos a cumplir en el sprint actual</a:t>
            </a:r>
          </a:p>
          <a:p>
            <a:pPr lvl="1" eaLnBrk="1" hangingPunct="1">
              <a:lnSpc>
                <a:spcPct val="80000"/>
              </a:lnSpc>
            </a:pPr>
            <a:r>
              <a:rPr lang="es-ES" sz="1900" smtClean="0"/>
              <a:t>Experiencia de algunos integrantes del equipo</a:t>
            </a:r>
          </a:p>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9234D06-4B3E-4649-8770-4AC86EB469B1}" type="slidenum">
              <a:rPr lang="es-ES" smtClean="0"/>
              <a:pPr/>
              <a:t>20</a:t>
            </a:fld>
            <a:endParaRPr lang="es-ES" smtClean="0"/>
          </a:p>
        </p:txBody>
      </p:sp>
      <p:sp>
        <p:nvSpPr>
          <p:cNvPr id="44035" name="Rectangle 2"/>
          <p:cNvSpPr>
            <a:spLocks noGrp="1" noRot="1" noChangeAspect="1" noChangeArrowheads="1" noTextEdit="1"/>
          </p:cNvSpPr>
          <p:nvPr>
            <p:ph type="sldImg"/>
          </p:nvPr>
        </p:nvSpPr>
        <p:spPr>
          <a:ln cap="flat"/>
        </p:spPr>
      </p:sp>
      <p:sp>
        <p:nvSpPr>
          <p:cNvPr id="4403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015865A-BE62-43A7-B93C-CE2BE49D489C}" type="slidenum">
              <a:rPr lang="es-ES" smtClean="0"/>
              <a:pPr/>
              <a:t>21</a:t>
            </a:fld>
            <a:endParaRPr lang="es-ES" smtClean="0"/>
          </a:p>
        </p:txBody>
      </p:sp>
      <p:sp>
        <p:nvSpPr>
          <p:cNvPr id="45059" name="Rectangle 2"/>
          <p:cNvSpPr>
            <a:spLocks noGrp="1" noRot="1" noChangeAspect="1" noChangeArrowheads="1" noTextEdit="1"/>
          </p:cNvSpPr>
          <p:nvPr>
            <p:ph type="sldImg"/>
          </p:nvPr>
        </p:nvSpPr>
        <p:spPr>
          <a:ln cap="flat"/>
        </p:spPr>
      </p:sp>
      <p:sp>
        <p:nvSpPr>
          <p:cNvPr id="450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3187E7A-E511-4379-9674-CA84A8369CCC}" type="slidenum">
              <a:rPr lang="es-ES" smtClean="0"/>
              <a:pPr/>
              <a:t>22</a:t>
            </a:fld>
            <a:endParaRPr lang="es-ES" smtClean="0"/>
          </a:p>
        </p:txBody>
      </p:sp>
      <p:sp>
        <p:nvSpPr>
          <p:cNvPr id="46083" name="Rectangle 2"/>
          <p:cNvSpPr>
            <a:spLocks noGrp="1" noRot="1" noChangeAspect="1" noChangeArrowheads="1" noTextEdit="1"/>
          </p:cNvSpPr>
          <p:nvPr>
            <p:ph type="sldImg"/>
          </p:nvPr>
        </p:nvSpPr>
        <p:spPr>
          <a:ln cap="flat"/>
        </p:spPr>
      </p:sp>
      <p:sp>
        <p:nvSpPr>
          <p:cNvPr id="4608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23</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24</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25</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A2ED3F9-9944-4D2A-9B58-28B119277DDB}" type="slidenum">
              <a:rPr lang="es-ES" smtClean="0"/>
              <a:pPr/>
              <a:t>3</a:t>
            </a:fld>
            <a:endParaRPr lang="es-ES" smtClean="0"/>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s-AR" smtClean="0"/>
              <a:t>La metodología que vamos a usar es SCRUM. </a:t>
            </a:r>
            <a:endParaRPr lang="es-AR" b="1" smtClean="0"/>
          </a:p>
          <a:p>
            <a:r>
              <a:rPr lang="es-AR" smtClean="0"/>
              <a:t>En esta metodología, catalogada dentro de las metodologias agiles, el proyecto se divide en iteraciones, llamadas sprints, y en cada iteración se crea un incremento entregable del producto. Cada iteración generalmente es de 1 a 4 semanas.</a:t>
            </a:r>
          </a:p>
          <a:p>
            <a:r>
              <a:rPr lang="es-AR" smtClean="0"/>
              <a:t>Los requisitos se mantienen en una lista priorizada llamada Product Backlog, el equipo al iniciar cada iteración (en la reunión de Sprint Planning), el equipo toma del sprint backlog la cantidad de trabajo a la que se puede comprometer a terminar. El equipo trabaja durante el sprint, reuniéndose diariamente para revisar el estado del sprint backlog y presenta los resultados al cliente al final del sprint en la reunión Sprint Review.</a:t>
            </a:r>
          </a:p>
          <a:p>
            <a:r>
              <a:rPr lang="es-AR" smtClean="0"/>
              <a:t>En SCRUM es importante la participación del cliente para dar feedback el final de cada iteración y asegurarse de que lo que se esta construyendo es lo que el quiere.</a:t>
            </a:r>
          </a:p>
          <a:p>
            <a:r>
              <a:rPr lang="es-AR" smtClean="0"/>
              <a:t>Una vez definida la metodología, veamos como vamos a administrar el proyecto?</a:t>
            </a:r>
          </a:p>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9E0D17F-1641-467E-8598-9BF28AD17667}" type="slidenum">
              <a:rPr lang="es-ES" smtClean="0"/>
              <a:pPr/>
              <a:t>4</a:t>
            </a:fld>
            <a:endParaRPr lang="es-ES" smtClean="0"/>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p:spPr>
        <p:txBody>
          <a:bodyPr/>
          <a:lstStyle/>
          <a:p>
            <a:pPr>
              <a:buFontTx/>
              <a:buChar char="•"/>
            </a:pPr>
            <a:r>
              <a:rPr lang="es-AR" smtClean="0"/>
              <a:t>La herramienta principal que planeamos utilizar es el PivotalTracker.</a:t>
            </a:r>
          </a:p>
          <a:p>
            <a:pPr>
              <a:buFontTx/>
              <a:buChar char="•"/>
            </a:pPr>
            <a:r>
              <a:rPr lang="es-AR" smtClean="0"/>
              <a:t>Es una herramienta para administración de proyectos agiles, orientada a SCRUM. Permite administrar el backlog del proyecto de forma colaborativa.</a:t>
            </a:r>
          </a:p>
          <a:p>
            <a:pPr>
              <a:buFontTx/>
              <a:buChar char="•"/>
            </a:pPr>
            <a:r>
              <a:rPr lang="es-AR" smtClean="0"/>
              <a:t>Es online, lo cual ayuda al tiempo de preparación.</a:t>
            </a:r>
          </a:p>
          <a:p>
            <a:pPr>
              <a:buFontTx/>
              <a:buChar char="•"/>
            </a:pPr>
            <a:r>
              <a:rPr lang="es-AR" smtClean="0"/>
              <a:t>Permite priorizar los items del backlog, definir cuales se van a ejecutar en cada iteración y actualizar su estado a medida que se van ejecutando. </a:t>
            </a:r>
          </a:p>
          <a:p>
            <a:pPr>
              <a:buFontTx/>
              <a:buChar char="•"/>
            </a:pPr>
            <a:r>
              <a:rPr lang="es-AR" smtClean="0"/>
              <a:t>Ahora Ale nos va a contar un poco mas en detalle las herramientas que vamos a utilizar.</a:t>
            </a:r>
          </a:p>
          <a:p>
            <a:pPr eaLnBrk="1" hangingPunct="1"/>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369C3A0-B024-4FB1-A480-5EA31CD9EEDB}" type="slidenum">
              <a:rPr lang="es-ES" smtClean="0"/>
              <a:pPr/>
              <a:t>5</a:t>
            </a:fld>
            <a:endParaRPr lang="es-ES" smtClean="0"/>
          </a:p>
        </p:txBody>
      </p:sp>
      <p:sp>
        <p:nvSpPr>
          <p:cNvPr id="30723" name="Rectangle 2"/>
          <p:cNvSpPr>
            <a:spLocks noGrp="1" noRot="1" noChangeAspect="1" noChangeArrowheads="1" noTextEdit="1"/>
          </p:cNvSpPr>
          <p:nvPr>
            <p:ph type="sldImg"/>
          </p:nvPr>
        </p:nvSpPr>
        <p:spPr>
          <a:ln cap="flat"/>
        </p:spPr>
      </p:sp>
      <p:sp>
        <p:nvSpPr>
          <p:cNvPr id="30724" name="Rectangle 3"/>
          <p:cNvSpPr>
            <a:spLocks noGrp="1" noChangeArrowheads="1"/>
          </p:cNvSpPr>
          <p:nvPr>
            <p:ph type="body" idx="1"/>
          </p:nvPr>
        </p:nvSpPr>
        <p:spPr>
          <a:noFill/>
          <a:ln/>
        </p:spPr>
        <p:txBody>
          <a:bodyPr/>
          <a:lstStyle/>
          <a:p>
            <a:r>
              <a:rPr lang="es-AR" smtClean="0"/>
              <a:t>Logos de tecnologías: Windows, .NET, Visual Studio</a:t>
            </a:r>
          </a:p>
          <a:p>
            <a:pPr>
              <a:buFontTx/>
              <a:buChar char="•"/>
            </a:pPr>
            <a:r>
              <a:rPr lang="es-AR" smtClean="0"/>
              <a:t>Metiendonos un poco mas en los detalles del proyecto, nuestra idea es programar sobre Visual Studio, base en SQLServer 2008</a:t>
            </a:r>
          </a:p>
          <a:p>
            <a:pPr>
              <a:buFontTx/>
              <a:buChar char="•"/>
            </a:pPr>
            <a:r>
              <a:rPr lang="es-AR" smtClean="0"/>
              <a:t>El sistema va a ser Web, para que los clientes usen el sistema a través de internet, esto permite acceder simplemente desde un browser, sin necesidad de instalar nada, y poder funcionar con muy bajos recursos.</a:t>
            </a:r>
          </a:p>
          <a:p>
            <a:pPr eaLnBrk="1" hangingPunct="1"/>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BC42958-A0D6-4087-AA86-0F579BF6563F}" type="slidenum">
              <a:rPr lang="es-ES" smtClean="0"/>
              <a:pPr/>
              <a:t>6</a:t>
            </a:fld>
            <a:endParaRPr lang="es-ES" smtClean="0"/>
          </a:p>
        </p:txBody>
      </p:sp>
      <p:sp>
        <p:nvSpPr>
          <p:cNvPr id="31747"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ln/>
        </p:spPr>
        <p:txBody>
          <a:bodyPr/>
          <a:lstStyle/>
          <a:p>
            <a:pPr eaLnBrk="1" hangingPunct="1">
              <a:defRPr/>
            </a:pPr>
            <a:r>
              <a:rPr lang="es-AR" b="1" dirty="0" smtClean="0">
                <a:solidFill>
                  <a:schemeClr val="accent6">
                    <a:lumMod val="75000"/>
                  </a:schemeClr>
                </a:solidFill>
              </a:rPr>
              <a:t>WBS   </a:t>
            </a:r>
            <a:r>
              <a:rPr lang="es-AR" dirty="0" smtClean="0">
                <a:solidFill>
                  <a:schemeClr val="accent6">
                    <a:lumMod val="75000"/>
                  </a:schemeClr>
                </a:solidFill>
              </a:rPr>
              <a:t>(</a:t>
            </a:r>
            <a:r>
              <a:rPr lang="es-AR" dirty="0" err="1" smtClean="0">
                <a:solidFill>
                  <a:schemeClr val="accent6">
                    <a:lumMod val="75000"/>
                  </a:schemeClr>
                </a:solidFill>
              </a:rPr>
              <a:t>Work</a:t>
            </a:r>
            <a:r>
              <a:rPr lang="es-AR" dirty="0" smtClean="0">
                <a:solidFill>
                  <a:schemeClr val="accent6">
                    <a:lumMod val="75000"/>
                  </a:schemeClr>
                </a:solidFill>
              </a:rPr>
              <a:t> </a:t>
            </a:r>
            <a:r>
              <a:rPr lang="es-AR" dirty="0" err="1" smtClean="0">
                <a:solidFill>
                  <a:schemeClr val="accent6">
                    <a:lumMod val="75000"/>
                  </a:schemeClr>
                </a:solidFill>
              </a:rPr>
              <a:t>Breakdown</a:t>
            </a:r>
            <a:r>
              <a:rPr lang="es-AR" dirty="0" smtClean="0">
                <a:solidFill>
                  <a:schemeClr val="accent6">
                    <a:lumMod val="75000"/>
                  </a:schemeClr>
                </a:solidFill>
              </a:rPr>
              <a:t> </a:t>
            </a:r>
            <a:r>
              <a:rPr lang="es-AR" dirty="0" err="1" smtClean="0">
                <a:solidFill>
                  <a:schemeClr val="accent6">
                    <a:lumMod val="75000"/>
                  </a:schemeClr>
                </a:solidFill>
              </a:rPr>
              <a:t>Structure</a:t>
            </a:r>
            <a:r>
              <a:rPr lang="es-AR" dirty="0" smtClean="0">
                <a:solidFill>
                  <a:schemeClr val="accent6">
                    <a:lumMod val="75000"/>
                  </a:schemeClr>
                </a:solidFill>
              </a:rPr>
              <a:t>)</a:t>
            </a:r>
          </a:p>
          <a:p>
            <a:pPr eaLnBrk="1" hangingPunct="1">
              <a:defRPr/>
            </a:pPr>
            <a:endParaRPr lang="es-AR" dirty="0" smtClean="0"/>
          </a:p>
          <a:p>
            <a:pPr eaLnBrk="1" hangingPunct="1">
              <a:defRPr/>
            </a:pPr>
            <a:r>
              <a:rPr lang="es-AR" dirty="0" smtClean="0"/>
              <a:t>El alcance lo definiremos utilizando una WBS (</a:t>
            </a:r>
            <a:r>
              <a:rPr lang="es-AR" dirty="0" err="1" smtClean="0"/>
              <a:t>Work</a:t>
            </a:r>
            <a:r>
              <a:rPr lang="es-AR" dirty="0" smtClean="0"/>
              <a:t> </a:t>
            </a:r>
            <a:r>
              <a:rPr lang="es-AR" dirty="0" err="1" smtClean="0"/>
              <a:t>Breakdown</a:t>
            </a:r>
            <a:r>
              <a:rPr lang="es-AR" dirty="0" smtClean="0"/>
              <a:t> </a:t>
            </a:r>
            <a:r>
              <a:rPr lang="es-AR" dirty="0" err="1" smtClean="0"/>
              <a:t>Structure</a:t>
            </a:r>
            <a:r>
              <a:rPr lang="es-AR" dirty="0" smtClean="0"/>
              <a:t>) y su diccionario de datos correspondiente.</a:t>
            </a:r>
          </a:p>
          <a:p>
            <a:pPr eaLnBrk="1" hangingPunct="1">
              <a:defRPr/>
            </a:pPr>
            <a:r>
              <a:rPr lang="es-AR" dirty="0" smtClean="0"/>
              <a:t>Organiza y define el Alcance Total del proyecto</a:t>
            </a:r>
          </a:p>
          <a:p>
            <a:pPr eaLnBrk="1" hangingPunct="1">
              <a:defRPr/>
            </a:pPr>
            <a:endParaRPr lang="es-AR" dirty="0" smtClean="0"/>
          </a:p>
          <a:p>
            <a:pPr>
              <a:defRPr/>
            </a:pPr>
            <a:r>
              <a:rPr lang="es-AR" dirty="0" smtClean="0"/>
              <a:t>–Define una jerarquía de entregables</a:t>
            </a:r>
          </a:p>
          <a:p>
            <a:pPr>
              <a:defRPr/>
            </a:pPr>
            <a:r>
              <a:rPr lang="es-AR" dirty="0" smtClean="0"/>
              <a:t>–Incluye todo el esfuerzo requerido para lograr un entregable</a:t>
            </a:r>
          </a:p>
          <a:p>
            <a:pPr>
              <a:defRPr/>
            </a:pPr>
            <a:r>
              <a:rPr lang="es-AR" dirty="0" smtClean="0"/>
              <a:t>–Se desarrolla dividiendo los entregables en elementos identificables y medibles</a:t>
            </a:r>
          </a:p>
          <a:p>
            <a:pPr>
              <a:defRPr/>
            </a:pPr>
            <a:r>
              <a:rPr lang="es-AR" dirty="0" smtClean="0"/>
              <a:t>–Provee un marco para la generación de todos los entregables a lo largo del ciclo del proyecto</a:t>
            </a:r>
          </a:p>
          <a:p>
            <a:pPr>
              <a:defRPr/>
            </a:pPr>
            <a:r>
              <a:rPr lang="es-AR" dirty="0" smtClean="0"/>
              <a:t>–Provee un medio para integrar y comprobar la performance técnica, de calendario y de costo </a:t>
            </a:r>
          </a:p>
          <a:p>
            <a:pPr eaLnBrk="1" hangingPunct="1">
              <a:defRPr/>
            </a:pPr>
            <a:endParaRPr lang="es-AR" dirty="0" smtClean="0"/>
          </a:p>
          <a:p>
            <a:pPr eaLnBrk="1" hangingPunct="1">
              <a:defRPr/>
            </a:pPr>
            <a:endParaRPr lang="es-AR" dirty="0" smtClean="0"/>
          </a:p>
          <a:p>
            <a:pPr eaLnBrk="1" hangingPunct="1">
              <a:defRPr/>
            </a:pPr>
            <a:r>
              <a:rPr lang="es-AR" b="1" dirty="0" err="1" smtClean="0"/>
              <a:t>Planning</a:t>
            </a:r>
            <a:r>
              <a:rPr lang="es-AR" b="1" dirty="0" smtClean="0"/>
              <a:t> </a:t>
            </a:r>
            <a:r>
              <a:rPr lang="es-AR" b="1" dirty="0" err="1" smtClean="0"/>
              <a:t>Poker</a:t>
            </a:r>
            <a:endParaRPr lang="es-AR" b="1" dirty="0" smtClean="0"/>
          </a:p>
          <a:p>
            <a:pPr eaLnBrk="1" hangingPunct="1">
              <a:defRPr/>
            </a:pPr>
            <a:endParaRPr lang="es-AR" dirty="0" smtClean="0"/>
          </a:p>
          <a:p>
            <a:pPr eaLnBrk="1" hangingPunct="1">
              <a:defRPr/>
            </a:pPr>
            <a:r>
              <a:rPr lang="es-AR" dirty="0" smtClean="0">
                <a:solidFill>
                  <a:srgbClr val="000000"/>
                </a:solidFill>
              </a:rPr>
              <a:t>Realizadas por el equipo de desarrollo</a:t>
            </a:r>
          </a:p>
          <a:p>
            <a:pPr eaLnBrk="1" hangingPunct="1">
              <a:defRPr/>
            </a:pPr>
            <a:endParaRPr lang="es-AR" dirty="0" smtClean="0">
              <a:solidFill>
                <a:srgbClr val="000000"/>
              </a:solidFill>
            </a:endParaRPr>
          </a:p>
          <a:p>
            <a:pPr eaLnBrk="1" hangingPunct="1">
              <a:defRPr/>
            </a:pPr>
            <a:r>
              <a:rPr lang="es-AR" dirty="0" smtClean="0">
                <a:solidFill>
                  <a:srgbClr val="000000"/>
                </a:solidFill>
              </a:rPr>
              <a:t>Desarrolladas en cada reunión de Sprint </a:t>
            </a:r>
            <a:r>
              <a:rPr lang="es-AR" dirty="0" err="1" smtClean="0">
                <a:solidFill>
                  <a:srgbClr val="000000"/>
                </a:solidFill>
              </a:rPr>
              <a:t>Planning</a:t>
            </a:r>
            <a:endParaRPr lang="es-AR" dirty="0" smtClean="0">
              <a:solidFill>
                <a:srgbClr val="000000"/>
              </a:solidFill>
            </a:endParaRPr>
          </a:p>
          <a:p>
            <a:pPr eaLnBrk="1" hangingPunct="1">
              <a:defRPr/>
            </a:pPr>
            <a:endParaRPr lang="es-AR" dirty="0" smtClean="0">
              <a:solidFill>
                <a:srgbClr val="000000"/>
              </a:solidFill>
            </a:endParaRPr>
          </a:p>
          <a:p>
            <a:pPr eaLnBrk="1" hangingPunct="1">
              <a:defRPr/>
            </a:pPr>
            <a:r>
              <a:rPr lang="es-AR" dirty="0" smtClean="0">
                <a:solidFill>
                  <a:srgbClr val="000000"/>
                </a:solidFill>
              </a:rPr>
              <a:t>Basados en la experiencia de los miembros del equipo utilizaremos </a:t>
            </a:r>
            <a:r>
              <a:rPr lang="es-AR" dirty="0" err="1" smtClean="0">
                <a:solidFill>
                  <a:srgbClr val="000000"/>
                </a:solidFill>
              </a:rPr>
              <a:t>Planning</a:t>
            </a:r>
            <a:r>
              <a:rPr lang="es-AR" dirty="0" smtClean="0">
                <a:solidFill>
                  <a:srgbClr val="000000"/>
                </a:solidFill>
              </a:rPr>
              <a:t> </a:t>
            </a:r>
            <a:r>
              <a:rPr lang="es-AR" dirty="0" err="1" smtClean="0">
                <a:solidFill>
                  <a:srgbClr val="000000"/>
                </a:solidFill>
              </a:rPr>
              <a:t>Poker</a:t>
            </a:r>
            <a:endParaRPr lang="es-AR" dirty="0" smtClean="0">
              <a:solidFill>
                <a:srgbClr val="000000"/>
              </a:solidFill>
            </a:endParaRPr>
          </a:p>
          <a:p>
            <a:pPr eaLnBrk="1" hangingPunct="1">
              <a:defRPr/>
            </a:pPr>
            <a:endParaRPr lang="es-AR" dirty="0" smtClean="0">
              <a:solidFill>
                <a:srgbClr val="000000"/>
              </a:solidFill>
            </a:endParaRPr>
          </a:p>
          <a:p>
            <a:pPr eaLnBrk="1" hangingPunct="1">
              <a:defRPr/>
            </a:pPr>
            <a:r>
              <a:rPr lang="es-AR" dirty="0" smtClean="0"/>
              <a:t>Es una </a:t>
            </a:r>
            <a:r>
              <a:rPr lang="es-AR" dirty="0" err="1" smtClean="0"/>
              <a:t>tecnica</a:t>
            </a:r>
            <a:r>
              <a:rPr lang="es-AR" dirty="0" smtClean="0"/>
              <a:t> de </a:t>
            </a:r>
            <a:r>
              <a:rPr lang="es-AR" dirty="0" err="1" smtClean="0"/>
              <a:t>estimacion</a:t>
            </a:r>
            <a:r>
              <a:rPr lang="es-AR" dirty="0" smtClean="0"/>
              <a:t> donde varias personas primero debaten, y luego estiman cierto esfuerzo utilizando cartas con valores predefinidos, y las muestran en simultaneo. Luego, si hay extremos, se discute el por que de los mismos hasta llegar a un acuerdo. Existe una pagina web que permite la </a:t>
            </a:r>
            <a:r>
              <a:rPr lang="es-AR" dirty="0" err="1" smtClean="0"/>
              <a:t>realizacion</a:t>
            </a:r>
            <a:r>
              <a:rPr lang="es-AR" dirty="0" smtClean="0"/>
              <a:t> de este procedimiento online.</a:t>
            </a:r>
          </a:p>
          <a:p>
            <a:pPr eaLnBrk="1" hangingPunct="1">
              <a:defRPr/>
            </a:pPr>
            <a:endParaRPr lang="es-AR" dirty="0" smtClean="0">
              <a:solidFill>
                <a:srgbClr val="000000"/>
              </a:solidFill>
            </a:endParaRPr>
          </a:p>
          <a:p>
            <a:pPr eaLnBrk="1" hangingPunct="1">
              <a:defRPr/>
            </a:pPr>
            <a:r>
              <a:rPr lang="es-AR" dirty="0" smtClean="0"/>
              <a:t>Calendario: </a:t>
            </a:r>
            <a:r>
              <a:rPr lang="es-AR" dirty="0" err="1" smtClean="0"/>
              <a:t>B</a:t>
            </a:r>
            <a:r>
              <a:rPr lang="es-AR" b="1" dirty="0" err="1" smtClean="0"/>
              <a:t>acklog</a:t>
            </a:r>
            <a:r>
              <a:rPr lang="es-AR" dirty="0" smtClean="0"/>
              <a:t>. El </a:t>
            </a:r>
            <a:r>
              <a:rPr lang="es-AR" dirty="0" err="1" smtClean="0"/>
              <a:t>pivotal</a:t>
            </a:r>
            <a:r>
              <a:rPr lang="es-AR" dirty="0" smtClean="0"/>
              <a:t> </a:t>
            </a:r>
            <a:r>
              <a:rPr lang="es-AR" dirty="0" err="1" smtClean="0"/>
              <a:t>tracker</a:t>
            </a:r>
            <a:r>
              <a:rPr lang="es-AR" dirty="0" smtClean="0"/>
              <a:t> permite agregar </a:t>
            </a:r>
            <a:r>
              <a:rPr lang="es-AR" dirty="0" err="1" smtClean="0"/>
              <a:t>user</a:t>
            </a:r>
            <a:r>
              <a:rPr lang="es-AR" dirty="0" smtClean="0"/>
              <a:t> </a:t>
            </a:r>
            <a:r>
              <a:rPr lang="es-AR" dirty="0" err="1" smtClean="0"/>
              <a:t>stories</a:t>
            </a:r>
            <a:r>
              <a:rPr lang="es-AR" dirty="0" smtClean="0"/>
              <a:t> al </a:t>
            </a:r>
            <a:r>
              <a:rPr lang="es-AR" dirty="0" err="1" smtClean="0"/>
              <a:t>backlog</a:t>
            </a:r>
            <a:r>
              <a:rPr lang="es-AR" dirty="0" smtClean="0"/>
              <a:t>, y teniendo en cuenta la velocidad del equipo (</a:t>
            </a:r>
            <a:r>
              <a:rPr lang="es-AR" dirty="0" err="1" smtClean="0"/>
              <a:t>team</a:t>
            </a:r>
            <a:r>
              <a:rPr lang="es-AR" dirty="0" smtClean="0"/>
              <a:t> </a:t>
            </a:r>
            <a:r>
              <a:rPr lang="es-AR" dirty="0" err="1" smtClean="0"/>
              <a:t>velocity</a:t>
            </a:r>
            <a:r>
              <a:rPr lang="es-AR" dirty="0" smtClean="0"/>
              <a:t>), tomada una por default al comenzar el proyecto y luego calculada a partir de una </a:t>
            </a:r>
            <a:r>
              <a:rPr lang="es-AR" dirty="0" err="1" smtClean="0"/>
              <a:t>estadistica</a:t>
            </a:r>
            <a:r>
              <a:rPr lang="es-AR" dirty="0" smtClean="0"/>
              <a:t> de lo realmente completado, va dividiendo el trabajo por hacer en </a:t>
            </a:r>
            <a:r>
              <a:rPr lang="es-AR" dirty="0" err="1" smtClean="0"/>
              <a:t>sprints</a:t>
            </a:r>
            <a:r>
              <a:rPr lang="es-AR" dirty="0" smtClean="0"/>
              <a:t> fijando fechas (de acuerdo al valor de </a:t>
            </a:r>
            <a:r>
              <a:rPr lang="es-AR" dirty="0" err="1" smtClean="0"/>
              <a:t>duracion</a:t>
            </a:r>
            <a:r>
              <a:rPr lang="es-AR" dirty="0" smtClean="0"/>
              <a:t> de sprint dado en la </a:t>
            </a:r>
            <a:r>
              <a:rPr lang="es-AR" dirty="0" err="1" smtClean="0"/>
              <a:t>configuracion</a:t>
            </a:r>
            <a:r>
              <a:rPr lang="es-AR" dirty="0" smtClean="0"/>
              <a:t>), lo cual permite tener una </a:t>
            </a:r>
            <a:r>
              <a:rPr lang="es-AR" dirty="0" err="1" smtClean="0"/>
              <a:t>calendarizacion</a:t>
            </a:r>
            <a:r>
              <a:rPr lang="es-AR" dirty="0" smtClean="0"/>
              <a:t> de lo que se esta llevando a cabo.</a:t>
            </a:r>
          </a:p>
          <a:p>
            <a:pPr eaLnBrk="1" hangingPunct="1">
              <a:defRPr/>
            </a:pPr>
            <a:endParaRPr lang="es-AR" dirty="0" smtClean="0">
              <a:solidFill>
                <a:srgbClr val="000000"/>
              </a:solidFill>
            </a:endParaRPr>
          </a:p>
          <a:p>
            <a:pPr marL="342900" indent="-342900">
              <a:spcBef>
                <a:spcPct val="20000"/>
              </a:spcBef>
              <a:buClr>
                <a:schemeClr val="tx2"/>
              </a:buClr>
              <a:buSzPct val="70000"/>
              <a:buFont typeface="Wingdings" pitchFamily="2" charset="2"/>
              <a:buChar char="¡"/>
              <a:defRPr/>
            </a:pPr>
            <a:r>
              <a:rPr lang="es-AR" b="1" dirty="0" smtClean="0">
                <a:solidFill>
                  <a:srgbClr val="000000"/>
                </a:solidFill>
              </a:rPr>
              <a:t>ET </a:t>
            </a:r>
            <a:r>
              <a:rPr lang="es-AR" dirty="0" smtClean="0">
                <a:solidFill>
                  <a:srgbClr val="000000"/>
                </a:solidFill>
              </a:rPr>
              <a:t>definido en un diagrama de a pares de Equipo de Trabajo</a:t>
            </a:r>
          </a:p>
          <a:p>
            <a:pPr marL="342900" indent="-342900">
              <a:spcBef>
                <a:spcPct val="20000"/>
              </a:spcBef>
              <a:buClr>
                <a:schemeClr val="tx2"/>
              </a:buClr>
              <a:buSzPct val="70000"/>
              <a:buFont typeface="Wingdings" pitchFamily="2" charset="2"/>
              <a:buChar char="¡"/>
              <a:defRPr/>
            </a:pPr>
            <a:endParaRPr lang="es-AR" dirty="0" smtClean="0">
              <a:solidFill>
                <a:srgbClr val="000000"/>
              </a:solidFill>
            </a:endParaRPr>
          </a:p>
          <a:p>
            <a:pPr marL="342900" indent="-342900">
              <a:spcBef>
                <a:spcPct val="20000"/>
              </a:spcBef>
              <a:buClr>
                <a:schemeClr val="tx2"/>
              </a:buClr>
              <a:buSzPct val="70000"/>
              <a:buFont typeface="Wingdings" pitchFamily="2" charset="2"/>
              <a:buChar char="¡"/>
              <a:defRPr/>
            </a:pPr>
            <a:r>
              <a:rPr lang="es-AR" b="1" dirty="0" smtClean="0">
                <a:solidFill>
                  <a:srgbClr val="000000"/>
                </a:solidFill>
              </a:rPr>
              <a:t>Roles</a:t>
            </a:r>
            <a:r>
              <a:rPr lang="es-AR" dirty="0" smtClean="0">
                <a:solidFill>
                  <a:srgbClr val="000000"/>
                </a:solidFill>
              </a:rPr>
              <a:t> contemplados por la metodología (</a:t>
            </a:r>
            <a:r>
              <a:rPr lang="es-AR" dirty="0" err="1" smtClean="0">
                <a:solidFill>
                  <a:srgbClr val="000000"/>
                </a:solidFill>
              </a:rPr>
              <a:t>ProductOwner</a:t>
            </a:r>
            <a:r>
              <a:rPr lang="es-AR" dirty="0" smtClean="0">
                <a:solidFill>
                  <a:srgbClr val="000000"/>
                </a:solidFill>
              </a:rPr>
              <a:t>, </a:t>
            </a:r>
            <a:r>
              <a:rPr lang="es-AR" dirty="0" err="1" smtClean="0">
                <a:solidFill>
                  <a:srgbClr val="000000"/>
                </a:solidFill>
              </a:rPr>
              <a:t>ScrumMaster</a:t>
            </a:r>
            <a:r>
              <a:rPr lang="es-AR" dirty="0" smtClean="0">
                <a:solidFill>
                  <a:srgbClr val="000000"/>
                </a:solidFill>
              </a:rPr>
              <a:t>, </a:t>
            </a:r>
            <a:r>
              <a:rPr lang="es-AR" dirty="0" err="1" smtClean="0">
                <a:solidFill>
                  <a:srgbClr val="000000"/>
                </a:solidFill>
              </a:rPr>
              <a:t>ScrumTeam</a:t>
            </a:r>
            <a:r>
              <a:rPr lang="es-AR" dirty="0" smtClean="0">
                <a:solidFill>
                  <a:srgbClr val="000000"/>
                </a:solidFill>
              </a:rPr>
              <a:t>)</a:t>
            </a:r>
            <a:r>
              <a:rPr lang="ar-SA" dirty="0" smtClean="0">
                <a:solidFill>
                  <a:srgbClr val="000000"/>
                </a:solidFill>
              </a:rPr>
              <a:t>‏</a:t>
            </a:r>
            <a:endParaRPr lang="es-AR" dirty="0" smtClean="0">
              <a:solidFill>
                <a:srgbClr val="000000"/>
              </a:solidFill>
            </a:endParaRPr>
          </a:p>
          <a:p>
            <a:pPr eaLnBrk="1" hangingPunct="1">
              <a:defRPr/>
            </a:pPr>
            <a:endParaRPr lang="es-AR" dirty="0" smtClean="0"/>
          </a:p>
          <a:p>
            <a:pPr eaLnBrk="1" hangingPunct="1">
              <a:defRPr/>
            </a:pPr>
            <a:endParaRPr lang="es-AR" dirty="0" smtClean="0"/>
          </a:p>
          <a:p>
            <a:pPr eaLnBrk="1" hangingPunct="1">
              <a:defRPr/>
            </a:pPr>
            <a:endParaRPr lang="es-A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788726A-DEF4-469A-BAEE-B9794BA8EF20}" type="slidenum">
              <a:rPr lang="es-ES" smtClean="0"/>
              <a:pPr/>
              <a:t>7</a:t>
            </a:fld>
            <a:endParaRPr lang="es-ES" smtClean="0"/>
          </a:p>
        </p:txBody>
      </p:sp>
      <p:sp>
        <p:nvSpPr>
          <p:cNvPr id="32771"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ln/>
        </p:spPr>
        <p:txBody>
          <a:bodyPr/>
          <a:lstStyle/>
          <a:p>
            <a:pPr marL="342900" indent="-342900">
              <a:spcBef>
                <a:spcPct val="20000"/>
              </a:spcBef>
              <a:buClr>
                <a:schemeClr val="tx2"/>
              </a:buClr>
              <a:buSzPct val="70000"/>
              <a:buFont typeface="Wingdings" pitchFamily="2" charset="2"/>
              <a:buChar char="¡"/>
              <a:defRPr/>
            </a:pPr>
            <a:r>
              <a:rPr lang="es-AR" dirty="0" err="1" smtClean="0">
                <a:solidFill>
                  <a:srgbClr val="000000"/>
                </a:solidFill>
              </a:rPr>
              <a:t>Autogestionado</a:t>
            </a:r>
            <a:r>
              <a:rPr lang="es-AR" dirty="0" smtClean="0">
                <a:solidFill>
                  <a:srgbClr val="000000"/>
                </a:solidFill>
              </a:rPr>
              <a:t> por el equipo de trabajo durante cada Sprint</a:t>
            </a:r>
          </a:p>
          <a:p>
            <a:pPr marL="342900" indent="-342900">
              <a:spcBef>
                <a:spcPct val="20000"/>
              </a:spcBef>
              <a:buClr>
                <a:schemeClr val="tx2"/>
              </a:buClr>
              <a:buSzPct val="70000"/>
              <a:buFont typeface="Wingdings" pitchFamily="2" charset="2"/>
              <a:buChar char="¡"/>
              <a:defRPr/>
            </a:pPr>
            <a:r>
              <a:rPr lang="es-AR" dirty="0" smtClean="0">
                <a:solidFill>
                  <a:srgbClr val="000000"/>
                </a:solidFill>
              </a:rPr>
              <a:t>Cada integrante elige una tarea de las que deben ejecutarse y se compromete a terminarla</a:t>
            </a:r>
          </a:p>
          <a:p>
            <a:pPr eaLnBrk="1" hangingPunct="1">
              <a:defRPr/>
            </a:pPr>
            <a:endParaRPr lang="es-A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DDDC3AE-307C-4E78-927A-4158402C8BF3}" type="slidenum">
              <a:rPr lang="es-ES" smtClean="0"/>
              <a:pPr/>
              <a:t>8</a:t>
            </a:fld>
            <a:endParaRPr lang="es-ES" smtClean="0"/>
          </a:p>
        </p:txBody>
      </p:sp>
      <p:sp>
        <p:nvSpPr>
          <p:cNvPr id="34819"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DDDC3AE-307C-4E78-927A-4158402C8BF3}" type="slidenum">
              <a:rPr lang="es-ES" smtClean="0"/>
              <a:pPr/>
              <a:t>9</a:t>
            </a:fld>
            <a:endParaRPr lang="es-ES" smtClean="0"/>
          </a:p>
        </p:txBody>
      </p:sp>
      <p:sp>
        <p:nvSpPr>
          <p:cNvPr id="34819"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058" name="Rectangle 10"/>
          <p:cNvSpPr>
            <a:spLocks noGrp="1" noChangeArrowheads="1"/>
          </p:cNvSpPr>
          <p:nvPr>
            <p:ph type="ctrTitle" sz="quarter"/>
          </p:nvPr>
        </p:nvSpPr>
        <p:spPr>
          <a:xfrm>
            <a:off x="1443038" y="985838"/>
            <a:ext cx="7239000" cy="1444625"/>
          </a:xfrm>
        </p:spPr>
        <p:txBody>
          <a:bodyPr/>
          <a:lstStyle>
            <a:lvl1pPr>
              <a:defRPr/>
            </a:lvl1pPr>
          </a:lstStyle>
          <a:p>
            <a:r>
              <a:rPr lang="es-ES"/>
              <a:t>Haga clic para cambiar el estilo de título	</a:t>
            </a:r>
          </a:p>
        </p:txBody>
      </p:sp>
      <p:sp>
        <p:nvSpPr>
          <p:cNvPr id="2059" name="Rectangle 11"/>
          <p:cNvSpPr>
            <a:spLocks noGrp="1" noChangeArrowheads="1"/>
          </p:cNvSpPr>
          <p:nvPr>
            <p:ph type="subTitle" sz="quarter" idx="1"/>
          </p:nvPr>
        </p:nvSpPr>
        <p:spPr>
          <a:xfrm>
            <a:off x="1443038" y="3427413"/>
            <a:ext cx="72390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12" name="Rectangle 12"/>
          <p:cNvSpPr>
            <a:spLocks noGrp="1" noChangeArrowheads="1"/>
          </p:cNvSpPr>
          <p:nvPr>
            <p:ph type="dt" sz="quarter" idx="10"/>
          </p:nvPr>
        </p:nvSpPr>
        <p:spPr/>
        <p:txBody>
          <a:bodyPr/>
          <a:lstStyle>
            <a:lvl1pPr>
              <a:defRPr/>
            </a:lvl1pPr>
          </a:lstStyle>
          <a:p>
            <a:pPr>
              <a:defRPr/>
            </a:pPr>
            <a:endParaRPr lang="es-ES"/>
          </a:p>
        </p:txBody>
      </p:sp>
      <p:sp>
        <p:nvSpPr>
          <p:cNvPr id="13" name="Rectangle 13"/>
          <p:cNvSpPr>
            <a:spLocks noGrp="1" noChangeArrowheads="1"/>
          </p:cNvSpPr>
          <p:nvPr>
            <p:ph type="ftr" sz="quarter" idx="11"/>
          </p:nvPr>
        </p:nvSpPr>
        <p:spPr/>
        <p:txBody>
          <a:bodyPr/>
          <a:lstStyle>
            <a:lvl1pPr>
              <a:defRPr/>
            </a:lvl1pPr>
          </a:lstStyle>
          <a:p>
            <a:pPr>
              <a:defRPr/>
            </a:pPr>
            <a:endParaRPr lang="es-ES"/>
          </a:p>
        </p:txBody>
      </p:sp>
      <p:sp>
        <p:nvSpPr>
          <p:cNvPr id="14" name="Rectangle 14"/>
          <p:cNvSpPr>
            <a:spLocks noGrp="1" noChangeArrowheads="1"/>
          </p:cNvSpPr>
          <p:nvPr>
            <p:ph type="sldNum" sz="quarter" idx="12"/>
          </p:nvPr>
        </p:nvSpPr>
        <p:spPr/>
        <p:txBody>
          <a:bodyPr/>
          <a:lstStyle>
            <a:lvl1pPr>
              <a:defRPr/>
            </a:lvl1pPr>
          </a:lstStyle>
          <a:p>
            <a:pPr>
              <a:defRPr/>
            </a:pPr>
            <a:fld id="{F6B6C63F-ADE0-465A-AA7C-9EE6F7B38A35}" type="slidenum">
              <a:rPr lang="es-ES"/>
              <a:pPr>
                <a:defRPr/>
              </a:pPr>
              <a:t>‹Nº›</a:t>
            </a:fld>
            <a:endParaRPr lang="es-ES"/>
          </a:p>
        </p:txBody>
      </p:sp>
      <p:grpSp>
        <p:nvGrpSpPr>
          <p:cNvPr id="15" name="Group 9"/>
          <p:cNvGrpSpPr>
            <a:grpSpLocks/>
          </p:cNvGrpSpPr>
          <p:nvPr userDrawn="1"/>
        </p:nvGrpSpPr>
        <p:grpSpPr bwMode="auto">
          <a:xfrm>
            <a:off x="-56956" y="785794"/>
            <a:ext cx="1128494" cy="4156786"/>
            <a:chOff x="-36" y="174"/>
            <a:chExt cx="589" cy="2051"/>
          </a:xfrm>
        </p:grpSpPr>
        <p:grpSp>
          <p:nvGrpSpPr>
            <p:cNvPr id="16" name="Group 4"/>
            <p:cNvGrpSpPr>
              <a:grpSpLocks/>
            </p:cNvGrpSpPr>
            <p:nvPr/>
          </p:nvGrpSpPr>
          <p:grpSpPr bwMode="auto">
            <a:xfrm>
              <a:off x="-36" y="609"/>
              <a:ext cx="589" cy="1616"/>
              <a:chOff x="-36" y="609"/>
              <a:chExt cx="589" cy="1616"/>
            </a:xfrm>
          </p:grpSpPr>
          <p:sp>
            <p:nvSpPr>
              <p:cNvPr id="20"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21"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17" name="Group 7"/>
            <p:cNvGrpSpPr>
              <a:grpSpLocks/>
            </p:cNvGrpSpPr>
            <p:nvPr/>
          </p:nvGrpSpPr>
          <p:grpSpPr bwMode="auto">
            <a:xfrm>
              <a:off x="-35" y="174"/>
              <a:ext cx="457" cy="1640"/>
              <a:chOff x="-35" y="174"/>
              <a:chExt cx="457" cy="1640"/>
            </a:xfrm>
          </p:grpSpPr>
          <p:sp>
            <p:nvSpPr>
              <p:cNvPr id="18"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9"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F8B9539E-1DAE-4CC2-9D0B-35491EFFA138}"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C005E5A8-4780-4511-86CF-30B58DFC1636}"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half" idx="3"/>
          </p:nvPr>
        </p:nvSpPr>
        <p:spPr>
          <a:xfrm>
            <a:off x="1370013" y="3960813"/>
            <a:ext cx="73136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F8117178-1719-4FAC-BE0F-728937FC05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1370013" y="39608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contenido"/>
          <p:cNvSpPr>
            <a:spLocks noGrp="1"/>
          </p:cNvSpPr>
          <p:nvPr>
            <p:ph sz="quarter" idx="4"/>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B43F3D8A-6DCE-4726-82DB-608FE5CA7717}"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2D1B46FA-F7C4-4C25-86E9-52DE9925ADD9}"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9A4FBDE-80D1-4C64-90FD-D9F058010CB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9B5BC1EC-BB1F-4361-90D4-1730362D386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3FA05D1B-9D87-4179-8DBE-823420A0765B}"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0A088CCD-CE67-49C4-BC4C-A6474B92517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D2420BDA-8C5F-4235-9056-861BD194B5DD}"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12"/>
          <p:cNvSpPr>
            <a:spLocks noGrp="1" noChangeArrowheads="1"/>
          </p:cNvSpPr>
          <p:nvPr>
            <p:ph type="dt" sz="half" idx="10"/>
          </p:nvPr>
        </p:nvSpPr>
        <p:spPr>
          <a:ln/>
        </p:spPr>
        <p:txBody>
          <a:bodyPr/>
          <a:lstStyle>
            <a:lvl1pPr>
              <a:defRPr/>
            </a:lvl1pPr>
          </a:lstStyle>
          <a:p>
            <a:pPr>
              <a:defRPr/>
            </a:pPr>
            <a:endParaRPr lang="es-ES"/>
          </a:p>
        </p:txBody>
      </p:sp>
      <p:sp>
        <p:nvSpPr>
          <p:cNvPr id="4" name="Rectangle 13"/>
          <p:cNvSpPr>
            <a:spLocks noGrp="1" noChangeArrowheads="1"/>
          </p:cNvSpPr>
          <p:nvPr>
            <p:ph type="ftr" sz="quarter" idx="11"/>
          </p:nvPr>
        </p:nvSpPr>
        <p:spPr>
          <a:ln/>
        </p:spPr>
        <p:txBody>
          <a:bodyPr/>
          <a:lstStyle>
            <a:lvl1pPr>
              <a:defRPr/>
            </a:lvl1pPr>
          </a:lstStyle>
          <a:p>
            <a:pPr>
              <a:defRPr/>
            </a:pPr>
            <a:endParaRPr lang="es-ES"/>
          </a:p>
        </p:txBody>
      </p:sp>
      <p:sp>
        <p:nvSpPr>
          <p:cNvPr id="5" name="Rectangle 14"/>
          <p:cNvSpPr>
            <a:spLocks noGrp="1" noChangeArrowheads="1"/>
          </p:cNvSpPr>
          <p:nvPr>
            <p:ph type="sldNum" sz="quarter" idx="12"/>
          </p:nvPr>
        </p:nvSpPr>
        <p:spPr>
          <a:ln/>
        </p:spPr>
        <p:txBody>
          <a:bodyPr/>
          <a:lstStyle>
            <a:lvl1pPr>
              <a:defRPr/>
            </a:lvl1pPr>
          </a:lstStyle>
          <a:p>
            <a:pPr>
              <a:defRPr/>
            </a:pPr>
            <a:fld id="{56DABC21-0342-4990-98D3-C81AC2DA23D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s-ES"/>
          </a:p>
        </p:txBody>
      </p:sp>
      <p:sp>
        <p:nvSpPr>
          <p:cNvPr id="3" name="Rectangle 13"/>
          <p:cNvSpPr>
            <a:spLocks noGrp="1" noChangeArrowheads="1"/>
          </p:cNvSpPr>
          <p:nvPr>
            <p:ph type="ftr" sz="quarter" idx="11"/>
          </p:nvPr>
        </p:nvSpPr>
        <p:spPr>
          <a:ln/>
        </p:spPr>
        <p:txBody>
          <a:bodyPr/>
          <a:lstStyle>
            <a:lvl1pPr>
              <a:defRPr/>
            </a:lvl1pPr>
          </a:lstStyle>
          <a:p>
            <a:pPr>
              <a:defRPr/>
            </a:pPr>
            <a:endParaRPr lang="es-ES"/>
          </a:p>
        </p:txBody>
      </p:sp>
      <p:sp>
        <p:nvSpPr>
          <p:cNvPr id="4" name="Rectangle 14"/>
          <p:cNvSpPr>
            <a:spLocks noGrp="1" noChangeArrowheads="1"/>
          </p:cNvSpPr>
          <p:nvPr>
            <p:ph type="sldNum" sz="quarter" idx="12"/>
          </p:nvPr>
        </p:nvSpPr>
        <p:spPr>
          <a:ln/>
        </p:spPr>
        <p:txBody>
          <a:bodyPr/>
          <a:lstStyle>
            <a:lvl1pPr>
              <a:defRPr/>
            </a:lvl1pPr>
          </a:lstStyle>
          <a:p>
            <a:pPr>
              <a:defRPr/>
            </a:pPr>
            <a:fld id="{E1D891D7-97C3-46B0-9418-38F475806E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E446451-6193-4681-9ED4-9941E7D2815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9A5DD8F0-8E17-48DA-BFE2-B6A57233EBA7}" type="slidenum">
              <a:rPr lang="es-ES"/>
              <a:pPr>
                <a:defRPr/>
              </a:pPr>
              <a:t>‹Nº›</a:t>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9"/>
          <p:cNvGrpSpPr>
            <a:grpSpLocks/>
          </p:cNvGrpSpPr>
          <p:nvPr/>
        </p:nvGrpSpPr>
        <p:grpSpPr bwMode="auto">
          <a:xfrm>
            <a:off x="-57150" y="276225"/>
            <a:ext cx="935038" cy="3255963"/>
            <a:chOff x="-36" y="174"/>
            <a:chExt cx="589" cy="2051"/>
          </a:xfrm>
        </p:grpSpPr>
        <p:grpSp>
          <p:nvGrpSpPr>
            <p:cNvPr id="5128" name="Group 4"/>
            <p:cNvGrpSpPr>
              <a:grpSpLocks/>
            </p:cNvGrpSpPr>
            <p:nvPr/>
          </p:nvGrpSpPr>
          <p:grpSpPr bwMode="auto">
            <a:xfrm>
              <a:off x="-36" y="609"/>
              <a:ext cx="589" cy="1616"/>
              <a:chOff x="-36" y="609"/>
              <a:chExt cx="589" cy="1616"/>
            </a:xfrm>
          </p:grpSpPr>
          <p:sp>
            <p:nvSpPr>
              <p:cNvPr id="1026"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1027"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5129" name="Group 7"/>
            <p:cNvGrpSpPr>
              <a:grpSpLocks/>
            </p:cNvGrpSpPr>
            <p:nvPr/>
          </p:nvGrpSpPr>
          <p:grpSpPr bwMode="auto">
            <a:xfrm>
              <a:off x="-35" y="174"/>
              <a:ext cx="457" cy="1640"/>
              <a:chOff x="-35" y="174"/>
              <a:chExt cx="457" cy="1640"/>
            </a:xfrm>
          </p:grpSpPr>
          <p:sp>
            <p:nvSpPr>
              <p:cNvPr id="1029"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030"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
        <p:nvSpPr>
          <p:cNvPr id="5123" name="Rectangle 10"/>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s-ES" smtClean="0"/>
              <a:t>Haga clic para cambiar el estilo de título	</a:t>
            </a:r>
          </a:p>
        </p:txBody>
      </p:sp>
      <p:sp>
        <p:nvSpPr>
          <p:cNvPr id="5124" name="Rectangle 11"/>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pPr>
              <a:defRPr/>
            </a:pPr>
            <a:endParaRPr lang="es-ES"/>
          </a:p>
        </p:txBody>
      </p:sp>
      <p:sp>
        <p:nvSpPr>
          <p:cNvPr id="103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a:defRPr sz="1200"/>
            </a:lvl1pPr>
          </a:lstStyle>
          <a:p>
            <a:pPr>
              <a:defRPr/>
            </a:pPr>
            <a:endParaRPr lang="es-ES"/>
          </a:p>
        </p:txBody>
      </p:sp>
      <p:sp>
        <p:nvSpPr>
          <p:cNvPr id="103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6DC1CE4B-A861-4F35-9DBE-2C0249E108EE}" type="slidenum">
              <a:rPr lang="es-ES"/>
              <a:pPr>
                <a:defRPr/>
              </a:pPr>
              <a:t>‹Nº›</a:t>
            </a:fld>
            <a:endParaRPr lang="es-ES"/>
          </a:p>
        </p:txBody>
      </p:sp>
      <p:sp>
        <p:nvSpPr>
          <p:cNvPr id="15" name="14 Rectángulo"/>
          <p:cNvSpPr/>
          <p:nvPr userDrawn="1"/>
        </p:nvSpPr>
        <p:spPr bwMode="auto">
          <a:xfrm>
            <a:off x="1428728" y="1500174"/>
            <a:ext cx="7215238" cy="714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16" name="15 Imagen" descr="selfmanagement_logo2.png"/>
          <p:cNvPicPr>
            <a:picLocks noChangeAspect="1"/>
          </p:cNvPicPr>
          <p:nvPr userDrawn="1"/>
        </p:nvPicPr>
        <p:blipFill>
          <a:blip r:embed="rId17" cstate="print"/>
          <a:stretch>
            <a:fillRect/>
          </a:stretch>
        </p:blipFill>
        <p:spPr>
          <a:xfrm>
            <a:off x="7072330" y="106250"/>
            <a:ext cx="1936956" cy="715000"/>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9.jpeg"/><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ctrTitle" sz="quarter"/>
          </p:nvPr>
        </p:nvSpPr>
        <p:spPr>
          <a:xfrm>
            <a:off x="1428728" y="1000108"/>
            <a:ext cx="4286280" cy="573099"/>
          </a:xfrm>
        </p:spPr>
        <p:txBody>
          <a:bodyPr/>
          <a:lstStyle/>
          <a:p>
            <a:r>
              <a:rPr lang="es-AR"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Trabajo Practico</a:t>
            </a:r>
            <a:endParaRPr lang="es-E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171" name="Rectangle 3"/>
          <p:cNvSpPr>
            <a:spLocks noGrp="1" noChangeArrowheads="1"/>
          </p:cNvSpPr>
          <p:nvPr>
            <p:ph type="subTitle" sz="quarter" idx="1"/>
          </p:nvPr>
        </p:nvSpPr>
        <p:spPr>
          <a:xfrm>
            <a:off x="1500166" y="4533920"/>
            <a:ext cx="4953016" cy="1609724"/>
          </a:xfrm>
          <a:noFill/>
        </p:spPr>
        <p:txBody>
          <a:bodyPr/>
          <a:lstStyle/>
          <a:p>
            <a:pPr algn="l" eaLnBrk="1" hangingPunct="1">
              <a:buFont typeface="Wingdings" pitchFamily="2" charset="2"/>
              <a:buChar char="¡"/>
            </a:pPr>
            <a:r>
              <a:rPr lang="es-ES" sz="2200" dirty="0" smtClean="0">
                <a:latin typeface="Calibri" pitchFamily="34" charset="0"/>
              </a:rPr>
              <a:t> J</a:t>
            </a:r>
            <a:r>
              <a:rPr lang="es-AR" sz="2200" dirty="0" err="1" smtClean="0">
                <a:latin typeface="Calibri" pitchFamily="34" charset="0"/>
              </a:rPr>
              <a:t>onathan</a:t>
            </a:r>
            <a:r>
              <a:rPr lang="es-AR" sz="2200" dirty="0" smtClean="0">
                <a:latin typeface="Calibri" pitchFamily="34" charset="0"/>
              </a:rPr>
              <a:t> </a:t>
            </a:r>
            <a:r>
              <a:rPr lang="es-ES" sz="2200" dirty="0" smtClean="0">
                <a:latin typeface="Calibri" pitchFamily="34" charset="0"/>
              </a:rPr>
              <a:t>Levy (</a:t>
            </a:r>
            <a:r>
              <a:rPr lang="es-AR" sz="2200" dirty="0" smtClean="0">
                <a:latin typeface="Calibri" pitchFamily="34" charset="0"/>
              </a:rPr>
              <a:t>82.897</a:t>
            </a:r>
            <a:r>
              <a:rPr lang="es-ES" sz="2200" dirty="0" smtClean="0">
                <a:latin typeface="Calibri" pitchFamily="34" charset="0"/>
              </a:rPr>
              <a:t>)</a:t>
            </a:r>
          </a:p>
          <a:p>
            <a:pPr algn="l" eaLnBrk="1" hangingPunct="1">
              <a:buFont typeface="Wingdings" pitchFamily="2" charset="2"/>
              <a:buChar char="¡"/>
            </a:pPr>
            <a:r>
              <a:rPr lang="es-ES" sz="2200" dirty="0" smtClean="0">
                <a:latin typeface="Calibri" pitchFamily="34" charset="0"/>
              </a:rPr>
              <a:t> </a:t>
            </a:r>
            <a:r>
              <a:rPr lang="es-AR" sz="2200" dirty="0" smtClean="0">
                <a:latin typeface="Calibri" pitchFamily="34" charset="0"/>
              </a:rPr>
              <a:t>J</a:t>
            </a:r>
            <a:r>
              <a:rPr lang="es-ES" sz="2200" dirty="0" err="1" smtClean="0">
                <a:latin typeface="Calibri" pitchFamily="34" charset="0"/>
              </a:rPr>
              <a:t>uan</a:t>
            </a:r>
            <a:r>
              <a:rPr lang="es-ES" sz="2200" dirty="0" smtClean="0">
                <a:latin typeface="Calibri" pitchFamily="34" charset="0"/>
              </a:rPr>
              <a:t> Pablo Pérez </a:t>
            </a:r>
            <a:r>
              <a:rPr lang="es-ES" sz="2200" dirty="0" err="1" smtClean="0">
                <a:latin typeface="Calibri" pitchFamily="34" charset="0"/>
              </a:rPr>
              <a:t>Perri</a:t>
            </a:r>
            <a:r>
              <a:rPr lang="es-ES" sz="2200" dirty="0" smtClean="0">
                <a:latin typeface="Calibri" pitchFamily="34" charset="0"/>
              </a:rPr>
              <a:t> (83.558)</a:t>
            </a:r>
          </a:p>
          <a:p>
            <a:pPr algn="l" eaLnBrk="1" hangingPunct="1">
              <a:buFont typeface="Wingdings" pitchFamily="2" charset="2"/>
              <a:buChar char="¡"/>
            </a:pPr>
            <a:r>
              <a:rPr lang="es-ES" sz="2200" dirty="0" smtClean="0">
                <a:latin typeface="Calibri" pitchFamily="34" charset="0"/>
              </a:rPr>
              <a:t> Mariano </a:t>
            </a:r>
            <a:r>
              <a:rPr lang="es-ES" sz="2200" dirty="0" err="1" smtClean="0">
                <a:latin typeface="Calibri" pitchFamily="34" charset="0"/>
              </a:rPr>
              <a:t>Converti</a:t>
            </a:r>
            <a:r>
              <a:rPr lang="es-ES" sz="2200" dirty="0" smtClean="0">
                <a:latin typeface="Calibri" pitchFamily="34" charset="0"/>
              </a:rPr>
              <a:t> (85.617)</a:t>
            </a:r>
          </a:p>
          <a:p>
            <a:pPr algn="l" eaLnBrk="1" hangingPunct="1">
              <a:buFont typeface="Wingdings" pitchFamily="2" charset="2"/>
              <a:buChar char="¡"/>
            </a:pPr>
            <a:r>
              <a:rPr lang="es-ES" sz="2200" dirty="0" smtClean="0">
                <a:latin typeface="Calibri" pitchFamily="34" charset="0"/>
              </a:rPr>
              <a:t> Esteban </a:t>
            </a:r>
            <a:r>
              <a:rPr lang="es-ES" sz="2200" dirty="0" err="1" smtClean="0">
                <a:latin typeface="Calibri" pitchFamily="34" charset="0"/>
              </a:rPr>
              <a:t>Lopez</a:t>
            </a:r>
            <a:r>
              <a:rPr lang="es-ES" sz="2200" dirty="0" smtClean="0">
                <a:latin typeface="Calibri" pitchFamily="34" charset="0"/>
              </a:rPr>
              <a:t> (84.960)</a:t>
            </a:r>
          </a:p>
        </p:txBody>
      </p:sp>
      <p:sp>
        <p:nvSpPr>
          <p:cNvPr id="7172" name="Rectangle 4"/>
          <p:cNvSpPr>
            <a:spLocks noChangeArrowheads="1"/>
          </p:cNvSpPr>
          <p:nvPr/>
        </p:nvSpPr>
        <p:spPr bwMode="auto">
          <a:xfrm>
            <a:off x="1500166" y="4104755"/>
            <a:ext cx="2428892" cy="446277"/>
          </a:xfrm>
          <a:prstGeom prst="rect">
            <a:avLst/>
          </a:prstGeom>
          <a:noFill/>
          <a:ln w="9525">
            <a:noFill/>
            <a:miter lim="800000"/>
            <a:headEnd/>
            <a:tailEnd/>
          </a:ln>
        </p:spPr>
        <p:txBody>
          <a:bodyPr wrap="square" lIns="92075" tIns="46038" rIns="92075" bIns="46038">
            <a:spAutoFit/>
          </a:bodyPr>
          <a:lstStyle/>
          <a:p>
            <a:pPr>
              <a:lnSpc>
                <a:spcPct val="80000"/>
              </a:lnSpc>
              <a:spcBef>
                <a:spcPct val="20000"/>
              </a:spcBef>
            </a:pPr>
            <a:r>
              <a:rPr lang="es-ES" sz="2800" dirty="0">
                <a:latin typeface="Calibri" pitchFamily="34" charset="0"/>
              </a:rPr>
              <a:t>Integrantes:</a:t>
            </a:r>
          </a:p>
        </p:txBody>
      </p:sp>
      <p:sp>
        <p:nvSpPr>
          <p:cNvPr id="7173" name="Text Box 5"/>
          <p:cNvSpPr txBox="1">
            <a:spLocks noChangeArrowheads="1"/>
          </p:cNvSpPr>
          <p:nvPr/>
        </p:nvSpPr>
        <p:spPr bwMode="auto">
          <a:xfrm>
            <a:off x="4857752" y="6276997"/>
            <a:ext cx="4071966" cy="366713"/>
          </a:xfrm>
          <a:prstGeom prst="rect">
            <a:avLst/>
          </a:prstGeom>
          <a:noFill/>
          <a:ln w="12700">
            <a:noFill/>
            <a:miter lim="800000"/>
            <a:headEnd type="none" w="sm" len="sm"/>
            <a:tailEnd type="none" w="sm" len="sm"/>
          </a:ln>
        </p:spPr>
        <p:txBody>
          <a:bodyPr wrap="square">
            <a:spAutoFit/>
          </a:bodyPr>
          <a:lstStyle/>
          <a:p>
            <a:pPr>
              <a:spcBef>
                <a:spcPct val="50000"/>
              </a:spcBef>
            </a:pPr>
            <a:r>
              <a:rPr lang="es-AR" b="1" dirty="0">
                <a:latin typeface="Calibri" pitchFamily="34" charset="0"/>
              </a:rPr>
              <a:t>75.47 Taller de desarrollo de proyectos II</a:t>
            </a:r>
          </a:p>
        </p:txBody>
      </p:sp>
      <p:pic>
        <p:nvPicPr>
          <p:cNvPr id="8" name="Picture 2"/>
          <p:cNvPicPr>
            <a:picLocks noChangeAspect="1" noChangeArrowheads="1"/>
          </p:cNvPicPr>
          <p:nvPr/>
        </p:nvPicPr>
        <p:blipFill>
          <a:blip r:embed="rId4"/>
          <a:srcRect/>
          <a:stretch>
            <a:fillRect/>
          </a:stretch>
        </p:blipFill>
        <p:spPr bwMode="auto">
          <a:xfrm>
            <a:off x="6786563" y="285750"/>
            <a:ext cx="1866900" cy="600075"/>
          </a:xfrm>
          <a:prstGeom prst="rect">
            <a:avLst/>
          </a:prstGeom>
          <a:ln>
            <a:noFill/>
          </a:ln>
          <a:effectLst>
            <a:outerShdw blurRad="63500" sx="102000" sy="102000" algn="ctr" rotWithShape="0">
              <a:prstClr val="black">
                <a:alpha val="40000"/>
              </a:prstClr>
            </a:outerShdw>
          </a:effectLst>
        </p:spPr>
      </p:pic>
      <p:sp>
        <p:nvSpPr>
          <p:cNvPr id="9" name="8 Rectángulo"/>
          <p:cNvSpPr/>
          <p:nvPr/>
        </p:nvSpPr>
        <p:spPr bwMode="auto">
          <a:xfrm>
            <a:off x="1357290" y="2485792"/>
            <a:ext cx="7429552" cy="15739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grpSp>
        <p:nvGrpSpPr>
          <p:cNvPr id="25" name="24 Grupo"/>
          <p:cNvGrpSpPr/>
          <p:nvPr/>
        </p:nvGrpSpPr>
        <p:grpSpPr>
          <a:xfrm>
            <a:off x="2571735" y="1928802"/>
            <a:ext cx="4888357" cy="1714512"/>
            <a:chOff x="1714540" y="2845316"/>
            <a:chExt cx="3959986" cy="1388901"/>
          </a:xfrm>
        </p:grpSpPr>
        <p:grpSp>
          <p:nvGrpSpPr>
            <p:cNvPr id="26" name="40 Grupo"/>
            <p:cNvGrpSpPr/>
            <p:nvPr/>
          </p:nvGrpSpPr>
          <p:grpSpPr>
            <a:xfrm>
              <a:off x="1714540" y="2845316"/>
              <a:ext cx="3959986" cy="1388901"/>
              <a:chOff x="1248519" y="2734549"/>
              <a:chExt cx="3959986" cy="1388901"/>
            </a:xfrm>
          </p:grpSpPr>
          <p:sp>
            <p:nvSpPr>
              <p:cNvPr id="34" name="33 Flecha curvada hacia arriba"/>
              <p:cNvSpPr/>
              <p:nvPr/>
            </p:nvSpPr>
            <p:spPr>
              <a:xfrm>
                <a:off x="1353323" y="3475378"/>
                <a:ext cx="3855182" cy="648072"/>
              </a:xfrm>
              <a:prstGeom prst="curvedUpArrow">
                <a:avLst/>
              </a:prstGeom>
              <a:solidFill>
                <a:schemeClr val="tx2">
                  <a:lumMod val="75000"/>
                </a:schemeClr>
              </a:solidFill>
              <a:ln w="24130">
                <a:solidFill>
                  <a:schemeClr val="tx2">
                    <a:lumMod val="75000"/>
                  </a:schemeClr>
                </a:solidFill>
              </a:ln>
              <a:effectLst>
                <a:outerShdw blurRad="25400" dist="19050" dir="5400000" rotWithShape="0">
                  <a:srgbClr val="000000">
                    <a:alpha val="30000"/>
                  </a:srgbClr>
                </a:outerShdw>
              </a:effectLst>
              <a:scene3d>
                <a:camera prst="orthographicFront"/>
                <a:lightRig rig="balanced" dir="t"/>
              </a:scene3d>
              <a:sp3d prstMaterial="dkEdge"/>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5" name="34 Flecha curvada hacia arriba"/>
              <p:cNvSpPr/>
              <p:nvPr/>
            </p:nvSpPr>
            <p:spPr>
              <a:xfrm rot="10800000">
                <a:off x="1248519" y="2734549"/>
                <a:ext cx="3855182" cy="648072"/>
              </a:xfrm>
              <a:prstGeom prst="curvedUpArrow">
                <a:avLst/>
              </a:prstGeom>
              <a:solidFill>
                <a:schemeClr val="tx2">
                  <a:lumMod val="75000"/>
                </a:schemeClr>
              </a:solidFill>
              <a:ln w="24130">
                <a:solidFill>
                  <a:schemeClr val="tx2">
                    <a:lumMod val="75000"/>
                  </a:schemeClr>
                </a:solidFill>
              </a:ln>
              <a:effectLst>
                <a:outerShdw blurRad="25400" dist="19050" dir="5400000" rotWithShape="0">
                  <a:srgbClr val="000000">
                    <a:alpha val="30000"/>
                  </a:srgbClr>
                </a:outerShdw>
              </a:effectLst>
              <a:scene3d>
                <a:camera prst="orthographicFront"/>
                <a:lightRig rig="balanced" dir="t"/>
              </a:scene3d>
              <a:sp3d prstMaterial="dkEdge"/>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chemeClr val="tx1">
                      <a:lumMod val="65000"/>
                      <a:lumOff val="35000"/>
                    </a:schemeClr>
                  </a:solidFill>
                </a:endParaRPr>
              </a:p>
            </p:txBody>
          </p:sp>
        </p:grpSp>
        <p:grpSp>
          <p:nvGrpSpPr>
            <p:cNvPr id="27" name="39 Grupo"/>
            <p:cNvGrpSpPr/>
            <p:nvPr/>
          </p:nvGrpSpPr>
          <p:grpSpPr>
            <a:xfrm>
              <a:off x="2049361" y="3206714"/>
              <a:ext cx="3600400" cy="581223"/>
              <a:chOff x="1583340" y="3095947"/>
              <a:chExt cx="3600400" cy="581223"/>
            </a:xfrm>
          </p:grpSpPr>
          <p:sp>
            <p:nvSpPr>
              <p:cNvPr id="28" name="27 CuadroTexto"/>
              <p:cNvSpPr txBox="1"/>
              <p:nvPr/>
            </p:nvSpPr>
            <p:spPr>
              <a:xfrm>
                <a:off x="1583340" y="3095947"/>
                <a:ext cx="3600400" cy="473718"/>
              </a:xfrm>
              <a:prstGeom prst="rect">
                <a:avLst/>
              </a:prstGeom>
              <a:noFill/>
              <a:effectLst>
                <a:outerShdw blurRad="63500" dist="25400" dir="2400000" algn="tl" rotWithShape="0">
                  <a:prstClr val="black">
                    <a:alpha val="25000"/>
                  </a:prstClr>
                </a:outerShdw>
              </a:effectLst>
            </p:spPr>
            <p:txBody>
              <a:bodyPr wrap="square" rtlCol="0">
                <a:spAutoFit/>
              </a:bodyPr>
              <a:lstStyle/>
              <a:p>
                <a:r>
                  <a:rPr lang="en-US" sz="3200" b="1" dirty="0" err="1" smtClean="0">
                    <a:solidFill>
                      <a:schemeClr val="tx1">
                        <a:lumMod val="75000"/>
                        <a:lumOff val="25000"/>
                      </a:schemeClr>
                    </a:solidFill>
                    <a:latin typeface="Copperplate Gothic Light" pitchFamily="34" charset="0"/>
                    <a:ea typeface="Cambria Math" pitchFamily="18" charset="0"/>
                  </a:rPr>
                  <a:t>Self</a:t>
                </a:r>
                <a:r>
                  <a:rPr lang="en-US" sz="3200" b="1" dirty="0" err="1" smtClean="0">
                    <a:solidFill>
                      <a:schemeClr val="accent2">
                        <a:lumMod val="50000"/>
                      </a:schemeClr>
                    </a:solidFill>
                    <a:latin typeface="Copperplate Gothic Light" pitchFamily="34" charset="0"/>
                    <a:ea typeface="Cambria Math" pitchFamily="18" charset="0"/>
                  </a:rPr>
                  <a:t>Management</a:t>
                </a:r>
                <a:endParaRPr lang="en-US" sz="3200" b="1" dirty="0">
                  <a:solidFill>
                    <a:schemeClr val="accent2">
                      <a:lumMod val="50000"/>
                    </a:schemeClr>
                  </a:solidFill>
                  <a:latin typeface="Copperplate Gothic Light" pitchFamily="34" charset="0"/>
                  <a:ea typeface="Cambria Math" pitchFamily="18" charset="0"/>
                </a:endParaRPr>
              </a:p>
            </p:txBody>
          </p:sp>
          <p:sp>
            <p:nvSpPr>
              <p:cNvPr id="29" name="28 CuadroTexto"/>
              <p:cNvSpPr txBox="1"/>
              <p:nvPr/>
            </p:nvSpPr>
            <p:spPr>
              <a:xfrm>
                <a:off x="4209751" y="3468679"/>
                <a:ext cx="892602" cy="208491"/>
              </a:xfrm>
              <a:prstGeom prst="rect">
                <a:avLst/>
              </a:prstGeom>
              <a:noFill/>
              <a:effectLst>
                <a:outerShdw blurRad="63500" dist="25400" dir="2400000" algn="tl" rotWithShape="0">
                  <a:prstClr val="black">
                    <a:alpha val="25000"/>
                  </a:prstClr>
                </a:outerShdw>
              </a:effectLst>
            </p:spPr>
            <p:txBody>
              <a:bodyPr wrap="square" lIns="36000" tIns="36000" rIns="36000" bIns="36000" rtlCol="0">
                <a:spAutoFit/>
              </a:bodyPr>
              <a:lstStyle/>
              <a:p>
                <a:r>
                  <a:rPr lang="en-US" sz="1200" b="1" i="1" dirty="0" smtClean="0">
                    <a:solidFill>
                      <a:schemeClr val="tx1">
                        <a:lumMod val="75000"/>
                        <a:lumOff val="25000"/>
                      </a:schemeClr>
                    </a:solidFill>
                    <a:latin typeface="Candara" pitchFamily="34" charset="0"/>
                    <a:ea typeface="Cambria Math" pitchFamily="18" charset="0"/>
                  </a:rPr>
                  <a:t>PAYROLL</a:t>
                </a:r>
                <a:endParaRPr lang="en-US" sz="1200" b="1" i="1" dirty="0">
                  <a:solidFill>
                    <a:srgbClr val="C19400"/>
                  </a:solidFill>
                  <a:latin typeface="Candara" pitchFamily="34" charset="0"/>
                  <a:ea typeface="Cambria Math" pitchFamily="18" charset="0"/>
                </a:endParaRPr>
              </a:p>
            </p:txBody>
          </p:sp>
          <p:sp>
            <p:nvSpPr>
              <p:cNvPr id="30" name="29 CuadroTexto"/>
              <p:cNvSpPr txBox="1"/>
              <p:nvPr/>
            </p:nvSpPr>
            <p:spPr>
              <a:xfrm>
                <a:off x="1634084" y="3457909"/>
                <a:ext cx="964800" cy="208491"/>
              </a:xfrm>
              <a:prstGeom prst="rect">
                <a:avLst/>
              </a:prstGeom>
              <a:noFill/>
              <a:effectLst>
                <a:outerShdw blurRad="63500" dist="25400" dir="2400000" algn="tl" rotWithShape="0">
                  <a:prstClr val="black">
                    <a:alpha val="25000"/>
                  </a:prstClr>
                </a:outerShdw>
              </a:effectLst>
            </p:spPr>
            <p:txBody>
              <a:bodyPr wrap="square" lIns="36000" tIns="36000" rIns="36000" bIns="36000" rtlCol="0">
                <a:spAutoFit/>
              </a:bodyPr>
              <a:lstStyle/>
              <a:p>
                <a:r>
                  <a:rPr lang="en-US" sz="1200" b="1" i="1" dirty="0" smtClean="0">
                    <a:solidFill>
                      <a:schemeClr val="tx1">
                        <a:lumMod val="75000"/>
                        <a:lumOff val="25000"/>
                      </a:schemeClr>
                    </a:solidFill>
                    <a:latin typeface="Candara" pitchFamily="34" charset="0"/>
                    <a:ea typeface="Cambria Math" pitchFamily="18" charset="0"/>
                  </a:rPr>
                  <a:t>CALLCENTER</a:t>
                </a:r>
                <a:endParaRPr lang="en-US" sz="1200" b="1" i="1" dirty="0">
                  <a:solidFill>
                    <a:srgbClr val="C19400"/>
                  </a:solidFill>
                  <a:latin typeface="Candara" pitchFamily="34" charset="0"/>
                  <a:ea typeface="Cambria Math" pitchFamily="18" charset="0"/>
                </a:endParaRPr>
              </a:p>
            </p:txBody>
          </p:sp>
          <p:grpSp>
            <p:nvGrpSpPr>
              <p:cNvPr id="31" name="38 Grupo"/>
              <p:cNvGrpSpPr/>
              <p:nvPr/>
            </p:nvGrpSpPr>
            <p:grpSpPr>
              <a:xfrm>
                <a:off x="2392286" y="3534257"/>
                <a:ext cx="1816949" cy="57600"/>
                <a:chOff x="2393069" y="3522284"/>
                <a:chExt cx="1812812" cy="64953"/>
              </a:xfrm>
              <a:effectLst>
                <a:outerShdw blurRad="38100" dist="25400" dir="2700000" sx="98000" sy="98000" algn="tl" rotWithShape="0">
                  <a:prstClr val="black">
                    <a:alpha val="30000"/>
                  </a:prstClr>
                </a:outerShdw>
              </a:effectLst>
            </p:grpSpPr>
            <p:sp>
              <p:nvSpPr>
                <p:cNvPr id="32" name="31 Trapecio"/>
                <p:cNvSpPr/>
                <p:nvPr/>
              </p:nvSpPr>
              <p:spPr>
                <a:xfrm rot="10800000">
                  <a:off x="3179552" y="3522284"/>
                  <a:ext cx="1026329" cy="64800"/>
                </a:xfrm>
                <a:prstGeom prst="trapezoid">
                  <a:avLst>
                    <a:gd name="adj" fmla="val 944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32 Trapecio"/>
                <p:cNvSpPr/>
                <p:nvPr/>
              </p:nvSpPr>
              <p:spPr>
                <a:xfrm>
                  <a:off x="2393069" y="3522437"/>
                  <a:ext cx="1026329" cy="64800"/>
                </a:xfrm>
                <a:prstGeom prst="trapezoid">
                  <a:avLst>
                    <a:gd name="adj" fmla="val 944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p:txBody>
          <a:bodyPr/>
          <a:lstStyle/>
          <a:p>
            <a:pPr eaLnBrk="1" hangingPunct="1"/>
            <a:r>
              <a:rPr lang="es-AR" dirty="0" smtClean="0"/>
              <a:t>Arquitectura </a:t>
            </a:r>
            <a:r>
              <a:rPr lang="es-AR" dirty="0" smtClean="0"/>
              <a:t>y diseño</a:t>
            </a:r>
          </a:p>
        </p:txBody>
      </p:sp>
      <p:sp>
        <p:nvSpPr>
          <p:cNvPr id="12294" name="TextBox 5"/>
          <p:cNvSpPr txBox="1">
            <a:spLocks noChangeArrowheads="1"/>
          </p:cNvSpPr>
          <p:nvPr/>
        </p:nvSpPr>
        <p:spPr bwMode="auto">
          <a:xfrm>
            <a:off x="3143240" y="5072074"/>
            <a:ext cx="2714625" cy="366713"/>
          </a:xfrm>
          <a:prstGeom prst="rect">
            <a:avLst/>
          </a:prstGeom>
          <a:noFill/>
          <a:ln w="9525">
            <a:noFill/>
            <a:miter lim="800000"/>
            <a:headEnd/>
            <a:tailEnd/>
          </a:ln>
        </p:spPr>
        <p:txBody>
          <a:bodyPr>
            <a:spAutoFit/>
          </a:bodyPr>
          <a:lstStyle/>
          <a:p>
            <a:pPr algn="ctr"/>
            <a:r>
              <a:rPr lang="es-AR" dirty="0" smtClean="0">
                <a:latin typeface="Calibri" pitchFamily="34" charset="0"/>
                <a:cs typeface="Arial" charset="0"/>
              </a:rPr>
              <a:t>Mapa de Arquitectura</a:t>
            </a:r>
            <a:endParaRPr lang="es-AR" dirty="0">
              <a:latin typeface="Calibri" pitchFamily="34"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smtClean="0"/>
              <a:t>Pruebas unitarias automatizadas</a:t>
            </a:r>
          </a:p>
        </p:txBody>
      </p:sp>
      <p:sp>
        <p:nvSpPr>
          <p:cNvPr id="14339" name="Rectangle 5"/>
          <p:cNvSpPr>
            <a:spLocks noGrp="1" noChangeArrowheads="1"/>
          </p:cNvSpPr>
          <p:nvPr>
            <p:ph type="body" sz="half" idx="1"/>
          </p:nvPr>
        </p:nvSpPr>
        <p:spPr>
          <a:xfrm>
            <a:off x="1116013" y="4652963"/>
            <a:ext cx="6913562" cy="1655762"/>
          </a:xfrm>
        </p:spPr>
        <p:txBody>
          <a:bodyPr/>
          <a:lstStyle/>
          <a:p>
            <a:pPr eaLnBrk="1" hangingPunct="1"/>
            <a:r>
              <a:rPr lang="es-AR" sz="2500" smtClean="0"/>
              <a:t>Pruebas unitarias provistas por el visual studio</a:t>
            </a:r>
          </a:p>
        </p:txBody>
      </p:sp>
      <p:pic>
        <p:nvPicPr>
          <p:cNvPr id="14346" name="Picture 10"/>
          <p:cNvPicPr>
            <a:picLocks noChangeAspect="1" noChangeArrowheads="1"/>
          </p:cNvPicPr>
          <p:nvPr/>
        </p:nvPicPr>
        <p:blipFill>
          <a:blip r:embed="rId3"/>
          <a:srcRect/>
          <a:stretch>
            <a:fillRect/>
          </a:stretch>
        </p:blipFill>
        <p:spPr bwMode="auto">
          <a:xfrm>
            <a:off x="2411413" y="2060575"/>
            <a:ext cx="4392612" cy="1584325"/>
          </a:xfrm>
          <a:prstGeom prst="rect">
            <a:avLst/>
          </a:prstGeom>
          <a:ln>
            <a:noFill/>
          </a:ln>
          <a:effectLst>
            <a:outerShdw blurRad="292100" dist="139700" dir="2700000" algn="tl" rotWithShape="0">
              <a:srgbClr val="333333">
                <a:alpha val="65000"/>
              </a:srgbClr>
            </a:outerShdw>
          </a:effectLst>
        </p:spPr>
      </p:pic>
      <p:sp>
        <p:nvSpPr>
          <p:cNvPr id="14341" name="TextBox 24"/>
          <p:cNvSpPr txBox="1">
            <a:spLocks noChangeArrowheads="1"/>
          </p:cNvSpPr>
          <p:nvPr/>
        </p:nvSpPr>
        <p:spPr bwMode="auto">
          <a:xfrm>
            <a:off x="2411413" y="3933825"/>
            <a:ext cx="4033837" cy="366713"/>
          </a:xfrm>
          <a:prstGeom prst="rect">
            <a:avLst/>
          </a:prstGeom>
          <a:noFill/>
          <a:ln w="9525">
            <a:noFill/>
            <a:miter lim="800000"/>
            <a:headEnd/>
            <a:tailEnd/>
          </a:ln>
        </p:spPr>
        <p:txBody>
          <a:bodyPr>
            <a:spAutoFit/>
          </a:bodyPr>
          <a:lstStyle/>
          <a:p>
            <a:pPr algn="ctr"/>
            <a:r>
              <a:rPr lang="es-AR">
                <a:latin typeface="Calibri" pitchFamily="34" charset="0"/>
                <a:cs typeface="Arial" charset="0"/>
              </a:rPr>
              <a:t>Pruebas Unitarias Automatizadas: VSTS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dirty="0" smtClean="0"/>
              <a:t>Seguimiento y control: </a:t>
            </a:r>
            <a:r>
              <a:rPr lang="es-AR" sz="3200" dirty="0" smtClean="0"/>
              <a:t/>
            </a:r>
            <a:br>
              <a:rPr lang="es-AR" sz="3200" dirty="0" smtClean="0"/>
            </a:br>
            <a:r>
              <a:rPr lang="es-AR" sz="3200" dirty="0" smtClean="0"/>
              <a:t>Indicadores </a:t>
            </a:r>
            <a:r>
              <a:rPr lang="es-AR" sz="3200" dirty="0" smtClean="0"/>
              <a:t>y métricas</a:t>
            </a:r>
          </a:p>
        </p:txBody>
      </p:sp>
      <p:pic>
        <p:nvPicPr>
          <p:cNvPr id="15363" name="Picture 9"/>
          <p:cNvPicPr>
            <a:picLocks noGrp="1" noChangeAspect="1" noChangeArrowheads="1"/>
          </p:cNvPicPr>
          <p:nvPr>
            <p:ph sz="half" idx="1"/>
          </p:nvPr>
        </p:nvPicPr>
        <p:blipFill>
          <a:blip r:embed="rId3"/>
          <a:srcRect/>
          <a:stretch>
            <a:fillRect/>
          </a:stretch>
        </p:blipFill>
        <p:spPr>
          <a:xfrm>
            <a:off x="3571868" y="3072121"/>
            <a:ext cx="5045071" cy="1428449"/>
          </a:xfrm>
          <a:noFill/>
        </p:spPr>
      </p:pic>
      <p:pic>
        <p:nvPicPr>
          <p:cNvPr id="15365" name="Picture 11"/>
          <p:cNvPicPr>
            <a:picLocks noGrp="1" noChangeAspect="1" noChangeArrowheads="1"/>
          </p:cNvPicPr>
          <p:nvPr>
            <p:ph sz="half" idx="2"/>
          </p:nvPr>
        </p:nvPicPr>
        <p:blipFill>
          <a:blip r:embed="rId4"/>
          <a:srcRect/>
          <a:stretch>
            <a:fillRect/>
          </a:stretch>
        </p:blipFill>
        <p:spPr>
          <a:xfrm>
            <a:off x="1500166" y="1919286"/>
            <a:ext cx="4699048" cy="1581152"/>
          </a:xfrm>
          <a:noFill/>
        </p:spPr>
      </p:pic>
      <p:pic>
        <p:nvPicPr>
          <p:cNvPr id="7" name="6 Imagen" descr="SampleBurndownChart.jpg"/>
          <p:cNvPicPr>
            <a:picLocks noChangeAspect="1"/>
          </p:cNvPicPr>
          <p:nvPr/>
        </p:nvPicPr>
        <p:blipFill>
          <a:blip r:embed="rId5"/>
          <a:stretch>
            <a:fillRect/>
          </a:stretch>
        </p:blipFill>
        <p:spPr>
          <a:xfrm>
            <a:off x="5429256" y="4714884"/>
            <a:ext cx="3143272" cy="1893773"/>
          </a:xfrm>
          <a:prstGeom prst="rect">
            <a:avLst/>
          </a:prstGeom>
        </p:spPr>
      </p:pic>
      <p:sp>
        <p:nvSpPr>
          <p:cNvPr id="8" name="7 Rectángulo"/>
          <p:cNvSpPr/>
          <p:nvPr/>
        </p:nvSpPr>
        <p:spPr>
          <a:xfrm>
            <a:off x="2857488" y="5072074"/>
            <a:ext cx="2643206" cy="5715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AR" sz="2000" dirty="0" err="1" smtClean="0">
                <a:solidFill>
                  <a:schemeClr val="tx1"/>
                </a:solidFill>
              </a:rPr>
              <a:t>Burndown</a:t>
            </a:r>
            <a:r>
              <a:rPr lang="es-AR" sz="2000" dirty="0" smtClean="0">
                <a:solidFill>
                  <a:schemeClr val="tx1"/>
                </a:solidFill>
              </a:rPr>
              <a:t> Chart</a:t>
            </a:r>
            <a:endParaRPr lang="es-AR" sz="2000" dirty="0">
              <a:solidFill>
                <a:schemeClr val="tx1"/>
              </a:solidFill>
            </a:endParaRPr>
          </a:p>
        </p:txBody>
      </p:sp>
      <p:sp>
        <p:nvSpPr>
          <p:cNvPr id="9" name="8 Rectángulo"/>
          <p:cNvSpPr/>
          <p:nvPr/>
        </p:nvSpPr>
        <p:spPr>
          <a:xfrm>
            <a:off x="5286380" y="1857364"/>
            <a:ext cx="3214710" cy="5715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AR" sz="2000" dirty="0" smtClean="0">
                <a:solidFill>
                  <a:schemeClr val="tx1"/>
                </a:solidFill>
              </a:rPr>
              <a:t>Evolución de la Prueba</a:t>
            </a:r>
            <a:endParaRPr lang="es-AR" sz="2000" dirty="0">
              <a:solidFill>
                <a:schemeClr val="tx1"/>
              </a:solidFill>
            </a:endParaRPr>
          </a:p>
        </p:txBody>
      </p:sp>
      <p:sp>
        <p:nvSpPr>
          <p:cNvPr id="10" name="9 Rectángulo"/>
          <p:cNvSpPr/>
          <p:nvPr/>
        </p:nvSpPr>
        <p:spPr>
          <a:xfrm>
            <a:off x="1428728" y="3857628"/>
            <a:ext cx="3214710" cy="5715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AR" sz="2000" dirty="0" smtClean="0">
                <a:solidFill>
                  <a:schemeClr val="tx1"/>
                </a:solidFill>
              </a:rPr>
              <a:t>Cobertura de la Prueba</a:t>
            </a:r>
            <a:endParaRPr lang="es-AR" sz="20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AR" sz="3200" dirty="0" smtClean="0"/>
              <a:t>Seguimiento y Control: </a:t>
            </a:r>
            <a:r>
              <a:rPr lang="es-AR" sz="3200" dirty="0" smtClean="0"/>
              <a:t/>
            </a:r>
            <a:br>
              <a:rPr lang="es-AR" sz="3200" dirty="0" smtClean="0"/>
            </a:br>
            <a:r>
              <a:rPr lang="es-AR" sz="3200" dirty="0" smtClean="0"/>
              <a:t>Gestión </a:t>
            </a:r>
            <a:r>
              <a:rPr lang="es-AR" sz="3200" dirty="0" smtClean="0"/>
              <a:t>de riesgos</a:t>
            </a:r>
          </a:p>
        </p:txBody>
      </p:sp>
      <p:pic>
        <p:nvPicPr>
          <p:cNvPr id="1026" name="Picture 2"/>
          <p:cNvPicPr>
            <a:picLocks noChangeAspect="1" noChangeArrowheads="1"/>
          </p:cNvPicPr>
          <p:nvPr/>
        </p:nvPicPr>
        <p:blipFill>
          <a:blip r:embed="rId3"/>
          <a:srcRect/>
          <a:stretch>
            <a:fillRect/>
          </a:stretch>
        </p:blipFill>
        <p:spPr bwMode="auto">
          <a:xfrm>
            <a:off x="2409854" y="2349500"/>
            <a:ext cx="5276850" cy="2790825"/>
          </a:xfrm>
          <a:prstGeom prst="rect">
            <a:avLst/>
          </a:prstGeom>
          <a:ln>
            <a:noFill/>
          </a:ln>
          <a:effectLst>
            <a:outerShdw blurRad="292100" dist="139700" dir="2700000" algn="tl" rotWithShape="0">
              <a:srgbClr val="333333">
                <a:alpha val="65000"/>
              </a:srgbClr>
            </a:outerShdw>
          </a:effectLst>
        </p:spPr>
      </p:pic>
      <p:sp>
        <p:nvSpPr>
          <p:cNvPr id="16388" name="Rectangle 9"/>
          <p:cNvSpPr>
            <a:spLocks noChangeArrowheads="1"/>
          </p:cNvSpPr>
          <p:nvPr/>
        </p:nvSpPr>
        <p:spPr bwMode="auto">
          <a:xfrm>
            <a:off x="1285852" y="5403871"/>
            <a:ext cx="7529513" cy="1025525"/>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0000"/>
              <a:buFont typeface="Wingdings" pitchFamily="2" charset="2"/>
              <a:buChar char="¡"/>
            </a:pPr>
            <a:r>
              <a:rPr lang="en-GB" sz="2900">
                <a:solidFill>
                  <a:srgbClr val="000000"/>
                </a:solidFill>
              </a:rPr>
              <a:t>Planes de contingencia y mitigación para los 5 riesgos de mayor prioridad</a:t>
            </a:r>
            <a:endParaRPr lang="es-AR" sz="2900"/>
          </a:p>
        </p:txBody>
      </p:sp>
      <p:sp>
        <p:nvSpPr>
          <p:cNvPr id="16389" name="Rectangle 10"/>
          <p:cNvSpPr>
            <a:spLocks noChangeArrowheads="1"/>
          </p:cNvSpPr>
          <p:nvPr/>
        </p:nvSpPr>
        <p:spPr bwMode="auto">
          <a:xfrm>
            <a:off x="1401791" y="1628775"/>
            <a:ext cx="7313613" cy="1025525"/>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0000"/>
              <a:buFont typeface="Wingdings" pitchFamily="2" charset="2"/>
              <a:buChar char="¡"/>
            </a:pPr>
            <a:r>
              <a:rPr lang="es-AR" sz="2900"/>
              <a:t>Planilla de riesgos: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AR" smtClean="0"/>
              <a:t>Comunicación</a:t>
            </a:r>
          </a:p>
        </p:txBody>
      </p:sp>
      <p:sp>
        <p:nvSpPr>
          <p:cNvPr id="17411" name="Rectangle 3"/>
          <p:cNvSpPr>
            <a:spLocks noGrp="1" noChangeArrowheads="1"/>
          </p:cNvSpPr>
          <p:nvPr>
            <p:ph type="body" idx="1"/>
          </p:nvPr>
        </p:nvSpPr>
        <p:spPr>
          <a:xfrm>
            <a:off x="1357290" y="1857364"/>
            <a:ext cx="7326335" cy="3602051"/>
          </a:xfrm>
        </p:spPr>
        <p:txBody>
          <a:bodyPr/>
          <a:lstStyle/>
          <a:p>
            <a:pPr eaLnBrk="1" hangingPunct="1"/>
            <a:r>
              <a:rPr lang="es-AR" dirty="0" smtClean="0">
                <a:solidFill>
                  <a:srgbClr val="000000"/>
                </a:solidFill>
              </a:rPr>
              <a:t>Reunión de Sprint </a:t>
            </a:r>
            <a:r>
              <a:rPr lang="es-AR" dirty="0" err="1" smtClean="0">
                <a:solidFill>
                  <a:srgbClr val="000000"/>
                </a:solidFill>
              </a:rPr>
              <a:t>Planning</a:t>
            </a:r>
            <a:r>
              <a:rPr lang="es-AR" dirty="0" smtClean="0">
                <a:solidFill>
                  <a:srgbClr val="000000"/>
                </a:solidFill>
              </a:rPr>
              <a:t>: Al comienzo de cada sprint</a:t>
            </a:r>
          </a:p>
          <a:p>
            <a:pPr eaLnBrk="1" hangingPunct="1"/>
            <a:r>
              <a:rPr lang="es-AR" dirty="0" smtClean="0">
                <a:solidFill>
                  <a:srgbClr val="000000"/>
                </a:solidFill>
              </a:rPr>
              <a:t>Reunión de Sprint </a:t>
            </a:r>
            <a:r>
              <a:rPr lang="es-AR" dirty="0" err="1" smtClean="0">
                <a:solidFill>
                  <a:srgbClr val="000000"/>
                </a:solidFill>
              </a:rPr>
              <a:t>Review</a:t>
            </a:r>
            <a:r>
              <a:rPr lang="es-AR" dirty="0" smtClean="0">
                <a:solidFill>
                  <a:srgbClr val="000000"/>
                </a:solidFill>
              </a:rPr>
              <a:t>: Al finalizar cada sprint</a:t>
            </a:r>
          </a:p>
          <a:p>
            <a:pPr eaLnBrk="1" hangingPunct="1"/>
            <a:r>
              <a:rPr lang="es-AR" dirty="0" smtClean="0">
                <a:solidFill>
                  <a:srgbClr val="000000"/>
                </a:solidFill>
              </a:rPr>
              <a:t>Presentación del trabajo completado a los interesados: Al finalizar cada </a:t>
            </a:r>
            <a:r>
              <a:rPr lang="es-AR" dirty="0" smtClean="0">
                <a:solidFill>
                  <a:srgbClr val="000000"/>
                </a:solidFill>
              </a:rPr>
              <a:t>sprint</a:t>
            </a:r>
            <a:endParaRPr lang="es-AR" dirty="0" smtClean="0">
              <a:solidFill>
                <a:srgbClr val="000000"/>
              </a:solidFill>
            </a:endParaRPr>
          </a:p>
        </p:txBody>
      </p:sp>
      <p:pic>
        <p:nvPicPr>
          <p:cNvPr id="4" name="Picture 3" descr="C:\Users\Familia Compaq\Pictures\Microsoft Clip Organizer\j0432621.png"/>
          <p:cNvPicPr>
            <a:picLocks noChangeAspect="1" noChangeArrowheads="1"/>
          </p:cNvPicPr>
          <p:nvPr/>
        </p:nvPicPr>
        <p:blipFill>
          <a:blip r:embed="rId3" cstate="print"/>
          <a:srcRect/>
          <a:stretch>
            <a:fillRect/>
          </a:stretch>
        </p:blipFill>
        <p:spPr bwMode="auto">
          <a:xfrm flipH="1">
            <a:off x="4857752" y="5214950"/>
            <a:ext cx="1143008" cy="1143008"/>
          </a:xfrm>
          <a:prstGeom prst="rect">
            <a:avLst/>
          </a:prstGeom>
          <a:noFill/>
        </p:spPr>
      </p:pic>
      <p:pic>
        <p:nvPicPr>
          <p:cNvPr id="5" name="Picture 3" descr="C:\Users\Familia Compaq\Pictures\Microsoft Clip Organizer\j0432621.png"/>
          <p:cNvPicPr>
            <a:picLocks noChangeAspect="1" noChangeArrowheads="1"/>
          </p:cNvPicPr>
          <p:nvPr/>
        </p:nvPicPr>
        <p:blipFill>
          <a:blip r:embed="rId3" cstate="print"/>
          <a:srcRect/>
          <a:stretch>
            <a:fillRect/>
          </a:stretch>
        </p:blipFill>
        <p:spPr bwMode="auto">
          <a:xfrm>
            <a:off x="7286644" y="5214950"/>
            <a:ext cx="1214414" cy="1143008"/>
          </a:xfrm>
          <a:prstGeom prst="rect">
            <a:avLst/>
          </a:prstGeom>
          <a:noFill/>
        </p:spPr>
      </p:pic>
      <p:sp>
        <p:nvSpPr>
          <p:cNvPr id="6" name="5 Flecha izquierda y derecha"/>
          <p:cNvSpPr/>
          <p:nvPr/>
        </p:nvSpPr>
        <p:spPr bwMode="auto">
          <a:xfrm>
            <a:off x="6072198" y="5429264"/>
            <a:ext cx="1143008" cy="642942"/>
          </a:xfrm>
          <a:prstGeom prst="leftRightArrow">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Grp="1" noChangeAspect="1" noChangeArrowheads="1"/>
          </p:cNvPicPr>
          <p:nvPr>
            <p:ph sz="half" idx="2"/>
          </p:nvPr>
        </p:nvPicPr>
        <p:blipFill>
          <a:blip r:embed="rId3"/>
          <a:srcRect/>
          <a:stretch>
            <a:fillRect/>
          </a:stretch>
        </p:blipFill>
        <p:spPr>
          <a:xfrm>
            <a:off x="1116013" y="2060575"/>
            <a:ext cx="7632700" cy="4321175"/>
          </a:xfrm>
          <a:noFill/>
        </p:spPr>
      </p:pic>
      <p:sp>
        <p:nvSpPr>
          <p:cNvPr id="18435" name="Rectangle 2"/>
          <p:cNvSpPr>
            <a:spLocks noGrp="1" noChangeArrowheads="1"/>
          </p:cNvSpPr>
          <p:nvPr>
            <p:ph type="title"/>
          </p:nvPr>
        </p:nvSpPr>
        <p:spPr/>
        <p:txBody>
          <a:bodyPr/>
          <a:lstStyle/>
          <a:p>
            <a:pPr eaLnBrk="1" hangingPunct="1"/>
            <a:r>
              <a:rPr lang="es-AR" smtClean="0"/>
              <a:t>Pruebas: Planificación</a:t>
            </a:r>
          </a:p>
        </p:txBody>
      </p:sp>
      <p:sp>
        <p:nvSpPr>
          <p:cNvPr id="18436" name="Rectangle 3"/>
          <p:cNvSpPr>
            <a:spLocks noGrp="1" noChangeArrowheads="1"/>
          </p:cNvSpPr>
          <p:nvPr>
            <p:ph type="body" sz="half" idx="1"/>
          </p:nvPr>
        </p:nvSpPr>
        <p:spPr>
          <a:xfrm>
            <a:off x="1333498" y="1827213"/>
            <a:ext cx="2952750" cy="3186112"/>
          </a:xfrm>
        </p:spPr>
        <p:txBody>
          <a:bodyPr/>
          <a:lstStyle/>
          <a:p>
            <a:pPr eaLnBrk="1" hangingPunct="1"/>
            <a:r>
              <a:rPr lang="es-AR" sz="2100" dirty="0" smtClean="0">
                <a:solidFill>
                  <a:srgbClr val="000000"/>
                </a:solidFill>
              </a:rPr>
              <a:t>En el tiempo planificado para cada Sprint se reserva parte para resolver </a:t>
            </a:r>
            <a:r>
              <a:rPr lang="es-AR" sz="2100" dirty="0" err="1" smtClean="0">
                <a:solidFill>
                  <a:srgbClr val="000000"/>
                </a:solidFill>
              </a:rPr>
              <a:t>bugs</a:t>
            </a:r>
            <a:r>
              <a:rPr lang="es-AR" sz="2100" dirty="0" smtClean="0">
                <a:solidFill>
                  <a:srgbClr val="000000"/>
                </a:solidFill>
              </a:rPr>
              <a:t> del Sprint anterior detectados por los </a:t>
            </a:r>
            <a:r>
              <a:rPr lang="es-AR" sz="2100" dirty="0" err="1" smtClean="0">
                <a:solidFill>
                  <a:srgbClr val="000000"/>
                </a:solidFill>
              </a:rPr>
              <a:t>testers</a:t>
            </a:r>
            <a:r>
              <a:rPr lang="es-AR" sz="2100" dirty="0" smtClean="0">
                <a:solidFill>
                  <a:srgbClr val="000000"/>
                </a:solidFill>
              </a:rPr>
              <a:t>.</a:t>
            </a:r>
          </a:p>
          <a:p>
            <a:pPr eaLnBrk="1" hangingPunct="1"/>
            <a:endParaRPr lang="es-AR" sz="21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AR" smtClean="0"/>
              <a:t>Pruebas: Diseño</a:t>
            </a:r>
          </a:p>
        </p:txBody>
      </p:sp>
      <p:sp>
        <p:nvSpPr>
          <p:cNvPr id="19459" name="Rectangle 5"/>
          <p:cNvSpPr>
            <a:spLocks noChangeArrowheads="1"/>
          </p:cNvSpPr>
          <p:nvPr/>
        </p:nvSpPr>
        <p:spPr bwMode="auto">
          <a:xfrm>
            <a:off x="1285852" y="2133600"/>
            <a:ext cx="7358114" cy="2081218"/>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0000"/>
              <a:buFont typeface="Wingdings" pitchFamily="2" charset="2"/>
              <a:buChar char="¡"/>
            </a:pPr>
            <a:r>
              <a:rPr lang="es-AR" sz="2500" dirty="0">
                <a:solidFill>
                  <a:srgbClr val="000000"/>
                </a:solidFill>
              </a:rPr>
              <a:t>Pruebas basadas en Casos de Uso</a:t>
            </a:r>
          </a:p>
          <a:p>
            <a:pPr marL="342900" indent="-342900">
              <a:spcBef>
                <a:spcPct val="20000"/>
              </a:spcBef>
              <a:buClr>
                <a:schemeClr val="tx2"/>
              </a:buClr>
              <a:buSzPct val="70000"/>
              <a:buFont typeface="Wingdings" pitchFamily="2" charset="2"/>
              <a:buChar char="¡"/>
            </a:pPr>
            <a:endParaRPr lang="es-AR" sz="2500" dirty="0">
              <a:solidFill>
                <a:srgbClr val="000000"/>
              </a:solidFill>
            </a:endParaRPr>
          </a:p>
          <a:p>
            <a:pPr marL="342900" indent="-342900">
              <a:spcBef>
                <a:spcPct val="20000"/>
              </a:spcBef>
              <a:buClr>
                <a:schemeClr val="tx2"/>
              </a:buClr>
              <a:buSzPct val="70000"/>
              <a:buFont typeface="Wingdings" pitchFamily="2" charset="2"/>
              <a:buChar char="¡"/>
            </a:pPr>
            <a:r>
              <a:rPr lang="es-AR" sz="2500" dirty="0">
                <a:solidFill>
                  <a:srgbClr val="000000"/>
                </a:solidFill>
              </a:rPr>
              <a:t>Desarrollo de Pruebas al comienzo de cada Sprint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s-AR" smtClean="0"/>
              <a:t>Pruebas: Ejecución</a:t>
            </a:r>
          </a:p>
        </p:txBody>
      </p:sp>
      <p:graphicFrame>
        <p:nvGraphicFramePr>
          <p:cNvPr id="3074" name="Object 4"/>
          <p:cNvGraphicFramePr>
            <a:graphicFrameLocks noChangeAspect="1"/>
          </p:cNvGraphicFramePr>
          <p:nvPr>
            <p:ph sz="half" idx="1"/>
          </p:nvPr>
        </p:nvGraphicFramePr>
        <p:xfrm>
          <a:off x="1692275" y="1989138"/>
          <a:ext cx="2457450" cy="1400175"/>
        </p:xfrm>
        <a:graphic>
          <a:graphicData uri="http://schemas.openxmlformats.org/presentationml/2006/ole">
            <p:oleObj spid="_x0000_s3074" name="Imagen de mapa de bits" r:id="rId4" imgW="2457143" imgH="1400000" progId="PBrush">
              <p:embed/>
            </p:oleObj>
          </a:graphicData>
        </a:graphic>
      </p:graphicFrame>
      <p:sp>
        <p:nvSpPr>
          <p:cNvPr id="3077" name="TextBox 20"/>
          <p:cNvSpPr txBox="1">
            <a:spLocks noChangeArrowheads="1"/>
          </p:cNvSpPr>
          <p:nvPr/>
        </p:nvSpPr>
        <p:spPr bwMode="auto">
          <a:xfrm>
            <a:off x="1619250" y="3500438"/>
            <a:ext cx="2928938" cy="641350"/>
          </a:xfrm>
          <a:prstGeom prst="rect">
            <a:avLst/>
          </a:prstGeom>
          <a:noFill/>
          <a:ln w="9525">
            <a:noFill/>
            <a:miter lim="800000"/>
            <a:headEnd/>
            <a:tailEnd/>
          </a:ln>
        </p:spPr>
        <p:txBody>
          <a:bodyPr>
            <a:spAutoFit/>
          </a:bodyPr>
          <a:lstStyle/>
          <a:p>
            <a:pPr algn="ctr"/>
            <a:r>
              <a:rPr lang="es-AR">
                <a:latin typeface="Calibri" pitchFamily="34" charset="0"/>
                <a:cs typeface="Arial" charset="0"/>
              </a:rPr>
              <a:t>Pruebas Cruzadas de los items del backlog</a:t>
            </a:r>
          </a:p>
        </p:txBody>
      </p:sp>
      <p:sp>
        <p:nvSpPr>
          <p:cNvPr id="3078" name="Rectangle 7"/>
          <p:cNvSpPr>
            <a:spLocks noChangeArrowheads="1"/>
          </p:cNvSpPr>
          <p:nvPr/>
        </p:nvSpPr>
        <p:spPr bwMode="auto">
          <a:xfrm>
            <a:off x="4572000" y="2060575"/>
            <a:ext cx="3579813" cy="1655763"/>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0000"/>
              <a:buFont typeface="Wingdings" pitchFamily="2" charset="2"/>
              <a:buChar char="¡"/>
            </a:pPr>
            <a:r>
              <a:rPr lang="es-AR" sz="2500"/>
              <a:t>Pruebas Cruzadas para mejorar el testing</a:t>
            </a:r>
          </a:p>
        </p:txBody>
      </p:sp>
      <p:graphicFrame>
        <p:nvGraphicFramePr>
          <p:cNvPr id="3075" name="Object 8"/>
          <p:cNvGraphicFramePr>
            <a:graphicFrameLocks noChangeAspect="1"/>
          </p:cNvGraphicFramePr>
          <p:nvPr>
            <p:ph sz="half" idx="2"/>
          </p:nvPr>
        </p:nvGraphicFramePr>
        <p:xfrm>
          <a:off x="2051050" y="4437063"/>
          <a:ext cx="1895475" cy="1390650"/>
        </p:xfrm>
        <a:graphic>
          <a:graphicData uri="http://schemas.openxmlformats.org/presentationml/2006/ole">
            <p:oleObj spid="_x0000_s3075" name="Imagen de mapa de bits" r:id="rId5" imgW="1895238" imgH="1390844" progId="PBrush">
              <p:embed/>
            </p:oleObj>
          </a:graphicData>
        </a:graphic>
      </p:graphicFrame>
      <p:sp>
        <p:nvSpPr>
          <p:cNvPr id="3079" name="TextBox 27"/>
          <p:cNvSpPr txBox="1">
            <a:spLocks noChangeArrowheads="1"/>
          </p:cNvSpPr>
          <p:nvPr/>
        </p:nvSpPr>
        <p:spPr bwMode="auto">
          <a:xfrm>
            <a:off x="1476375" y="5949950"/>
            <a:ext cx="2928938" cy="368300"/>
          </a:xfrm>
          <a:prstGeom prst="rect">
            <a:avLst/>
          </a:prstGeom>
          <a:noFill/>
          <a:ln w="9525">
            <a:noFill/>
            <a:miter lim="800000"/>
            <a:headEnd/>
            <a:tailEnd/>
          </a:ln>
        </p:spPr>
        <p:txBody>
          <a:bodyPr>
            <a:spAutoFit/>
          </a:bodyPr>
          <a:lstStyle/>
          <a:p>
            <a:pPr algn="ctr"/>
            <a:r>
              <a:rPr lang="es-AR">
                <a:latin typeface="Calibri" pitchFamily="34" charset="0"/>
                <a:cs typeface="Arial" charset="0"/>
              </a:rPr>
              <a:t>Pruebas de Integración</a:t>
            </a:r>
          </a:p>
        </p:txBody>
      </p:sp>
      <p:sp>
        <p:nvSpPr>
          <p:cNvPr id="3080" name="Rectangle 11"/>
          <p:cNvSpPr>
            <a:spLocks noChangeArrowheads="1"/>
          </p:cNvSpPr>
          <p:nvPr/>
        </p:nvSpPr>
        <p:spPr bwMode="auto">
          <a:xfrm>
            <a:off x="4572000" y="4437063"/>
            <a:ext cx="3579813" cy="1655762"/>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0000"/>
              <a:buFont typeface="Wingdings" pitchFamily="2" charset="2"/>
              <a:buChar char="¡"/>
            </a:pPr>
            <a:r>
              <a:rPr lang="es-AR" sz="2500"/>
              <a:t>Pruebas de integración antes de finalizar cada sprint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AR" smtClean="0"/>
              <a:t>Pruebas: Seguimiento de bugs</a:t>
            </a:r>
          </a:p>
        </p:txBody>
      </p:sp>
      <p:sp>
        <p:nvSpPr>
          <p:cNvPr id="20483" name="Rectangle 3"/>
          <p:cNvSpPr>
            <a:spLocks noGrp="1" noChangeArrowheads="1"/>
          </p:cNvSpPr>
          <p:nvPr>
            <p:ph type="body" idx="1"/>
          </p:nvPr>
        </p:nvSpPr>
        <p:spPr>
          <a:xfrm>
            <a:off x="4859338" y="2743200"/>
            <a:ext cx="3922712" cy="4114800"/>
          </a:xfrm>
        </p:spPr>
        <p:txBody>
          <a:bodyPr/>
          <a:lstStyle/>
          <a:p>
            <a:pPr eaLnBrk="1" hangingPunct="1"/>
            <a:r>
              <a:rPr lang="es-AR" smtClean="0"/>
              <a:t>Utilización de la herramienta que brinda el soft elegido.</a:t>
            </a:r>
          </a:p>
        </p:txBody>
      </p:sp>
      <p:pic>
        <p:nvPicPr>
          <p:cNvPr id="20484" name="Picture 5"/>
          <p:cNvPicPr>
            <a:picLocks noChangeAspect="1" noChangeArrowheads="1"/>
          </p:cNvPicPr>
          <p:nvPr/>
        </p:nvPicPr>
        <p:blipFill>
          <a:blip r:embed="rId3"/>
          <a:srcRect/>
          <a:stretch>
            <a:fillRect/>
          </a:stretch>
        </p:blipFill>
        <p:spPr bwMode="auto">
          <a:xfrm>
            <a:off x="1476375" y="2781300"/>
            <a:ext cx="2905125" cy="1371600"/>
          </a:xfrm>
          <a:prstGeom prst="rect">
            <a:avLst/>
          </a:prstGeom>
          <a:noFill/>
          <a:ln w="9525">
            <a:noFill/>
            <a:miter lim="800000"/>
            <a:headEnd/>
            <a:tailEnd/>
          </a:ln>
        </p:spPr>
      </p:pic>
      <p:sp>
        <p:nvSpPr>
          <p:cNvPr id="20485" name="TextBox 23"/>
          <p:cNvSpPr txBox="1">
            <a:spLocks noChangeArrowheads="1"/>
          </p:cNvSpPr>
          <p:nvPr/>
        </p:nvSpPr>
        <p:spPr bwMode="auto">
          <a:xfrm>
            <a:off x="1403350" y="4365625"/>
            <a:ext cx="2928938" cy="366713"/>
          </a:xfrm>
          <a:prstGeom prst="rect">
            <a:avLst/>
          </a:prstGeom>
          <a:noFill/>
          <a:ln w="9525">
            <a:noFill/>
            <a:miter lim="800000"/>
            <a:headEnd/>
            <a:tailEnd/>
          </a:ln>
        </p:spPr>
        <p:txBody>
          <a:bodyPr>
            <a:spAutoFit/>
          </a:bodyPr>
          <a:lstStyle/>
          <a:p>
            <a:pPr algn="ctr"/>
            <a:r>
              <a:rPr lang="es-AR">
                <a:latin typeface="Calibri" pitchFamily="34" charset="0"/>
                <a:cs typeface="Arial" charset="0"/>
              </a:rPr>
              <a:t>Bug Tracking: Pivotal Tracker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dirty="0" smtClean="0"/>
              <a:t>Entregas</a:t>
            </a:r>
            <a:endParaRPr lang="es-AR"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lstStyle/>
          <a:p>
            <a:pPr eaLnBrk="1" hangingPunct="1"/>
            <a:r>
              <a:rPr lang="es-ES" dirty="0" smtClean="0"/>
              <a:t>Metodología de desarrollo</a:t>
            </a:r>
          </a:p>
        </p:txBody>
      </p:sp>
      <p:pic>
        <p:nvPicPr>
          <p:cNvPr id="8196" name="4 Imagen" descr="ok.jpg"/>
          <p:cNvPicPr>
            <a:picLocks noChangeAspect="1"/>
          </p:cNvPicPr>
          <p:nvPr/>
        </p:nvPicPr>
        <p:blipFill>
          <a:blip r:embed="rId3">
            <a:duotone>
              <a:schemeClr val="accent1">
                <a:shade val="45000"/>
                <a:satMod val="135000"/>
              </a:schemeClr>
              <a:prstClr val="white"/>
            </a:duotone>
          </a:blip>
          <a:srcRect/>
          <a:stretch>
            <a:fillRect/>
          </a:stretch>
        </p:blipFill>
        <p:spPr bwMode="auto">
          <a:xfrm>
            <a:off x="7072330" y="4929198"/>
            <a:ext cx="1071552" cy="1071551"/>
          </a:xfrm>
          <a:prstGeom prst="rect">
            <a:avLst/>
          </a:prstGeom>
          <a:noFill/>
          <a:ln w="9525">
            <a:noFill/>
            <a:miter lim="800000"/>
            <a:headEnd/>
            <a:tailEnd/>
          </a:ln>
        </p:spPr>
      </p:pic>
      <p:sp>
        <p:nvSpPr>
          <p:cNvPr id="17411" name="Rectangle 3"/>
          <p:cNvSpPr>
            <a:spLocks noGrp="1" noChangeArrowheads="1"/>
          </p:cNvSpPr>
          <p:nvPr>
            <p:ph type="body" idx="1"/>
          </p:nvPr>
        </p:nvSpPr>
        <p:spPr>
          <a:xfrm>
            <a:off x="1403351" y="2468584"/>
            <a:ext cx="6740549" cy="3603622"/>
          </a:xfrm>
        </p:spPr>
        <p:txBody>
          <a:bodyPr/>
          <a:lstStyle/>
          <a:p>
            <a:pPr eaLnBrk="1" hangingPunct="1">
              <a:lnSpc>
                <a:spcPct val="80000"/>
              </a:lnSpc>
              <a:buNone/>
              <a:defRPr/>
            </a:pPr>
            <a:endParaRPr lang="es-ES" sz="2100" dirty="0" smtClean="0"/>
          </a:p>
          <a:p>
            <a:pPr eaLnBrk="1" hangingPunct="1">
              <a:lnSpc>
                <a:spcPct val="80000"/>
              </a:lnSpc>
              <a:defRPr/>
            </a:pPr>
            <a:endParaRPr lang="es-ES" sz="2100" dirty="0" smtClean="0"/>
          </a:p>
          <a:p>
            <a:pPr marL="457200" indent="-457200" eaLnBrk="1" hangingPunct="1">
              <a:lnSpc>
                <a:spcPct val="80000"/>
              </a:lnSpc>
              <a:buFont typeface="+mj-lt"/>
              <a:buAutoNum type="arabicPeriod"/>
              <a:defRPr/>
            </a:pPr>
            <a:r>
              <a:rPr lang="es-ES" sz="2100" dirty="0" smtClean="0"/>
              <a:t>Incremento del valor del producto en periodos cortos</a:t>
            </a:r>
          </a:p>
          <a:p>
            <a:pPr marL="457200" indent="-457200" eaLnBrk="1" hangingPunct="1">
              <a:lnSpc>
                <a:spcPct val="80000"/>
              </a:lnSpc>
              <a:buFont typeface="+mj-lt"/>
              <a:buAutoNum type="arabicPeriod"/>
              <a:defRPr/>
            </a:pPr>
            <a:endParaRPr lang="es-ES" sz="2100" dirty="0" smtClean="0"/>
          </a:p>
          <a:p>
            <a:pPr marL="457200" indent="-457200" eaLnBrk="1" hangingPunct="1">
              <a:lnSpc>
                <a:spcPct val="80000"/>
              </a:lnSpc>
              <a:buFont typeface="+mj-lt"/>
              <a:buAutoNum type="arabicPeriod"/>
              <a:defRPr/>
            </a:pPr>
            <a:endParaRPr lang="es-ES" sz="2100" dirty="0" smtClean="0"/>
          </a:p>
          <a:p>
            <a:pPr marL="457200" indent="-457200" eaLnBrk="1" hangingPunct="1">
              <a:lnSpc>
                <a:spcPct val="80000"/>
              </a:lnSpc>
              <a:buFont typeface="+mj-lt"/>
              <a:buAutoNum type="arabicPeriod"/>
              <a:defRPr/>
            </a:pPr>
            <a:r>
              <a:rPr lang="es-ES" sz="2100" dirty="0" smtClean="0"/>
              <a:t>Evitar gran cantidad de </a:t>
            </a:r>
            <a:r>
              <a:rPr lang="es-ES" sz="2100" dirty="0" err="1" smtClean="0"/>
              <a:t>retrabajo</a:t>
            </a:r>
            <a:endParaRPr lang="es-ES" sz="2100" dirty="0" smtClean="0"/>
          </a:p>
          <a:p>
            <a:pPr marL="457200" indent="-457200" eaLnBrk="1" hangingPunct="1">
              <a:lnSpc>
                <a:spcPct val="80000"/>
              </a:lnSpc>
              <a:buFont typeface="+mj-lt"/>
              <a:buAutoNum type="arabicPeriod"/>
              <a:defRPr/>
            </a:pPr>
            <a:endParaRPr lang="es-ES" sz="2100" dirty="0" smtClean="0"/>
          </a:p>
          <a:p>
            <a:pPr marL="457200" indent="-457200" eaLnBrk="1" hangingPunct="1">
              <a:lnSpc>
                <a:spcPct val="80000"/>
              </a:lnSpc>
              <a:buFont typeface="+mj-lt"/>
              <a:buAutoNum type="arabicPeriod"/>
              <a:defRPr/>
            </a:pPr>
            <a:endParaRPr lang="es-ES" sz="2100" dirty="0" smtClean="0"/>
          </a:p>
          <a:p>
            <a:pPr marL="457200" indent="-457200" eaLnBrk="1" hangingPunct="1">
              <a:lnSpc>
                <a:spcPct val="80000"/>
              </a:lnSpc>
              <a:buFont typeface="+mj-lt"/>
              <a:buAutoNum type="arabicPeriod"/>
              <a:defRPr/>
            </a:pPr>
            <a:r>
              <a:rPr lang="es-ES" sz="2100" dirty="0" smtClean="0"/>
              <a:t>Aceptación del cliente periódicamente</a:t>
            </a:r>
          </a:p>
          <a:p>
            <a:pPr eaLnBrk="1" hangingPunct="1">
              <a:lnSpc>
                <a:spcPct val="80000"/>
              </a:lnSpc>
              <a:buNone/>
              <a:defRPr/>
            </a:pPr>
            <a:endParaRPr lang="es-ES" sz="2100" dirty="0" smtClean="0"/>
          </a:p>
          <a:p>
            <a:pPr lvl="1" eaLnBrk="1" hangingPunct="1">
              <a:lnSpc>
                <a:spcPct val="80000"/>
              </a:lnSpc>
              <a:defRPr/>
            </a:pPr>
            <a:endParaRPr lang="es-ES" sz="1900" dirty="0" smtClean="0"/>
          </a:p>
        </p:txBody>
      </p:sp>
      <p:sp>
        <p:nvSpPr>
          <p:cNvPr id="9" name="8 Rectángulo redondeado"/>
          <p:cNvSpPr/>
          <p:nvPr/>
        </p:nvSpPr>
        <p:spPr bwMode="auto">
          <a:xfrm>
            <a:off x="1428728" y="1785926"/>
            <a:ext cx="1500198" cy="714380"/>
          </a:xfrm>
          <a:prstGeom prst="round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50000"/>
              </a:lnSpc>
              <a:spcBef>
                <a:spcPct val="0"/>
              </a:spcBef>
              <a:spcAft>
                <a:spcPct val="0"/>
              </a:spcAft>
              <a:buClrTx/>
              <a:buSzTx/>
              <a:tabLst/>
            </a:pPr>
            <a:r>
              <a:rPr kumimoji="0" lang="es-AR" sz="2400" b="1" i="0" u="none" strike="noStrike" cap="none" normalizeH="0" baseline="0" dirty="0" smtClean="0">
                <a:ln>
                  <a:noFill/>
                </a:ln>
                <a:solidFill>
                  <a:schemeClr val="bg1">
                    <a:lumMod val="95000"/>
                  </a:schemeClr>
                </a:solidFill>
                <a:effectLst/>
                <a:latin typeface="Verdana" pitchFamily="34" charset="0"/>
              </a:rPr>
              <a:t>SCRUM</a:t>
            </a:r>
            <a:endParaRPr kumimoji="0" lang="es-ES" sz="2400" b="1" i="0" u="none" strike="noStrike" cap="none" normalizeH="0" baseline="0" dirty="0" smtClean="0">
              <a:ln>
                <a:noFill/>
              </a:ln>
              <a:solidFill>
                <a:schemeClr val="bg1">
                  <a:lumMod val="95000"/>
                </a:schemeClr>
              </a:solidFill>
              <a:effectLst/>
              <a:latin typeface="Verdana" pitchFamily="34" charset="0"/>
            </a:endParaRPr>
          </a:p>
        </p:txBody>
      </p:sp>
      <p:sp>
        <p:nvSpPr>
          <p:cNvPr id="10" name="9 Flecha arriba"/>
          <p:cNvSpPr/>
          <p:nvPr/>
        </p:nvSpPr>
        <p:spPr bwMode="auto">
          <a:xfrm>
            <a:off x="7143768" y="2928934"/>
            <a:ext cx="928694" cy="714380"/>
          </a:xfrm>
          <a:prstGeom prst="upArrow">
            <a:avLst/>
          </a:prstGeom>
          <a:solidFill>
            <a:schemeClr val="tx2">
              <a:lumMod val="20000"/>
              <a:lumOff val="80000"/>
            </a:schemeClr>
          </a:solid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grpSp>
        <p:nvGrpSpPr>
          <p:cNvPr id="13" name="12 Grupo"/>
          <p:cNvGrpSpPr/>
          <p:nvPr/>
        </p:nvGrpSpPr>
        <p:grpSpPr>
          <a:xfrm>
            <a:off x="7215206" y="4071942"/>
            <a:ext cx="785818" cy="725370"/>
            <a:chOff x="5857884" y="2000240"/>
            <a:chExt cx="928694" cy="857256"/>
          </a:xfrm>
          <a:solidFill>
            <a:schemeClr val="accent1">
              <a:lumMod val="60000"/>
              <a:lumOff val="40000"/>
            </a:schemeClr>
          </a:solidFill>
        </p:grpSpPr>
        <p:sp>
          <p:nvSpPr>
            <p:cNvPr id="11" name="10 Flecha curvada hacia abajo"/>
            <p:cNvSpPr/>
            <p:nvPr/>
          </p:nvSpPr>
          <p:spPr bwMode="auto">
            <a:xfrm flipH="1">
              <a:off x="5857884" y="2000240"/>
              <a:ext cx="857256" cy="428628"/>
            </a:xfrm>
            <a:prstGeom prst="curvedDownArrow">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sp>
          <p:nvSpPr>
            <p:cNvPr id="12" name="11 Flecha curvada hacia arriba"/>
            <p:cNvSpPr/>
            <p:nvPr/>
          </p:nvSpPr>
          <p:spPr bwMode="auto">
            <a:xfrm>
              <a:off x="5929322" y="2500306"/>
              <a:ext cx="857256" cy="357190"/>
            </a:xfrm>
            <a:prstGeom prst="curvedUpArrow">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smtClean="0"/>
              <a:t>Trazabilidad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AR" smtClean="0"/>
              <a:t>Plan y estrategia de despliegue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AR" sz="3200" smtClean="0"/>
              <a:t>Criterios de aceptación de la entrega</a:t>
            </a:r>
          </a:p>
        </p:txBody>
      </p:sp>
      <p:sp>
        <p:nvSpPr>
          <p:cNvPr id="23555" name="Rectangle 3"/>
          <p:cNvSpPr>
            <a:spLocks noChangeArrowheads="1"/>
          </p:cNvSpPr>
          <p:nvPr/>
        </p:nvSpPr>
        <p:spPr bwMode="auto">
          <a:xfrm>
            <a:off x="1403350" y="1844675"/>
            <a:ext cx="6840538" cy="41148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0000"/>
              <a:buFont typeface="Wingdings" pitchFamily="2" charset="2"/>
              <a:buChar char="¡"/>
            </a:pPr>
            <a:r>
              <a:rPr lang="es-AR" sz="2900">
                <a:solidFill>
                  <a:srgbClr val="000000"/>
                </a:solidFill>
              </a:rPr>
              <a:t>Se aceptarán aquellas funcionalidades que no presenten errores críticos.</a:t>
            </a:r>
          </a:p>
          <a:p>
            <a:pPr marL="342900" indent="-342900">
              <a:spcBef>
                <a:spcPct val="20000"/>
              </a:spcBef>
              <a:buClr>
                <a:schemeClr val="tx2"/>
              </a:buClr>
              <a:buSzPct val="70000"/>
              <a:buFont typeface="Wingdings" pitchFamily="2" charset="2"/>
              <a:buChar char="¡"/>
            </a:pPr>
            <a:r>
              <a:rPr lang="es-AR" sz="2900">
                <a:solidFill>
                  <a:srgbClr val="000000"/>
                </a:solidFill>
              </a:rPr>
              <a:t>Los errores detectados en un Sprint deben ser corregidos para el próximo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AR" smtClean="0"/>
              <a:t>Cierre y lecciones aprendidas</a:t>
            </a:r>
          </a:p>
        </p:txBody>
      </p:sp>
      <p:graphicFrame>
        <p:nvGraphicFramePr>
          <p:cNvPr id="4098" name="Object 3"/>
          <p:cNvGraphicFramePr>
            <a:graphicFrameLocks noChangeAspect="1"/>
          </p:cNvGraphicFramePr>
          <p:nvPr>
            <p:ph idx="1"/>
          </p:nvPr>
        </p:nvGraphicFramePr>
        <p:xfrm>
          <a:off x="2195513" y="1827221"/>
          <a:ext cx="5256212" cy="2816225"/>
        </p:xfrm>
        <a:graphic>
          <a:graphicData uri="http://schemas.openxmlformats.org/presentationml/2006/ole">
            <p:oleObj spid="_x0000_s4098" name="Imagen de mapa de bits" r:id="rId4" imgW="4001058" imgH="2142857" progId="PBrush">
              <p:embed/>
            </p:oleObj>
          </a:graphicData>
        </a:graphic>
      </p:graphicFrame>
      <p:sp>
        <p:nvSpPr>
          <p:cNvPr id="4100" name="Rectangle 5"/>
          <p:cNvSpPr>
            <a:spLocks noChangeArrowheads="1"/>
          </p:cNvSpPr>
          <p:nvPr/>
        </p:nvSpPr>
        <p:spPr bwMode="auto">
          <a:xfrm>
            <a:off x="1835150" y="4857759"/>
            <a:ext cx="6840538" cy="1714513"/>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0000"/>
              <a:buFont typeface="Wingdings" pitchFamily="2" charset="2"/>
              <a:buChar char="¡"/>
            </a:pPr>
            <a:r>
              <a:rPr lang="es-AR" sz="2900" dirty="0">
                <a:solidFill>
                  <a:srgbClr val="000000"/>
                </a:solidFill>
              </a:rPr>
              <a:t>Reuniones de retrospectiva</a:t>
            </a:r>
          </a:p>
          <a:p>
            <a:pPr marL="742950" lvl="1" indent="-285750">
              <a:spcBef>
                <a:spcPct val="20000"/>
              </a:spcBef>
              <a:buClr>
                <a:schemeClr val="accent2"/>
              </a:buClr>
              <a:buSzPct val="70000"/>
              <a:buFont typeface="Wingdings" pitchFamily="2" charset="2"/>
              <a:buChar char="l"/>
            </a:pPr>
            <a:r>
              <a:rPr lang="es-AR" sz="2500" dirty="0">
                <a:solidFill>
                  <a:srgbClr val="000000"/>
                </a:solidFill>
              </a:rPr>
              <a:t>Al finalizar cada sprint</a:t>
            </a:r>
          </a:p>
          <a:p>
            <a:pPr marL="742950" lvl="1" indent="-285750">
              <a:spcBef>
                <a:spcPct val="20000"/>
              </a:spcBef>
              <a:buClr>
                <a:schemeClr val="accent2"/>
              </a:buClr>
              <a:buSzPct val="70000"/>
              <a:buFont typeface="Wingdings" pitchFamily="2" charset="2"/>
              <a:buChar char="l"/>
            </a:pPr>
            <a:r>
              <a:rPr lang="es-AR" sz="2500" dirty="0">
                <a:solidFill>
                  <a:srgbClr val="000000"/>
                </a:solidFill>
              </a:rPr>
              <a:t>Al finalizar el proyecto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79" name="Text Box 6"/>
          <p:cNvSpPr txBox="1">
            <a:spLocks noChangeArrowheads="1"/>
          </p:cNvSpPr>
          <p:nvPr/>
        </p:nvSpPr>
        <p:spPr bwMode="auto">
          <a:xfrm>
            <a:off x="1692275" y="2924175"/>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t>¿Preguntas?</a:t>
            </a:r>
            <a:endParaRPr lang="es-AR" dirty="0"/>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79" name="Text Box 6"/>
          <p:cNvSpPr txBox="1">
            <a:spLocks noChangeArrowheads="1"/>
          </p:cNvSpPr>
          <p:nvPr/>
        </p:nvSpPr>
        <p:spPr bwMode="auto">
          <a:xfrm>
            <a:off x="1692275" y="2924175"/>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t>Gracias</a:t>
            </a:r>
            <a:endParaRPr lang="es-AR" dirty="0"/>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noFill/>
        </p:spPr>
        <p:txBody>
          <a:bodyPr/>
          <a:lstStyle/>
          <a:p>
            <a:pPr eaLnBrk="1" hangingPunct="1"/>
            <a:r>
              <a:rPr lang="es-ES" dirty="0" smtClean="0"/>
              <a:t>SCRUM</a:t>
            </a:r>
          </a:p>
        </p:txBody>
      </p:sp>
      <p:sp>
        <p:nvSpPr>
          <p:cNvPr id="102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graphicFrame>
        <p:nvGraphicFramePr>
          <p:cNvPr id="1026" name="Object 8"/>
          <p:cNvGraphicFramePr>
            <a:graphicFrameLocks noChangeAspect="1"/>
          </p:cNvGraphicFramePr>
          <p:nvPr>
            <p:ph idx="1"/>
          </p:nvPr>
        </p:nvGraphicFramePr>
        <p:xfrm>
          <a:off x="1658967" y="1893907"/>
          <a:ext cx="7056437" cy="4321175"/>
        </p:xfrm>
        <a:graphic>
          <a:graphicData uri="http://schemas.openxmlformats.org/presentationml/2006/ole">
            <p:oleObj spid="_x0000_s1026" name="Imagen de mapa de bits" r:id="rId4" imgW="4963218" imgH="3038095" progId="PBrush">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r>
              <a:rPr lang="es-AR" smtClean="0"/>
              <a:t>Herramienta principal</a:t>
            </a:r>
          </a:p>
        </p:txBody>
      </p:sp>
      <p:sp>
        <p:nvSpPr>
          <p:cNvPr id="5" name="4 Marcador de contenido"/>
          <p:cNvSpPr>
            <a:spLocks noGrp="1"/>
          </p:cNvSpPr>
          <p:nvPr>
            <p:ph idx="1"/>
          </p:nvPr>
        </p:nvSpPr>
        <p:spPr/>
        <p:txBody>
          <a:bodyPr/>
          <a:lstStyle/>
          <a:p>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p:txBody>
          <a:bodyPr/>
          <a:lstStyle/>
          <a:p>
            <a:pPr eaLnBrk="1" hangingPunct="1"/>
            <a:r>
              <a:rPr lang="es-AR" smtClean="0"/>
              <a:t>Tecnologías</a:t>
            </a:r>
          </a:p>
        </p:txBody>
      </p:sp>
      <p:sp>
        <p:nvSpPr>
          <p:cNvPr id="8" name="7 CuadroTexto"/>
          <p:cNvSpPr txBox="1"/>
          <p:nvPr/>
        </p:nvSpPr>
        <p:spPr>
          <a:xfrm>
            <a:off x="6215074" y="6072206"/>
            <a:ext cx="2286016" cy="400110"/>
          </a:xfrm>
          <a:prstGeom prst="rect">
            <a:avLst/>
          </a:prstGeom>
          <a:noFill/>
        </p:spPr>
        <p:txBody>
          <a:bodyPr wrap="square" rtlCol="0">
            <a:spAutoFit/>
          </a:bodyPr>
          <a:lstStyle/>
          <a:p>
            <a:pPr algn="ctr"/>
            <a:r>
              <a:rPr lang="es-AR" sz="2000" b="1" dirty="0" smtClean="0">
                <a:latin typeface="+mj-lt"/>
              </a:rPr>
              <a:t>Base de Datos</a:t>
            </a:r>
            <a:endParaRPr lang="es-AR" sz="2000" b="1" dirty="0">
              <a:latin typeface="+mj-lt"/>
            </a:endParaRPr>
          </a:p>
        </p:txBody>
      </p:sp>
      <p:sp>
        <p:nvSpPr>
          <p:cNvPr id="9" name="8 CuadroTexto"/>
          <p:cNvSpPr txBox="1"/>
          <p:nvPr/>
        </p:nvSpPr>
        <p:spPr>
          <a:xfrm>
            <a:off x="500034" y="4601453"/>
            <a:ext cx="3571900" cy="400110"/>
          </a:xfrm>
          <a:prstGeom prst="rect">
            <a:avLst/>
          </a:prstGeom>
          <a:noFill/>
        </p:spPr>
        <p:txBody>
          <a:bodyPr wrap="square" rtlCol="0">
            <a:spAutoFit/>
          </a:bodyPr>
          <a:lstStyle/>
          <a:p>
            <a:pPr algn="ctr"/>
            <a:r>
              <a:rPr lang="es-AR" sz="2000" b="1" dirty="0" smtClean="0">
                <a:latin typeface="+mj-lt"/>
              </a:rPr>
              <a:t>Web Application</a:t>
            </a:r>
            <a:endParaRPr lang="es-AR" sz="2000" b="1" dirty="0">
              <a:latin typeface="+mj-lt"/>
            </a:endParaRPr>
          </a:p>
        </p:txBody>
      </p:sp>
      <p:pic>
        <p:nvPicPr>
          <p:cNvPr id="10" name="9 Imagen" descr="dotNet.png"/>
          <p:cNvPicPr>
            <a:picLocks noChangeAspect="1"/>
          </p:cNvPicPr>
          <p:nvPr/>
        </p:nvPicPr>
        <p:blipFill>
          <a:blip r:embed="rId3" cstate="print"/>
          <a:stretch>
            <a:fillRect/>
          </a:stretch>
        </p:blipFill>
        <p:spPr>
          <a:xfrm>
            <a:off x="5715008" y="2198022"/>
            <a:ext cx="2852908" cy="730911"/>
          </a:xfrm>
          <a:prstGeom prst="rect">
            <a:avLst/>
          </a:prstGeom>
        </p:spPr>
      </p:pic>
      <p:pic>
        <p:nvPicPr>
          <p:cNvPr id="12" name="11 Imagen" descr="logoASP.png"/>
          <p:cNvPicPr>
            <a:picLocks noChangeAspect="1"/>
          </p:cNvPicPr>
          <p:nvPr/>
        </p:nvPicPr>
        <p:blipFill>
          <a:blip r:embed="rId4" cstate="print"/>
          <a:stretch>
            <a:fillRect/>
          </a:stretch>
        </p:blipFill>
        <p:spPr>
          <a:xfrm>
            <a:off x="2285984" y="3887073"/>
            <a:ext cx="1714512" cy="698505"/>
          </a:xfrm>
          <a:prstGeom prst="rect">
            <a:avLst/>
          </a:prstGeom>
        </p:spPr>
      </p:pic>
      <p:pic>
        <p:nvPicPr>
          <p:cNvPr id="13" name="12 Imagen" descr="logoASPNETMVC.png"/>
          <p:cNvPicPr>
            <a:picLocks noChangeAspect="1"/>
          </p:cNvPicPr>
          <p:nvPr/>
        </p:nvPicPr>
        <p:blipFill>
          <a:blip r:embed="rId5" cstate="print"/>
          <a:stretch>
            <a:fillRect/>
          </a:stretch>
        </p:blipFill>
        <p:spPr>
          <a:xfrm>
            <a:off x="571473" y="3975616"/>
            <a:ext cx="1357321" cy="554399"/>
          </a:xfrm>
          <a:prstGeom prst="rect">
            <a:avLst/>
          </a:prstGeom>
        </p:spPr>
      </p:pic>
      <p:pic>
        <p:nvPicPr>
          <p:cNvPr id="14" name="13 Imagen" descr="logoIIS.jpg"/>
          <p:cNvPicPr>
            <a:picLocks noChangeAspect="1"/>
          </p:cNvPicPr>
          <p:nvPr/>
        </p:nvPicPr>
        <p:blipFill>
          <a:blip r:embed="rId6" cstate="print"/>
          <a:stretch>
            <a:fillRect/>
          </a:stretch>
        </p:blipFill>
        <p:spPr>
          <a:xfrm>
            <a:off x="642910" y="5214950"/>
            <a:ext cx="1428759" cy="927766"/>
          </a:xfrm>
          <a:prstGeom prst="rect">
            <a:avLst/>
          </a:prstGeom>
        </p:spPr>
      </p:pic>
      <p:sp>
        <p:nvSpPr>
          <p:cNvPr id="15" name="14 CuadroTexto"/>
          <p:cNvSpPr txBox="1"/>
          <p:nvPr/>
        </p:nvSpPr>
        <p:spPr>
          <a:xfrm>
            <a:off x="453539" y="6142717"/>
            <a:ext cx="1857388" cy="400110"/>
          </a:xfrm>
          <a:prstGeom prst="rect">
            <a:avLst/>
          </a:prstGeom>
          <a:noFill/>
        </p:spPr>
        <p:txBody>
          <a:bodyPr wrap="square" rtlCol="0">
            <a:spAutoFit/>
          </a:bodyPr>
          <a:lstStyle/>
          <a:p>
            <a:pPr algn="ctr"/>
            <a:r>
              <a:rPr lang="es-AR" sz="2000" b="1" dirty="0" smtClean="0">
                <a:latin typeface="+mj-lt"/>
              </a:rPr>
              <a:t>Web Server</a:t>
            </a:r>
            <a:endParaRPr lang="es-AR" sz="2000" b="1" dirty="0">
              <a:latin typeface="+mj-lt"/>
            </a:endParaRPr>
          </a:p>
        </p:txBody>
      </p:sp>
      <p:sp>
        <p:nvSpPr>
          <p:cNvPr id="16" name="15 CuadroTexto"/>
          <p:cNvSpPr txBox="1"/>
          <p:nvPr/>
        </p:nvSpPr>
        <p:spPr>
          <a:xfrm>
            <a:off x="2571736" y="5214950"/>
            <a:ext cx="2571768" cy="954107"/>
          </a:xfrm>
          <a:prstGeom prst="rect">
            <a:avLst/>
          </a:prstGeom>
          <a:noFill/>
        </p:spPr>
        <p:txBody>
          <a:bodyPr wrap="square" rtlCol="0">
            <a:spAutoFit/>
          </a:bodyPr>
          <a:lstStyle/>
          <a:p>
            <a:pPr algn="ctr"/>
            <a:r>
              <a:rPr lang="es-AR" sz="3600" b="1" dirty="0" smtClean="0">
                <a:ln w="10541" cmpd="sng">
                  <a:solidFill>
                    <a:schemeClr val="accent1">
                      <a:lumMod val="75000"/>
                    </a:schemeClr>
                  </a:solidFill>
                  <a:prstDash val="solid"/>
                </a:ln>
                <a:solidFill>
                  <a:schemeClr val="accent1">
                    <a:lumMod val="50000"/>
                  </a:schemeClr>
                </a:solidFill>
              </a:rPr>
              <a:t>ADO.NET</a:t>
            </a:r>
          </a:p>
          <a:p>
            <a:pPr algn="ctr"/>
            <a:r>
              <a:rPr lang="es-AR" sz="2000" dirty="0" err="1" smtClean="0">
                <a:ln w="10160">
                  <a:solidFill>
                    <a:schemeClr val="accent1">
                      <a:lumMod val="75000"/>
                    </a:schemeClr>
                  </a:solidFill>
                  <a:prstDash val="solid"/>
                </a:ln>
                <a:solidFill>
                  <a:schemeClr val="accent1">
                    <a:lumMod val="50000"/>
                  </a:schemeClr>
                </a:solidFill>
                <a:effectLst>
                  <a:outerShdw blurRad="38100" dist="32000" dir="5400000" algn="tl">
                    <a:srgbClr val="000000">
                      <a:alpha val="30000"/>
                    </a:srgbClr>
                  </a:outerShdw>
                </a:effectLst>
                <a:latin typeface="+mn-lt"/>
              </a:rPr>
              <a:t>Entity</a:t>
            </a:r>
            <a:r>
              <a:rPr lang="es-AR" sz="2000" dirty="0" smtClean="0">
                <a:ln w="10160">
                  <a:solidFill>
                    <a:schemeClr val="accent1">
                      <a:lumMod val="75000"/>
                    </a:schemeClr>
                  </a:solidFill>
                  <a:prstDash val="solid"/>
                </a:ln>
                <a:solidFill>
                  <a:schemeClr val="accent1">
                    <a:lumMod val="50000"/>
                  </a:schemeClr>
                </a:solidFill>
                <a:effectLst>
                  <a:outerShdw blurRad="38100" dist="32000" dir="5400000" algn="tl">
                    <a:srgbClr val="000000">
                      <a:alpha val="30000"/>
                    </a:srgbClr>
                  </a:outerShdw>
                </a:effectLst>
                <a:latin typeface="+mn-lt"/>
              </a:rPr>
              <a:t> Framework</a:t>
            </a:r>
            <a:endParaRPr lang="es-AR" sz="2000" dirty="0">
              <a:ln w="10160">
                <a:solidFill>
                  <a:schemeClr val="accent1">
                    <a:lumMod val="75000"/>
                  </a:schemeClr>
                </a:solidFill>
                <a:prstDash val="solid"/>
              </a:ln>
              <a:solidFill>
                <a:schemeClr val="accent1">
                  <a:lumMod val="50000"/>
                </a:schemeClr>
              </a:solidFill>
              <a:effectLst>
                <a:outerShdw blurRad="38100" dist="32000" dir="5400000" algn="tl">
                  <a:srgbClr val="000000">
                    <a:alpha val="30000"/>
                  </a:srgbClr>
                </a:outerShdw>
              </a:effectLst>
              <a:latin typeface="+mn-lt"/>
            </a:endParaRPr>
          </a:p>
        </p:txBody>
      </p:sp>
      <p:sp>
        <p:nvSpPr>
          <p:cNvPr id="17" name="16 CuadroTexto"/>
          <p:cNvSpPr txBox="1"/>
          <p:nvPr/>
        </p:nvSpPr>
        <p:spPr>
          <a:xfrm>
            <a:off x="2714612" y="6100724"/>
            <a:ext cx="2286016" cy="400110"/>
          </a:xfrm>
          <a:prstGeom prst="rect">
            <a:avLst/>
          </a:prstGeom>
          <a:noFill/>
        </p:spPr>
        <p:txBody>
          <a:bodyPr wrap="square" rtlCol="0">
            <a:spAutoFit/>
          </a:bodyPr>
          <a:lstStyle/>
          <a:p>
            <a:pPr algn="ctr"/>
            <a:r>
              <a:rPr lang="es-AR" sz="2000" b="1" dirty="0" smtClean="0">
                <a:latin typeface="+mj-lt"/>
              </a:rPr>
              <a:t>ORM</a:t>
            </a:r>
            <a:endParaRPr lang="es-AR" sz="2000" b="1" dirty="0">
              <a:latin typeface="+mj-lt"/>
            </a:endParaRPr>
          </a:p>
        </p:txBody>
      </p:sp>
      <p:grpSp>
        <p:nvGrpSpPr>
          <p:cNvPr id="19" name="18 Grupo"/>
          <p:cNvGrpSpPr/>
          <p:nvPr/>
        </p:nvGrpSpPr>
        <p:grpSpPr>
          <a:xfrm>
            <a:off x="5572132" y="5214950"/>
            <a:ext cx="3458052" cy="867648"/>
            <a:chOff x="3143240" y="5357826"/>
            <a:chExt cx="3458052" cy="867648"/>
          </a:xfrm>
        </p:grpSpPr>
        <p:pic>
          <p:nvPicPr>
            <p:cNvPr id="11" name="10 Imagen" descr="logoSQLServer.gif"/>
            <p:cNvPicPr>
              <a:picLocks noChangeAspect="1"/>
            </p:cNvPicPr>
            <p:nvPr/>
          </p:nvPicPr>
          <p:blipFill>
            <a:blip r:embed="rId7" cstate="print"/>
            <a:stretch>
              <a:fillRect/>
            </a:stretch>
          </p:blipFill>
          <p:spPr>
            <a:xfrm>
              <a:off x="3143240" y="5357826"/>
              <a:ext cx="3286148" cy="678956"/>
            </a:xfrm>
            <a:prstGeom prst="rect">
              <a:avLst/>
            </a:prstGeom>
          </p:spPr>
        </p:pic>
        <p:sp>
          <p:nvSpPr>
            <p:cNvPr id="18" name="17 CuadroTexto"/>
            <p:cNvSpPr txBox="1"/>
            <p:nvPr/>
          </p:nvSpPr>
          <p:spPr>
            <a:xfrm>
              <a:off x="4815342" y="5886920"/>
              <a:ext cx="1785950" cy="338554"/>
            </a:xfrm>
            <a:prstGeom prst="rect">
              <a:avLst/>
            </a:prstGeom>
            <a:noFill/>
          </p:spPr>
          <p:txBody>
            <a:bodyPr wrap="square" rtlCol="0">
              <a:spAutoFit/>
            </a:bodyPr>
            <a:lstStyle/>
            <a:p>
              <a:pPr algn="ctr"/>
              <a:r>
                <a:rPr lang="es-AR" sz="1600" dirty="0" smtClean="0">
                  <a:latin typeface="Calibri" pitchFamily="34" charset="0"/>
                </a:rPr>
                <a:t>R2 Express </a:t>
              </a:r>
              <a:r>
                <a:rPr lang="es-AR" sz="1600" dirty="0" err="1" smtClean="0">
                  <a:latin typeface="Calibri" pitchFamily="34" charset="0"/>
                </a:rPr>
                <a:t>Edition</a:t>
              </a:r>
              <a:endParaRPr lang="es-AR" sz="1600" dirty="0">
                <a:latin typeface="Calibri" pitchFamily="34" charset="0"/>
              </a:endParaRPr>
            </a:p>
          </p:txBody>
        </p:sp>
      </p:grpSp>
      <p:pic>
        <p:nvPicPr>
          <p:cNvPr id="21" name="20 Imagen" descr="AU_Visual_Studio_Pro_2010_Logo.png"/>
          <p:cNvPicPr>
            <a:picLocks noChangeAspect="1"/>
          </p:cNvPicPr>
          <p:nvPr/>
        </p:nvPicPr>
        <p:blipFill>
          <a:blip r:embed="rId8"/>
          <a:stretch>
            <a:fillRect/>
          </a:stretch>
        </p:blipFill>
        <p:spPr>
          <a:xfrm>
            <a:off x="1285852" y="2000240"/>
            <a:ext cx="4257290" cy="1143008"/>
          </a:xfrm>
          <a:prstGeom prst="rect">
            <a:avLst/>
          </a:prstGeom>
        </p:spPr>
      </p:pic>
      <p:pic>
        <p:nvPicPr>
          <p:cNvPr id="22" name="21 Imagen" descr="WIF_logo.gif"/>
          <p:cNvPicPr>
            <a:picLocks noChangeAspect="1"/>
          </p:cNvPicPr>
          <p:nvPr/>
        </p:nvPicPr>
        <p:blipFill>
          <a:blip r:embed="rId9"/>
          <a:stretch>
            <a:fillRect/>
          </a:stretch>
        </p:blipFill>
        <p:spPr>
          <a:xfrm>
            <a:off x="4572000" y="3786190"/>
            <a:ext cx="4386276" cy="824552"/>
          </a:xfrm>
          <a:prstGeom prst="rect">
            <a:avLst/>
          </a:prstGeom>
        </p:spPr>
      </p:pic>
      <p:sp>
        <p:nvSpPr>
          <p:cNvPr id="23" name="22 CuadroTexto"/>
          <p:cNvSpPr txBox="1"/>
          <p:nvPr/>
        </p:nvSpPr>
        <p:spPr>
          <a:xfrm>
            <a:off x="5143504" y="4643446"/>
            <a:ext cx="3571900" cy="400110"/>
          </a:xfrm>
          <a:prstGeom prst="rect">
            <a:avLst/>
          </a:prstGeom>
          <a:noFill/>
        </p:spPr>
        <p:txBody>
          <a:bodyPr wrap="square" rtlCol="0">
            <a:spAutoFit/>
          </a:bodyPr>
          <a:lstStyle/>
          <a:p>
            <a:pPr algn="ctr"/>
            <a:r>
              <a:rPr lang="es-AR" sz="2000" b="1" dirty="0" smtClean="0">
                <a:latin typeface="+mj-lt"/>
              </a:rPr>
              <a:t>Seguridad</a:t>
            </a:r>
            <a:endParaRPr lang="es-AR" sz="2000" b="1" dirty="0">
              <a:latin typeface="+mj-lt"/>
            </a:endParaRPr>
          </a:p>
        </p:txBody>
      </p:sp>
      <p:sp>
        <p:nvSpPr>
          <p:cNvPr id="24" name="23 CuadroTexto"/>
          <p:cNvSpPr txBox="1"/>
          <p:nvPr/>
        </p:nvSpPr>
        <p:spPr>
          <a:xfrm>
            <a:off x="3000364" y="3071810"/>
            <a:ext cx="3571900" cy="400110"/>
          </a:xfrm>
          <a:prstGeom prst="rect">
            <a:avLst/>
          </a:prstGeom>
          <a:noFill/>
        </p:spPr>
        <p:txBody>
          <a:bodyPr wrap="square" rtlCol="0">
            <a:spAutoFit/>
          </a:bodyPr>
          <a:lstStyle/>
          <a:p>
            <a:pPr algn="ctr"/>
            <a:r>
              <a:rPr lang="es-AR" sz="2000" b="1" dirty="0" smtClean="0">
                <a:latin typeface="+mj-lt"/>
              </a:rPr>
              <a:t>Desarrollo</a:t>
            </a:r>
            <a:endParaRPr lang="es-AR" sz="20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0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20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0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20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0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6" grpId="0"/>
      <p:bldP spid="17"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20 Imagen" descr="ScrumRoles.jpg"/>
          <p:cNvPicPr>
            <a:picLocks noChangeAspect="1"/>
          </p:cNvPicPr>
          <p:nvPr/>
        </p:nvPicPr>
        <p:blipFill>
          <a:blip r:embed="rId3"/>
          <a:stretch>
            <a:fillRect/>
          </a:stretch>
        </p:blipFill>
        <p:spPr>
          <a:xfrm>
            <a:off x="4786314" y="4572008"/>
            <a:ext cx="2057375" cy="1897060"/>
          </a:xfrm>
          <a:prstGeom prst="rect">
            <a:avLst/>
          </a:prstGeom>
        </p:spPr>
      </p:pic>
      <p:sp>
        <p:nvSpPr>
          <p:cNvPr id="10242" name="Rectangle 8"/>
          <p:cNvSpPr>
            <a:spLocks noGrp="1" noChangeArrowheads="1"/>
          </p:cNvSpPr>
          <p:nvPr>
            <p:ph type="title" sz="quarter"/>
          </p:nvPr>
        </p:nvSpPr>
        <p:spPr>
          <a:xfrm>
            <a:off x="1368456" y="301625"/>
            <a:ext cx="7561262" cy="1143000"/>
          </a:xfrm>
        </p:spPr>
        <p:txBody>
          <a:bodyPr/>
          <a:lstStyle/>
          <a:p>
            <a:pPr eaLnBrk="1" hangingPunct="1"/>
            <a:r>
              <a:rPr lang="es-AR" dirty="0" smtClean="0"/>
              <a:t>Planificación</a:t>
            </a:r>
          </a:p>
        </p:txBody>
      </p:sp>
      <p:grpSp>
        <p:nvGrpSpPr>
          <p:cNvPr id="10246" name="10 Grupo"/>
          <p:cNvGrpSpPr>
            <a:grpSpLocks/>
          </p:cNvGrpSpPr>
          <p:nvPr/>
        </p:nvGrpSpPr>
        <p:grpSpPr bwMode="auto">
          <a:xfrm>
            <a:off x="1143000" y="4643438"/>
            <a:ext cx="3286125" cy="1766887"/>
            <a:chOff x="1619250" y="2708275"/>
            <a:chExt cx="3228079" cy="3277400"/>
          </a:xfrm>
        </p:grpSpPr>
        <p:pic>
          <p:nvPicPr>
            <p:cNvPr id="12" name="Picture 7" descr="http://railspikes.com/assets/2009/2/2/Picture_6.png"/>
            <p:cNvPicPr>
              <a:picLocks noChangeAspect="1" noChangeArrowheads="1"/>
            </p:cNvPicPr>
            <p:nvPr/>
          </p:nvPicPr>
          <p:blipFill>
            <a:blip r:embed="rId4"/>
            <a:srcRect/>
            <a:stretch>
              <a:fillRect/>
            </a:stretch>
          </p:blipFill>
          <p:spPr bwMode="auto">
            <a:xfrm>
              <a:off x="1619250" y="2708275"/>
              <a:ext cx="2448350" cy="2205546"/>
            </a:xfrm>
            <a:prstGeom prst="rect">
              <a:avLst/>
            </a:prstGeom>
            <a:ln>
              <a:noFill/>
            </a:ln>
            <a:effectLst>
              <a:outerShdw blurRad="292100" dist="139700" dir="2700000" algn="tl" rotWithShape="0">
                <a:srgbClr val="333333">
                  <a:alpha val="65000"/>
                </a:srgbClr>
              </a:outerShdw>
            </a:effectLst>
          </p:spPr>
        </p:pic>
        <p:sp>
          <p:nvSpPr>
            <p:cNvPr id="10251" name="Text Box 6"/>
            <p:cNvSpPr txBox="1">
              <a:spLocks noChangeArrowheads="1"/>
            </p:cNvSpPr>
            <p:nvPr/>
          </p:nvSpPr>
          <p:spPr bwMode="auto">
            <a:xfrm>
              <a:off x="1619250" y="5300663"/>
              <a:ext cx="3228079" cy="685012"/>
            </a:xfrm>
            <a:prstGeom prst="rect">
              <a:avLst/>
            </a:prstGeom>
            <a:noFill/>
            <a:ln w="12700">
              <a:noFill/>
              <a:miter lim="800000"/>
              <a:headEnd type="none" w="sm" len="sm"/>
              <a:tailEnd type="none" w="sm" len="sm"/>
            </a:ln>
          </p:spPr>
          <p:txBody>
            <a:bodyPr>
              <a:spAutoFit/>
            </a:bodyPr>
            <a:lstStyle/>
            <a:p>
              <a:pPr>
                <a:spcBef>
                  <a:spcPct val="50000"/>
                </a:spcBef>
              </a:pPr>
              <a:r>
                <a:rPr lang="es-AR" b="1"/>
                <a:t>Backlog </a:t>
              </a:r>
              <a:r>
                <a:rPr lang="es-AR"/>
                <a:t>: Calendarización</a:t>
              </a:r>
            </a:p>
          </p:txBody>
        </p:sp>
      </p:grpSp>
      <p:pic>
        <p:nvPicPr>
          <p:cNvPr id="10247" name="Picture 17"/>
          <p:cNvPicPr>
            <a:picLocks noChangeAspect="1" noChangeArrowheads="1"/>
          </p:cNvPicPr>
          <p:nvPr/>
        </p:nvPicPr>
        <p:blipFill>
          <a:blip r:embed="rId5"/>
          <a:srcRect/>
          <a:stretch>
            <a:fillRect/>
          </a:stretch>
        </p:blipFill>
        <p:spPr bwMode="auto">
          <a:xfrm>
            <a:off x="6715125" y="4643438"/>
            <a:ext cx="1714500" cy="1277937"/>
          </a:xfrm>
          <a:prstGeom prst="rect">
            <a:avLst/>
          </a:prstGeom>
          <a:noFill/>
          <a:ln w="12700">
            <a:noFill/>
            <a:miter lim="800000"/>
            <a:headEnd type="none" w="sm" len="sm"/>
            <a:tailEnd type="none" w="sm" len="sm"/>
          </a:ln>
        </p:spPr>
      </p:pic>
      <p:sp>
        <p:nvSpPr>
          <p:cNvPr id="10249" name="Text Box 6"/>
          <p:cNvSpPr txBox="1">
            <a:spLocks noChangeArrowheads="1"/>
          </p:cNvSpPr>
          <p:nvPr/>
        </p:nvSpPr>
        <p:spPr bwMode="auto">
          <a:xfrm>
            <a:off x="6500813" y="6143625"/>
            <a:ext cx="3286125" cy="369888"/>
          </a:xfrm>
          <a:prstGeom prst="rect">
            <a:avLst/>
          </a:prstGeom>
          <a:noFill/>
          <a:ln w="12700">
            <a:noFill/>
            <a:miter lim="800000"/>
            <a:headEnd type="none" w="sm" len="sm"/>
            <a:tailEnd type="none" w="sm" len="sm"/>
          </a:ln>
        </p:spPr>
        <p:txBody>
          <a:bodyPr>
            <a:spAutoFit/>
          </a:bodyPr>
          <a:lstStyle/>
          <a:p>
            <a:pPr>
              <a:spcBef>
                <a:spcPct val="50000"/>
              </a:spcBef>
            </a:pPr>
            <a:r>
              <a:rPr lang="es-AR" b="1"/>
              <a:t>Equipo y Roles</a:t>
            </a:r>
            <a:endParaRPr lang="es-AR"/>
          </a:p>
        </p:txBody>
      </p:sp>
      <p:grpSp>
        <p:nvGrpSpPr>
          <p:cNvPr id="18" name="17 Grupo"/>
          <p:cNvGrpSpPr/>
          <p:nvPr/>
        </p:nvGrpSpPr>
        <p:grpSpPr>
          <a:xfrm>
            <a:off x="1214437" y="1785926"/>
            <a:ext cx="4143376" cy="2214574"/>
            <a:chOff x="1214437" y="1785926"/>
            <a:chExt cx="4143376" cy="2214574"/>
          </a:xfrm>
        </p:grpSpPr>
        <p:sp>
          <p:nvSpPr>
            <p:cNvPr id="10255" name="Text Box 11"/>
            <p:cNvSpPr txBox="1">
              <a:spLocks noChangeArrowheads="1"/>
            </p:cNvSpPr>
            <p:nvPr/>
          </p:nvSpPr>
          <p:spPr bwMode="auto">
            <a:xfrm>
              <a:off x="1214437" y="3631068"/>
              <a:ext cx="4143376" cy="369432"/>
            </a:xfrm>
            <a:prstGeom prst="rect">
              <a:avLst/>
            </a:prstGeom>
            <a:noFill/>
            <a:ln w="12700">
              <a:noFill/>
              <a:miter lim="800000"/>
              <a:headEnd type="none" w="sm" len="sm"/>
              <a:tailEnd type="none" w="sm" len="sm"/>
            </a:ln>
          </p:spPr>
          <p:txBody>
            <a:bodyPr>
              <a:spAutoFit/>
            </a:bodyPr>
            <a:lstStyle/>
            <a:p>
              <a:pPr>
                <a:spcBef>
                  <a:spcPct val="50000"/>
                </a:spcBef>
              </a:pPr>
              <a:r>
                <a:rPr lang="es-AR" dirty="0"/>
                <a:t> </a:t>
              </a:r>
              <a:r>
                <a:rPr lang="es-AR" b="1" dirty="0"/>
                <a:t>WBS</a:t>
              </a:r>
              <a:r>
                <a:rPr lang="es-AR" dirty="0"/>
                <a:t>: Alcance Total del Proyecto</a:t>
              </a:r>
            </a:p>
          </p:txBody>
        </p:sp>
        <p:pic>
          <p:nvPicPr>
            <p:cNvPr id="17" name="16 Imagen" descr="wbs-car-example.jpg"/>
            <p:cNvPicPr>
              <a:picLocks noChangeAspect="1"/>
            </p:cNvPicPr>
            <p:nvPr/>
          </p:nvPicPr>
          <p:blipFill>
            <a:blip r:embed="rId6"/>
            <a:stretch>
              <a:fillRect/>
            </a:stretch>
          </p:blipFill>
          <p:spPr>
            <a:xfrm>
              <a:off x="2143108" y="1785926"/>
              <a:ext cx="2071702" cy="1777001"/>
            </a:xfrm>
            <a:prstGeom prst="rect">
              <a:avLst/>
            </a:prstGeom>
          </p:spPr>
        </p:pic>
      </p:grpSp>
      <p:grpSp>
        <p:nvGrpSpPr>
          <p:cNvPr id="20" name="19 Grupo"/>
          <p:cNvGrpSpPr/>
          <p:nvPr/>
        </p:nvGrpSpPr>
        <p:grpSpPr>
          <a:xfrm>
            <a:off x="5786438" y="1707548"/>
            <a:ext cx="2286000" cy="2510440"/>
            <a:chOff x="5786438" y="1707548"/>
            <a:chExt cx="2286000" cy="2510440"/>
          </a:xfrm>
        </p:grpSpPr>
        <p:sp>
          <p:nvSpPr>
            <p:cNvPr id="10252" name="Text Box 6"/>
            <p:cNvSpPr txBox="1">
              <a:spLocks noChangeArrowheads="1"/>
            </p:cNvSpPr>
            <p:nvPr/>
          </p:nvSpPr>
          <p:spPr bwMode="auto">
            <a:xfrm>
              <a:off x="5786438" y="3571717"/>
              <a:ext cx="2286000" cy="646271"/>
            </a:xfrm>
            <a:prstGeom prst="rect">
              <a:avLst/>
            </a:prstGeom>
            <a:noFill/>
            <a:ln w="12700">
              <a:noFill/>
              <a:miter lim="800000"/>
              <a:headEnd type="none" w="sm" len="sm"/>
              <a:tailEnd type="none" w="sm" len="sm"/>
            </a:ln>
          </p:spPr>
          <p:txBody>
            <a:bodyPr>
              <a:spAutoFit/>
            </a:bodyPr>
            <a:lstStyle/>
            <a:p>
              <a:pPr>
                <a:spcBef>
                  <a:spcPct val="50000"/>
                </a:spcBef>
              </a:pPr>
              <a:r>
                <a:rPr lang="es-AR" b="1" dirty="0" err="1"/>
                <a:t>Planning</a:t>
              </a:r>
              <a:r>
                <a:rPr lang="es-AR" b="1" dirty="0"/>
                <a:t> </a:t>
              </a:r>
              <a:r>
                <a:rPr lang="es-AR" b="1" dirty="0" err="1"/>
                <a:t>Poker</a:t>
              </a:r>
              <a:r>
                <a:rPr lang="es-AR" dirty="0"/>
                <a:t>: Estimación</a:t>
              </a:r>
            </a:p>
          </p:txBody>
        </p:sp>
        <p:pic>
          <p:nvPicPr>
            <p:cNvPr id="19" name="18 Imagen" descr="8s5.jpg"/>
            <p:cNvPicPr>
              <a:picLocks noChangeAspect="1"/>
            </p:cNvPicPr>
            <p:nvPr/>
          </p:nvPicPr>
          <p:blipFill>
            <a:blip r:embed="rId7" cstate="print"/>
            <a:stretch>
              <a:fillRect/>
            </a:stretch>
          </p:blipFill>
          <p:spPr>
            <a:xfrm>
              <a:off x="5786446" y="1707548"/>
              <a:ext cx="1714512" cy="1881065"/>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s-AR" smtClean="0"/>
              <a:t>Planificación: Asignación de tareas</a:t>
            </a:r>
          </a:p>
        </p:txBody>
      </p:sp>
      <p:pic>
        <p:nvPicPr>
          <p:cNvPr id="11268" name="Picture 8"/>
          <p:cNvPicPr>
            <a:picLocks noGrp="1" noChangeAspect="1" noChangeArrowheads="1"/>
          </p:cNvPicPr>
          <p:nvPr>
            <p:ph sz="half" idx="2"/>
          </p:nvPr>
        </p:nvPicPr>
        <p:blipFill>
          <a:blip r:embed="rId3"/>
          <a:srcRect/>
          <a:stretch>
            <a:fillRect/>
          </a:stretch>
        </p:blipFill>
        <p:spPr>
          <a:xfrm>
            <a:off x="1428728" y="1928802"/>
            <a:ext cx="4167931" cy="2857520"/>
          </a:xfrm>
          <a:noFill/>
        </p:spPr>
      </p:pic>
      <p:sp>
        <p:nvSpPr>
          <p:cNvPr id="6" name="5 Rectángulo redondeado"/>
          <p:cNvSpPr/>
          <p:nvPr/>
        </p:nvSpPr>
        <p:spPr bwMode="auto">
          <a:xfrm>
            <a:off x="4857752" y="4000504"/>
            <a:ext cx="3714776" cy="1714512"/>
          </a:xfrm>
          <a:prstGeom prst="round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 typeface="Wingdings" pitchFamily="2" charset="2"/>
              <a:buChar char="§"/>
              <a:tabLst/>
            </a:pPr>
            <a:r>
              <a:rPr kumimoji="0" lang="es-AR" sz="1800" i="0" u="none" strike="noStrike" cap="none" normalizeH="0" baseline="0" dirty="0" smtClean="0">
                <a:ln>
                  <a:noFill/>
                </a:ln>
                <a:solidFill>
                  <a:schemeClr val="accent4"/>
                </a:solidFill>
                <a:effectLst/>
                <a:latin typeface="Verdana" pitchFamily="34" charset="0"/>
              </a:rPr>
              <a:t> </a:t>
            </a:r>
            <a:r>
              <a:rPr kumimoji="0" lang="es-AR" sz="1800" i="0" u="none" strike="noStrike" cap="none" normalizeH="0" baseline="0" dirty="0" err="1" smtClean="0">
                <a:ln>
                  <a:noFill/>
                </a:ln>
                <a:solidFill>
                  <a:schemeClr val="accent4"/>
                </a:solidFill>
                <a:effectLst/>
                <a:latin typeface="Verdana" pitchFamily="34" charset="0"/>
              </a:rPr>
              <a:t>Autogestionado</a:t>
            </a:r>
            <a:r>
              <a:rPr kumimoji="0" lang="es-AR" sz="1800" i="0" u="none" strike="noStrike" cap="none" normalizeH="0" baseline="0" dirty="0" smtClean="0">
                <a:ln>
                  <a:noFill/>
                </a:ln>
                <a:solidFill>
                  <a:schemeClr val="accent4"/>
                </a:solidFill>
                <a:effectLst/>
                <a:latin typeface="Verdana" pitchFamily="34" charset="0"/>
              </a:rPr>
              <a:t> durante cada Sprint</a:t>
            </a:r>
          </a:p>
          <a:p>
            <a:pPr marL="0" marR="0" indent="0" algn="l" defTabSz="914400" rtl="0" eaLnBrk="1" fontAlgn="base" latinLnBrk="0" hangingPunct="1">
              <a:spcBef>
                <a:spcPct val="0"/>
              </a:spcBef>
              <a:spcAft>
                <a:spcPct val="0"/>
              </a:spcAft>
              <a:buClrTx/>
              <a:buSzTx/>
              <a:buFont typeface="Wingdings" pitchFamily="2" charset="2"/>
              <a:buChar char="§"/>
              <a:tabLst/>
            </a:pPr>
            <a:endParaRPr kumimoji="0" lang="es-AR" sz="1800" i="0" u="none" strike="noStrike" cap="none" normalizeH="0" baseline="0" dirty="0" smtClean="0">
              <a:ln>
                <a:noFill/>
              </a:ln>
              <a:solidFill>
                <a:schemeClr val="accent4"/>
              </a:solidFill>
              <a:effectLst/>
              <a:latin typeface="Verdana" pitchFamily="34" charset="0"/>
            </a:endParaRPr>
          </a:p>
          <a:p>
            <a:pPr marL="0" marR="0" indent="0" algn="l" defTabSz="914400" rtl="0" eaLnBrk="1" fontAlgn="base" latinLnBrk="0" hangingPunct="1">
              <a:spcBef>
                <a:spcPct val="0"/>
              </a:spcBef>
              <a:spcAft>
                <a:spcPct val="0"/>
              </a:spcAft>
              <a:buClrTx/>
              <a:buSzTx/>
              <a:buFont typeface="Wingdings" pitchFamily="2" charset="2"/>
              <a:buChar char="§"/>
              <a:tabLst/>
            </a:pPr>
            <a:r>
              <a:rPr lang="es-AR" dirty="0" smtClean="0">
                <a:solidFill>
                  <a:schemeClr val="accent4"/>
                </a:solidFill>
                <a:latin typeface="Verdana" pitchFamily="34" charset="0"/>
              </a:rPr>
              <a:t> Elección de tareas y compromiso para terminarla</a:t>
            </a:r>
            <a:endParaRPr kumimoji="0" lang="es-ES" sz="1800" i="0" u="none" strike="noStrike" cap="none" normalizeH="0" baseline="0" dirty="0" smtClean="0">
              <a:ln>
                <a:noFill/>
              </a:ln>
              <a:solidFill>
                <a:schemeClr val="accent4"/>
              </a:solidFill>
              <a:effectLst/>
              <a:latin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5 Rectángulo redondeado"/>
          <p:cNvSpPr/>
          <p:nvPr/>
        </p:nvSpPr>
        <p:spPr>
          <a:xfrm>
            <a:off x="5072066" y="5857892"/>
            <a:ext cx="2071702" cy="6429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smtClean="0"/>
              <a:t>Diagrama de Casos de Uso</a:t>
            </a:r>
            <a:endParaRPr lang="es-AR" dirty="0"/>
          </a:p>
        </p:txBody>
      </p:sp>
      <p:sp>
        <p:nvSpPr>
          <p:cNvPr id="13314" name="Rectangle 2"/>
          <p:cNvSpPr>
            <a:spLocks noGrp="1" noChangeArrowheads="1"/>
          </p:cNvSpPr>
          <p:nvPr>
            <p:ph type="title"/>
          </p:nvPr>
        </p:nvSpPr>
        <p:spPr/>
        <p:txBody>
          <a:bodyPr/>
          <a:lstStyle/>
          <a:p>
            <a:pPr eaLnBrk="1" hangingPunct="1"/>
            <a:r>
              <a:rPr lang="es-AR" dirty="0" smtClean="0"/>
              <a:t>Análisis</a:t>
            </a:r>
            <a:endParaRPr lang="es-AR" dirty="0" smtClean="0"/>
          </a:p>
        </p:txBody>
      </p:sp>
      <p:sp>
        <p:nvSpPr>
          <p:cNvPr id="22" name="21 Elipse"/>
          <p:cNvSpPr/>
          <p:nvPr/>
        </p:nvSpPr>
        <p:spPr>
          <a:xfrm>
            <a:off x="3738557" y="4500570"/>
            <a:ext cx="1571636" cy="64294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AR" sz="1100" b="1" dirty="0" smtClean="0"/>
              <a:t>Use Case 1</a:t>
            </a:r>
            <a:endParaRPr lang="es-AR" sz="1100" b="1" dirty="0" smtClean="0"/>
          </a:p>
        </p:txBody>
      </p:sp>
      <p:cxnSp>
        <p:nvCxnSpPr>
          <p:cNvPr id="23" name="22 Conector recto de flecha"/>
          <p:cNvCxnSpPr>
            <a:stCxn id="28" idx="1"/>
          </p:cNvCxnSpPr>
          <p:nvPr/>
        </p:nvCxnSpPr>
        <p:spPr>
          <a:xfrm flipV="1">
            <a:off x="2357422" y="4857760"/>
            <a:ext cx="1381135" cy="7977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 name="26 Conector recto de flecha"/>
          <p:cNvCxnSpPr>
            <a:stCxn id="28" idx="1"/>
          </p:cNvCxnSpPr>
          <p:nvPr/>
        </p:nvCxnSpPr>
        <p:spPr>
          <a:xfrm>
            <a:off x="2357422" y="5655484"/>
            <a:ext cx="1381135" cy="20240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28" name="Picture 3" descr="C:\Users\Familia Compaq\Pictures\Microsoft Clip Organizer\j0432621.png"/>
          <p:cNvPicPr>
            <a:picLocks noChangeAspect="1" noChangeArrowheads="1"/>
          </p:cNvPicPr>
          <p:nvPr/>
        </p:nvPicPr>
        <p:blipFill>
          <a:blip r:embed="rId3" cstate="print"/>
          <a:srcRect/>
          <a:stretch>
            <a:fillRect/>
          </a:stretch>
        </p:blipFill>
        <p:spPr bwMode="auto">
          <a:xfrm flipH="1">
            <a:off x="1523979" y="5238762"/>
            <a:ext cx="833443" cy="833443"/>
          </a:xfrm>
          <a:prstGeom prst="rect">
            <a:avLst/>
          </a:prstGeom>
          <a:noFill/>
        </p:spPr>
      </p:pic>
      <p:sp>
        <p:nvSpPr>
          <p:cNvPr id="31" name="30 Elipse"/>
          <p:cNvSpPr/>
          <p:nvPr/>
        </p:nvSpPr>
        <p:spPr>
          <a:xfrm>
            <a:off x="3738557" y="5572140"/>
            <a:ext cx="1571636" cy="64294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AR" sz="1100" b="1" dirty="0" smtClean="0"/>
              <a:t>Use Case 2</a:t>
            </a:r>
            <a:endParaRPr lang="es-AR" sz="1100" b="1" dirty="0" smtClean="0"/>
          </a:p>
        </p:txBody>
      </p:sp>
      <p:sp>
        <p:nvSpPr>
          <p:cNvPr id="34" name="33 Rectángulo redondeado"/>
          <p:cNvSpPr/>
          <p:nvPr/>
        </p:nvSpPr>
        <p:spPr>
          <a:xfrm>
            <a:off x="1428728" y="3500438"/>
            <a:ext cx="2071702"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err="1" smtClean="0"/>
              <a:t>User</a:t>
            </a:r>
            <a:r>
              <a:rPr lang="es-AR" dirty="0" smtClean="0"/>
              <a:t> </a:t>
            </a:r>
            <a:r>
              <a:rPr lang="es-AR" dirty="0" err="1" smtClean="0"/>
              <a:t>Stories</a:t>
            </a:r>
            <a:endParaRPr lang="es-AR" dirty="0"/>
          </a:p>
        </p:txBody>
      </p:sp>
      <p:pic>
        <p:nvPicPr>
          <p:cNvPr id="32" name="Picture 3" descr="C:\Users\Familia Compaq\Pictures\Microsoft Clip Organizer\j0432621.png"/>
          <p:cNvPicPr>
            <a:picLocks noChangeAspect="1" noChangeArrowheads="1"/>
          </p:cNvPicPr>
          <p:nvPr/>
        </p:nvPicPr>
        <p:blipFill>
          <a:blip r:embed="rId3" cstate="print"/>
          <a:srcRect/>
          <a:stretch>
            <a:fillRect/>
          </a:stretch>
        </p:blipFill>
        <p:spPr bwMode="auto">
          <a:xfrm flipH="1">
            <a:off x="2786050" y="2315020"/>
            <a:ext cx="1285884" cy="1285884"/>
          </a:xfrm>
          <a:prstGeom prst="rect">
            <a:avLst/>
          </a:prstGeom>
          <a:noFill/>
        </p:spPr>
      </p:pic>
      <p:sp>
        <p:nvSpPr>
          <p:cNvPr id="35" name="34 Rectángulo redondeado"/>
          <p:cNvSpPr/>
          <p:nvPr/>
        </p:nvSpPr>
        <p:spPr>
          <a:xfrm>
            <a:off x="5857884" y="3857628"/>
            <a:ext cx="2928958" cy="9286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err="1" smtClean="0"/>
              <a:t>Mockup</a:t>
            </a:r>
            <a:r>
              <a:rPr lang="es-AR" dirty="0" smtClean="0"/>
              <a:t> de </a:t>
            </a:r>
            <a:r>
              <a:rPr lang="es-AR" dirty="0" err="1" smtClean="0"/>
              <a:t>Pantalllas</a:t>
            </a:r>
            <a:r>
              <a:rPr lang="es-AR" dirty="0" smtClean="0"/>
              <a:t> (</a:t>
            </a:r>
            <a:r>
              <a:rPr lang="es-AR" dirty="0" err="1" smtClean="0"/>
              <a:t>Balsamiq</a:t>
            </a:r>
            <a:r>
              <a:rPr lang="es-AR" dirty="0" smtClean="0"/>
              <a:t>)</a:t>
            </a:r>
            <a:endParaRPr lang="es-AR" dirty="0"/>
          </a:p>
        </p:txBody>
      </p:sp>
      <p:pic>
        <p:nvPicPr>
          <p:cNvPr id="33" name="32 Imagen" descr="exportdialog.gif"/>
          <p:cNvPicPr>
            <a:picLocks noChangeAspect="1"/>
          </p:cNvPicPr>
          <p:nvPr/>
        </p:nvPicPr>
        <p:blipFill>
          <a:blip r:embed="rId4"/>
          <a:stretch>
            <a:fillRect/>
          </a:stretch>
        </p:blipFill>
        <p:spPr>
          <a:xfrm>
            <a:off x="6286512" y="2143116"/>
            <a:ext cx="2214578" cy="18664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AR" dirty="0" smtClean="0"/>
              <a:t>Configuración y Versionado</a:t>
            </a:r>
          </a:p>
        </p:txBody>
      </p:sp>
      <p:grpSp>
        <p:nvGrpSpPr>
          <p:cNvPr id="13315" name="45 Grupo"/>
          <p:cNvGrpSpPr>
            <a:grpSpLocks/>
          </p:cNvGrpSpPr>
          <p:nvPr/>
        </p:nvGrpSpPr>
        <p:grpSpPr bwMode="auto">
          <a:xfrm>
            <a:off x="6516688" y="4581525"/>
            <a:ext cx="2376487" cy="1285875"/>
            <a:chOff x="6072198" y="3143248"/>
            <a:chExt cx="2776518" cy="1285866"/>
          </a:xfrm>
        </p:grpSpPr>
        <p:pic>
          <p:nvPicPr>
            <p:cNvPr id="13325" name="Picture 3" descr="D:\sebastian\Documents\Disenio\Icons - Illustrations\Internet Clouds web\cloud illustration icon.png"/>
            <p:cNvPicPr>
              <a:picLocks noChangeAspect="1" noChangeArrowheads="1"/>
            </p:cNvPicPr>
            <p:nvPr/>
          </p:nvPicPr>
          <p:blipFill>
            <a:blip r:embed="rId3"/>
            <a:srcRect/>
            <a:stretch>
              <a:fillRect/>
            </a:stretch>
          </p:blipFill>
          <p:spPr bwMode="auto">
            <a:xfrm>
              <a:off x="6072198" y="3143248"/>
              <a:ext cx="2776518" cy="1285866"/>
            </a:xfrm>
            <a:prstGeom prst="rect">
              <a:avLst/>
            </a:prstGeom>
            <a:noFill/>
            <a:ln w="9525">
              <a:noFill/>
              <a:miter lim="800000"/>
              <a:headEnd/>
              <a:tailEnd/>
            </a:ln>
          </p:spPr>
        </p:pic>
        <p:pic>
          <p:nvPicPr>
            <p:cNvPr id="13326" name="Picture 2" descr="Google Code"/>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643702" y="3643314"/>
              <a:ext cx="1533525" cy="381001"/>
            </a:xfrm>
            <a:prstGeom prst="rect">
              <a:avLst/>
            </a:prstGeom>
            <a:noFill/>
            <a:ln w="9525">
              <a:noFill/>
              <a:miter lim="800000"/>
              <a:headEnd/>
              <a:tailEnd/>
            </a:ln>
          </p:spPr>
        </p:pic>
      </p:grpSp>
      <p:pic>
        <p:nvPicPr>
          <p:cNvPr id="16388" name="Picture 4" descr="http://tortoisesvn.net/themes/logo.png"/>
          <p:cNvPicPr>
            <a:picLocks noChangeAspect="1" noChangeArrowheads="1"/>
          </p:cNvPicPr>
          <p:nvPr/>
        </p:nvPicPr>
        <p:blipFill>
          <a:blip r:embed="rId5" cstate="print">
            <a:clrChange>
              <a:clrFrom>
                <a:srgbClr val="497FFF"/>
              </a:clrFrom>
              <a:clrTo>
                <a:srgbClr val="497FFF">
                  <a:alpha val="0"/>
                </a:srgbClr>
              </a:clrTo>
            </a:clrChange>
          </a:blip>
          <a:srcRect/>
          <a:stretch>
            <a:fillRect/>
          </a:stretch>
        </p:blipFill>
        <p:spPr bwMode="auto">
          <a:xfrm>
            <a:off x="4229095" y="4828628"/>
            <a:ext cx="1247775" cy="695325"/>
          </a:xfrm>
          <a:prstGeom prst="rect">
            <a:avLst/>
          </a:prstGeom>
          <a:noFill/>
          <a:effectLst>
            <a:reflection blurRad="6350" stA="52000" endA="300" endPos="35000" dir="5400000" sy="-100000" algn="bl" rotWithShape="0"/>
          </a:effectLst>
        </p:spPr>
      </p:pic>
      <p:cxnSp>
        <p:nvCxnSpPr>
          <p:cNvPr id="8" name="Straight Arrow Connector 15"/>
          <p:cNvCxnSpPr>
            <a:stCxn id="16388" idx="3"/>
          </p:cNvCxnSpPr>
          <p:nvPr/>
        </p:nvCxnSpPr>
        <p:spPr>
          <a:xfrm>
            <a:off x="5508625" y="5229225"/>
            <a:ext cx="1047750" cy="9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5"/>
          <p:cNvCxnSpPr>
            <a:stCxn id="25" idx="3"/>
            <a:endCxn id="16388" idx="1"/>
          </p:cNvCxnSpPr>
          <p:nvPr/>
        </p:nvCxnSpPr>
        <p:spPr>
          <a:xfrm>
            <a:off x="2700338" y="4292600"/>
            <a:ext cx="1439862" cy="649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5"/>
          <p:cNvCxnSpPr>
            <a:stCxn id="26" idx="3"/>
            <a:endCxn id="16388" idx="1"/>
          </p:cNvCxnSpPr>
          <p:nvPr/>
        </p:nvCxnSpPr>
        <p:spPr>
          <a:xfrm flipV="1">
            <a:off x="2916238" y="5445125"/>
            <a:ext cx="1152525" cy="509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5" name="Picture 2" descr="C:\Users\Familia Compaq\Documents\Disenio\usuario4.png"/>
          <p:cNvPicPr>
            <a:picLocks noChangeAspect="1" noChangeArrowheads="1"/>
          </p:cNvPicPr>
          <p:nvPr/>
        </p:nvPicPr>
        <p:blipFill>
          <a:blip r:embed="rId6" cstate="print"/>
          <a:srcRect/>
          <a:stretch>
            <a:fillRect/>
          </a:stretch>
        </p:blipFill>
        <p:spPr bwMode="auto">
          <a:xfrm>
            <a:off x="1203010" y="3443282"/>
            <a:ext cx="1418075" cy="1417792"/>
          </a:xfrm>
          <a:prstGeom prst="rect">
            <a:avLst/>
          </a:prstGeom>
          <a:noFill/>
          <a:scene3d>
            <a:camera prst="orthographicFront">
              <a:rot lat="0" lon="10799977" rev="0"/>
            </a:camera>
            <a:lightRig rig="threePt" dir="t"/>
          </a:scene3d>
        </p:spPr>
      </p:pic>
      <p:pic>
        <p:nvPicPr>
          <p:cNvPr id="1026" name="Picture 2" descr="D:\sebastian\Documents\Disenio\Icons - Illustrations\_WINDOWS SERVER ICONS\Documents\Document Bullet List White.png"/>
          <p:cNvPicPr>
            <a:picLocks noChangeAspect="1" noChangeArrowheads="1"/>
          </p:cNvPicPr>
          <p:nvPr/>
        </p:nvPicPr>
        <p:blipFill>
          <a:blip r:embed="rId7"/>
          <a:srcRect/>
          <a:stretch>
            <a:fillRect/>
          </a:stretch>
        </p:blipFill>
        <p:spPr bwMode="auto">
          <a:xfrm>
            <a:off x="3995738" y="1773238"/>
            <a:ext cx="1338262" cy="1727200"/>
          </a:xfrm>
          <a:prstGeom prst="rect">
            <a:avLst/>
          </a:prstGeom>
          <a:noFill/>
          <a:effectLst>
            <a:outerShdw blurRad="63500" sx="102000" sy="102000" algn="ctr" rotWithShape="0">
              <a:prstClr val="black">
                <a:alpha val="40000"/>
              </a:prstClr>
            </a:outerShdw>
          </a:effectLst>
        </p:spPr>
      </p:pic>
      <p:sp>
        <p:nvSpPr>
          <p:cNvPr id="13322" name="TextBox 5"/>
          <p:cNvSpPr txBox="1">
            <a:spLocks noChangeArrowheads="1"/>
          </p:cNvSpPr>
          <p:nvPr/>
        </p:nvSpPr>
        <p:spPr bwMode="auto">
          <a:xfrm>
            <a:off x="3203575" y="3500438"/>
            <a:ext cx="3214688" cy="366712"/>
          </a:xfrm>
          <a:prstGeom prst="rect">
            <a:avLst/>
          </a:prstGeom>
          <a:noFill/>
          <a:ln w="9525">
            <a:noFill/>
            <a:miter lim="800000"/>
            <a:headEnd/>
            <a:tailEnd/>
          </a:ln>
        </p:spPr>
        <p:txBody>
          <a:bodyPr>
            <a:spAutoFit/>
          </a:bodyPr>
          <a:lstStyle/>
          <a:p>
            <a:pPr algn="ctr"/>
            <a:r>
              <a:rPr lang="es-AR">
                <a:latin typeface="Calibri" pitchFamily="34" charset="0"/>
                <a:cs typeface="Arial" charset="0"/>
              </a:rPr>
              <a:t>Documento de Configuración</a:t>
            </a:r>
          </a:p>
        </p:txBody>
      </p:sp>
      <p:sp>
        <p:nvSpPr>
          <p:cNvPr id="13323" name="TextBox 5"/>
          <p:cNvSpPr txBox="1">
            <a:spLocks noChangeArrowheads="1"/>
          </p:cNvSpPr>
          <p:nvPr/>
        </p:nvSpPr>
        <p:spPr bwMode="auto">
          <a:xfrm>
            <a:off x="4284663" y="6021388"/>
            <a:ext cx="3214687" cy="366712"/>
          </a:xfrm>
          <a:prstGeom prst="rect">
            <a:avLst/>
          </a:prstGeom>
          <a:noFill/>
          <a:ln w="9525">
            <a:noFill/>
            <a:miter lim="800000"/>
            <a:headEnd/>
            <a:tailEnd/>
          </a:ln>
        </p:spPr>
        <p:txBody>
          <a:bodyPr>
            <a:spAutoFit/>
          </a:bodyPr>
          <a:lstStyle/>
          <a:p>
            <a:pPr algn="ctr"/>
            <a:r>
              <a:rPr lang="es-AR">
                <a:latin typeface="Calibri" pitchFamily="34" charset="0"/>
                <a:cs typeface="Arial" charset="0"/>
              </a:rPr>
              <a:t>Versionado</a:t>
            </a:r>
          </a:p>
        </p:txBody>
      </p:sp>
      <p:pic>
        <p:nvPicPr>
          <p:cNvPr id="26" name="Picture 3" descr="C:\Users\Familia Compaq\Documents\Disenio\usuario2.png"/>
          <p:cNvPicPr>
            <a:picLocks noChangeAspect="1" noChangeArrowheads="1"/>
          </p:cNvPicPr>
          <p:nvPr/>
        </p:nvPicPr>
        <p:blipFill>
          <a:blip r:embed="rId8" cstate="print"/>
          <a:srcRect/>
          <a:stretch>
            <a:fillRect/>
          </a:stretch>
        </p:blipFill>
        <p:spPr bwMode="auto">
          <a:xfrm>
            <a:off x="1275742" y="5103928"/>
            <a:ext cx="1265872" cy="1264499"/>
          </a:xfrm>
          <a:prstGeom prst="rect">
            <a:avLst/>
          </a:prstGeom>
          <a:noFill/>
          <a:scene3d>
            <a:camera prst="orthographicFront">
              <a:rot lat="0" lon="10800000" rev="0"/>
            </a:camera>
            <a:lightRig rig="threePt" dir="t"/>
          </a:scene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Diseño predetermin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Diseño predeterminado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Diseño predeterminado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Diseño predeterminado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2819</TotalTime>
  <Words>1242</Words>
  <Application>Microsoft Office PowerPoint</Application>
  <PresentationFormat>Presentación en pantalla (4:3)</PresentationFormat>
  <Paragraphs>173</Paragraphs>
  <Slides>25</Slides>
  <Notes>25</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27" baseType="lpstr">
      <vt:lpstr>Diseño predeterminado</vt:lpstr>
      <vt:lpstr>Imagen de mapa de bits</vt:lpstr>
      <vt:lpstr>Trabajo Practico</vt:lpstr>
      <vt:lpstr>Metodología de desarrollo</vt:lpstr>
      <vt:lpstr>SCRUM</vt:lpstr>
      <vt:lpstr>Herramienta principal</vt:lpstr>
      <vt:lpstr>Tecnologías</vt:lpstr>
      <vt:lpstr>Planificación</vt:lpstr>
      <vt:lpstr>Planificación: Asignación de tareas</vt:lpstr>
      <vt:lpstr>Análisis</vt:lpstr>
      <vt:lpstr>Configuración y Versionado</vt:lpstr>
      <vt:lpstr>Arquitectura y diseño</vt:lpstr>
      <vt:lpstr>Pruebas unitarias automatizadas</vt:lpstr>
      <vt:lpstr>Seguimiento y control:  Indicadores y métricas</vt:lpstr>
      <vt:lpstr>Seguimiento y Control:  Gestión de riesgos</vt:lpstr>
      <vt:lpstr>Comunicación</vt:lpstr>
      <vt:lpstr>Pruebas: Planificación</vt:lpstr>
      <vt:lpstr>Pruebas: Diseño</vt:lpstr>
      <vt:lpstr>Pruebas: Ejecución</vt:lpstr>
      <vt:lpstr>Pruebas: Seguimiento de bugs</vt:lpstr>
      <vt:lpstr>Entregas</vt:lpstr>
      <vt:lpstr>Trazabilidad</vt:lpstr>
      <vt:lpstr>Plan y estrategia de despliegue</vt:lpstr>
      <vt:lpstr>Criterios de aceptación de la entrega</vt:lpstr>
      <vt:lpstr>Cierre y lecciones aprendidas</vt:lpstr>
      <vt:lpstr>Diapositiva 24</vt:lpstr>
      <vt:lpstr>Diapositiva 25</vt:lpstr>
    </vt:vector>
  </TitlesOfParts>
  <Company>GSB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8 – TP 2</dc:title>
  <dc:creator>Gonzalo Soriano</dc:creator>
  <cp:lastModifiedBy>WinXP</cp:lastModifiedBy>
  <cp:revision>392</cp:revision>
  <dcterms:created xsi:type="dcterms:W3CDTF">2006-12-03T18:41:32Z</dcterms:created>
  <dcterms:modified xsi:type="dcterms:W3CDTF">2010-09-05T22:15:36Z</dcterms:modified>
</cp:coreProperties>
</file>