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2" r:id="rId5"/>
    <p:sldId id="263" r:id="rId6"/>
    <p:sldId id="260" r:id="rId7"/>
    <p:sldId id="264" r:id="rId8"/>
    <p:sldId id="265" r:id="rId9"/>
    <p:sldId id="261" r:id="rId10"/>
    <p:sldId id="266" r:id="rId11"/>
    <p:sldId id="270" r:id="rId12"/>
    <p:sldId id="267" r:id="rId13"/>
    <p:sldId id="268" r:id="rId14"/>
    <p:sldId id="271" r:id="rId15"/>
    <p:sldId id="272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64237" autoAdjust="0"/>
  </p:normalViewPr>
  <p:slideViewPr>
    <p:cSldViewPr>
      <p:cViewPr varScale="1">
        <p:scale>
          <a:sx n="45" d="100"/>
          <a:sy n="45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DD667-D2E6-4B48-8A88-1F2CA2A5516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BBCF02B2-1958-4AE9-A6B5-5615F3C5445B}">
      <dgm:prSet phldrT="[Text]" custT="1"/>
      <dgm:spPr/>
      <dgm:t>
        <a:bodyPr/>
        <a:lstStyle/>
        <a:p>
          <a:r>
            <a:rPr lang="es-AR" sz="1600" dirty="0" smtClean="0"/>
            <a:t>Presentación Inicial</a:t>
          </a:r>
          <a:endParaRPr lang="es-AR" sz="1600" dirty="0"/>
        </a:p>
      </dgm:t>
    </dgm:pt>
    <dgm:pt modelId="{C710A6D5-B143-4FAE-A4C6-40F9E5B50986}" type="parTrans" cxnId="{B483E91A-0655-4CC3-9EF8-5F9B6F943B19}">
      <dgm:prSet/>
      <dgm:spPr/>
      <dgm:t>
        <a:bodyPr/>
        <a:lstStyle/>
        <a:p>
          <a:endParaRPr lang="es-AR"/>
        </a:p>
      </dgm:t>
    </dgm:pt>
    <dgm:pt modelId="{3A10535A-14C2-4C61-84D9-BDD978E961F8}" type="sibTrans" cxnId="{B483E91A-0655-4CC3-9EF8-5F9B6F943B19}">
      <dgm:prSet/>
      <dgm:spPr/>
      <dgm:t>
        <a:bodyPr/>
        <a:lstStyle/>
        <a:p>
          <a:endParaRPr lang="es-AR"/>
        </a:p>
      </dgm:t>
    </dgm:pt>
    <dgm:pt modelId="{4E6F0CF0-B96D-4AEB-9586-FF45C7A406EF}">
      <dgm:prSet phldrT="[Text]" custT="1"/>
      <dgm:spPr/>
      <dgm:t>
        <a:bodyPr/>
        <a:lstStyle/>
        <a:p>
          <a:r>
            <a:rPr lang="es-AR" sz="1800" dirty="0" smtClean="0"/>
            <a:t>Entrega 1</a:t>
          </a:r>
          <a:endParaRPr lang="es-AR" sz="1800" dirty="0"/>
        </a:p>
      </dgm:t>
    </dgm:pt>
    <dgm:pt modelId="{A2079CEA-E12E-44B7-8295-C5E5FF7ED5DC}" type="parTrans" cxnId="{BBE35F0F-EBE0-44DC-80BF-4818DC96A187}">
      <dgm:prSet/>
      <dgm:spPr/>
      <dgm:t>
        <a:bodyPr/>
        <a:lstStyle/>
        <a:p>
          <a:endParaRPr lang="es-AR"/>
        </a:p>
      </dgm:t>
    </dgm:pt>
    <dgm:pt modelId="{A55C0F66-8637-42E6-BF1C-7E38F2E3528D}" type="sibTrans" cxnId="{BBE35F0F-EBE0-44DC-80BF-4818DC96A187}">
      <dgm:prSet/>
      <dgm:spPr/>
      <dgm:t>
        <a:bodyPr/>
        <a:lstStyle/>
        <a:p>
          <a:endParaRPr lang="es-AR"/>
        </a:p>
      </dgm:t>
    </dgm:pt>
    <dgm:pt modelId="{CFDF7DB0-3433-410F-A39C-058AA9A0C4E6}">
      <dgm:prSet phldrT="[Text]" custT="1"/>
      <dgm:spPr/>
      <dgm:t>
        <a:bodyPr/>
        <a:lstStyle/>
        <a:p>
          <a:r>
            <a:rPr lang="es-AR" sz="1800" dirty="0" smtClean="0"/>
            <a:t>Entrega 2</a:t>
          </a:r>
          <a:endParaRPr lang="es-AR" sz="1800" dirty="0"/>
        </a:p>
      </dgm:t>
    </dgm:pt>
    <dgm:pt modelId="{140A7F39-CAC9-44A5-BDA2-D0AED50F4098}" type="parTrans" cxnId="{A0DC65C7-8143-4225-94FB-AB2228874CDC}">
      <dgm:prSet/>
      <dgm:spPr/>
      <dgm:t>
        <a:bodyPr/>
        <a:lstStyle/>
        <a:p>
          <a:endParaRPr lang="es-AR"/>
        </a:p>
      </dgm:t>
    </dgm:pt>
    <dgm:pt modelId="{7F726C4C-8DD9-4788-8DCA-EB9395220372}" type="sibTrans" cxnId="{A0DC65C7-8143-4225-94FB-AB2228874CDC}">
      <dgm:prSet/>
      <dgm:spPr/>
      <dgm:t>
        <a:bodyPr/>
        <a:lstStyle/>
        <a:p>
          <a:endParaRPr lang="es-AR"/>
        </a:p>
      </dgm:t>
    </dgm:pt>
    <dgm:pt modelId="{C11AD31B-43BD-4684-BF77-8FE5056A7C1F}">
      <dgm:prSet phldrT="[Text]" custT="1"/>
      <dgm:spPr/>
      <dgm:t>
        <a:bodyPr/>
        <a:lstStyle/>
        <a:p>
          <a:r>
            <a:rPr lang="es-AR" sz="1800" dirty="0" smtClean="0"/>
            <a:t>Entrega 3</a:t>
          </a:r>
          <a:endParaRPr lang="es-AR" sz="1800" dirty="0"/>
        </a:p>
      </dgm:t>
    </dgm:pt>
    <dgm:pt modelId="{810656C6-3A5C-4090-84A6-42650019A8CC}" type="parTrans" cxnId="{17939F4B-3DC8-4BA6-B87C-84C370EB6180}">
      <dgm:prSet/>
      <dgm:spPr/>
      <dgm:t>
        <a:bodyPr/>
        <a:lstStyle/>
        <a:p>
          <a:endParaRPr lang="es-AR"/>
        </a:p>
      </dgm:t>
    </dgm:pt>
    <dgm:pt modelId="{B824CC23-EAF0-4A04-89C7-2D3D9586B073}" type="sibTrans" cxnId="{17939F4B-3DC8-4BA6-B87C-84C370EB6180}">
      <dgm:prSet/>
      <dgm:spPr/>
      <dgm:t>
        <a:bodyPr/>
        <a:lstStyle/>
        <a:p>
          <a:endParaRPr lang="es-AR"/>
        </a:p>
      </dgm:t>
    </dgm:pt>
    <dgm:pt modelId="{4D3D1A3E-9A57-4CD1-921B-854238CF5B10}">
      <dgm:prSet phldrT="[Text]" custT="1"/>
      <dgm:spPr/>
      <dgm:t>
        <a:bodyPr/>
        <a:lstStyle/>
        <a:p>
          <a:r>
            <a:rPr lang="es-AR" sz="1800" dirty="0" smtClean="0"/>
            <a:t>Entrega 4</a:t>
          </a:r>
          <a:endParaRPr lang="es-AR" sz="1800" dirty="0"/>
        </a:p>
      </dgm:t>
    </dgm:pt>
    <dgm:pt modelId="{F736C7CC-1B5C-4511-BE87-CE70FCF5C553}" type="parTrans" cxnId="{A232A215-FDC0-42F2-AB6E-643012EC7CD5}">
      <dgm:prSet/>
      <dgm:spPr/>
      <dgm:t>
        <a:bodyPr/>
        <a:lstStyle/>
        <a:p>
          <a:endParaRPr lang="es-AR"/>
        </a:p>
      </dgm:t>
    </dgm:pt>
    <dgm:pt modelId="{509CD6D7-C41C-4B4A-964B-7DB6BEAB95E2}" type="sibTrans" cxnId="{A232A215-FDC0-42F2-AB6E-643012EC7CD5}">
      <dgm:prSet/>
      <dgm:spPr/>
      <dgm:t>
        <a:bodyPr/>
        <a:lstStyle/>
        <a:p>
          <a:endParaRPr lang="es-AR"/>
        </a:p>
      </dgm:t>
    </dgm:pt>
    <dgm:pt modelId="{EA4F7F68-DA6D-477D-8962-53B7B2574F04}">
      <dgm:prSet phldrT="[Text]" custT="1"/>
      <dgm:spPr/>
      <dgm:t>
        <a:bodyPr/>
        <a:lstStyle/>
        <a:p>
          <a:r>
            <a:rPr lang="es-AR" sz="1800" dirty="0" smtClean="0"/>
            <a:t>Entrega 5</a:t>
          </a:r>
          <a:endParaRPr lang="es-AR" sz="1800" dirty="0"/>
        </a:p>
      </dgm:t>
    </dgm:pt>
    <dgm:pt modelId="{85F376BA-0817-4D0A-98EF-87F20D9DC7F3}" type="parTrans" cxnId="{7C3C2DF0-CE1E-4BB8-B374-E7F982DD5272}">
      <dgm:prSet/>
      <dgm:spPr/>
      <dgm:t>
        <a:bodyPr/>
        <a:lstStyle/>
        <a:p>
          <a:endParaRPr lang="es-AR"/>
        </a:p>
      </dgm:t>
    </dgm:pt>
    <dgm:pt modelId="{15B0642C-07D4-40C1-AFC8-DDE2E7789611}" type="sibTrans" cxnId="{7C3C2DF0-CE1E-4BB8-B374-E7F982DD5272}">
      <dgm:prSet/>
      <dgm:spPr/>
      <dgm:t>
        <a:bodyPr/>
        <a:lstStyle/>
        <a:p>
          <a:endParaRPr lang="es-AR"/>
        </a:p>
      </dgm:t>
    </dgm:pt>
    <dgm:pt modelId="{C9B4C8D1-610C-4DDF-B480-A08ED2E1B75F}">
      <dgm:prSet phldrT="[Text]" custT="1"/>
      <dgm:spPr/>
      <dgm:t>
        <a:bodyPr/>
        <a:lstStyle/>
        <a:p>
          <a:r>
            <a:rPr lang="es-AR" sz="1600" dirty="0" smtClean="0"/>
            <a:t>Presentación final</a:t>
          </a:r>
          <a:endParaRPr lang="es-AR" sz="1600" dirty="0"/>
        </a:p>
      </dgm:t>
    </dgm:pt>
    <dgm:pt modelId="{F1CB34DA-7EC7-4673-9CC3-4CB314E7EB2B}" type="parTrans" cxnId="{2A20D0F7-5701-478F-A59D-A38A9B05AAE3}">
      <dgm:prSet/>
      <dgm:spPr/>
      <dgm:t>
        <a:bodyPr/>
        <a:lstStyle/>
        <a:p>
          <a:endParaRPr lang="es-AR"/>
        </a:p>
      </dgm:t>
    </dgm:pt>
    <dgm:pt modelId="{AFA2F9F4-42AD-4281-BFA9-1F0D6A52ADF3}" type="sibTrans" cxnId="{2A20D0F7-5701-478F-A59D-A38A9B05AAE3}">
      <dgm:prSet/>
      <dgm:spPr/>
      <dgm:t>
        <a:bodyPr/>
        <a:lstStyle/>
        <a:p>
          <a:endParaRPr lang="es-AR"/>
        </a:p>
      </dgm:t>
    </dgm:pt>
    <dgm:pt modelId="{0089F085-4089-439D-BE87-938B4BA4BFB3}" type="pres">
      <dgm:prSet presAssocID="{9ECDD667-D2E6-4B48-8A88-1F2CA2A5516C}" presName="Name0" presStyleCnt="0">
        <dgm:presLayoutVars>
          <dgm:dir/>
          <dgm:resizeHandles val="exact"/>
        </dgm:presLayoutVars>
      </dgm:prSet>
      <dgm:spPr/>
    </dgm:pt>
    <dgm:pt modelId="{3A07CEB0-0F37-4323-9B51-58EE93340786}" type="pres">
      <dgm:prSet presAssocID="{9ECDD667-D2E6-4B48-8A88-1F2CA2A5516C}" presName="arrow" presStyleLbl="bgShp" presStyleIdx="0" presStyleCn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</dgm:spPr>
    </dgm:pt>
    <dgm:pt modelId="{58D92CD5-3163-4CC7-8CD3-86DEDA076CA3}" type="pres">
      <dgm:prSet presAssocID="{9ECDD667-D2E6-4B48-8A88-1F2CA2A5516C}" presName="points" presStyleCnt="0"/>
      <dgm:spPr/>
    </dgm:pt>
    <dgm:pt modelId="{329FB7BC-641E-48FD-B9F1-D7A5C961D828}" type="pres">
      <dgm:prSet presAssocID="{BBCF02B2-1958-4AE9-A6B5-5615F3C5445B}" presName="compositeA" presStyleCnt="0"/>
      <dgm:spPr/>
    </dgm:pt>
    <dgm:pt modelId="{51F5E7ED-42ED-417C-AC20-833BB0661923}" type="pres">
      <dgm:prSet presAssocID="{BBCF02B2-1958-4AE9-A6B5-5615F3C5445B}" presName="textA" presStyleLbl="revTx" presStyleIdx="0" presStyleCnt="7" custScaleX="135273" custLinFactNeighborY="634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A79CC6-27CE-43C8-B810-8E11495FA425}" type="pres">
      <dgm:prSet presAssocID="{BBCF02B2-1958-4AE9-A6B5-5615F3C5445B}" presName="circleA" presStyleLbl="node1" presStyleIdx="0" presStyleCnt="7"/>
      <dgm:spPr/>
    </dgm:pt>
    <dgm:pt modelId="{C2C101D3-1108-4B1A-812E-717AA6588E31}" type="pres">
      <dgm:prSet presAssocID="{BBCF02B2-1958-4AE9-A6B5-5615F3C5445B}" presName="spaceA" presStyleCnt="0"/>
      <dgm:spPr/>
    </dgm:pt>
    <dgm:pt modelId="{B878F56B-5EFC-4C0B-988F-5BF97CC447AD}" type="pres">
      <dgm:prSet presAssocID="{3A10535A-14C2-4C61-84D9-BDD978E961F8}" presName="space" presStyleCnt="0"/>
      <dgm:spPr/>
    </dgm:pt>
    <dgm:pt modelId="{DC4C1F5F-9E5E-45FD-8D49-D8BBD1CE0F83}" type="pres">
      <dgm:prSet presAssocID="{4E6F0CF0-B96D-4AEB-9586-FF45C7A406EF}" presName="compositeB" presStyleCnt="0"/>
      <dgm:spPr/>
    </dgm:pt>
    <dgm:pt modelId="{12594AE4-40E0-4C60-BF42-629B796EF594}" type="pres">
      <dgm:prSet presAssocID="{4E6F0CF0-B96D-4AEB-9586-FF45C7A406EF}" presName="textB" presStyleLbl="revTx" presStyleIdx="1" presStyleCnt="7" custLinFactNeighborY="-49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1B6D133-72AB-4243-BE1B-962876DEAB28}" type="pres">
      <dgm:prSet presAssocID="{4E6F0CF0-B96D-4AEB-9586-FF45C7A406EF}" presName="circleB" presStyleLbl="node1" presStyleIdx="1" presStyleCnt="7"/>
      <dgm:spPr/>
    </dgm:pt>
    <dgm:pt modelId="{E7BBBD5F-524B-4234-A6D2-73EBD99AB824}" type="pres">
      <dgm:prSet presAssocID="{4E6F0CF0-B96D-4AEB-9586-FF45C7A406EF}" presName="spaceB" presStyleCnt="0"/>
      <dgm:spPr/>
    </dgm:pt>
    <dgm:pt modelId="{AD0A07DC-8565-45CA-A4AB-8633F5178913}" type="pres">
      <dgm:prSet presAssocID="{A55C0F66-8637-42E6-BF1C-7E38F2E3528D}" presName="space" presStyleCnt="0"/>
      <dgm:spPr/>
    </dgm:pt>
    <dgm:pt modelId="{16F78D73-457B-4F4A-BB24-E4673E507CE0}" type="pres">
      <dgm:prSet presAssocID="{CFDF7DB0-3433-410F-A39C-058AA9A0C4E6}" presName="compositeA" presStyleCnt="0"/>
      <dgm:spPr/>
    </dgm:pt>
    <dgm:pt modelId="{E978B8C0-7C0E-4765-A425-ED5D642045B9}" type="pres">
      <dgm:prSet presAssocID="{CFDF7DB0-3433-410F-A39C-058AA9A0C4E6}" presName="textA" presStyleLbl="revTx" presStyleIdx="2" presStyleCnt="7" custLinFactNeighborY="986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605C056-0C68-4939-9DBE-12B4372B3B4D}" type="pres">
      <dgm:prSet presAssocID="{CFDF7DB0-3433-410F-A39C-058AA9A0C4E6}" presName="circleA" presStyleLbl="node1" presStyleIdx="2" presStyleCnt="7"/>
      <dgm:spPr/>
    </dgm:pt>
    <dgm:pt modelId="{35C70FC8-1F20-43F4-8BBD-E2A8A1D47A42}" type="pres">
      <dgm:prSet presAssocID="{CFDF7DB0-3433-410F-A39C-058AA9A0C4E6}" presName="spaceA" presStyleCnt="0"/>
      <dgm:spPr/>
    </dgm:pt>
    <dgm:pt modelId="{302D6FF2-2F53-4DCF-BB8C-B37018E824DD}" type="pres">
      <dgm:prSet presAssocID="{7F726C4C-8DD9-4788-8DCA-EB9395220372}" presName="space" presStyleCnt="0"/>
      <dgm:spPr/>
    </dgm:pt>
    <dgm:pt modelId="{DA6786E6-63A1-4202-B232-F0653150C479}" type="pres">
      <dgm:prSet presAssocID="{C11AD31B-43BD-4684-BF77-8FE5056A7C1F}" presName="compositeB" presStyleCnt="0"/>
      <dgm:spPr/>
    </dgm:pt>
    <dgm:pt modelId="{B4C083AC-C56F-4B1C-A0F7-28B66409AED8}" type="pres">
      <dgm:prSet presAssocID="{C11AD31B-43BD-4684-BF77-8FE5056A7C1F}" presName="textB" presStyleLbl="revTx" presStyleIdx="3" presStyleCnt="7" custLinFactNeighborY="-49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FCE72B8-B1D5-45CB-ACA5-2153FD0DA9C3}" type="pres">
      <dgm:prSet presAssocID="{C11AD31B-43BD-4684-BF77-8FE5056A7C1F}" presName="circleB" presStyleLbl="node1" presStyleIdx="3" presStyleCnt="7"/>
      <dgm:spPr/>
    </dgm:pt>
    <dgm:pt modelId="{CAA0C6D8-F444-4F05-BBB1-7CDE98B28E42}" type="pres">
      <dgm:prSet presAssocID="{C11AD31B-43BD-4684-BF77-8FE5056A7C1F}" presName="spaceB" presStyleCnt="0"/>
      <dgm:spPr/>
    </dgm:pt>
    <dgm:pt modelId="{67B26117-E8BE-49CE-8C52-404B98CDE5E0}" type="pres">
      <dgm:prSet presAssocID="{B824CC23-EAF0-4A04-89C7-2D3D9586B073}" presName="space" presStyleCnt="0"/>
      <dgm:spPr/>
    </dgm:pt>
    <dgm:pt modelId="{CE35DA77-6834-42E2-965D-2CC2B8095C31}" type="pres">
      <dgm:prSet presAssocID="{4D3D1A3E-9A57-4CD1-921B-854238CF5B10}" presName="compositeA" presStyleCnt="0"/>
      <dgm:spPr/>
    </dgm:pt>
    <dgm:pt modelId="{73111171-C562-42F9-9F59-F5BD08C24008}" type="pres">
      <dgm:prSet presAssocID="{4D3D1A3E-9A57-4CD1-921B-854238CF5B10}" presName="textA" presStyleLbl="revTx" presStyleIdx="4" presStyleCnt="7" custLinFactNeighborX="2982" custLinFactNeighborY="986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A450BBF-9CAF-40BA-9ACA-B5B9E35CAC4C}" type="pres">
      <dgm:prSet presAssocID="{4D3D1A3E-9A57-4CD1-921B-854238CF5B10}" presName="circleA" presStyleLbl="node1" presStyleIdx="4" presStyleCnt="7"/>
      <dgm:spPr/>
    </dgm:pt>
    <dgm:pt modelId="{6E3602B2-137C-4F53-99A3-4AC99C56F166}" type="pres">
      <dgm:prSet presAssocID="{4D3D1A3E-9A57-4CD1-921B-854238CF5B10}" presName="spaceA" presStyleCnt="0"/>
      <dgm:spPr/>
    </dgm:pt>
    <dgm:pt modelId="{AF0F4D5B-2120-4A86-835E-6A7E7ED4F3D5}" type="pres">
      <dgm:prSet presAssocID="{509CD6D7-C41C-4B4A-964B-7DB6BEAB95E2}" presName="space" presStyleCnt="0"/>
      <dgm:spPr/>
    </dgm:pt>
    <dgm:pt modelId="{6B45484E-0E65-408B-840B-85403C670ED9}" type="pres">
      <dgm:prSet presAssocID="{EA4F7F68-DA6D-477D-8962-53B7B2574F04}" presName="compositeB" presStyleCnt="0"/>
      <dgm:spPr/>
    </dgm:pt>
    <dgm:pt modelId="{7FCCAAB1-E360-4CA4-92DC-73EB88EF8961}" type="pres">
      <dgm:prSet presAssocID="{EA4F7F68-DA6D-477D-8962-53B7B2574F04}" presName="textB" presStyleLbl="revTx" presStyleIdx="5" presStyleCnt="7" custLinFactNeighborX="11082" custLinFactNeighborY="-497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B2EAC02-90B2-488F-A91D-35DA9864B475}" type="pres">
      <dgm:prSet presAssocID="{EA4F7F68-DA6D-477D-8962-53B7B2574F04}" presName="circleB" presStyleLbl="node1" presStyleIdx="5" presStyleCnt="7"/>
      <dgm:spPr/>
    </dgm:pt>
    <dgm:pt modelId="{FD82E36C-B657-45CA-8A8B-D110B6671A97}" type="pres">
      <dgm:prSet presAssocID="{EA4F7F68-DA6D-477D-8962-53B7B2574F04}" presName="spaceB" presStyleCnt="0"/>
      <dgm:spPr/>
    </dgm:pt>
    <dgm:pt modelId="{AF727F69-0405-4DB2-B604-76FDC9C77A55}" type="pres">
      <dgm:prSet presAssocID="{15B0642C-07D4-40C1-AFC8-DDE2E7789611}" presName="space" presStyleCnt="0"/>
      <dgm:spPr/>
    </dgm:pt>
    <dgm:pt modelId="{969550AB-AEAA-41BB-B7F7-83457D99D2E9}" type="pres">
      <dgm:prSet presAssocID="{C9B4C8D1-610C-4DDF-B480-A08ED2E1B75F}" presName="compositeA" presStyleCnt="0"/>
      <dgm:spPr/>
    </dgm:pt>
    <dgm:pt modelId="{4B4A3D95-F86E-4A85-BB4C-FCADC63508AA}" type="pres">
      <dgm:prSet presAssocID="{C9B4C8D1-610C-4DDF-B480-A08ED2E1B75F}" presName="textA" presStyleLbl="revTx" presStyleIdx="6" presStyleCnt="7" custScaleX="148695" custLinFactNeighborX="-987" custLinFactNeighborY="5470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E18129A-0F2B-488B-BBFD-0AAE1FCF61BD}" type="pres">
      <dgm:prSet presAssocID="{C9B4C8D1-610C-4DDF-B480-A08ED2E1B75F}" presName="circleA" presStyleLbl="node1" presStyleIdx="6" presStyleCnt="7"/>
      <dgm:spPr/>
    </dgm:pt>
    <dgm:pt modelId="{746B6D73-7E6A-4577-AD0C-71ABED5CF673}" type="pres">
      <dgm:prSet presAssocID="{C9B4C8D1-610C-4DDF-B480-A08ED2E1B75F}" presName="spaceA" presStyleCnt="0"/>
      <dgm:spPr/>
    </dgm:pt>
  </dgm:ptLst>
  <dgm:cxnLst>
    <dgm:cxn modelId="{35F3C5C5-A0D9-4FAF-AF92-A60755DB5AF7}" type="presOf" srcId="{EA4F7F68-DA6D-477D-8962-53B7B2574F04}" destId="{7FCCAAB1-E360-4CA4-92DC-73EB88EF8961}" srcOrd="0" destOrd="0" presId="urn:microsoft.com/office/officeart/2005/8/layout/hProcess11"/>
    <dgm:cxn modelId="{A0DC65C7-8143-4225-94FB-AB2228874CDC}" srcId="{9ECDD667-D2E6-4B48-8A88-1F2CA2A5516C}" destId="{CFDF7DB0-3433-410F-A39C-058AA9A0C4E6}" srcOrd="2" destOrd="0" parTransId="{140A7F39-CAC9-44A5-BDA2-D0AED50F4098}" sibTransId="{7F726C4C-8DD9-4788-8DCA-EB9395220372}"/>
    <dgm:cxn modelId="{95091987-3E7C-4EC9-9C42-ABC0C053F6BE}" type="presOf" srcId="{C9B4C8D1-610C-4DDF-B480-A08ED2E1B75F}" destId="{4B4A3D95-F86E-4A85-BB4C-FCADC63508AA}" srcOrd="0" destOrd="0" presId="urn:microsoft.com/office/officeart/2005/8/layout/hProcess11"/>
    <dgm:cxn modelId="{B483E91A-0655-4CC3-9EF8-5F9B6F943B19}" srcId="{9ECDD667-D2E6-4B48-8A88-1F2CA2A5516C}" destId="{BBCF02B2-1958-4AE9-A6B5-5615F3C5445B}" srcOrd="0" destOrd="0" parTransId="{C710A6D5-B143-4FAE-A4C6-40F9E5B50986}" sibTransId="{3A10535A-14C2-4C61-84D9-BDD978E961F8}"/>
    <dgm:cxn modelId="{A232A215-FDC0-42F2-AB6E-643012EC7CD5}" srcId="{9ECDD667-D2E6-4B48-8A88-1F2CA2A5516C}" destId="{4D3D1A3E-9A57-4CD1-921B-854238CF5B10}" srcOrd="4" destOrd="0" parTransId="{F736C7CC-1B5C-4511-BE87-CE70FCF5C553}" sibTransId="{509CD6D7-C41C-4B4A-964B-7DB6BEAB95E2}"/>
    <dgm:cxn modelId="{BBE35F0F-EBE0-44DC-80BF-4818DC96A187}" srcId="{9ECDD667-D2E6-4B48-8A88-1F2CA2A5516C}" destId="{4E6F0CF0-B96D-4AEB-9586-FF45C7A406EF}" srcOrd="1" destOrd="0" parTransId="{A2079CEA-E12E-44B7-8295-C5E5FF7ED5DC}" sibTransId="{A55C0F66-8637-42E6-BF1C-7E38F2E3528D}"/>
    <dgm:cxn modelId="{17939F4B-3DC8-4BA6-B87C-84C370EB6180}" srcId="{9ECDD667-D2E6-4B48-8A88-1F2CA2A5516C}" destId="{C11AD31B-43BD-4684-BF77-8FE5056A7C1F}" srcOrd="3" destOrd="0" parTransId="{810656C6-3A5C-4090-84A6-42650019A8CC}" sibTransId="{B824CC23-EAF0-4A04-89C7-2D3D9586B073}"/>
    <dgm:cxn modelId="{AD1DEDE6-E438-41DE-872F-58A1436365CF}" type="presOf" srcId="{4D3D1A3E-9A57-4CD1-921B-854238CF5B10}" destId="{73111171-C562-42F9-9F59-F5BD08C24008}" srcOrd="0" destOrd="0" presId="urn:microsoft.com/office/officeart/2005/8/layout/hProcess11"/>
    <dgm:cxn modelId="{2A20D0F7-5701-478F-A59D-A38A9B05AAE3}" srcId="{9ECDD667-D2E6-4B48-8A88-1F2CA2A5516C}" destId="{C9B4C8D1-610C-4DDF-B480-A08ED2E1B75F}" srcOrd="6" destOrd="0" parTransId="{F1CB34DA-7EC7-4673-9CC3-4CB314E7EB2B}" sibTransId="{AFA2F9F4-42AD-4281-BFA9-1F0D6A52ADF3}"/>
    <dgm:cxn modelId="{86F72750-E7D8-4901-B568-2D1EAAF7B7A8}" type="presOf" srcId="{CFDF7DB0-3433-410F-A39C-058AA9A0C4E6}" destId="{E978B8C0-7C0E-4765-A425-ED5D642045B9}" srcOrd="0" destOrd="0" presId="urn:microsoft.com/office/officeart/2005/8/layout/hProcess11"/>
    <dgm:cxn modelId="{46C46F63-9707-429F-8567-CC142C8DFEE6}" type="presOf" srcId="{C11AD31B-43BD-4684-BF77-8FE5056A7C1F}" destId="{B4C083AC-C56F-4B1C-A0F7-28B66409AED8}" srcOrd="0" destOrd="0" presId="urn:microsoft.com/office/officeart/2005/8/layout/hProcess11"/>
    <dgm:cxn modelId="{7C3C2DF0-CE1E-4BB8-B374-E7F982DD5272}" srcId="{9ECDD667-D2E6-4B48-8A88-1F2CA2A5516C}" destId="{EA4F7F68-DA6D-477D-8962-53B7B2574F04}" srcOrd="5" destOrd="0" parTransId="{85F376BA-0817-4D0A-98EF-87F20D9DC7F3}" sibTransId="{15B0642C-07D4-40C1-AFC8-DDE2E7789611}"/>
    <dgm:cxn modelId="{9E0CC4F7-9ED9-462C-AEB6-79BDC9B95174}" type="presOf" srcId="{9ECDD667-D2E6-4B48-8A88-1F2CA2A5516C}" destId="{0089F085-4089-439D-BE87-938B4BA4BFB3}" srcOrd="0" destOrd="0" presId="urn:microsoft.com/office/officeart/2005/8/layout/hProcess11"/>
    <dgm:cxn modelId="{B1ECC87D-2FF8-4BA6-96A7-ECF734DD8F82}" type="presOf" srcId="{BBCF02B2-1958-4AE9-A6B5-5615F3C5445B}" destId="{51F5E7ED-42ED-417C-AC20-833BB0661923}" srcOrd="0" destOrd="0" presId="urn:microsoft.com/office/officeart/2005/8/layout/hProcess11"/>
    <dgm:cxn modelId="{DF052EF7-3461-4373-A593-4A1BB1A628C1}" type="presOf" srcId="{4E6F0CF0-B96D-4AEB-9586-FF45C7A406EF}" destId="{12594AE4-40E0-4C60-BF42-629B796EF594}" srcOrd="0" destOrd="0" presId="urn:microsoft.com/office/officeart/2005/8/layout/hProcess11"/>
    <dgm:cxn modelId="{AEAD6DC7-3BBF-408D-AF92-4F8FD4145CDE}" type="presParOf" srcId="{0089F085-4089-439D-BE87-938B4BA4BFB3}" destId="{3A07CEB0-0F37-4323-9B51-58EE93340786}" srcOrd="0" destOrd="0" presId="urn:microsoft.com/office/officeart/2005/8/layout/hProcess11"/>
    <dgm:cxn modelId="{8EB39313-4A56-48DE-A903-7422F40B2057}" type="presParOf" srcId="{0089F085-4089-439D-BE87-938B4BA4BFB3}" destId="{58D92CD5-3163-4CC7-8CD3-86DEDA076CA3}" srcOrd="1" destOrd="0" presId="urn:microsoft.com/office/officeart/2005/8/layout/hProcess11"/>
    <dgm:cxn modelId="{2236E839-A8A5-43D8-97ED-C2421B84D0AF}" type="presParOf" srcId="{58D92CD5-3163-4CC7-8CD3-86DEDA076CA3}" destId="{329FB7BC-641E-48FD-B9F1-D7A5C961D828}" srcOrd="0" destOrd="0" presId="urn:microsoft.com/office/officeart/2005/8/layout/hProcess11"/>
    <dgm:cxn modelId="{3F784AEC-90E6-4276-BC26-92BCC898786A}" type="presParOf" srcId="{329FB7BC-641E-48FD-B9F1-D7A5C961D828}" destId="{51F5E7ED-42ED-417C-AC20-833BB0661923}" srcOrd="0" destOrd="0" presId="urn:microsoft.com/office/officeart/2005/8/layout/hProcess11"/>
    <dgm:cxn modelId="{0D6421E7-A899-4254-AD18-532D0923B611}" type="presParOf" srcId="{329FB7BC-641E-48FD-B9F1-D7A5C961D828}" destId="{48A79CC6-27CE-43C8-B810-8E11495FA425}" srcOrd="1" destOrd="0" presId="urn:microsoft.com/office/officeart/2005/8/layout/hProcess11"/>
    <dgm:cxn modelId="{0212AA2D-9350-4FA8-8592-713ED8426224}" type="presParOf" srcId="{329FB7BC-641E-48FD-B9F1-D7A5C961D828}" destId="{C2C101D3-1108-4B1A-812E-717AA6588E31}" srcOrd="2" destOrd="0" presId="urn:microsoft.com/office/officeart/2005/8/layout/hProcess11"/>
    <dgm:cxn modelId="{A2C7CA01-9911-4A5E-A40B-98E9AF5E1278}" type="presParOf" srcId="{58D92CD5-3163-4CC7-8CD3-86DEDA076CA3}" destId="{B878F56B-5EFC-4C0B-988F-5BF97CC447AD}" srcOrd="1" destOrd="0" presId="urn:microsoft.com/office/officeart/2005/8/layout/hProcess11"/>
    <dgm:cxn modelId="{4A5777D7-1302-47CF-BC73-7EFB3BF014A0}" type="presParOf" srcId="{58D92CD5-3163-4CC7-8CD3-86DEDA076CA3}" destId="{DC4C1F5F-9E5E-45FD-8D49-D8BBD1CE0F83}" srcOrd="2" destOrd="0" presId="urn:microsoft.com/office/officeart/2005/8/layout/hProcess11"/>
    <dgm:cxn modelId="{311FE714-E5E7-4DB9-BC2C-25EE6CCE45B0}" type="presParOf" srcId="{DC4C1F5F-9E5E-45FD-8D49-D8BBD1CE0F83}" destId="{12594AE4-40E0-4C60-BF42-629B796EF594}" srcOrd="0" destOrd="0" presId="urn:microsoft.com/office/officeart/2005/8/layout/hProcess11"/>
    <dgm:cxn modelId="{6F1DCD23-955F-493B-B855-C78F30B4064F}" type="presParOf" srcId="{DC4C1F5F-9E5E-45FD-8D49-D8BBD1CE0F83}" destId="{31B6D133-72AB-4243-BE1B-962876DEAB28}" srcOrd="1" destOrd="0" presId="urn:microsoft.com/office/officeart/2005/8/layout/hProcess11"/>
    <dgm:cxn modelId="{6D7D1DF7-BD31-4D59-8BDE-1799CD4A1B1D}" type="presParOf" srcId="{DC4C1F5F-9E5E-45FD-8D49-D8BBD1CE0F83}" destId="{E7BBBD5F-524B-4234-A6D2-73EBD99AB824}" srcOrd="2" destOrd="0" presId="urn:microsoft.com/office/officeart/2005/8/layout/hProcess11"/>
    <dgm:cxn modelId="{E538BAD4-8BE9-463E-96DB-D007D56ECF62}" type="presParOf" srcId="{58D92CD5-3163-4CC7-8CD3-86DEDA076CA3}" destId="{AD0A07DC-8565-45CA-A4AB-8633F5178913}" srcOrd="3" destOrd="0" presId="urn:microsoft.com/office/officeart/2005/8/layout/hProcess11"/>
    <dgm:cxn modelId="{0BA71CB0-19B9-475C-A9B4-0EF10E6DCB54}" type="presParOf" srcId="{58D92CD5-3163-4CC7-8CD3-86DEDA076CA3}" destId="{16F78D73-457B-4F4A-BB24-E4673E507CE0}" srcOrd="4" destOrd="0" presId="urn:microsoft.com/office/officeart/2005/8/layout/hProcess11"/>
    <dgm:cxn modelId="{DCC1F2FE-0C28-49BC-AC05-81436B212B81}" type="presParOf" srcId="{16F78D73-457B-4F4A-BB24-E4673E507CE0}" destId="{E978B8C0-7C0E-4765-A425-ED5D642045B9}" srcOrd="0" destOrd="0" presId="urn:microsoft.com/office/officeart/2005/8/layout/hProcess11"/>
    <dgm:cxn modelId="{746DAA16-ED23-4471-9B34-B8BC4C15C5DC}" type="presParOf" srcId="{16F78D73-457B-4F4A-BB24-E4673E507CE0}" destId="{4605C056-0C68-4939-9DBE-12B4372B3B4D}" srcOrd="1" destOrd="0" presId="urn:microsoft.com/office/officeart/2005/8/layout/hProcess11"/>
    <dgm:cxn modelId="{4B8D8D42-3455-4AC4-9775-F569310C9904}" type="presParOf" srcId="{16F78D73-457B-4F4A-BB24-E4673E507CE0}" destId="{35C70FC8-1F20-43F4-8BBD-E2A8A1D47A42}" srcOrd="2" destOrd="0" presId="urn:microsoft.com/office/officeart/2005/8/layout/hProcess11"/>
    <dgm:cxn modelId="{88DA8A4E-D2AE-433D-B52C-81B82C96BD43}" type="presParOf" srcId="{58D92CD5-3163-4CC7-8CD3-86DEDA076CA3}" destId="{302D6FF2-2F53-4DCF-BB8C-B37018E824DD}" srcOrd="5" destOrd="0" presId="urn:microsoft.com/office/officeart/2005/8/layout/hProcess11"/>
    <dgm:cxn modelId="{A4B1ADB7-4810-459D-B187-240986552E2A}" type="presParOf" srcId="{58D92CD5-3163-4CC7-8CD3-86DEDA076CA3}" destId="{DA6786E6-63A1-4202-B232-F0653150C479}" srcOrd="6" destOrd="0" presId="urn:microsoft.com/office/officeart/2005/8/layout/hProcess11"/>
    <dgm:cxn modelId="{C0829504-BCC6-4069-A51D-FF14C1D72D0B}" type="presParOf" srcId="{DA6786E6-63A1-4202-B232-F0653150C479}" destId="{B4C083AC-C56F-4B1C-A0F7-28B66409AED8}" srcOrd="0" destOrd="0" presId="urn:microsoft.com/office/officeart/2005/8/layout/hProcess11"/>
    <dgm:cxn modelId="{B69834D7-F0E8-4C1E-8E10-821FFDFABCBD}" type="presParOf" srcId="{DA6786E6-63A1-4202-B232-F0653150C479}" destId="{FFCE72B8-B1D5-45CB-ACA5-2153FD0DA9C3}" srcOrd="1" destOrd="0" presId="urn:microsoft.com/office/officeart/2005/8/layout/hProcess11"/>
    <dgm:cxn modelId="{C78E8FF0-C680-4EBB-B1DE-13A445B80D14}" type="presParOf" srcId="{DA6786E6-63A1-4202-B232-F0653150C479}" destId="{CAA0C6D8-F444-4F05-BBB1-7CDE98B28E42}" srcOrd="2" destOrd="0" presId="urn:microsoft.com/office/officeart/2005/8/layout/hProcess11"/>
    <dgm:cxn modelId="{D516FDF9-AFA2-4208-8F73-8AB1D33C79C7}" type="presParOf" srcId="{58D92CD5-3163-4CC7-8CD3-86DEDA076CA3}" destId="{67B26117-E8BE-49CE-8C52-404B98CDE5E0}" srcOrd="7" destOrd="0" presId="urn:microsoft.com/office/officeart/2005/8/layout/hProcess11"/>
    <dgm:cxn modelId="{DF66C9D1-D0FD-4B98-BC32-01628CEC6D19}" type="presParOf" srcId="{58D92CD5-3163-4CC7-8CD3-86DEDA076CA3}" destId="{CE35DA77-6834-42E2-965D-2CC2B8095C31}" srcOrd="8" destOrd="0" presId="urn:microsoft.com/office/officeart/2005/8/layout/hProcess11"/>
    <dgm:cxn modelId="{EE9B4FEE-6E81-4765-98D0-B339310D116F}" type="presParOf" srcId="{CE35DA77-6834-42E2-965D-2CC2B8095C31}" destId="{73111171-C562-42F9-9F59-F5BD08C24008}" srcOrd="0" destOrd="0" presId="urn:microsoft.com/office/officeart/2005/8/layout/hProcess11"/>
    <dgm:cxn modelId="{B16C0585-125D-498D-B6C2-797BF1728301}" type="presParOf" srcId="{CE35DA77-6834-42E2-965D-2CC2B8095C31}" destId="{EA450BBF-9CAF-40BA-9ACA-B5B9E35CAC4C}" srcOrd="1" destOrd="0" presId="urn:microsoft.com/office/officeart/2005/8/layout/hProcess11"/>
    <dgm:cxn modelId="{16FD7558-ACCD-4ADC-B7C6-51823D3C3C1B}" type="presParOf" srcId="{CE35DA77-6834-42E2-965D-2CC2B8095C31}" destId="{6E3602B2-137C-4F53-99A3-4AC99C56F166}" srcOrd="2" destOrd="0" presId="urn:microsoft.com/office/officeart/2005/8/layout/hProcess11"/>
    <dgm:cxn modelId="{B7D92EC4-B119-4E02-ADB3-7CFE6C0B5E2A}" type="presParOf" srcId="{58D92CD5-3163-4CC7-8CD3-86DEDA076CA3}" destId="{AF0F4D5B-2120-4A86-835E-6A7E7ED4F3D5}" srcOrd="9" destOrd="0" presId="urn:microsoft.com/office/officeart/2005/8/layout/hProcess11"/>
    <dgm:cxn modelId="{D6555713-4E38-4BBB-915A-4686675D32D1}" type="presParOf" srcId="{58D92CD5-3163-4CC7-8CD3-86DEDA076CA3}" destId="{6B45484E-0E65-408B-840B-85403C670ED9}" srcOrd="10" destOrd="0" presId="urn:microsoft.com/office/officeart/2005/8/layout/hProcess11"/>
    <dgm:cxn modelId="{4A1CCBD5-5472-4A37-92A9-309E01C74151}" type="presParOf" srcId="{6B45484E-0E65-408B-840B-85403C670ED9}" destId="{7FCCAAB1-E360-4CA4-92DC-73EB88EF8961}" srcOrd="0" destOrd="0" presId="urn:microsoft.com/office/officeart/2005/8/layout/hProcess11"/>
    <dgm:cxn modelId="{066DC37E-08DB-4039-90D5-BE75C5160CFC}" type="presParOf" srcId="{6B45484E-0E65-408B-840B-85403C670ED9}" destId="{DB2EAC02-90B2-488F-A91D-35DA9864B475}" srcOrd="1" destOrd="0" presId="urn:microsoft.com/office/officeart/2005/8/layout/hProcess11"/>
    <dgm:cxn modelId="{39A769FB-2C9A-4177-B100-128E27275F68}" type="presParOf" srcId="{6B45484E-0E65-408B-840B-85403C670ED9}" destId="{FD82E36C-B657-45CA-8A8B-D110B6671A97}" srcOrd="2" destOrd="0" presId="urn:microsoft.com/office/officeart/2005/8/layout/hProcess11"/>
    <dgm:cxn modelId="{D2694025-E4D8-4E87-987B-9F2C140EBAFE}" type="presParOf" srcId="{58D92CD5-3163-4CC7-8CD3-86DEDA076CA3}" destId="{AF727F69-0405-4DB2-B604-76FDC9C77A55}" srcOrd="11" destOrd="0" presId="urn:microsoft.com/office/officeart/2005/8/layout/hProcess11"/>
    <dgm:cxn modelId="{8CD89425-3F62-4821-94B5-077D342286D0}" type="presParOf" srcId="{58D92CD5-3163-4CC7-8CD3-86DEDA076CA3}" destId="{969550AB-AEAA-41BB-B7F7-83457D99D2E9}" srcOrd="12" destOrd="0" presId="urn:microsoft.com/office/officeart/2005/8/layout/hProcess11"/>
    <dgm:cxn modelId="{A379F6F9-9808-4173-B438-42CC71F4883A}" type="presParOf" srcId="{969550AB-AEAA-41BB-B7F7-83457D99D2E9}" destId="{4B4A3D95-F86E-4A85-BB4C-FCADC63508AA}" srcOrd="0" destOrd="0" presId="urn:microsoft.com/office/officeart/2005/8/layout/hProcess11"/>
    <dgm:cxn modelId="{174786F3-3A8B-4C19-B06A-C77E1188D353}" type="presParOf" srcId="{969550AB-AEAA-41BB-B7F7-83457D99D2E9}" destId="{2E18129A-0F2B-488B-BBFD-0AAE1FCF61BD}" srcOrd="1" destOrd="0" presId="urn:microsoft.com/office/officeart/2005/8/layout/hProcess11"/>
    <dgm:cxn modelId="{F194E1D5-9FD5-495C-A4F4-1C7C354F6409}" type="presParOf" srcId="{969550AB-AEAA-41BB-B7F7-83457D99D2E9}" destId="{746B6D73-7E6A-4577-AD0C-71ABED5CF67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07CEB0-0F37-4323-9B51-58EE93340786}">
      <dsp:nvSpPr>
        <dsp:cNvPr id="0" name=""/>
        <dsp:cNvSpPr/>
      </dsp:nvSpPr>
      <dsp:spPr>
        <a:xfrm>
          <a:off x="0" y="1219199"/>
          <a:ext cx="8929718" cy="1625600"/>
        </a:xfrm>
        <a:prstGeom prst="notchedRightArrow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51F5E7ED-42ED-417C-AC20-833BB0661923}">
      <dsp:nvSpPr>
        <dsp:cNvPr id="0" name=""/>
        <dsp:cNvSpPr/>
      </dsp:nvSpPr>
      <dsp:spPr>
        <a:xfrm>
          <a:off x="1707" y="103111"/>
          <a:ext cx="1335055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Presentación Inicial</a:t>
          </a:r>
          <a:endParaRPr lang="es-AR" sz="1600" kern="1200" dirty="0"/>
        </a:p>
      </dsp:txBody>
      <dsp:txXfrm>
        <a:off x="1707" y="103111"/>
        <a:ext cx="1335055" cy="1625600"/>
      </dsp:txXfrm>
    </dsp:sp>
    <dsp:sp modelId="{48A79CC6-27CE-43C8-B810-8E11495FA425}">
      <dsp:nvSpPr>
        <dsp:cNvPr id="0" name=""/>
        <dsp:cNvSpPr/>
      </dsp:nvSpPr>
      <dsp:spPr>
        <a:xfrm>
          <a:off x="466035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4AE4-40E0-4C60-BF42-629B796EF594}">
      <dsp:nvSpPr>
        <dsp:cNvPr id="0" name=""/>
        <dsp:cNvSpPr/>
      </dsp:nvSpPr>
      <dsp:spPr>
        <a:xfrm>
          <a:off x="1386110" y="2357461"/>
          <a:ext cx="986934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Entrega 1</a:t>
          </a:r>
          <a:endParaRPr lang="es-AR" sz="1800" kern="1200" dirty="0"/>
        </a:p>
      </dsp:txBody>
      <dsp:txXfrm>
        <a:off x="1386110" y="2357461"/>
        <a:ext cx="986934" cy="1625600"/>
      </dsp:txXfrm>
    </dsp:sp>
    <dsp:sp modelId="{31B6D133-72AB-4243-BE1B-962876DEAB28}">
      <dsp:nvSpPr>
        <dsp:cNvPr id="0" name=""/>
        <dsp:cNvSpPr/>
      </dsp:nvSpPr>
      <dsp:spPr>
        <a:xfrm>
          <a:off x="1676377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8B8C0-7C0E-4765-A425-ED5D642045B9}">
      <dsp:nvSpPr>
        <dsp:cNvPr id="0" name=""/>
        <dsp:cNvSpPr/>
      </dsp:nvSpPr>
      <dsp:spPr>
        <a:xfrm>
          <a:off x="2422391" y="160349"/>
          <a:ext cx="986934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Entrega 2</a:t>
          </a:r>
          <a:endParaRPr lang="es-AR" sz="1800" kern="1200" dirty="0"/>
        </a:p>
      </dsp:txBody>
      <dsp:txXfrm>
        <a:off x="2422391" y="160349"/>
        <a:ext cx="986934" cy="1625600"/>
      </dsp:txXfrm>
    </dsp:sp>
    <dsp:sp modelId="{4605C056-0C68-4939-9DBE-12B4372B3B4D}">
      <dsp:nvSpPr>
        <dsp:cNvPr id="0" name=""/>
        <dsp:cNvSpPr/>
      </dsp:nvSpPr>
      <dsp:spPr>
        <a:xfrm>
          <a:off x="2712658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083AC-C56F-4B1C-A0F7-28B66409AED8}">
      <dsp:nvSpPr>
        <dsp:cNvPr id="0" name=""/>
        <dsp:cNvSpPr/>
      </dsp:nvSpPr>
      <dsp:spPr>
        <a:xfrm>
          <a:off x="3458672" y="2357461"/>
          <a:ext cx="986934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Entrega 3</a:t>
          </a:r>
          <a:endParaRPr lang="es-AR" sz="1800" kern="1200" dirty="0"/>
        </a:p>
      </dsp:txBody>
      <dsp:txXfrm>
        <a:off x="3458672" y="2357461"/>
        <a:ext cx="986934" cy="1625600"/>
      </dsp:txXfrm>
    </dsp:sp>
    <dsp:sp modelId="{FFCE72B8-B1D5-45CB-ACA5-2153FD0DA9C3}">
      <dsp:nvSpPr>
        <dsp:cNvPr id="0" name=""/>
        <dsp:cNvSpPr/>
      </dsp:nvSpPr>
      <dsp:spPr>
        <a:xfrm>
          <a:off x="3748939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11171-C562-42F9-9F59-F5BD08C24008}">
      <dsp:nvSpPr>
        <dsp:cNvPr id="0" name=""/>
        <dsp:cNvSpPr/>
      </dsp:nvSpPr>
      <dsp:spPr>
        <a:xfrm>
          <a:off x="4524384" y="160349"/>
          <a:ext cx="986934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Entrega 4</a:t>
          </a:r>
          <a:endParaRPr lang="es-AR" sz="1800" kern="1200" dirty="0"/>
        </a:p>
      </dsp:txBody>
      <dsp:txXfrm>
        <a:off x="4524384" y="160349"/>
        <a:ext cx="986934" cy="1625600"/>
      </dsp:txXfrm>
    </dsp:sp>
    <dsp:sp modelId="{EA450BBF-9CAF-40BA-9ACA-B5B9E35CAC4C}">
      <dsp:nvSpPr>
        <dsp:cNvPr id="0" name=""/>
        <dsp:cNvSpPr/>
      </dsp:nvSpPr>
      <dsp:spPr>
        <a:xfrm>
          <a:off x="4785221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CAAB1-E360-4CA4-92DC-73EB88EF8961}">
      <dsp:nvSpPr>
        <dsp:cNvPr id="0" name=""/>
        <dsp:cNvSpPr/>
      </dsp:nvSpPr>
      <dsp:spPr>
        <a:xfrm>
          <a:off x="5640607" y="2357461"/>
          <a:ext cx="986934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Entrega 5</a:t>
          </a:r>
          <a:endParaRPr lang="es-AR" sz="1800" kern="1200" dirty="0"/>
        </a:p>
      </dsp:txBody>
      <dsp:txXfrm>
        <a:off x="5640607" y="2357461"/>
        <a:ext cx="986934" cy="1625600"/>
      </dsp:txXfrm>
    </dsp:sp>
    <dsp:sp modelId="{DB2EAC02-90B2-488F-A91D-35DA9864B475}">
      <dsp:nvSpPr>
        <dsp:cNvPr id="0" name=""/>
        <dsp:cNvSpPr/>
      </dsp:nvSpPr>
      <dsp:spPr>
        <a:xfrm>
          <a:off x="5821502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A3D95-F86E-4A85-BB4C-FCADC63508AA}">
      <dsp:nvSpPr>
        <dsp:cNvPr id="0" name=""/>
        <dsp:cNvSpPr/>
      </dsp:nvSpPr>
      <dsp:spPr>
        <a:xfrm>
          <a:off x="6557775" y="88920"/>
          <a:ext cx="1467522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Presentación final</a:t>
          </a:r>
          <a:endParaRPr lang="es-AR" sz="1600" kern="1200" dirty="0"/>
        </a:p>
      </dsp:txBody>
      <dsp:txXfrm>
        <a:off x="6557775" y="88920"/>
        <a:ext cx="1467522" cy="1625600"/>
      </dsp:txXfrm>
    </dsp:sp>
    <dsp:sp modelId="{2E18129A-0F2B-488B-BBFD-0AAE1FCF61BD}">
      <dsp:nvSpPr>
        <dsp:cNvPr id="0" name=""/>
        <dsp:cNvSpPr/>
      </dsp:nvSpPr>
      <dsp:spPr>
        <a:xfrm>
          <a:off x="7098077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9452B-2B06-40E4-8131-23B4E9F7CAFE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F3356-F6DE-4E7C-8EDF-3CFA8EB7D19B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s-AR" b="1" dirty="0" smtClean="0"/>
              <a:t>Speaker</a:t>
            </a:r>
            <a:r>
              <a:rPr lang="es-AR" b="1" dirty="0" smtClean="0"/>
              <a:t>:</a:t>
            </a:r>
            <a:r>
              <a:rPr lang="es-AR" b="1" baseline="0" dirty="0" smtClean="0"/>
              <a:t> </a:t>
            </a:r>
            <a:r>
              <a:rPr lang="es-AR" b="1" baseline="0" dirty="0" smtClean="0"/>
              <a:t>Seba</a:t>
            </a:r>
          </a:p>
          <a:p>
            <a:pPr algn="l"/>
            <a:endParaRPr lang="es-AR" b="0" baseline="0" dirty="0" smtClean="0"/>
          </a:p>
          <a:p>
            <a:pPr algn="l"/>
            <a:r>
              <a:rPr lang="es-AR" b="0" baseline="0" dirty="0" smtClean="0"/>
              <a:t>Buenos </a:t>
            </a:r>
            <a:r>
              <a:rPr lang="es-AR" b="0" baseline="0" dirty="0" err="1" smtClean="0"/>
              <a:t>dias</a:t>
            </a:r>
            <a:r>
              <a:rPr lang="es-AR" b="0" baseline="0" dirty="0" smtClean="0"/>
              <a:t>! En esta presentación les vamos a contar como vamos a encarar el proyecto e-hockey. La primera decisión que tomamos es la metodología que vamos a utilizar. Por las experiencias previas que tenemos algunos de los integrantes del grupo</a:t>
            </a:r>
            <a:endParaRPr lang="es-A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 Renzo</a:t>
            </a:r>
          </a:p>
          <a:p>
            <a:endParaRPr lang="es-AR" b="1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 El seguimiento y control de proyecto se realizara semana</a:t>
            </a:r>
            <a:r>
              <a:rPr lang="es-AR" baseline="0" dirty="0" smtClean="0"/>
              <a:t> a semana y por parte de los mismos integrantes del </a:t>
            </a:r>
            <a:r>
              <a:rPr lang="es-AR" baseline="0" dirty="0" err="1" smtClean="0"/>
              <a:t>Team</a:t>
            </a:r>
            <a:r>
              <a:rPr lang="es-AR" baseline="0" dirty="0" smtClean="0"/>
              <a:t> y el </a:t>
            </a:r>
            <a:r>
              <a:rPr lang="es-AR" baseline="0" dirty="0" err="1" smtClean="0"/>
              <a:t>Scrum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Master</a:t>
            </a:r>
            <a:r>
              <a:rPr lang="es-AR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Una</a:t>
            </a:r>
            <a:r>
              <a:rPr lang="es-AR" baseline="0" dirty="0" smtClean="0"/>
              <a:t> de las herramientas de seguimiento será el </a:t>
            </a:r>
            <a:r>
              <a:rPr lang="es-AR" dirty="0" err="1" smtClean="0"/>
              <a:t>Burndown</a:t>
            </a:r>
            <a:r>
              <a:rPr lang="es-AR" baseline="0" dirty="0" smtClean="0"/>
              <a:t> Chart. En dicho gráfico (que se actualizara diariamente), se compara el esfuerzo que resta hacer para finalizar en Sprint en función del tiempo. Sirve para predecir cuando terminará el Sprint, y contrastarlo también con un ritmo de trabajo ideal (ideal </a:t>
            </a:r>
            <a:r>
              <a:rPr lang="es-AR" baseline="0" dirty="0" err="1" smtClean="0"/>
              <a:t>burndown</a:t>
            </a:r>
            <a:r>
              <a:rPr lang="es-AR" baseline="0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s-AR" baseline="0" dirty="0" smtClean="0"/>
              <a:t> Otra herramienta será a métrica de </a:t>
            </a:r>
            <a:r>
              <a:rPr lang="es-AR" baseline="0" dirty="0" err="1" smtClean="0"/>
              <a:t>Team</a:t>
            </a:r>
            <a:r>
              <a:rPr lang="es-AR" baseline="0" dirty="0" smtClean="0"/>
              <a:t> </a:t>
            </a:r>
            <a:r>
              <a:rPr lang="es-AR" baseline="0" dirty="0" err="1" smtClean="0"/>
              <a:t>velocity</a:t>
            </a:r>
            <a:r>
              <a:rPr lang="es-AR" baseline="0" dirty="0" smtClean="0"/>
              <a:t>, que mide la velocidad medida en puntos funcionales/sprint con la que el </a:t>
            </a:r>
            <a:r>
              <a:rPr lang="es-AR" baseline="0" dirty="0" err="1" smtClean="0"/>
              <a:t>Team</a:t>
            </a:r>
            <a:r>
              <a:rPr lang="es-AR" baseline="0" dirty="0" smtClean="0"/>
              <a:t> trabaja. Da una idea del ritmo de trabajo. Dicha información puede llevar a intentar modificar el ritmo de trabajo, o a tomar compromisos con los </a:t>
            </a:r>
            <a:r>
              <a:rPr lang="es-AR" baseline="0" dirty="0" err="1" smtClean="0"/>
              <a:t>Sprints</a:t>
            </a:r>
            <a:r>
              <a:rPr lang="es-AR" baseline="0" dirty="0" smtClean="0"/>
              <a:t>/</a:t>
            </a:r>
            <a:r>
              <a:rPr lang="es-AR" baseline="0" dirty="0" err="1" smtClean="0"/>
              <a:t>Releases</a:t>
            </a:r>
            <a:r>
              <a:rPr lang="es-AR" baseline="0" dirty="0" smtClean="0"/>
              <a:t> acordes a dicho ritmo (realistas).</a:t>
            </a:r>
          </a:p>
          <a:p>
            <a:pPr>
              <a:buFont typeface="Arial" pitchFamily="34" charset="0"/>
              <a:buChar char="•"/>
            </a:pPr>
            <a:r>
              <a:rPr lang="es-AR" baseline="0" dirty="0" smtClean="0"/>
              <a:t> Al final de cada sprint </a:t>
            </a:r>
            <a:r>
              <a:rPr lang="es-AR" baseline="0" dirty="0" err="1" smtClean="0"/>
              <a:t>tambien</a:t>
            </a:r>
            <a:r>
              <a:rPr lang="es-AR" baseline="0" dirty="0" smtClean="0"/>
              <a:t> se realizaran reuniones, donde se tratan temas como:</a:t>
            </a:r>
          </a:p>
          <a:p>
            <a:pPr lvl="1">
              <a:buFont typeface="Arial" pitchFamily="34" charset="0"/>
              <a:buChar char="•"/>
            </a:pPr>
            <a:r>
              <a:rPr lang="es-AR" baseline="0" dirty="0" smtClean="0"/>
              <a:t> Sprint </a:t>
            </a:r>
            <a:r>
              <a:rPr lang="es-AR" baseline="0" dirty="0" err="1" smtClean="0"/>
              <a:t>Review</a:t>
            </a:r>
            <a:r>
              <a:rPr lang="es-AR" baseline="0" dirty="0" smtClean="0"/>
              <a:t>: Se </a:t>
            </a:r>
            <a:r>
              <a:rPr lang="es-AR" baseline="0" dirty="0" err="1" smtClean="0"/>
              <a:t>evalua</a:t>
            </a:r>
            <a:r>
              <a:rPr lang="es-AR" baseline="0" dirty="0" smtClean="0"/>
              <a:t> el Producto generado, interesa </a:t>
            </a:r>
            <a:r>
              <a:rPr lang="es-AR" baseline="0" dirty="0" err="1" smtClean="0"/>
              <a:t>principalmete</a:t>
            </a:r>
            <a:r>
              <a:rPr lang="es-AR" baseline="0" dirty="0" smtClean="0"/>
              <a:t> al rol de </a:t>
            </a:r>
            <a:r>
              <a:rPr lang="es-AR" baseline="0" dirty="0" err="1" smtClean="0"/>
              <a:t>Product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Owner</a:t>
            </a:r>
            <a:r>
              <a:rPr lang="es-AR" baseline="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s-AR" baseline="0" dirty="0" smtClean="0"/>
              <a:t> Sprint </a:t>
            </a:r>
            <a:r>
              <a:rPr lang="es-AR" baseline="0" dirty="0" err="1" smtClean="0"/>
              <a:t>Retrospective</a:t>
            </a:r>
            <a:r>
              <a:rPr lang="es-AR" baseline="0" dirty="0" smtClean="0"/>
              <a:t>: Se centra en el Proceso, interesara a los roles de </a:t>
            </a:r>
            <a:r>
              <a:rPr lang="es-AR" baseline="0" dirty="0" err="1" smtClean="0"/>
              <a:t>Scrum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Master</a:t>
            </a:r>
            <a:r>
              <a:rPr lang="es-AR" baseline="0" dirty="0" smtClean="0"/>
              <a:t> y </a:t>
            </a:r>
            <a:r>
              <a:rPr lang="es-AR" baseline="0" dirty="0" err="1" smtClean="0"/>
              <a:t>Team</a:t>
            </a:r>
            <a:endParaRPr lang="es-AR" baseline="0" dirty="0" smtClean="0"/>
          </a:p>
          <a:p>
            <a:pPr lvl="1">
              <a:buFont typeface="Arial" pitchFamily="34" charset="0"/>
              <a:buChar char="•"/>
            </a:pPr>
            <a:r>
              <a:rPr lang="es-AR" baseline="0" dirty="0" smtClean="0"/>
              <a:t> </a:t>
            </a:r>
            <a:r>
              <a:rPr lang="es-AR" baseline="0" dirty="0" err="1" smtClean="0"/>
              <a:t>Product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Backlog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Refinement</a:t>
            </a:r>
            <a:r>
              <a:rPr lang="es-AR" baseline="0" dirty="0" smtClean="0"/>
              <a:t>: Se revisan y refinan las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 definidas a alto nivel que dan los lineamientos generales del proyecto..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 Renzo</a:t>
            </a:r>
          </a:p>
          <a:p>
            <a:endParaRPr lang="es-AR" b="1" dirty="0" smtClean="0"/>
          </a:p>
          <a:p>
            <a:pPr>
              <a:buFont typeface="Arial" pitchFamily="34" charset="0"/>
              <a:buChar char="•"/>
            </a:pPr>
            <a:r>
              <a:rPr lang="es-AR" b="0" dirty="0" smtClean="0"/>
              <a:t> Cada</a:t>
            </a:r>
            <a:r>
              <a:rPr lang="es-AR" b="0" baseline="0" dirty="0" smtClean="0"/>
              <a:t> una de las 5 entregas incrementales corresponderá a un Sprint de 2 semanas.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Cada sprint tendré como salida un producto final que agregue valor al cliente.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El contenido de cada sprint, se acordará al principio del mismo en conjunto entre el </a:t>
            </a:r>
            <a:r>
              <a:rPr lang="es-AR" b="0" baseline="0" dirty="0" err="1" smtClean="0"/>
              <a:t>Team</a:t>
            </a:r>
            <a:r>
              <a:rPr lang="es-AR" b="0" baseline="0" dirty="0" smtClean="0"/>
              <a:t> y el Profesor Asignado (</a:t>
            </a:r>
            <a:r>
              <a:rPr lang="es-AR" b="0" baseline="0" dirty="0" err="1" smtClean="0"/>
              <a:t>Stakeholder</a:t>
            </a:r>
            <a:r>
              <a:rPr lang="es-AR" b="0" baseline="0" dirty="0" smtClean="0"/>
              <a:t>).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En dicha reunión inicial se fijarán también los criterios de aceptación de cada Sprint/Entrega.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A la mitad de cada Sprint, se podrá hacer uso de la reunión informal con el </a:t>
            </a:r>
            <a:r>
              <a:rPr lang="es-AR" b="0" baseline="0" dirty="0" err="1" smtClean="0"/>
              <a:t>Stakeholder</a:t>
            </a:r>
            <a:r>
              <a:rPr lang="es-AR" b="0" baseline="0" dirty="0" smtClean="0"/>
              <a:t>, para ajustar detalles (aceptaciones parciales por ej. O refinar el </a:t>
            </a:r>
            <a:r>
              <a:rPr lang="es-AR" b="0" baseline="0" dirty="0" err="1" smtClean="0"/>
              <a:t>Backlog</a:t>
            </a:r>
            <a:r>
              <a:rPr lang="es-AR" b="0" baseline="0" dirty="0" smtClean="0"/>
              <a:t> general del proyecto) que sean necesarios para cumplir satisfactoriamente con la Entrega.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Al final del </a:t>
            </a:r>
            <a:r>
              <a:rPr lang="es-AR" b="0" baseline="0" dirty="0" err="1" smtClean="0"/>
              <a:t>Srprint</a:t>
            </a:r>
            <a:r>
              <a:rPr lang="es-AR" b="0" baseline="0" dirty="0" smtClean="0"/>
              <a:t> formalmente se llevará a cabo el proceso de </a:t>
            </a:r>
            <a:r>
              <a:rPr lang="es-AR" b="0" baseline="0" dirty="0" err="1" smtClean="0"/>
              <a:t>Aceptacion</a:t>
            </a:r>
            <a:r>
              <a:rPr lang="es-AR" b="0" baseline="0" dirty="0" smtClean="0"/>
              <a:t>, e idealmente luego de ello se planificara el contenido del siguiente Sprint.</a:t>
            </a:r>
            <a:endParaRPr lang="es-AR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 Seba</a:t>
            </a:r>
          </a:p>
          <a:p>
            <a:pPr>
              <a:buFont typeface="Arial" pitchFamily="34" charset="0"/>
              <a:buChar char="•"/>
            </a:pPr>
            <a:r>
              <a:rPr lang="es-AR" b="0" dirty="0" smtClean="0"/>
              <a:t>En</a:t>
            </a:r>
            <a:r>
              <a:rPr lang="es-AR" b="0" baseline="0" dirty="0" smtClean="0"/>
              <a:t> SCRUM la comunicación entre los miembros del equipo es bastante importante. Si bien probablemente no hagamos reuniones diarias (</a:t>
            </a:r>
            <a:r>
              <a:rPr lang="es-AR" b="0" baseline="0" dirty="0" err="1" smtClean="0"/>
              <a:t>Daily</a:t>
            </a:r>
            <a:r>
              <a:rPr lang="es-AR" b="0" baseline="0" dirty="0" smtClean="0"/>
              <a:t> </a:t>
            </a:r>
            <a:r>
              <a:rPr lang="es-AR" b="0" baseline="0" dirty="0" err="1" smtClean="0"/>
              <a:t>Scrums</a:t>
            </a:r>
            <a:r>
              <a:rPr lang="es-AR" b="0" baseline="0" dirty="0" smtClean="0"/>
              <a:t>), al menos nos podemos mantener comunicados constantemente a través de mails y manteniendo los </a:t>
            </a:r>
            <a:r>
              <a:rPr lang="es-AR" b="0" baseline="0" dirty="0" err="1" smtClean="0"/>
              <a:t>backlogs</a:t>
            </a:r>
            <a:r>
              <a:rPr lang="es-AR" b="0" baseline="0" dirty="0" smtClean="0"/>
              <a:t> siempre actualizados en el </a:t>
            </a:r>
            <a:r>
              <a:rPr lang="es-AR" b="0" baseline="0" dirty="0" err="1" smtClean="0"/>
              <a:t>PivotalTracker</a:t>
            </a:r>
            <a:r>
              <a:rPr lang="es-AR" b="0" baseline="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Además de esto mantendremos reuniones semanales entre equipo y con el cliente, usando el </a:t>
            </a:r>
            <a:r>
              <a:rPr lang="es-AR" b="0" baseline="0" dirty="0" err="1" smtClean="0"/>
              <a:t>Backlog</a:t>
            </a:r>
            <a:r>
              <a:rPr lang="es-AR" b="0" baseline="0" dirty="0" smtClean="0"/>
              <a:t> como reporte de avance. Todo lo que se hable en estas reuniones deberá quedar asentado en las minutas de reunión.</a:t>
            </a:r>
            <a:endParaRPr lang="es-A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12</a:t>
            </a:fld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 Seba</a:t>
            </a:r>
          </a:p>
          <a:p>
            <a:endParaRPr lang="es-AR" b="1" dirty="0" smtClean="0"/>
          </a:p>
          <a:p>
            <a:r>
              <a:rPr lang="es-AR" b="0" dirty="0" smtClean="0"/>
              <a:t>En SCRUM,</a:t>
            </a:r>
            <a:r>
              <a:rPr lang="es-AR" b="0" baseline="0" dirty="0" smtClean="0"/>
              <a:t> los equipos se </a:t>
            </a:r>
            <a:r>
              <a:rPr lang="es-AR" b="0" baseline="0" dirty="0" err="1" smtClean="0"/>
              <a:t>reunen</a:t>
            </a:r>
            <a:r>
              <a:rPr lang="es-AR" b="0" baseline="0" dirty="0" smtClean="0"/>
              <a:t> después de cada sprint para revisar las cosas buenas y malas del sprint que paso y así mejorar. Nuestra idea no es hacerlas en todas las iteraciones sino una a la mitad del proyecto y otra al final y mostrar los resultados y lecciones aprendidas en la presentación final.</a:t>
            </a:r>
            <a:endParaRPr lang="es-AR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13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 Seba</a:t>
            </a:r>
          </a:p>
          <a:p>
            <a:endParaRPr lang="es-AR" b="1" dirty="0" smtClean="0"/>
          </a:p>
          <a:p>
            <a:r>
              <a:rPr lang="es-AR" dirty="0" smtClean="0"/>
              <a:t>La</a:t>
            </a:r>
            <a:r>
              <a:rPr lang="es-AR" baseline="0" dirty="0" smtClean="0"/>
              <a:t> metodología que vamos a usar es SCRUM. </a:t>
            </a:r>
            <a:endParaRPr lang="es-AR" b="1" baseline="0" dirty="0" smtClean="0"/>
          </a:p>
          <a:p>
            <a:r>
              <a:rPr lang="es-AR" b="0" baseline="0" dirty="0" smtClean="0"/>
              <a:t>En </a:t>
            </a:r>
            <a:r>
              <a:rPr lang="es-AR" b="0" baseline="0" dirty="0" smtClean="0"/>
              <a:t>esta metodología, catalogada dentro de las </a:t>
            </a:r>
            <a:r>
              <a:rPr lang="es-AR" b="0" baseline="0" dirty="0" err="1" smtClean="0"/>
              <a:t>metodologias</a:t>
            </a:r>
            <a:r>
              <a:rPr lang="es-AR" b="0" baseline="0" dirty="0" smtClean="0"/>
              <a:t> agiles, el </a:t>
            </a:r>
            <a:r>
              <a:rPr lang="es-AR" b="0" baseline="0" dirty="0" smtClean="0"/>
              <a:t>proyecto se divide en iteraciones, llamadas </a:t>
            </a:r>
            <a:r>
              <a:rPr lang="es-AR" b="0" baseline="0" dirty="0" err="1" smtClean="0"/>
              <a:t>sprints</a:t>
            </a:r>
            <a:r>
              <a:rPr lang="es-AR" b="0" baseline="0" dirty="0" smtClean="0"/>
              <a:t>, y en cada iteración se crea un incremento entregable del producto. Cada iteración generalmente es de 2 a 4 semanas.</a:t>
            </a:r>
          </a:p>
          <a:p>
            <a:r>
              <a:rPr lang="es-AR" b="0" baseline="0" dirty="0" smtClean="0"/>
              <a:t>Los requisitos se mantienen en una lista priorizada llamada </a:t>
            </a:r>
            <a:r>
              <a:rPr lang="es-AR" b="0" baseline="0" dirty="0" err="1" smtClean="0"/>
              <a:t>Product</a:t>
            </a:r>
            <a:r>
              <a:rPr lang="es-AR" b="0" baseline="0" dirty="0" smtClean="0"/>
              <a:t> </a:t>
            </a:r>
            <a:r>
              <a:rPr lang="es-AR" b="0" baseline="0" dirty="0" err="1" smtClean="0"/>
              <a:t>Backlog</a:t>
            </a:r>
            <a:r>
              <a:rPr lang="es-AR" b="0" baseline="0" dirty="0" smtClean="0"/>
              <a:t>, el equipo al iniciar cada iteración (en la reunión de Sprint </a:t>
            </a:r>
            <a:r>
              <a:rPr lang="es-AR" b="0" baseline="0" dirty="0" err="1" smtClean="0"/>
              <a:t>Planning</a:t>
            </a:r>
            <a:r>
              <a:rPr lang="es-AR" b="0" baseline="0" dirty="0" smtClean="0"/>
              <a:t>), el equipo toma del sprint </a:t>
            </a:r>
            <a:r>
              <a:rPr lang="es-AR" b="0" baseline="0" dirty="0" err="1" smtClean="0"/>
              <a:t>backlog</a:t>
            </a:r>
            <a:r>
              <a:rPr lang="es-AR" b="0" baseline="0" dirty="0" smtClean="0"/>
              <a:t> la cantidad de trabajo a la que se puede comprometer a terminar. El equipo trabaja durante el sprint, reuniéndose diariamente para revisar el estado del sprint </a:t>
            </a:r>
            <a:r>
              <a:rPr lang="es-AR" b="0" baseline="0" dirty="0" err="1" smtClean="0"/>
              <a:t>backlog</a:t>
            </a:r>
            <a:r>
              <a:rPr lang="es-AR" b="0" baseline="0" dirty="0" smtClean="0"/>
              <a:t> y presenta los resultados al cliente al final del sprint en la reunión Sprint </a:t>
            </a:r>
            <a:r>
              <a:rPr lang="es-AR" b="0" baseline="0" dirty="0" err="1" smtClean="0"/>
              <a:t>Review</a:t>
            </a:r>
            <a:r>
              <a:rPr lang="es-AR" b="0" baseline="0" dirty="0" smtClean="0"/>
              <a:t>.</a:t>
            </a:r>
          </a:p>
          <a:p>
            <a:r>
              <a:rPr lang="es-AR" b="0" baseline="0" dirty="0" smtClean="0"/>
              <a:t>En SCRUM es importante la participación del cliente para dar </a:t>
            </a:r>
            <a:r>
              <a:rPr lang="es-AR" b="0" baseline="0" dirty="0" err="1" smtClean="0"/>
              <a:t>feedback</a:t>
            </a:r>
            <a:r>
              <a:rPr lang="es-AR" b="0" baseline="0" dirty="0" smtClean="0"/>
              <a:t> el final de cada iteración y asegurarse de que lo que se esta construyendo es lo que el quiere.</a:t>
            </a:r>
          </a:p>
          <a:p>
            <a:r>
              <a:rPr lang="es-AR" b="0" baseline="0" dirty="0" smtClean="0"/>
              <a:t>Una vez definida la metodología, veamos como vamos a administrar el proyecto?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s-AR" b="1" dirty="0" smtClean="0"/>
              <a:t>Speaker: Seba</a:t>
            </a:r>
          </a:p>
          <a:p>
            <a:pPr>
              <a:buFont typeface="Arial" charset="0"/>
              <a:buChar char="•"/>
            </a:pPr>
            <a:endParaRPr lang="es-AR" b="1" dirty="0" smtClean="0"/>
          </a:p>
          <a:p>
            <a:pPr>
              <a:buFont typeface="Arial" charset="0"/>
              <a:buChar char="•"/>
            </a:pPr>
            <a:r>
              <a:rPr lang="es-AR" dirty="0" smtClean="0"/>
              <a:t>La herramienta</a:t>
            </a:r>
            <a:r>
              <a:rPr lang="es-AR" baseline="0" dirty="0" smtClean="0"/>
              <a:t> principal que planeamos utilizar es el </a:t>
            </a:r>
            <a:r>
              <a:rPr lang="es-AR" baseline="0" dirty="0" err="1" smtClean="0"/>
              <a:t>PivotalTracker</a:t>
            </a:r>
            <a:r>
              <a:rPr lang="es-AR" baseline="0" dirty="0" smtClean="0"/>
              <a:t>.</a:t>
            </a:r>
            <a:endParaRPr lang="es-AR" dirty="0" smtClean="0"/>
          </a:p>
          <a:p>
            <a:pPr>
              <a:buFont typeface="Arial" charset="0"/>
              <a:buChar char="•"/>
            </a:pPr>
            <a:r>
              <a:rPr lang="es-AR" dirty="0" smtClean="0"/>
              <a:t>Es</a:t>
            </a:r>
            <a:r>
              <a:rPr lang="es-AR" baseline="0" dirty="0" smtClean="0"/>
              <a:t> una herramienta para administración de proyectos agiles, orientada a SCRUM. Permite administrar el </a:t>
            </a:r>
            <a:r>
              <a:rPr lang="es-AR" baseline="0" dirty="0" err="1" smtClean="0"/>
              <a:t>backlog</a:t>
            </a:r>
            <a:r>
              <a:rPr lang="es-AR" baseline="0" dirty="0" smtClean="0"/>
              <a:t> del proyecto de forma colaborativa.</a:t>
            </a:r>
          </a:p>
          <a:p>
            <a:pPr>
              <a:buFont typeface="Arial" charset="0"/>
              <a:buChar char="•"/>
            </a:pPr>
            <a:r>
              <a:rPr lang="es-AR" baseline="0" dirty="0" smtClean="0"/>
              <a:t>Es online, lo cual ayuda al tiempo de preparación.</a:t>
            </a:r>
          </a:p>
          <a:p>
            <a:pPr>
              <a:buFont typeface="Arial" charset="0"/>
              <a:buChar char="•"/>
            </a:pPr>
            <a:r>
              <a:rPr lang="es-AR" baseline="0" dirty="0" smtClean="0"/>
              <a:t>Permite priorizar los </a:t>
            </a:r>
            <a:r>
              <a:rPr lang="es-AR" baseline="0" dirty="0" err="1" smtClean="0"/>
              <a:t>items</a:t>
            </a:r>
            <a:r>
              <a:rPr lang="es-AR" baseline="0" dirty="0" smtClean="0"/>
              <a:t> del </a:t>
            </a:r>
            <a:r>
              <a:rPr lang="es-AR" baseline="0" dirty="0" err="1" smtClean="0"/>
              <a:t>backlog</a:t>
            </a:r>
            <a:r>
              <a:rPr lang="es-AR" baseline="0" dirty="0" smtClean="0"/>
              <a:t>, definir cuales se van a ejecutar en cada iteración y actualizar su estado a medida que se van ejecutando. </a:t>
            </a:r>
          </a:p>
          <a:p>
            <a:pPr>
              <a:buFont typeface="Arial" charset="0"/>
              <a:buChar char="•"/>
            </a:pPr>
            <a:r>
              <a:rPr lang="es-AR" baseline="0" dirty="0" smtClean="0"/>
              <a:t>Ahora Ale nos va a contar un poco mas en detalle las herramientas que vamos a utilizar.</a:t>
            </a:r>
            <a:endParaRPr lang="es-AR" dirty="0" smtClean="0"/>
          </a:p>
          <a:p>
            <a:pPr>
              <a:buFont typeface="Arial" charset="0"/>
              <a:buChar char="•"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s-AR" b="1" dirty="0" smtClean="0"/>
              <a:t>Speaker: </a:t>
            </a:r>
            <a:r>
              <a:rPr lang="es-AR" b="1" dirty="0" err="1" smtClean="0"/>
              <a:t>Lampro</a:t>
            </a:r>
            <a:endParaRPr lang="es-AR" b="1" dirty="0" smtClean="0"/>
          </a:p>
          <a:p>
            <a:pPr algn="l"/>
            <a:endParaRPr lang="es-AR" b="1" dirty="0" smtClean="0"/>
          </a:p>
          <a:p>
            <a:pPr algn="l">
              <a:buFont typeface="Arial" pitchFamily="34" charset="0"/>
              <a:buChar char="•"/>
            </a:pPr>
            <a:r>
              <a:rPr lang="es-AR" dirty="0" smtClean="0"/>
              <a:t>Alcance:</a:t>
            </a:r>
            <a:r>
              <a:rPr lang="es-AR" baseline="0" dirty="0" smtClean="0"/>
              <a:t> WBS. Es una herramienta que permite definir el alcance del proyecto, definiendo el 100% del esfuerzo que llevara el mismo. </a:t>
            </a:r>
            <a:r>
              <a:rPr lang="es-AR" baseline="0" dirty="0" err="1" smtClean="0"/>
              <a:t>Ademas</a:t>
            </a:r>
            <a:r>
              <a:rPr lang="es-AR" baseline="0" dirty="0" smtClean="0"/>
              <a:t> tiene otros beneficios…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AR" dirty="0" smtClean="0"/>
              <a:t>Calendario:</a:t>
            </a:r>
            <a:r>
              <a:rPr lang="es-AR" baseline="0" dirty="0" smtClean="0"/>
              <a:t> </a:t>
            </a:r>
            <a:r>
              <a:rPr lang="es-AR" baseline="0" dirty="0" err="1" smtClean="0"/>
              <a:t>Backlog</a:t>
            </a:r>
            <a:r>
              <a:rPr lang="es-AR" baseline="0" dirty="0" smtClean="0"/>
              <a:t>. El </a:t>
            </a:r>
            <a:r>
              <a:rPr lang="es-AR" baseline="0" dirty="0" err="1" smtClean="0"/>
              <a:t>pivotal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tracker</a:t>
            </a:r>
            <a:r>
              <a:rPr lang="es-AR" baseline="0" dirty="0" smtClean="0"/>
              <a:t> permite agregar </a:t>
            </a:r>
            <a:r>
              <a:rPr lang="es-AR" baseline="0" dirty="0" err="1" smtClean="0"/>
              <a:t>user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 al </a:t>
            </a:r>
            <a:r>
              <a:rPr lang="es-AR" baseline="0" dirty="0" err="1" smtClean="0"/>
              <a:t>backlog</a:t>
            </a:r>
            <a:r>
              <a:rPr lang="es-AR" baseline="0" dirty="0" smtClean="0"/>
              <a:t>, y teniendo en cuenta la velocidad del equipo (</a:t>
            </a:r>
            <a:r>
              <a:rPr lang="es-AR" baseline="0" dirty="0" err="1" smtClean="0"/>
              <a:t>team</a:t>
            </a:r>
            <a:r>
              <a:rPr lang="es-AR" baseline="0" dirty="0" smtClean="0"/>
              <a:t> </a:t>
            </a:r>
            <a:r>
              <a:rPr lang="es-AR" baseline="0" dirty="0" err="1" smtClean="0"/>
              <a:t>velocity</a:t>
            </a:r>
            <a:r>
              <a:rPr lang="es-AR" baseline="0" dirty="0" smtClean="0"/>
              <a:t>), tomada una por default al comenzar el proyecto y luego calculada a partir de una </a:t>
            </a:r>
            <a:r>
              <a:rPr lang="es-AR" baseline="0" dirty="0" err="1" smtClean="0"/>
              <a:t>estadistica</a:t>
            </a:r>
            <a:r>
              <a:rPr lang="es-AR" baseline="0" dirty="0" smtClean="0"/>
              <a:t> de lo realmente completado, va dividiendo el trabajo por hacer en </a:t>
            </a:r>
            <a:r>
              <a:rPr lang="es-AR" baseline="0" dirty="0" err="1" smtClean="0"/>
              <a:t>sprints</a:t>
            </a:r>
            <a:r>
              <a:rPr lang="es-AR" baseline="0" dirty="0" smtClean="0"/>
              <a:t> fijando fechas (de acuerdo al valor de </a:t>
            </a:r>
            <a:r>
              <a:rPr lang="es-AR" baseline="0" dirty="0" err="1" smtClean="0"/>
              <a:t>duracion</a:t>
            </a:r>
            <a:r>
              <a:rPr lang="es-AR" baseline="0" dirty="0" smtClean="0"/>
              <a:t> de sprint dado en la </a:t>
            </a:r>
            <a:r>
              <a:rPr lang="es-AR" baseline="0" dirty="0" err="1" smtClean="0"/>
              <a:t>configuracion</a:t>
            </a:r>
            <a:r>
              <a:rPr lang="es-AR" baseline="0" dirty="0" smtClean="0"/>
              <a:t>), lo cual permite tener una </a:t>
            </a:r>
            <a:r>
              <a:rPr lang="es-AR" baseline="0" dirty="0" err="1" smtClean="0"/>
              <a:t>calendarizacion</a:t>
            </a:r>
            <a:r>
              <a:rPr lang="es-AR" baseline="0" dirty="0" smtClean="0"/>
              <a:t> de lo que se esta llevando a cabo.</a:t>
            </a:r>
          </a:p>
          <a:p>
            <a:pPr>
              <a:buFont typeface="Arial" pitchFamily="34" charset="0"/>
              <a:buChar char="•"/>
            </a:pPr>
            <a:r>
              <a:rPr lang="es-AR" baseline="0" dirty="0" err="1" smtClean="0"/>
              <a:t>Estimacion</a:t>
            </a:r>
            <a:r>
              <a:rPr lang="es-AR" baseline="0" dirty="0" smtClean="0"/>
              <a:t>: </a:t>
            </a:r>
            <a:r>
              <a:rPr lang="es-AR" baseline="0" dirty="0" err="1" smtClean="0"/>
              <a:t>Planning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poker</a:t>
            </a:r>
            <a:r>
              <a:rPr lang="es-AR" baseline="0" dirty="0" smtClean="0"/>
              <a:t>. Es una </a:t>
            </a:r>
            <a:r>
              <a:rPr lang="es-AR" baseline="0" dirty="0" err="1" smtClean="0"/>
              <a:t>tecnica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estimacion</a:t>
            </a:r>
            <a:r>
              <a:rPr lang="es-AR" baseline="0" dirty="0" smtClean="0"/>
              <a:t> donde varias personas primero debaten, y luego estiman cierto esfuerzo utilizando cartas con valores predefinidos, y las muestran en simultaneo. Luego, si hay extremos, se discute el por que de los mismos hasta llegar a un acuerdo. Existe una pagina web que permite la </a:t>
            </a:r>
            <a:r>
              <a:rPr lang="es-AR" baseline="0" dirty="0" err="1" smtClean="0"/>
              <a:t>realizacion</a:t>
            </a:r>
            <a:r>
              <a:rPr lang="es-AR" baseline="0" dirty="0" smtClean="0"/>
              <a:t> de este procedimiento online.</a:t>
            </a: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Equipo y Roles: En </a:t>
            </a:r>
            <a:r>
              <a:rPr lang="es-AR" dirty="0" err="1" smtClean="0"/>
              <a:t>scrum</a:t>
            </a:r>
            <a:r>
              <a:rPr lang="es-AR" dirty="0" smtClean="0"/>
              <a:t> se identifican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ppipalmente</a:t>
            </a:r>
            <a:r>
              <a:rPr lang="es-AR" baseline="0" dirty="0" smtClean="0"/>
              <a:t> lo siguientes roles</a:t>
            </a:r>
            <a:endParaRPr lang="es-AR" dirty="0" smtClean="0"/>
          </a:p>
          <a:p>
            <a:r>
              <a:rPr lang="es-AR" dirty="0" smtClean="0"/>
              <a:t>-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Product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Owner</a:t>
            </a:r>
            <a:r>
              <a:rPr lang="es-AR" baseline="0" dirty="0" smtClean="0"/>
              <a:t>: El rol de </a:t>
            </a:r>
            <a:r>
              <a:rPr lang="es-AR" baseline="0" dirty="0" err="1" smtClean="0"/>
              <a:t>product</a:t>
            </a:r>
            <a:r>
              <a:rPr lang="es-AR" baseline="0" dirty="0" smtClean="0"/>
              <a:t> </a:t>
            </a:r>
            <a:r>
              <a:rPr lang="es-AR" baseline="0" dirty="0" err="1" smtClean="0"/>
              <a:t>owner</a:t>
            </a:r>
            <a:r>
              <a:rPr lang="es-AR" baseline="0" dirty="0" smtClean="0"/>
              <a:t> lo vamos a dividir entre todos.</a:t>
            </a:r>
          </a:p>
          <a:p>
            <a:pPr>
              <a:buFontTx/>
              <a:buChar char="-"/>
            </a:pPr>
            <a:r>
              <a:rPr lang="es-AR" baseline="0" dirty="0" smtClean="0"/>
              <a:t> </a:t>
            </a:r>
            <a:r>
              <a:rPr lang="es-AR" baseline="0" dirty="0" err="1" smtClean="0"/>
              <a:t>Scrum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Master</a:t>
            </a:r>
            <a:r>
              <a:rPr lang="es-AR" baseline="0" dirty="0" smtClean="0"/>
              <a:t>: El rol de </a:t>
            </a:r>
            <a:r>
              <a:rPr lang="es-AR" baseline="0" dirty="0" err="1" smtClean="0"/>
              <a:t>scrum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master</a:t>
            </a:r>
            <a:r>
              <a:rPr lang="es-AR" baseline="0" dirty="0" smtClean="0"/>
              <a:t>, que asegura que se siga el proceso y el </a:t>
            </a:r>
            <a:r>
              <a:rPr lang="es-AR" baseline="0" dirty="0" err="1" smtClean="0"/>
              <a:t>backlog</a:t>
            </a:r>
            <a:r>
              <a:rPr lang="es-AR" baseline="0" dirty="0" smtClean="0"/>
              <a:t> este consistente,</a:t>
            </a:r>
          </a:p>
          <a:p>
            <a:pPr>
              <a:buFontTx/>
              <a:buChar char="-"/>
            </a:pPr>
            <a:r>
              <a:rPr lang="es-AR" baseline="0" dirty="0" smtClean="0"/>
              <a:t> </a:t>
            </a:r>
            <a:r>
              <a:rPr lang="es-AR" baseline="0" dirty="0" err="1" smtClean="0"/>
              <a:t>Stakeholders</a:t>
            </a:r>
            <a:r>
              <a:rPr lang="es-AR" baseline="0" dirty="0" smtClean="0"/>
              <a:t>: Nuestro ayudante.</a:t>
            </a:r>
          </a:p>
          <a:p>
            <a:pPr>
              <a:buFontTx/>
              <a:buChar char="-"/>
            </a:pPr>
            <a:r>
              <a:rPr lang="es-AR" baseline="0" dirty="0" smtClean="0"/>
              <a:t> </a:t>
            </a:r>
            <a:r>
              <a:rPr lang="es-AR" baseline="0" dirty="0" err="1" smtClean="0"/>
              <a:t>Team</a:t>
            </a:r>
            <a:r>
              <a:rPr lang="es-AR" baseline="0" dirty="0" smtClean="0"/>
              <a:t>: los 4 integrantes del equipo.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 </a:t>
            </a:r>
            <a:r>
              <a:rPr lang="es-AR" b="1" dirty="0" err="1" smtClean="0"/>
              <a:t>Lampro</a:t>
            </a:r>
            <a:endParaRPr lang="es-AR" b="1" dirty="0" smtClean="0"/>
          </a:p>
          <a:p>
            <a:pPr>
              <a:buFont typeface="Arial" pitchFamily="34" charset="0"/>
              <a:buNone/>
            </a:pPr>
            <a:endParaRPr lang="es-AR" b="1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 </a:t>
            </a:r>
            <a:r>
              <a:rPr lang="es-AR" dirty="0" err="1" smtClean="0"/>
              <a:t>Analisis</a:t>
            </a:r>
            <a:r>
              <a:rPr lang="es-AR" dirty="0" smtClean="0"/>
              <a:t>: Diagrama</a:t>
            </a:r>
            <a:r>
              <a:rPr lang="es-AR" baseline="0" dirty="0" smtClean="0"/>
              <a:t> de Casos de Uso + </a:t>
            </a:r>
            <a:r>
              <a:rPr lang="es-AR" baseline="0" dirty="0" err="1" smtClean="0"/>
              <a:t>User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. Se </a:t>
            </a:r>
            <a:r>
              <a:rPr lang="es-AR" baseline="0" dirty="0" err="1" smtClean="0"/>
              <a:t>hara</a:t>
            </a:r>
            <a:r>
              <a:rPr lang="es-AR" baseline="0" dirty="0" smtClean="0"/>
              <a:t> un diagrama de casos de uso, y luego se identificaran </a:t>
            </a:r>
            <a:r>
              <a:rPr lang="es-AR" baseline="0" dirty="0" err="1" smtClean="0"/>
              <a:t>user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 para el </a:t>
            </a:r>
            <a:r>
              <a:rPr lang="es-AR" baseline="0" dirty="0" err="1" smtClean="0"/>
              <a:t>backlog</a:t>
            </a:r>
            <a:r>
              <a:rPr lang="es-AR" baseline="0" dirty="0" smtClean="0"/>
              <a:t> del </a:t>
            </a:r>
            <a:r>
              <a:rPr lang="es-AR" baseline="0" dirty="0" err="1" smtClean="0"/>
              <a:t>pivotal</a:t>
            </a:r>
            <a:r>
              <a:rPr lang="es-AR" baseline="0" dirty="0" smtClean="0"/>
              <a:t> </a:t>
            </a:r>
            <a:r>
              <a:rPr lang="es-AR" baseline="0" dirty="0" err="1" smtClean="0"/>
              <a:t>tracker</a:t>
            </a:r>
            <a:r>
              <a:rPr lang="es-AR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AR" baseline="0" dirty="0" smtClean="0"/>
              <a:t> Arquitectura y diseño: Diagrama 4 + 1 (D. Clases/Secuencia, D. Componentes/Paquetes, D. Procesos, D. Despliegue) + (D. Casos de uso). Los diagramas de 4+1 permiten describir la arquitectura de un sistema, mediante distintas vistas concurrentes.</a:t>
            </a:r>
          </a:p>
          <a:p>
            <a:pPr>
              <a:buFont typeface="Arial" pitchFamily="34" charset="0"/>
              <a:buChar char="•"/>
            </a:pPr>
            <a:r>
              <a:rPr lang="es-AR" baseline="0" dirty="0" smtClean="0"/>
              <a:t> Herramientas de validación Análisis y Diseño: Este es una aplicación que permite crear </a:t>
            </a:r>
            <a:r>
              <a:rPr lang="es-AR" baseline="0" dirty="0" err="1" smtClean="0"/>
              <a:t>mocks</a:t>
            </a:r>
            <a:r>
              <a:rPr lang="es-AR" baseline="0" dirty="0" smtClean="0"/>
              <a:t> de las vistas que </a:t>
            </a:r>
            <a:r>
              <a:rPr lang="es-AR" baseline="0" dirty="0" err="1" smtClean="0"/>
              <a:t>seran</a:t>
            </a:r>
            <a:r>
              <a:rPr lang="es-AR" baseline="0" dirty="0" smtClean="0"/>
              <a:t> creadas en el sistema. De esta forma, pueden validarse con el usuario antes de codificar.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Ahora</a:t>
            </a:r>
            <a:r>
              <a:rPr lang="es-AR" baseline="0" dirty="0" smtClean="0"/>
              <a:t> Cristian va a ahondar un poco mas en detalle en el producto que vamos a construir.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5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 Cristian</a:t>
            </a:r>
          </a:p>
          <a:p>
            <a:endParaRPr lang="es-AR" b="1" dirty="0" smtClean="0"/>
          </a:p>
          <a:p>
            <a:r>
              <a:rPr lang="es-AR" dirty="0" smtClean="0"/>
              <a:t>Logos de tecnologías:</a:t>
            </a:r>
            <a:r>
              <a:rPr lang="es-AR" baseline="0" dirty="0" smtClean="0"/>
              <a:t> Windows, .NET, Visual Studio</a:t>
            </a:r>
          </a:p>
          <a:p>
            <a:pPr>
              <a:buFont typeface="Arial" charset="0"/>
              <a:buChar char="•"/>
            </a:pPr>
            <a:r>
              <a:rPr lang="es-AR" baseline="0" dirty="0" err="1" smtClean="0"/>
              <a:t>Metiendonos</a:t>
            </a:r>
            <a:r>
              <a:rPr lang="es-AR" baseline="0" dirty="0" smtClean="0"/>
              <a:t> un poco mas en los detalles del proyecto, nuestra idea es programar sobre Visual Studio, base en </a:t>
            </a:r>
            <a:r>
              <a:rPr lang="es-AR" baseline="0" dirty="0" err="1" smtClean="0"/>
              <a:t>SQLServer</a:t>
            </a:r>
            <a:r>
              <a:rPr lang="es-AR" baseline="0" dirty="0" smtClean="0"/>
              <a:t> 2008</a:t>
            </a:r>
          </a:p>
          <a:p>
            <a:pPr>
              <a:buFont typeface="Arial" charset="0"/>
              <a:buChar char="•"/>
            </a:pPr>
            <a:r>
              <a:rPr lang="es-AR" baseline="0" dirty="0" smtClean="0"/>
              <a:t>El sistema va a ser Web, para que los clientes usen el sistema a través de internet, esto permite dejarles libre a los representantes de los clubes de poder acceder simplemente desde un browser, sin necesidad de instalar nada, y poder funcionar con muy bajos recursos.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AR" b="1" baseline="0" dirty="0" smtClean="0"/>
              <a:t>Speaker: Cristian</a:t>
            </a:r>
          </a:p>
          <a:p>
            <a:pPr>
              <a:buFont typeface="Arial" charset="0"/>
              <a:buChar char="•"/>
            </a:pPr>
            <a:endParaRPr lang="es-AR" b="1" baseline="0" dirty="0" smtClean="0"/>
          </a:p>
          <a:p>
            <a:pPr>
              <a:buFont typeface="Arial" charset="0"/>
              <a:buChar char="•"/>
            </a:pPr>
            <a:r>
              <a:rPr lang="es-ES_tradnl" baseline="0" dirty="0" smtClean="0"/>
              <a:t> Por el lado del versionado: Vamos a crear un documento de configuración que nos indique como nos vamos a manejar, lo que tenemos avanzado hasta el momento es que vamos a utilizar un servidor SVN (preferentemente Google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), para comunicarnos con el servidor vamos a utilizar algún cliente de </a:t>
            </a:r>
            <a:r>
              <a:rPr lang="es-ES_tradnl" baseline="0" dirty="0" err="1" smtClean="0"/>
              <a:t>SubVersion</a:t>
            </a:r>
            <a:r>
              <a:rPr lang="es-ES_tradnl" baseline="0" dirty="0" smtClean="0"/>
              <a:t> (preferentemente el </a:t>
            </a:r>
            <a:r>
              <a:rPr lang="es-ES_tradnl" baseline="0" dirty="0" err="1" smtClean="0"/>
              <a:t>TortoiseSVN</a:t>
            </a:r>
            <a:r>
              <a:rPr lang="es-ES_tradnl" baseline="0" dirty="0" smtClean="0"/>
              <a:t>)</a:t>
            </a:r>
            <a:endParaRPr lang="es-AR" baseline="0" dirty="0" smtClean="0"/>
          </a:p>
          <a:p>
            <a:pPr>
              <a:buFont typeface="Arial" charset="0"/>
              <a:buChar char="•"/>
            </a:pPr>
            <a:r>
              <a:rPr lang="es-AR" baseline="0" dirty="0" smtClean="0"/>
              <a:t> Por el lado de la configuración: Vamos a mantener un documento con toda la información de configuración de ambiente necesaria para utilizar y levantar la aplicación en un servidor.</a:t>
            </a:r>
          </a:p>
          <a:p>
            <a:pPr>
              <a:buFont typeface="Arial" charset="0"/>
              <a:buChar char="•"/>
            </a:pPr>
            <a:endParaRPr lang="es-AR" baseline="0" dirty="0" smtClean="0"/>
          </a:p>
          <a:p>
            <a:pPr>
              <a:buFont typeface="Arial" charset="0"/>
              <a:buChar char="•"/>
            </a:pPr>
            <a:endParaRPr lang="es-AR" baseline="0" dirty="0" smtClean="0"/>
          </a:p>
          <a:p>
            <a:pPr>
              <a:buFont typeface="Arial" charset="0"/>
              <a:buChar char="•"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AR" b="1" dirty="0" smtClean="0"/>
              <a:t>Speaker: Cristian</a:t>
            </a:r>
          </a:p>
          <a:p>
            <a:pPr>
              <a:buFont typeface="Arial" pitchFamily="34" charset="0"/>
              <a:buChar char="•"/>
            </a:pPr>
            <a:endParaRPr lang="es-AR" b="1" dirty="0" smtClean="0"/>
          </a:p>
          <a:p>
            <a:pPr>
              <a:buFont typeface="Arial" pitchFamily="34" charset="0"/>
              <a:buChar char="•"/>
            </a:pPr>
            <a:r>
              <a:rPr lang="es-ES_tradnl" dirty="0" smtClean="0"/>
              <a:t> El seguimiento de los </a:t>
            </a:r>
            <a:r>
              <a:rPr lang="es-ES_tradnl" dirty="0" err="1" smtClean="0"/>
              <a:t>bugs</a:t>
            </a:r>
            <a:r>
              <a:rPr lang="es-ES_tradnl" dirty="0" smtClean="0"/>
              <a:t> se hará</a:t>
            </a:r>
            <a:r>
              <a:rPr lang="es-ES_tradnl" baseline="0" dirty="0" smtClean="0"/>
              <a:t> directamente desde el </a:t>
            </a:r>
            <a:r>
              <a:rPr lang="es-ES_tradnl" baseline="0" dirty="0" err="1" smtClean="0"/>
              <a:t>Pivotal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Tracker</a:t>
            </a:r>
            <a:r>
              <a:rPr lang="es-ES_tradnl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 Pruebas cruzadas para mejorar el </a:t>
            </a:r>
            <a:r>
              <a:rPr lang="es-ES_tradnl" baseline="0" dirty="0" err="1" smtClean="0"/>
              <a:t>testing</a:t>
            </a:r>
            <a:r>
              <a:rPr lang="es-ES_tradnl" baseline="0" dirty="0" smtClean="0"/>
              <a:t> .</a:t>
            </a:r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 Las pruebas unitarias van a ser las que provee el visual </a:t>
            </a:r>
            <a:r>
              <a:rPr lang="es-ES_tradnl" baseline="0" dirty="0" err="1" smtClean="0"/>
              <a:t>studio</a:t>
            </a:r>
            <a:r>
              <a:rPr lang="es-ES_tradnl" baseline="0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 Criterios de aceptación interna: vamos a buscar un 70% de cobertura en las pruebas unitarias, y en las pruebas cruzadas, la aceptación del compañero, que va a utilizar el correspondiente </a:t>
            </a:r>
            <a:r>
              <a:rPr lang="es-ES_tradnl" baseline="0" dirty="0" err="1" smtClean="0"/>
              <a:t>user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story</a:t>
            </a:r>
            <a:r>
              <a:rPr lang="es-ES_tradnl" baseline="0" dirty="0" smtClean="0"/>
              <a:t> para comprobar el funcionamiento.</a:t>
            </a:r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 Las pruebas de integración se van a realizar siempre antes de la finalización de cada sprint, juntarnos todos y probar todos juntos la aplicación.</a:t>
            </a:r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Speaker: Renzo</a:t>
            </a:r>
          </a:p>
          <a:p>
            <a:endParaRPr lang="es-AR" b="1" dirty="0" smtClean="0"/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Al inicio del proyecto realizaremos las tareas de Identificación, Análisis y Planificación (plan de mitigación y contingencia) de Riesgos.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Esto quedará plasmado en una Planilla de Riesgos.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Realizaremos el Seguimiento y Control de los riesgos listados en la Planilla en las Reuniones de </a:t>
            </a:r>
            <a:r>
              <a:rPr lang="es-AR" b="0" baseline="0" dirty="0" err="1" smtClean="0"/>
              <a:t>Team</a:t>
            </a:r>
            <a:r>
              <a:rPr lang="es-AR" b="0" baseline="0" dirty="0" smtClean="0"/>
              <a:t>. Dicha tabla sufrirá modificaciones/actualizaciones a lo largo del proyecto.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Encararemos una metodología de tratamiento de riesgos PROACTIVA. 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Significa que trataremos de mitigarlos, haciendo todo lo posible para que no sucedan, y no tener que actuar sintomáticamente una vez que sucedieron.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Esto refuerza la importancia del proceso de seguimiento y control por parte del </a:t>
            </a:r>
            <a:r>
              <a:rPr lang="es-AR" b="0" baseline="0" dirty="0" err="1" smtClean="0"/>
              <a:t>Team</a:t>
            </a:r>
            <a:r>
              <a:rPr lang="es-AR" b="0" baseline="0" dirty="0" smtClean="0"/>
              <a:t> en las reuniones que se considere necesario.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F3356-F6DE-4E7C-8EDF-3CFA8EB7D19B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alpha val="65000"/>
              </a:schemeClr>
            </a:gs>
            <a:gs pos="47000">
              <a:schemeClr val="bg1">
                <a:lumMod val="95000"/>
              </a:schemeClr>
            </a:gs>
            <a:gs pos="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34BF9-AD90-4BE2-827F-6345EF96212B}" type="datetimeFigureOut">
              <a:rPr lang="es-AR" smtClean="0"/>
              <a:pPr/>
              <a:t>22/03/2010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2991-98E9-463A-9464-E4BFDFD3F196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pivotaltrack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0704" y="6202009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4 CuadroTexto"/>
          <p:cNvSpPr txBox="1"/>
          <p:nvPr/>
        </p:nvSpPr>
        <p:spPr>
          <a:xfrm>
            <a:off x="0" y="6215083"/>
            <a:ext cx="48577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Taller de Desarrollo de Proyectos II</a:t>
            </a:r>
          </a:p>
          <a:p>
            <a:r>
              <a:rPr lang="es-A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- 75.47 -</a:t>
            </a:r>
            <a:endParaRPr lang="es-A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ctrTitle"/>
          </p:nvPr>
        </p:nvSpPr>
        <p:spPr>
          <a:xfrm>
            <a:off x="785786" y="2143116"/>
            <a:ext cx="7772400" cy="1470025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AR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Proyecto e-Hockey</a:t>
            </a:r>
            <a:endParaRPr lang="es-AR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1357290" y="1428736"/>
            <a:ext cx="6400800" cy="685808"/>
          </a:xfrm>
        </p:spPr>
        <p:txBody>
          <a:bodyPr/>
          <a:lstStyle/>
          <a:p>
            <a:r>
              <a:rPr lang="es-AR" b="1" dirty="0" smtClean="0"/>
              <a:t>Taller de Desarrollo de Proyectos II</a:t>
            </a:r>
            <a:endParaRPr lang="es-AR" b="1" dirty="0"/>
          </a:p>
        </p:txBody>
      </p:sp>
      <p:sp>
        <p:nvSpPr>
          <p:cNvPr id="9" name="5 CuadroTexto"/>
          <p:cNvSpPr txBox="1"/>
          <p:nvPr/>
        </p:nvSpPr>
        <p:spPr>
          <a:xfrm>
            <a:off x="0" y="37147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Presentación Inicial</a:t>
            </a:r>
            <a:endParaRPr lang="es-AR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D:\sebastian\Documents\Disenio\Icons - Illustrations\_WINDOWS VISTA ICONS\Generic User person peo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500166" y="4429132"/>
            <a:ext cx="1067045" cy="129857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Seguimiento y Control</a:t>
            </a:r>
          </a:p>
        </p:txBody>
      </p:sp>
      <p:pic>
        <p:nvPicPr>
          <p:cNvPr id="27650" name="Picture 2" descr="http://upload.wikimedia.org/wikipedia/commons/5/59/EjemploDeDiagramaBurnD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142984"/>
            <a:ext cx="3661427" cy="20002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1472" y="3214686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 </a:t>
            </a:r>
          </a:p>
          <a:p>
            <a:pPr algn="ctr"/>
            <a:r>
              <a:rPr lang="es-AR" dirty="0" smtClean="0"/>
              <a:t>(x sprint / x proyecto completo)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-32" y="6000768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Weekly</a:t>
            </a:r>
            <a:r>
              <a:rPr lang="es-AR" dirty="0" smtClean="0"/>
              <a:t> </a:t>
            </a:r>
            <a:r>
              <a:rPr lang="es-AR" dirty="0" err="1" smtClean="0"/>
              <a:t>Scrums</a:t>
            </a:r>
            <a:endParaRPr lang="es-AR" dirty="0" smtClean="0"/>
          </a:p>
          <a:p>
            <a:pPr algn="ctr"/>
            <a:r>
              <a:rPr lang="es-AR" dirty="0" smtClean="0"/>
              <a:t>Sprint </a:t>
            </a:r>
            <a:r>
              <a:rPr lang="es-AR" dirty="0" err="1" smtClean="0"/>
              <a:t>Review</a:t>
            </a:r>
            <a:r>
              <a:rPr lang="es-AR" dirty="0" smtClean="0"/>
              <a:t> con el cliente al final del sprint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286512" y="3202544"/>
            <a:ext cx="14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Team</a:t>
            </a:r>
            <a:r>
              <a:rPr lang="es-AR" dirty="0" smtClean="0"/>
              <a:t> </a:t>
            </a:r>
            <a:r>
              <a:rPr lang="es-AR" dirty="0" err="1" smtClean="0"/>
              <a:t>Velocity</a:t>
            </a:r>
            <a:endParaRPr lang="es-AR" dirty="0"/>
          </a:p>
        </p:txBody>
      </p:sp>
      <p:pic>
        <p:nvPicPr>
          <p:cNvPr id="1026" name="Picture 2" descr="D:\sebastian\Documents\Disenio\Icons - Illustrations\_WINDOWS VISTA ICONS\Performance speed speedometer gua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36" y="1345156"/>
            <a:ext cx="1811361" cy="1811361"/>
          </a:xfrm>
          <a:prstGeom prst="rect">
            <a:avLst/>
          </a:prstGeom>
          <a:noFill/>
        </p:spPr>
      </p:pic>
      <p:pic>
        <p:nvPicPr>
          <p:cNvPr id="11" name="Picture 3" descr="D:\sebastian\Documents\Disenio\Icons - Illustrations\_WINDOWS SERVER ICONS\People\user man person peop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8860" y="4714680"/>
            <a:ext cx="1000132" cy="1360939"/>
          </a:xfrm>
          <a:prstGeom prst="rect">
            <a:avLst/>
          </a:prstGeom>
          <a:noFill/>
        </p:spPr>
      </p:pic>
      <p:pic>
        <p:nvPicPr>
          <p:cNvPr id="13" name="Picture 2" descr="D:\sebastian\Documents\Disenio\Icons - Illustrations\_WINDOWS VISTA ICONS\Female User woman people pers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0100" y="4786118"/>
            <a:ext cx="906089" cy="1262054"/>
          </a:xfrm>
          <a:prstGeom prst="rect">
            <a:avLst/>
          </a:prstGeom>
          <a:noFill/>
        </p:spPr>
      </p:pic>
      <p:pic>
        <p:nvPicPr>
          <p:cNvPr id="15" name="Picture 7" descr="http://railspikes.com/assets/2009/2/2/Picture_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72132" y="3916924"/>
            <a:ext cx="2698243" cy="2428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5"/>
          <p:cNvSpPr txBox="1"/>
          <p:nvPr/>
        </p:nvSpPr>
        <p:spPr>
          <a:xfrm>
            <a:off x="5500694" y="64172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Backlog</a:t>
            </a:r>
            <a:endParaRPr lang="es-AR" dirty="0" smtClean="0"/>
          </a:p>
        </p:txBody>
      </p:sp>
      <p:pic>
        <p:nvPicPr>
          <p:cNvPr id="17" name="Picture 2" descr="PivotalTracke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9104028">
            <a:off x="5494922" y="5060410"/>
            <a:ext cx="2838450" cy="200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71406" y="1428736"/>
          <a:ext cx="892971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Plan de Entregas Incrementales</a:t>
            </a:r>
          </a:p>
        </p:txBody>
      </p:sp>
      <p:pic>
        <p:nvPicPr>
          <p:cNvPr id="8" name="Picture 2" descr="D:\sebastian\Documents\Disenio\Icons - Illustrations\software boxes\software bo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43042" y="3143248"/>
            <a:ext cx="616840" cy="619124"/>
          </a:xfrm>
          <a:prstGeom prst="rect">
            <a:avLst/>
          </a:prstGeom>
          <a:noFill/>
        </p:spPr>
      </p:pic>
      <p:pic>
        <p:nvPicPr>
          <p:cNvPr id="10" name="Picture 2" descr="D:\sebastian\Documents\Disenio\Icons - Illustrations\software boxes\software bo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14612" y="3143248"/>
            <a:ext cx="616840" cy="61912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0" y="5539103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Cada entrega debe estar integrada y agregar valor al cliente</a:t>
            </a:r>
            <a:endParaRPr lang="es-AR" sz="2400" dirty="0"/>
          </a:p>
        </p:txBody>
      </p:sp>
      <p:pic>
        <p:nvPicPr>
          <p:cNvPr id="12" name="Picture 2" descr="D:\sebastian\Documents\Disenio\Icons - Illustrations\software boxes\software bo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86182" y="3143248"/>
            <a:ext cx="616840" cy="619124"/>
          </a:xfrm>
          <a:prstGeom prst="rect">
            <a:avLst/>
          </a:prstGeom>
          <a:noFill/>
        </p:spPr>
      </p:pic>
      <p:pic>
        <p:nvPicPr>
          <p:cNvPr id="13" name="Picture 2" descr="D:\sebastian\Documents\Disenio\Icons - Illustrations\software boxes\software bo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12416" y="3143248"/>
            <a:ext cx="616840" cy="619124"/>
          </a:xfrm>
          <a:prstGeom prst="rect">
            <a:avLst/>
          </a:prstGeom>
          <a:noFill/>
        </p:spPr>
      </p:pic>
      <p:pic>
        <p:nvPicPr>
          <p:cNvPr id="14" name="Picture 2" descr="D:\sebastian\Documents\Disenio\Icons - Illustrations\software boxes\software box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33744" y="3151300"/>
            <a:ext cx="616840" cy="619124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18" idx="2"/>
            <a:endCxn id="8" idx="0"/>
          </p:cNvCxnSpPr>
          <p:nvPr/>
        </p:nvCxnSpPr>
        <p:spPr>
          <a:xfrm rot="5400000">
            <a:off x="1850831" y="2315186"/>
            <a:ext cx="928694" cy="727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00166" y="1568223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i="1" dirty="0" smtClean="0"/>
              <a:t>Definir el contenido de cada entrega</a:t>
            </a:r>
            <a:endParaRPr lang="es-A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http://railspikes.com/assets/2009/2/2/Picture_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214422"/>
            <a:ext cx="2142722" cy="1928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Comunicaciones</a:t>
            </a:r>
          </a:p>
        </p:txBody>
      </p:sp>
      <p:pic>
        <p:nvPicPr>
          <p:cNvPr id="13" name="Picture 2" descr="PivotalTrack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104028">
            <a:off x="922890" y="2131450"/>
            <a:ext cx="2838450" cy="200025"/>
          </a:xfrm>
          <a:prstGeom prst="rect">
            <a:avLst/>
          </a:prstGeom>
          <a:noFill/>
        </p:spPr>
      </p:pic>
      <p:pic>
        <p:nvPicPr>
          <p:cNvPr id="14" name="Picture 3" descr="D:\sebastian\Documents\Disenio\Icons - Illustrations\_WINDOWS SERVER ICONS\Documents\Document Bullet List Whi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4500570"/>
            <a:ext cx="1274221" cy="164307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5715008" y="620294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Minutas de Reunión</a:t>
            </a:r>
            <a:endParaRPr lang="es-AR" dirty="0"/>
          </a:p>
        </p:txBody>
      </p:sp>
      <p:sp>
        <p:nvSpPr>
          <p:cNvPr id="16" name="AutoShape 5" descr="http://venturebeat.com/wp-content/uploads/2009/12/google-groups-logo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7" name="Picture 7" descr="http://venturebeat.com/wp-content/uploads/2009/12/google-groups-logo.jpe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4214818"/>
            <a:ext cx="2000264" cy="2000264"/>
          </a:xfrm>
          <a:prstGeom prst="rect">
            <a:avLst/>
          </a:prstGeom>
          <a:noFill/>
          <a:effectLst/>
        </p:spPr>
      </p:pic>
      <p:sp>
        <p:nvSpPr>
          <p:cNvPr id="18" name="TextBox 17"/>
          <p:cNvSpPr txBox="1"/>
          <p:nvPr/>
        </p:nvSpPr>
        <p:spPr>
          <a:xfrm>
            <a:off x="857224" y="6072206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Google </a:t>
            </a:r>
            <a:r>
              <a:rPr lang="es-AR" dirty="0" err="1" smtClean="0"/>
              <a:t>Group</a:t>
            </a:r>
            <a:endParaRPr lang="es-AR" dirty="0" smtClean="0"/>
          </a:p>
          <a:p>
            <a:pPr algn="ctr"/>
            <a:r>
              <a:rPr lang="es-AR" dirty="0" smtClean="0"/>
              <a:t>(comunicaciones diarias)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6788273" y="4069454"/>
            <a:ext cx="568115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86182" y="2285991"/>
            <a:ext cx="157163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8662" y="328612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Reporte de Avance: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24" name="Picture 3" descr="D:\sebastian\Documents\Disenio\Icons - Illustrations\_WINDOWS VISTA ICONS\Generic User person peopl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000728" y="1286064"/>
            <a:ext cx="1067045" cy="1298574"/>
          </a:xfrm>
          <a:prstGeom prst="rect">
            <a:avLst/>
          </a:prstGeom>
          <a:noFill/>
        </p:spPr>
      </p:pic>
      <p:sp>
        <p:nvSpPr>
          <p:cNvPr id="25" name="6 CuadroTexto"/>
          <p:cNvSpPr txBox="1"/>
          <p:nvPr/>
        </p:nvSpPr>
        <p:spPr>
          <a:xfrm>
            <a:off x="4500530" y="28577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Weekly</a:t>
            </a:r>
            <a:r>
              <a:rPr lang="es-AR" dirty="0" smtClean="0"/>
              <a:t> </a:t>
            </a:r>
            <a:r>
              <a:rPr lang="es-AR" dirty="0" err="1" smtClean="0"/>
              <a:t>Scrums</a:t>
            </a:r>
            <a:endParaRPr lang="es-AR" dirty="0" smtClean="0"/>
          </a:p>
          <a:p>
            <a:pPr algn="ctr"/>
            <a:r>
              <a:rPr lang="es-AR" dirty="0" smtClean="0"/>
              <a:t>Sprint </a:t>
            </a:r>
            <a:r>
              <a:rPr lang="es-AR" dirty="0" err="1" smtClean="0"/>
              <a:t>Review</a:t>
            </a:r>
            <a:r>
              <a:rPr lang="es-AR" dirty="0" smtClean="0"/>
              <a:t> con el cliente al final del sprint</a:t>
            </a:r>
          </a:p>
        </p:txBody>
      </p:sp>
      <p:pic>
        <p:nvPicPr>
          <p:cNvPr id="26" name="Picture 3" descr="D:\sebastian\Documents\Disenio\Icons - Illustrations\_WINDOWS SERVER ICONS\People\user man person peopl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29422" y="1571612"/>
            <a:ext cx="1000132" cy="1360939"/>
          </a:xfrm>
          <a:prstGeom prst="rect">
            <a:avLst/>
          </a:prstGeom>
          <a:noFill/>
        </p:spPr>
      </p:pic>
      <p:pic>
        <p:nvPicPr>
          <p:cNvPr id="27" name="Picture 2" descr="D:\sebastian\Documents\Disenio\Icons - Illustrations\_WINDOWS VISTA ICONS\Female User woman people person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00662" y="1643050"/>
            <a:ext cx="906089" cy="12620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7158" y="4726742"/>
            <a:ext cx="77153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/>
              <a:t>Reuniones de Retrospectiva:</a:t>
            </a:r>
          </a:p>
          <a:p>
            <a:pPr lvl="1">
              <a:buFont typeface="Arial" pitchFamily="34" charset="0"/>
              <a:buChar char="•"/>
            </a:pPr>
            <a:r>
              <a:rPr lang="es-AR" sz="2400" dirty="0" smtClean="0"/>
              <a:t> En la mitad y al final del proyecto</a:t>
            </a:r>
          </a:p>
          <a:p>
            <a:pPr lvl="1">
              <a:buFont typeface="Arial" pitchFamily="34" charset="0"/>
              <a:buChar char="•"/>
            </a:pPr>
            <a:r>
              <a:rPr lang="es-AR" sz="2400" dirty="0" smtClean="0"/>
              <a:t> Que hicimos mal?</a:t>
            </a:r>
          </a:p>
          <a:p>
            <a:pPr lvl="1">
              <a:buFont typeface="Arial" pitchFamily="34" charset="0"/>
              <a:buChar char="•"/>
            </a:pPr>
            <a:r>
              <a:rPr lang="es-AR" sz="2400" dirty="0" smtClean="0"/>
              <a:t> Que hicimos bien?</a:t>
            </a:r>
          </a:p>
          <a:p>
            <a:pPr lvl="1">
              <a:buFont typeface="Arial" pitchFamily="34" charset="0"/>
              <a:buChar char="•"/>
            </a:pPr>
            <a:r>
              <a:rPr lang="es-AR" sz="2400" dirty="0" smtClean="0"/>
              <a:t> Mostrar </a:t>
            </a:r>
            <a:r>
              <a:rPr lang="es-AR" sz="2400" dirty="0" smtClean="0"/>
              <a:t>resultados en presentación final</a:t>
            </a:r>
            <a:endParaRPr lang="es-AR" sz="24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 smtClean="0">
                <a:solidFill>
                  <a:schemeClr val="tx2">
                    <a:lumMod val="50000"/>
                  </a:schemeClr>
                </a:solidFill>
              </a:rPr>
              <a:t>Aprendizaje y Cierre</a:t>
            </a:r>
            <a:endParaRPr lang="es-AR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5" name="Picture 2" descr="D:\sebastian\Documents\Disenio\Icons - Illustrations\_WINDOWS VISTA ICONS\Female User woman people pers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2969" y="1987550"/>
            <a:ext cx="906089" cy="1262054"/>
          </a:xfrm>
          <a:prstGeom prst="rect">
            <a:avLst/>
          </a:prstGeom>
          <a:noFill/>
        </p:spPr>
      </p:pic>
      <p:pic>
        <p:nvPicPr>
          <p:cNvPr id="16" name="Picture 3" descr="D:\sebastian\Documents\Disenio\Icons - Illustrations\_WINDOWS VISTA ICONS\Generic User person peo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1928802"/>
            <a:ext cx="1067045" cy="1298574"/>
          </a:xfrm>
          <a:prstGeom prst="rect">
            <a:avLst/>
          </a:prstGeom>
          <a:noFill/>
        </p:spPr>
      </p:pic>
      <p:pic>
        <p:nvPicPr>
          <p:cNvPr id="17" name="Picture 3" descr="D:\sebastian\Documents\Disenio\Icons - Illustrations\_WINDOWS SERVER ICONS\People\user man person peo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2571744"/>
            <a:ext cx="1000132" cy="1360939"/>
          </a:xfrm>
          <a:prstGeom prst="rect">
            <a:avLst/>
          </a:prstGeom>
          <a:noFill/>
        </p:spPr>
      </p:pic>
      <p:pic>
        <p:nvPicPr>
          <p:cNvPr id="18" name="Picture 3" descr="D:\sebastian\Documents\Disenio\Icons - Illustrations\_WINDOWS VISTA ICONS\Generic User person peo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237151" y="2559054"/>
            <a:ext cx="1067045" cy="1298574"/>
          </a:xfrm>
          <a:prstGeom prst="rect">
            <a:avLst/>
          </a:prstGeom>
          <a:noFill/>
        </p:spPr>
      </p:pic>
      <p:pic>
        <p:nvPicPr>
          <p:cNvPr id="19" name="Picture 2" descr="browse, compass, map, navigate, navigator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2819400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1928802"/>
            <a:ext cx="9144000" cy="1143000"/>
          </a:xfrm>
        </p:spPr>
        <p:txBody>
          <a:bodyPr/>
          <a:lstStyle/>
          <a:p>
            <a:r>
              <a:rPr lang="es-AR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Preguntas</a:t>
            </a:r>
            <a:endParaRPr lang="es-AR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" name="Picture 2" descr="C:\Users\Familia Compaq\Documents\Disenio\Icons - Illustrations\_WINDOWS VISTA ICONS\Help Question 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3286124"/>
            <a:ext cx="1857388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0" y="2928942"/>
            <a:ext cx="9144000" cy="1143000"/>
          </a:xfrm>
        </p:spPr>
        <p:txBody>
          <a:bodyPr/>
          <a:lstStyle/>
          <a:p>
            <a:r>
              <a:rPr lang="es-AR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Gracias!</a:t>
            </a:r>
            <a:endParaRPr lang="es-AR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Metodología</a:t>
            </a:r>
            <a:endParaRPr kumimoji="0" lang="es-AR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925281"/>
            <a:ext cx="742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SCRUM</a:t>
            </a:r>
            <a:endParaRPr lang="es-AR" sz="3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5286388"/>
            <a:ext cx="8501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Características:</a:t>
            </a:r>
          </a:p>
          <a:p>
            <a:pPr>
              <a:buFont typeface="Arial" pitchFamily="34" charset="0"/>
              <a:buChar char="•"/>
            </a:pPr>
            <a:r>
              <a:rPr lang="es-AR" sz="2000" dirty="0" smtClean="0"/>
              <a:t> Sprint de 2 semanas</a:t>
            </a:r>
          </a:p>
          <a:p>
            <a:pPr>
              <a:buFont typeface="Arial" pitchFamily="34" charset="0"/>
              <a:buChar char="•"/>
            </a:pPr>
            <a:r>
              <a:rPr lang="es-AR" sz="2000" dirty="0"/>
              <a:t> </a:t>
            </a:r>
            <a:r>
              <a:rPr lang="es-AR" sz="2000" dirty="0" smtClean="0"/>
              <a:t>Equipo de pares de 4 integrantes</a:t>
            </a:r>
          </a:p>
          <a:p>
            <a:pPr>
              <a:buFont typeface="Arial" pitchFamily="34" charset="0"/>
              <a:buChar char="•"/>
            </a:pPr>
            <a:r>
              <a:rPr lang="es-AR" sz="2000" dirty="0" smtClean="0"/>
              <a:t> Sprint </a:t>
            </a:r>
            <a:r>
              <a:rPr lang="es-AR" sz="2000" dirty="0" err="1" smtClean="0"/>
              <a:t>Review</a:t>
            </a:r>
            <a:r>
              <a:rPr lang="es-AR" sz="2000" dirty="0" smtClean="0"/>
              <a:t> en cada reunión formal de la materia</a:t>
            </a:r>
            <a:endParaRPr lang="es-AR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637220"/>
            <a:ext cx="7858180" cy="364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Herramienta Principal</a:t>
            </a:r>
          </a:p>
        </p:txBody>
      </p:sp>
      <p:pic>
        <p:nvPicPr>
          <p:cNvPr id="10" name="Picture 2" descr="http://www.henriksen.no/content/binary/Keepingtrackofmyuserstories_A5A1/image_thum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214423"/>
            <a:ext cx="5652893" cy="500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286512" y="3143248"/>
            <a:ext cx="285748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Características:</a:t>
            </a:r>
          </a:p>
          <a:p>
            <a:pPr>
              <a:buFont typeface="Arial" pitchFamily="34" charset="0"/>
              <a:buChar char="•"/>
            </a:pPr>
            <a:r>
              <a:rPr lang="es-AR" sz="2000" dirty="0" smtClean="0"/>
              <a:t>Orientada a SCRUM</a:t>
            </a:r>
          </a:p>
          <a:p>
            <a:pPr>
              <a:buFont typeface="Arial" pitchFamily="34" charset="0"/>
              <a:buChar char="•"/>
            </a:pPr>
            <a:r>
              <a:rPr lang="es-AR" sz="2000" dirty="0" smtClean="0"/>
              <a:t>Administración colaborativa del </a:t>
            </a:r>
            <a:r>
              <a:rPr lang="es-AR" sz="2000" dirty="0" err="1" smtClean="0"/>
              <a:t>Backlog</a:t>
            </a:r>
            <a:endParaRPr lang="es-AR" sz="2000" dirty="0" smtClean="0"/>
          </a:p>
          <a:p>
            <a:pPr>
              <a:buFont typeface="Arial" pitchFamily="34" charset="0"/>
              <a:buChar char="•"/>
            </a:pPr>
            <a:r>
              <a:rPr lang="es-AR" sz="2000" dirty="0" smtClean="0"/>
              <a:t>Online</a:t>
            </a:r>
          </a:p>
          <a:p>
            <a:pPr>
              <a:buFont typeface="Arial" pitchFamily="34" charset="0"/>
              <a:buChar char="•"/>
            </a:pPr>
            <a:r>
              <a:rPr lang="es-AR" sz="2000" dirty="0" smtClean="0"/>
              <a:t>Incluye Métricas</a:t>
            </a:r>
            <a:endParaRPr lang="es-AR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648869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>
                <a:hlinkClick r:id="rId4"/>
              </a:rPr>
              <a:t>http://www.pivotaltracker.com</a:t>
            </a:r>
            <a:endParaRPr lang="es-AR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264371">
            <a:off x="-551404" y="3437909"/>
            <a:ext cx="7498374" cy="54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Planificación</a:t>
            </a:r>
          </a:p>
        </p:txBody>
      </p:sp>
      <p:pic>
        <p:nvPicPr>
          <p:cNvPr id="19458" name="Picture 2" descr="Planning Pok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1000108"/>
            <a:ext cx="2324100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60" name="Picture 4" descr="http://www.ehu.es/Degypi/Gestion/imagenesPM/wbs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1071546"/>
            <a:ext cx="3000396" cy="2000264"/>
          </a:xfrm>
          <a:prstGeom prst="rect">
            <a:avLst/>
          </a:prstGeom>
          <a:noFill/>
        </p:spPr>
      </p:pic>
      <p:pic>
        <p:nvPicPr>
          <p:cNvPr id="19463" name="Picture 7" descr="http://railspikes.com/assets/2009/2/2/Picture_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3714752"/>
            <a:ext cx="2698243" cy="2428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5"/>
          <p:cNvSpPr txBox="1"/>
          <p:nvPr/>
        </p:nvSpPr>
        <p:spPr>
          <a:xfrm>
            <a:off x="714348" y="300037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WBS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857224" y="621508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Backlog</a:t>
            </a:r>
            <a:endParaRPr lang="es-AR" dirty="0" smtClean="0"/>
          </a:p>
        </p:txBody>
      </p:sp>
      <p:sp>
        <p:nvSpPr>
          <p:cNvPr id="9" name="TextBox 5"/>
          <p:cNvSpPr txBox="1"/>
          <p:nvPr/>
        </p:nvSpPr>
        <p:spPr>
          <a:xfrm>
            <a:off x="5643570" y="328612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Planning</a:t>
            </a:r>
            <a:r>
              <a:rPr lang="es-AR" dirty="0" smtClean="0"/>
              <a:t> </a:t>
            </a:r>
            <a:r>
              <a:rPr lang="es-AR" dirty="0" err="1" smtClean="0"/>
              <a:t>Poker</a:t>
            </a:r>
            <a:endParaRPr lang="es-A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60" y="3786190"/>
            <a:ext cx="2214578" cy="245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5"/>
          <p:cNvSpPr txBox="1"/>
          <p:nvPr/>
        </p:nvSpPr>
        <p:spPr>
          <a:xfrm>
            <a:off x="5715008" y="628652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Roles en SCRUM</a:t>
            </a:r>
          </a:p>
        </p:txBody>
      </p:sp>
      <p:pic>
        <p:nvPicPr>
          <p:cNvPr id="12" name="Picture 2" descr="PivotalTrack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9104028">
            <a:off x="851452" y="4917533"/>
            <a:ext cx="2838450" cy="200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Análisis, Arquitectura y Diseño</a:t>
            </a:r>
          </a:p>
        </p:txBody>
      </p:sp>
      <p:sp>
        <p:nvSpPr>
          <p:cNvPr id="32770" name="AutoShape 2" descr="http://www.balsamiq.com/images/mockups_fp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5929322" y="613150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Mockups</a:t>
            </a:r>
            <a:r>
              <a:rPr lang="es-AR" dirty="0" smtClean="0"/>
              <a:t> de Pantallas</a:t>
            </a:r>
            <a:endParaRPr lang="es-AR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72198" y="4143380"/>
            <a:ext cx="2202407" cy="188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4071942"/>
            <a:ext cx="328019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/>
          <p:cNvSpPr txBox="1"/>
          <p:nvPr/>
        </p:nvSpPr>
        <p:spPr>
          <a:xfrm>
            <a:off x="1357290" y="614364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Diagramas 4 + 1</a:t>
            </a:r>
            <a:endParaRPr lang="es-A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1577994"/>
            <a:ext cx="28575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5"/>
          <p:cNvSpPr txBox="1"/>
          <p:nvPr/>
        </p:nvSpPr>
        <p:spPr>
          <a:xfrm>
            <a:off x="1357290" y="320254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Diagrama de casos de uso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5715008" y="3131106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User</a:t>
            </a:r>
            <a:r>
              <a:rPr lang="es-AR" dirty="0" smtClean="0"/>
              <a:t> </a:t>
            </a:r>
            <a:r>
              <a:rPr lang="es-AR" dirty="0" err="1" smtClean="0"/>
              <a:t>Stories</a:t>
            </a:r>
            <a:endParaRPr lang="es-AR" dirty="0" smtClean="0"/>
          </a:p>
        </p:txBody>
      </p:sp>
      <p:pic>
        <p:nvPicPr>
          <p:cNvPr id="20482" name="Picture 2" descr="chat, forum, happy, talk, user16 icon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bg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357950" y="1571612"/>
            <a:ext cx="1428759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Tecnologías de Desarrollo</a:t>
            </a:r>
          </a:p>
        </p:txBody>
      </p:sp>
      <p:pic>
        <p:nvPicPr>
          <p:cNvPr id="22529" name="Picture 1" descr="D:\sebastian\Documents\Disenio\Logos\SQL Server 2008\SQL Server 2008 Grid 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214818"/>
            <a:ext cx="2398318" cy="1500198"/>
          </a:xfrm>
          <a:prstGeom prst="rect">
            <a:avLst/>
          </a:prstGeom>
          <a:noFill/>
        </p:spPr>
      </p:pic>
      <p:pic>
        <p:nvPicPr>
          <p:cNvPr id="22530" name="Picture 2" descr="D:\sebastian\Documents\Disenio\Logos\Microsoft .NET - NET\Microsoft .net logo 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2143116"/>
            <a:ext cx="2256335" cy="1143008"/>
          </a:xfrm>
          <a:prstGeom prst="rect">
            <a:avLst/>
          </a:prstGeom>
          <a:noFill/>
        </p:spPr>
      </p:pic>
      <p:pic>
        <p:nvPicPr>
          <p:cNvPr id="22531" name="Picture 3" descr="D:\sebastian\Documents\Disenio\Logos\Visual Studio\Visual Studio 2008 (Generic)\Visual Studio 2008 Generic v_c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27149" y="2249563"/>
            <a:ext cx="3230537" cy="965123"/>
          </a:xfrm>
          <a:prstGeom prst="rect">
            <a:avLst/>
          </a:prstGeom>
          <a:noFill/>
        </p:spPr>
      </p:pic>
      <p:pic>
        <p:nvPicPr>
          <p:cNvPr id="22532" name="Picture 4" descr="D:\sebastian\Documents\Disenio\vista 5728 icons png\iisres.dll_I4e88_040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6446" y="4214818"/>
            <a:ext cx="1581144" cy="1581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Configuración y Versionado</a:t>
            </a:r>
          </a:p>
        </p:txBody>
      </p:sp>
      <p:grpSp>
        <p:nvGrpSpPr>
          <p:cNvPr id="46" name="45 Grupo"/>
          <p:cNvGrpSpPr/>
          <p:nvPr/>
        </p:nvGrpSpPr>
        <p:grpSpPr>
          <a:xfrm>
            <a:off x="6153200" y="4798464"/>
            <a:ext cx="2776518" cy="1285866"/>
            <a:chOff x="6072198" y="3143248"/>
            <a:chExt cx="2776518" cy="1285866"/>
          </a:xfrm>
        </p:grpSpPr>
        <p:pic>
          <p:nvPicPr>
            <p:cNvPr id="25603" name="Picture 3" descr="D:\sebastian\Documents\Disenio\Icons - Illustrations\Internet Clouds web\cloud illustration ic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72198" y="3143248"/>
              <a:ext cx="2776518" cy="1285866"/>
            </a:xfrm>
            <a:prstGeom prst="rect">
              <a:avLst/>
            </a:prstGeom>
            <a:noFill/>
          </p:spPr>
        </p:pic>
        <p:pic>
          <p:nvPicPr>
            <p:cNvPr id="16386" name="Picture 2" descr="Google Code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43702" y="3643314"/>
              <a:ext cx="1533525" cy="381001"/>
            </a:xfrm>
            <a:prstGeom prst="rect">
              <a:avLst/>
            </a:prstGeom>
            <a:noFill/>
          </p:spPr>
        </p:pic>
      </p:grpSp>
      <p:pic>
        <p:nvPicPr>
          <p:cNvPr id="16388" name="Picture 4" descr="http://tortoisesvn.net/themes/logo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497FFF"/>
              </a:clrFrom>
              <a:clrTo>
                <a:srgbClr val="497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5084216"/>
            <a:ext cx="1247775" cy="69532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8" name="Straight Arrow Connector 15"/>
          <p:cNvCxnSpPr>
            <a:stCxn id="16388" idx="3"/>
          </p:cNvCxnSpPr>
          <p:nvPr/>
        </p:nvCxnSpPr>
        <p:spPr>
          <a:xfrm>
            <a:off x="5105395" y="5431879"/>
            <a:ext cx="1047805" cy="9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5"/>
          <p:cNvCxnSpPr>
            <a:stCxn id="25" idx="3"/>
            <a:endCxn id="16388" idx="1"/>
          </p:cNvCxnSpPr>
          <p:nvPr/>
        </p:nvCxnSpPr>
        <p:spPr>
          <a:xfrm>
            <a:off x="2233584" y="4438651"/>
            <a:ext cx="1624036" cy="993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5"/>
          <p:cNvCxnSpPr>
            <a:stCxn id="26" idx="3"/>
            <a:endCxn id="16388" idx="1"/>
          </p:cNvCxnSpPr>
          <p:nvPr/>
        </p:nvCxnSpPr>
        <p:spPr>
          <a:xfrm flipV="1">
            <a:off x="2143108" y="5431879"/>
            <a:ext cx="1714512" cy="509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Familia Compaq\Documents\Disenio\usuario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034" y="3571876"/>
            <a:ext cx="1733550" cy="1733550"/>
          </a:xfrm>
          <a:prstGeom prst="rect">
            <a:avLst/>
          </a:prstGeom>
          <a:noFill/>
          <a:scene3d>
            <a:camera prst="orthographicFront">
              <a:rot lat="0" lon="10799977" rev="0"/>
            </a:camera>
            <a:lightRig rig="threePt" dir="t"/>
          </a:scene3d>
        </p:spPr>
      </p:pic>
      <p:pic>
        <p:nvPicPr>
          <p:cNvPr id="26" name="Picture 3" descr="C:\Users\Familia Compaq\Documents\Disenio\usuario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348" y="5227068"/>
            <a:ext cx="1428760" cy="142876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26" name="Picture 2" descr="D:\sebastian\Documents\Disenio\Icons - Illustrations\_WINDOWS SERVER ICONS\Documents\Document Bullet List Whit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86182" y="1071546"/>
            <a:ext cx="1440423" cy="18573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5"/>
          <p:cNvSpPr txBox="1"/>
          <p:nvPr/>
        </p:nvSpPr>
        <p:spPr>
          <a:xfrm>
            <a:off x="2928926" y="298823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Documento de Configuración</a:t>
            </a:r>
            <a:endParaRPr lang="es-AR" dirty="0"/>
          </a:p>
        </p:txBody>
      </p:sp>
      <p:sp>
        <p:nvSpPr>
          <p:cNvPr id="60" name="TextBox 5"/>
          <p:cNvSpPr txBox="1"/>
          <p:nvPr/>
        </p:nvSpPr>
        <p:spPr>
          <a:xfrm>
            <a:off x="4643438" y="621508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Versionado</a:t>
            </a:r>
            <a:endParaRPr lang="es-AR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785786" y="3571876"/>
            <a:ext cx="7715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3102" y="1711099"/>
            <a:ext cx="28765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Pruebas</a:t>
            </a:r>
          </a:p>
        </p:txBody>
      </p:sp>
      <p:pic>
        <p:nvPicPr>
          <p:cNvPr id="26626" name="Picture 2" descr="D:\sebastian\Documents\Disenio\Icons - Illustrations\_WINDOWS VISTA ICONS\Female User woman people per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3299" y="2092119"/>
            <a:ext cx="906089" cy="1262054"/>
          </a:xfrm>
          <a:prstGeom prst="rect">
            <a:avLst/>
          </a:prstGeom>
          <a:noFill/>
        </p:spPr>
      </p:pic>
      <p:pic>
        <p:nvPicPr>
          <p:cNvPr id="26627" name="Picture 3" descr="D:\sebastian\Documents\Disenio\Icons - Illustrations\_WINDOWS VISTA ICONS\Generic User person peop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958" y="2139727"/>
            <a:ext cx="1067045" cy="1298574"/>
          </a:xfrm>
          <a:prstGeom prst="rect">
            <a:avLst/>
          </a:prstGeom>
          <a:noFill/>
        </p:spPr>
      </p:pic>
      <p:sp>
        <p:nvSpPr>
          <p:cNvPr id="19" name="Freeform 18"/>
          <p:cNvSpPr/>
          <p:nvPr/>
        </p:nvSpPr>
        <p:spPr>
          <a:xfrm>
            <a:off x="6400800" y="2189991"/>
            <a:ext cx="1087821" cy="283779"/>
          </a:xfrm>
          <a:custGeom>
            <a:avLst/>
            <a:gdLst>
              <a:gd name="connsiteX0" fmla="*/ 0 w 1087821"/>
              <a:gd name="connsiteY0" fmla="*/ 283779 h 283779"/>
              <a:gd name="connsiteX1" fmla="*/ 488731 w 1087821"/>
              <a:gd name="connsiteY1" fmla="*/ 15765 h 283779"/>
              <a:gd name="connsiteX2" fmla="*/ 1087821 w 1087821"/>
              <a:gd name="connsiteY2" fmla="*/ 189186 h 28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283779">
                <a:moveTo>
                  <a:pt x="0" y="283779"/>
                </a:moveTo>
                <a:cubicBezTo>
                  <a:pt x="153714" y="157654"/>
                  <a:pt x="307428" y="31530"/>
                  <a:pt x="488731" y="15765"/>
                </a:cubicBezTo>
                <a:cubicBezTo>
                  <a:pt x="670034" y="0"/>
                  <a:pt x="878927" y="94593"/>
                  <a:pt x="1087821" y="189186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Freeform 19"/>
          <p:cNvSpPr/>
          <p:nvPr/>
        </p:nvSpPr>
        <p:spPr>
          <a:xfrm rot="10800000">
            <a:off x="6429388" y="2925545"/>
            <a:ext cx="1087821" cy="283779"/>
          </a:xfrm>
          <a:custGeom>
            <a:avLst/>
            <a:gdLst>
              <a:gd name="connsiteX0" fmla="*/ 0 w 1087821"/>
              <a:gd name="connsiteY0" fmla="*/ 283779 h 283779"/>
              <a:gd name="connsiteX1" fmla="*/ 488731 w 1087821"/>
              <a:gd name="connsiteY1" fmla="*/ 15765 h 283779"/>
              <a:gd name="connsiteX2" fmla="*/ 1087821 w 1087821"/>
              <a:gd name="connsiteY2" fmla="*/ 189186 h 28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283779">
                <a:moveTo>
                  <a:pt x="0" y="283779"/>
                </a:moveTo>
                <a:cubicBezTo>
                  <a:pt x="153714" y="157654"/>
                  <a:pt x="307428" y="31530"/>
                  <a:pt x="488731" y="15765"/>
                </a:cubicBezTo>
                <a:cubicBezTo>
                  <a:pt x="670034" y="0"/>
                  <a:pt x="878927" y="94593"/>
                  <a:pt x="1087821" y="189186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TextBox 20"/>
          <p:cNvSpPr txBox="1"/>
          <p:nvPr/>
        </p:nvSpPr>
        <p:spPr>
          <a:xfrm>
            <a:off x="5643570" y="3571876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Pruebas Cruzadas de los </a:t>
            </a:r>
            <a:r>
              <a:rPr lang="es-AR" dirty="0" err="1" smtClean="0"/>
              <a:t>items</a:t>
            </a:r>
            <a:r>
              <a:rPr lang="es-AR" dirty="0" smtClean="0"/>
              <a:t> del </a:t>
            </a:r>
            <a:r>
              <a:rPr lang="es-AR" dirty="0" err="1" smtClean="0"/>
              <a:t>backlog</a:t>
            </a:r>
            <a:endParaRPr lang="es-AR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786" y="1857364"/>
            <a:ext cx="29051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785786" y="357187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Bug</a:t>
            </a:r>
            <a:r>
              <a:rPr lang="es-AR" dirty="0" smtClean="0"/>
              <a:t> Tracking: </a:t>
            </a:r>
            <a:r>
              <a:rPr lang="es-AR" dirty="0" err="1" smtClean="0"/>
              <a:t>Pivotal</a:t>
            </a:r>
            <a:r>
              <a:rPr lang="es-AR" dirty="0" smtClean="0"/>
              <a:t> </a:t>
            </a:r>
            <a:r>
              <a:rPr lang="es-AR" dirty="0" err="1" smtClean="0"/>
              <a:t>Tracker</a:t>
            </a:r>
            <a:endParaRPr lang="es-AR" dirty="0"/>
          </a:p>
        </p:txBody>
      </p:sp>
      <p:sp>
        <p:nvSpPr>
          <p:cNvPr id="25" name="TextBox 24"/>
          <p:cNvSpPr txBox="1"/>
          <p:nvPr/>
        </p:nvSpPr>
        <p:spPr>
          <a:xfrm>
            <a:off x="1000100" y="6140255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Pruebas Unitarias Automatizadas: VSTS</a:t>
            </a:r>
            <a:endParaRPr lang="es-AR" dirty="0"/>
          </a:p>
        </p:txBody>
      </p:sp>
      <p:pic>
        <p:nvPicPr>
          <p:cNvPr id="27" name="Picture 1" descr="D:\sebastian\Documents\Disenio\Icons - Illustrations\_WINDOWS VISTA ICONS\Green Check checkmark oka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15140" y="2500306"/>
            <a:ext cx="432809" cy="428628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715008" y="6080959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Pruebas de Integración</a:t>
            </a:r>
            <a:endParaRPr lang="es-AR" dirty="0"/>
          </a:p>
        </p:txBody>
      </p:sp>
      <p:sp>
        <p:nvSpPr>
          <p:cNvPr id="3" name="AutoShape 2" descr="cid:image001.jpg@01CAC6C0.4859B6E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340" name="AutoShape 4" descr="cid:image001.jpg@01CAC6C0.4859B6E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342" name="AutoShape 6" descr="cid:image001.jpg@01CAC6C0.4859B6E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4344" name="AutoShape 8" descr="cid:image001.jpg@01CAC6C0.4859B6E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5720" y="4821051"/>
            <a:ext cx="4357718" cy="1188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8" name="Picture 12" descr="D:\sebastian\Documents\Disenio\Icons - Illustrations\_WINDOWS SERVER ICONS\Documents\Check list checklist to do done task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3702" y="4580761"/>
            <a:ext cx="1127720" cy="14541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349" name="Picture 13" descr="D:\sebastian\Documents\Disenio\Icons - Illustrations\_WINDOWS SERVER ICONS\Misc\box arrow blu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15206" y="4429132"/>
            <a:ext cx="928694" cy="842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b="1" dirty="0">
                <a:solidFill>
                  <a:schemeClr val="tx2">
                    <a:lumMod val="50000"/>
                  </a:schemeClr>
                </a:solidFill>
              </a:rPr>
              <a:t>Riesgos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lum bright="1000"/>
          </a:blip>
          <a:srcRect/>
          <a:stretch>
            <a:fillRect/>
          </a:stretch>
        </p:blipFill>
        <p:spPr bwMode="auto">
          <a:xfrm>
            <a:off x="789931" y="1857364"/>
            <a:ext cx="7639721" cy="4040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rot="20158965">
            <a:off x="-984396" y="3279858"/>
            <a:ext cx="11387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7200" b="1" dirty="0" smtClean="0">
                <a:ln w="3175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Planilla de Riesgos</a:t>
            </a:r>
            <a:endParaRPr lang="es-AR" sz="7200" b="1" dirty="0">
              <a:ln w="3175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1908</Words>
  <Application>Microsoft Office PowerPoint</Application>
  <PresentationFormat>On-screen Show (4:3)</PresentationFormat>
  <Paragraphs>166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Proyecto e-Hockey</vt:lpstr>
      <vt:lpstr>Slide 2</vt:lpstr>
      <vt:lpstr>Herramienta Principal</vt:lpstr>
      <vt:lpstr>Planificación</vt:lpstr>
      <vt:lpstr>Análisis, Arquitectura y Diseño</vt:lpstr>
      <vt:lpstr>Tecnologías de Desarrollo</vt:lpstr>
      <vt:lpstr>Configuración y Versionado</vt:lpstr>
      <vt:lpstr>Pruebas</vt:lpstr>
      <vt:lpstr>Riesgos</vt:lpstr>
      <vt:lpstr>Seguimiento y Control</vt:lpstr>
      <vt:lpstr>Plan de Entregas Incrementales</vt:lpstr>
      <vt:lpstr>Comunicaciones</vt:lpstr>
      <vt:lpstr>Aprendizaje y Cierre</vt:lpstr>
      <vt:lpstr>Preguntas</vt:lpstr>
      <vt:lpstr>Gracias!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Desarrollo de Proyectos Informáticos II</dc:title>
  <dc:creator>sebastian</dc:creator>
  <cp:lastModifiedBy>sebastian</cp:lastModifiedBy>
  <cp:revision>112</cp:revision>
  <dcterms:created xsi:type="dcterms:W3CDTF">2010-03-18T20:26:24Z</dcterms:created>
  <dcterms:modified xsi:type="dcterms:W3CDTF">2010-03-22T22:48:46Z</dcterms:modified>
</cp:coreProperties>
</file>