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386" y="-2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75CF8-61F3-42CF-B2E0-E50D03C7A83E}" type="datetimeFigureOut">
              <a:rPr lang="en-US" smtClean="0"/>
              <a:pPr/>
              <a:t>11/28/2010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ACB22-269E-4329-96D9-AE6BE5FA3576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75CF8-61F3-42CF-B2E0-E50D03C7A83E}" type="datetimeFigureOut">
              <a:rPr lang="en-US" smtClean="0"/>
              <a:pPr/>
              <a:t>11/28/2010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ACB22-269E-4329-96D9-AE6BE5FA3576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75CF8-61F3-42CF-B2E0-E50D03C7A83E}" type="datetimeFigureOut">
              <a:rPr lang="en-US" smtClean="0"/>
              <a:pPr/>
              <a:t>11/28/2010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ACB22-269E-4329-96D9-AE6BE5FA3576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75CF8-61F3-42CF-B2E0-E50D03C7A83E}" type="datetimeFigureOut">
              <a:rPr lang="en-US" smtClean="0"/>
              <a:pPr/>
              <a:t>11/28/2010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ACB22-269E-4329-96D9-AE6BE5FA3576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75CF8-61F3-42CF-B2E0-E50D03C7A83E}" type="datetimeFigureOut">
              <a:rPr lang="en-US" smtClean="0"/>
              <a:pPr/>
              <a:t>11/28/2010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ACB22-269E-4329-96D9-AE6BE5FA3576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75CF8-61F3-42CF-B2E0-E50D03C7A83E}" type="datetimeFigureOut">
              <a:rPr lang="en-US" smtClean="0"/>
              <a:pPr/>
              <a:t>11/28/2010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ACB22-269E-4329-96D9-AE6BE5FA3576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75CF8-61F3-42CF-B2E0-E50D03C7A83E}" type="datetimeFigureOut">
              <a:rPr lang="en-US" smtClean="0"/>
              <a:pPr/>
              <a:t>11/28/2010</a:t>
            </a:fld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ACB22-269E-4329-96D9-AE6BE5FA3576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75CF8-61F3-42CF-B2E0-E50D03C7A83E}" type="datetimeFigureOut">
              <a:rPr lang="en-US" smtClean="0"/>
              <a:pPr/>
              <a:t>11/28/2010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ACB22-269E-4329-96D9-AE6BE5FA3576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75CF8-61F3-42CF-B2E0-E50D03C7A83E}" type="datetimeFigureOut">
              <a:rPr lang="en-US" smtClean="0"/>
              <a:pPr/>
              <a:t>11/28/2010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ACB22-269E-4329-96D9-AE6BE5FA3576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75CF8-61F3-42CF-B2E0-E50D03C7A83E}" type="datetimeFigureOut">
              <a:rPr lang="en-US" smtClean="0"/>
              <a:pPr/>
              <a:t>11/28/2010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ACB22-269E-4329-96D9-AE6BE5FA3576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75CF8-61F3-42CF-B2E0-E50D03C7A83E}" type="datetimeFigureOut">
              <a:rPr lang="en-US" smtClean="0"/>
              <a:pPr/>
              <a:t>11/28/2010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ACB22-269E-4329-96D9-AE6BE5FA3576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D75CF8-61F3-42CF-B2E0-E50D03C7A83E}" type="datetimeFigureOut">
              <a:rPr lang="en-US" smtClean="0"/>
              <a:pPr/>
              <a:t>11/28/2010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ACB22-269E-4329-96D9-AE6BE5FA3576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Paralelogramo"/>
          <p:cNvSpPr/>
          <p:nvPr/>
        </p:nvSpPr>
        <p:spPr>
          <a:xfrm rot="1835331">
            <a:off x="525234" y="482342"/>
            <a:ext cx="5501676" cy="3384000"/>
          </a:xfrm>
          <a:prstGeom prst="parallelogram">
            <a:avLst>
              <a:gd name="adj" fmla="val 48957"/>
            </a:avLst>
          </a:prstGeom>
          <a:noFill/>
          <a:ln>
            <a:solidFill>
              <a:schemeClr val="accent3">
                <a:lumMod val="50000"/>
              </a:schemeClr>
            </a:solidFill>
            <a:prstDash val="dash"/>
          </a:ln>
          <a:effectLst>
            <a:outerShdw blurRad="50800" dist="254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pSp>
        <p:nvGrpSpPr>
          <p:cNvPr id="20" name="19 Grupo"/>
          <p:cNvGrpSpPr/>
          <p:nvPr/>
        </p:nvGrpSpPr>
        <p:grpSpPr>
          <a:xfrm>
            <a:off x="1659152" y="4549473"/>
            <a:ext cx="1600200" cy="1143000"/>
            <a:chOff x="5268130" y="3352800"/>
            <a:chExt cx="1828800" cy="1395435"/>
          </a:xfrm>
        </p:grpSpPr>
        <p:pic>
          <p:nvPicPr>
            <p:cNvPr id="1032" name="Picture 8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268130" y="3352800"/>
              <a:ext cx="1828800" cy="13954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" name="11 CuadroTexto"/>
            <p:cNvSpPr txBox="1"/>
            <p:nvPr/>
          </p:nvSpPr>
          <p:spPr>
            <a:xfrm>
              <a:off x="5757987" y="3852831"/>
              <a:ext cx="947057" cy="4509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WAN</a:t>
              </a:r>
              <a:endParaRPr lang="es-A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0" name="39 Grupo"/>
          <p:cNvGrpSpPr/>
          <p:nvPr/>
        </p:nvGrpSpPr>
        <p:grpSpPr>
          <a:xfrm>
            <a:off x="-1160248" y="3863673"/>
            <a:ext cx="1600200" cy="717490"/>
            <a:chOff x="5572930" y="5753100"/>
            <a:chExt cx="1600200" cy="717490"/>
          </a:xfrm>
        </p:grpSpPr>
        <p:pic>
          <p:nvPicPr>
            <p:cNvPr id="1031" name="Picture 7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6102955" y="5753100"/>
              <a:ext cx="432000" cy="43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9 CuadroTexto"/>
            <p:cNvSpPr txBox="1"/>
            <p:nvPr/>
          </p:nvSpPr>
          <p:spPr>
            <a:xfrm>
              <a:off x="5572930" y="6224369"/>
              <a:ext cx="16002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sz="1000" b="1" smtClean="0"/>
                <a:t>Jefe de Cuentas</a:t>
              </a:r>
              <a:endParaRPr lang="es-AR" sz="1000" b="1"/>
            </a:p>
          </p:txBody>
        </p:sp>
        <p:pic>
          <p:nvPicPr>
            <p:cNvPr id="1034" name="Picture 10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6324600" y="5867400"/>
              <a:ext cx="381000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41" name="40 Paralelogramo"/>
          <p:cNvSpPr/>
          <p:nvPr/>
        </p:nvSpPr>
        <p:spPr>
          <a:xfrm rot="1835331">
            <a:off x="3975778" y="2406560"/>
            <a:ext cx="5120703" cy="3384000"/>
          </a:xfrm>
          <a:prstGeom prst="parallelogram">
            <a:avLst>
              <a:gd name="adj" fmla="val 48957"/>
            </a:avLst>
          </a:prstGeom>
          <a:noFill/>
          <a:ln>
            <a:solidFill>
              <a:schemeClr val="accent6">
                <a:lumMod val="50000"/>
              </a:schemeClr>
            </a:solidFill>
            <a:prstDash val="dash"/>
          </a:ln>
          <a:effectLst>
            <a:outerShdw blurRad="50800" dist="254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5" name="44 CuadroTexto"/>
          <p:cNvSpPr txBox="1"/>
          <p:nvPr/>
        </p:nvSpPr>
        <p:spPr>
          <a:xfrm>
            <a:off x="3468902" y="63198"/>
            <a:ext cx="1368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solidFill>
                  <a:schemeClr val="accent3">
                    <a:lumMod val="50000"/>
                  </a:schemeClr>
                </a:solidFill>
                <a:latin typeface="Cambria" pitchFamily="18" charset="0"/>
              </a:rPr>
              <a:t>LAN</a:t>
            </a:r>
            <a:endParaRPr lang="es-AR" dirty="0">
              <a:solidFill>
                <a:schemeClr val="accent3">
                  <a:lumMod val="50000"/>
                </a:schemeClr>
              </a:solidFill>
              <a:latin typeface="Cambria" pitchFamily="18" charset="0"/>
            </a:endParaRPr>
          </a:p>
        </p:txBody>
      </p:sp>
      <p:sp>
        <p:nvSpPr>
          <p:cNvPr id="46" name="45 CuadroTexto"/>
          <p:cNvSpPr txBox="1"/>
          <p:nvPr/>
        </p:nvSpPr>
        <p:spPr>
          <a:xfrm>
            <a:off x="6890008" y="2082498"/>
            <a:ext cx="836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solidFill>
                  <a:schemeClr val="accent6">
                    <a:lumMod val="50000"/>
                  </a:schemeClr>
                </a:solidFill>
                <a:latin typeface="Cambria" pitchFamily="18" charset="0"/>
              </a:rPr>
              <a:t>DMZ</a:t>
            </a:r>
            <a:endParaRPr lang="es-AR" dirty="0">
              <a:solidFill>
                <a:schemeClr val="accent6">
                  <a:lumMod val="50000"/>
                </a:schemeClr>
              </a:solidFill>
              <a:latin typeface="Cambria" pitchFamily="18" charset="0"/>
            </a:endParaRPr>
          </a:p>
        </p:txBody>
      </p:sp>
      <p:cxnSp>
        <p:nvCxnSpPr>
          <p:cNvPr id="48" name="47 Conector recto de flecha"/>
          <p:cNvCxnSpPr/>
          <p:nvPr/>
        </p:nvCxnSpPr>
        <p:spPr>
          <a:xfrm rot="10800000">
            <a:off x="-27578" y="4168473"/>
            <a:ext cx="1686730" cy="952500"/>
          </a:xfrm>
          <a:prstGeom prst="straightConnector1">
            <a:avLst/>
          </a:prstGeom>
          <a:ln w="19050">
            <a:headEnd type="arrow"/>
            <a:tailEnd type="arrow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9" name="48 Conector recto de flecha"/>
          <p:cNvCxnSpPr/>
          <p:nvPr/>
        </p:nvCxnSpPr>
        <p:spPr>
          <a:xfrm rot="10800000">
            <a:off x="3335552" y="5082873"/>
            <a:ext cx="1828800" cy="1588"/>
          </a:xfrm>
          <a:prstGeom prst="straightConnector1">
            <a:avLst/>
          </a:prstGeom>
          <a:ln w="19050">
            <a:headEnd type="arrow"/>
            <a:tailEnd type="arrow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90" name="89 Grupo"/>
          <p:cNvGrpSpPr/>
          <p:nvPr/>
        </p:nvGrpSpPr>
        <p:grpSpPr>
          <a:xfrm>
            <a:off x="4926227" y="1958673"/>
            <a:ext cx="1295400" cy="674783"/>
            <a:chOff x="4926227" y="1958673"/>
            <a:chExt cx="1295400" cy="674783"/>
          </a:xfrm>
        </p:grpSpPr>
        <p:pic>
          <p:nvPicPr>
            <p:cNvPr id="1036" name="Picture 12"/>
            <p:cNvPicPr>
              <a:picLocks noChangeAspect="1" noChangeArrowheads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288177" y="2119106"/>
              <a:ext cx="514350" cy="514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4" name="123 CuadroTexto"/>
            <p:cNvSpPr txBox="1"/>
            <p:nvPr/>
          </p:nvSpPr>
          <p:spPr>
            <a:xfrm>
              <a:off x="4926227" y="1958673"/>
              <a:ext cx="12954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sz="900" b="1" dirty="0" smtClean="0"/>
                <a:t>Base de Datos</a:t>
              </a:r>
              <a:endParaRPr lang="es-AR" sz="900" b="1" dirty="0"/>
            </a:p>
          </p:txBody>
        </p:sp>
      </p:grpSp>
      <p:grpSp>
        <p:nvGrpSpPr>
          <p:cNvPr id="89" name="88 Grupo"/>
          <p:cNvGrpSpPr/>
          <p:nvPr/>
        </p:nvGrpSpPr>
        <p:grpSpPr>
          <a:xfrm>
            <a:off x="2124075" y="3228975"/>
            <a:ext cx="1432449" cy="666357"/>
            <a:chOff x="2194113" y="3257797"/>
            <a:chExt cx="1432449" cy="666357"/>
          </a:xfrm>
        </p:grpSpPr>
        <p:sp>
          <p:nvSpPr>
            <p:cNvPr id="137" name="136 CuadroTexto"/>
            <p:cNvSpPr txBox="1"/>
            <p:nvPr/>
          </p:nvSpPr>
          <p:spPr>
            <a:xfrm>
              <a:off x="2194113" y="3257797"/>
              <a:ext cx="1295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sz="900" b="1" dirty="0" smtClean="0"/>
                <a:t>ASP.NET </a:t>
              </a:r>
            </a:p>
            <a:p>
              <a:pPr algn="ctr"/>
              <a:r>
                <a:rPr lang="es-AR" sz="900" b="1" dirty="0" err="1" smtClean="0"/>
                <a:t>M</a:t>
              </a:r>
              <a:r>
                <a:rPr lang="es-AR" sz="900" b="1" dirty="0" err="1" smtClean="0"/>
                <a:t>embership</a:t>
              </a:r>
              <a:endParaRPr lang="es-AR" sz="900" b="1" dirty="0"/>
            </a:p>
          </p:txBody>
        </p:sp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 rot="202572">
              <a:off x="3160623" y="3381622"/>
              <a:ext cx="465939" cy="5425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cxnSp>
        <p:nvCxnSpPr>
          <p:cNvPr id="105" name="104 Conector recto de flecha"/>
          <p:cNvCxnSpPr>
            <a:endCxn id="71" idx="3"/>
          </p:cNvCxnSpPr>
          <p:nvPr/>
        </p:nvCxnSpPr>
        <p:spPr>
          <a:xfrm rot="10800000">
            <a:off x="-42818" y="5136213"/>
            <a:ext cx="1686730" cy="1588"/>
          </a:xfrm>
          <a:prstGeom prst="straightConnector1">
            <a:avLst/>
          </a:prstGeom>
          <a:ln w="19050">
            <a:headEnd type="arrow"/>
            <a:tailEnd type="arrow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08" name="107 Conector recto de flecha"/>
          <p:cNvCxnSpPr/>
          <p:nvPr/>
        </p:nvCxnSpPr>
        <p:spPr>
          <a:xfrm rot="10800000" flipV="1">
            <a:off x="-27578" y="5120973"/>
            <a:ext cx="1686730" cy="920810"/>
          </a:xfrm>
          <a:prstGeom prst="straightConnector1">
            <a:avLst/>
          </a:prstGeom>
          <a:ln w="19050">
            <a:headEnd type="arrow"/>
            <a:tailEnd type="arrow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27" name="126 Conector recto de flecha"/>
          <p:cNvCxnSpPr/>
          <p:nvPr/>
        </p:nvCxnSpPr>
        <p:spPr>
          <a:xfrm rot="10800000">
            <a:off x="3607125" y="3924300"/>
            <a:ext cx="1584000" cy="90000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2" name="131 CuadroTexto"/>
          <p:cNvSpPr txBox="1"/>
          <p:nvPr/>
        </p:nvSpPr>
        <p:spPr>
          <a:xfrm rot="1762167">
            <a:off x="3919806" y="4250629"/>
            <a:ext cx="1219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900" dirty="0" err="1" smtClean="0"/>
              <a:t>Token</a:t>
            </a:r>
            <a:r>
              <a:rPr lang="es-AR" sz="900" dirty="0" smtClean="0"/>
              <a:t> con </a:t>
            </a:r>
            <a:r>
              <a:rPr lang="es-AR" sz="900" dirty="0" err="1" smtClean="0"/>
              <a:t>Claims</a:t>
            </a:r>
            <a:endParaRPr lang="es-AR" sz="900" dirty="0"/>
          </a:p>
        </p:txBody>
      </p:sp>
      <p:grpSp>
        <p:nvGrpSpPr>
          <p:cNvPr id="71" name="70 Grupo"/>
          <p:cNvGrpSpPr/>
          <p:nvPr/>
        </p:nvGrpSpPr>
        <p:grpSpPr>
          <a:xfrm>
            <a:off x="1556282" y="1281903"/>
            <a:ext cx="1180620" cy="612000"/>
            <a:chOff x="2350770" y="1060590"/>
            <a:chExt cx="1180620" cy="612000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 rot="21425080">
              <a:off x="2350770" y="1060590"/>
              <a:ext cx="420000" cy="61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5" name="134 CuadroTexto"/>
            <p:cNvSpPr txBox="1"/>
            <p:nvPr/>
          </p:nvSpPr>
          <p:spPr>
            <a:xfrm>
              <a:off x="2727960" y="1178700"/>
              <a:ext cx="8034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900" b="1" dirty="0" smtClean="0"/>
                <a:t>Archivos </a:t>
              </a:r>
            </a:p>
            <a:p>
              <a:r>
                <a:rPr lang="es-AR" sz="900" b="1" dirty="0" smtClean="0"/>
                <a:t>compartidos</a:t>
              </a:r>
              <a:endParaRPr lang="es-AR" sz="900" b="1" dirty="0"/>
            </a:p>
          </p:txBody>
        </p:sp>
      </p:grpSp>
      <p:cxnSp>
        <p:nvCxnSpPr>
          <p:cNvPr id="142" name="141 Conector recto de flecha"/>
          <p:cNvCxnSpPr/>
          <p:nvPr/>
        </p:nvCxnSpPr>
        <p:spPr>
          <a:xfrm rot="10800000">
            <a:off x="2005862" y="1777698"/>
            <a:ext cx="720000" cy="4320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144 Conector recto de flecha"/>
          <p:cNvCxnSpPr/>
          <p:nvPr/>
        </p:nvCxnSpPr>
        <p:spPr>
          <a:xfrm rot="10800000">
            <a:off x="3355806" y="2411112"/>
            <a:ext cx="19800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1" name="160 Grupo"/>
          <p:cNvGrpSpPr/>
          <p:nvPr/>
        </p:nvGrpSpPr>
        <p:grpSpPr>
          <a:xfrm>
            <a:off x="-1160248" y="4778073"/>
            <a:ext cx="1600200" cy="717490"/>
            <a:chOff x="5572930" y="5753100"/>
            <a:chExt cx="1600200" cy="717490"/>
          </a:xfrm>
        </p:grpSpPr>
        <p:pic>
          <p:nvPicPr>
            <p:cNvPr id="162" name="Picture 7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6102955" y="5753100"/>
              <a:ext cx="432000" cy="43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63" name="162 CuadroTexto"/>
            <p:cNvSpPr txBox="1"/>
            <p:nvPr/>
          </p:nvSpPr>
          <p:spPr>
            <a:xfrm>
              <a:off x="5572930" y="6224369"/>
              <a:ext cx="16002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sz="1000" b="1" dirty="0" smtClean="0"/>
                <a:t>Superviso</a:t>
              </a:r>
              <a:r>
                <a:rPr lang="es-AR" sz="1000" b="1" dirty="0"/>
                <a:t>r</a:t>
              </a:r>
              <a:endParaRPr lang="es-AR" sz="1000" b="1" dirty="0" smtClean="0"/>
            </a:p>
          </p:txBody>
        </p:sp>
        <p:pic>
          <p:nvPicPr>
            <p:cNvPr id="164" name="Picture 10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6324600" y="5867400"/>
              <a:ext cx="381000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65" name="164 Grupo"/>
          <p:cNvGrpSpPr/>
          <p:nvPr/>
        </p:nvGrpSpPr>
        <p:grpSpPr>
          <a:xfrm>
            <a:off x="-1160248" y="5711523"/>
            <a:ext cx="1600200" cy="717490"/>
            <a:chOff x="5572930" y="5753100"/>
            <a:chExt cx="1600200" cy="717490"/>
          </a:xfrm>
        </p:grpSpPr>
        <p:pic>
          <p:nvPicPr>
            <p:cNvPr id="166" name="Picture 7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6102955" y="5753100"/>
              <a:ext cx="432000" cy="43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67" name="166 CuadroTexto"/>
            <p:cNvSpPr txBox="1"/>
            <p:nvPr/>
          </p:nvSpPr>
          <p:spPr>
            <a:xfrm>
              <a:off x="5572930" y="6224369"/>
              <a:ext cx="16002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sz="1000" b="1" dirty="0" smtClean="0"/>
                <a:t>Agente</a:t>
              </a:r>
              <a:endParaRPr lang="es-AR" sz="1000" b="1" dirty="0"/>
            </a:p>
          </p:txBody>
        </p:sp>
        <p:pic>
          <p:nvPicPr>
            <p:cNvPr id="168" name="Picture 10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6324600" y="5867400"/>
              <a:ext cx="381000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cxnSp>
        <p:nvCxnSpPr>
          <p:cNvPr id="61" name="60 Conector recto de flecha"/>
          <p:cNvCxnSpPr>
            <a:stCxn id="1030" idx="0"/>
            <a:endCxn id="1036" idx="2"/>
          </p:cNvCxnSpPr>
          <p:nvPr/>
        </p:nvCxnSpPr>
        <p:spPr>
          <a:xfrm rot="5400000" flipH="1" flipV="1">
            <a:off x="4553309" y="3549811"/>
            <a:ext cx="1908397" cy="75689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7" name="66 Grupo"/>
          <p:cNvGrpSpPr/>
          <p:nvPr/>
        </p:nvGrpSpPr>
        <p:grpSpPr>
          <a:xfrm>
            <a:off x="2640227" y="2126168"/>
            <a:ext cx="914400" cy="699280"/>
            <a:chOff x="3438525" y="1808027"/>
            <a:chExt cx="914400" cy="699280"/>
          </a:xfrm>
        </p:grpSpPr>
        <p:grpSp>
          <p:nvGrpSpPr>
            <p:cNvPr id="66" name="65 Grupo"/>
            <p:cNvGrpSpPr/>
            <p:nvPr/>
          </p:nvGrpSpPr>
          <p:grpSpPr>
            <a:xfrm>
              <a:off x="3438525" y="1808146"/>
              <a:ext cx="914400" cy="699161"/>
              <a:chOff x="3438525" y="1808146"/>
              <a:chExt cx="914400" cy="699161"/>
            </a:xfrm>
          </p:grpSpPr>
          <p:grpSp>
            <p:nvGrpSpPr>
              <p:cNvPr id="140" name="139 Grupo"/>
              <p:cNvGrpSpPr>
                <a:grpSpLocks noChangeAspect="1"/>
              </p:cNvGrpSpPr>
              <p:nvPr/>
            </p:nvGrpSpPr>
            <p:grpSpPr>
              <a:xfrm>
                <a:off x="3547591" y="1808146"/>
                <a:ext cx="574853" cy="506431"/>
                <a:chOff x="4405695" y="5596498"/>
                <a:chExt cx="794055" cy="699546"/>
              </a:xfrm>
            </p:grpSpPr>
            <p:pic>
              <p:nvPicPr>
                <p:cNvPr id="3" name="Picture 5" descr="I:\Desktop\process.png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rcRect/>
                <a:stretch>
                  <a:fillRect/>
                </a:stretch>
              </p:blipFill>
              <p:spPr bwMode="auto">
                <a:xfrm>
                  <a:off x="4405695" y="5596498"/>
                  <a:ext cx="559825" cy="559825"/>
                </a:xfrm>
                <a:prstGeom prst="rect">
                  <a:avLst/>
                </a:prstGeom>
                <a:noFill/>
              </p:spPr>
            </p:pic>
            <p:pic>
              <p:nvPicPr>
                <p:cNvPr id="139" name="Picture 5" descr="I:\Desktop\process.png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rcRect/>
                <a:stretch>
                  <a:fillRect/>
                </a:stretch>
              </p:blipFill>
              <p:spPr bwMode="auto">
                <a:xfrm>
                  <a:off x="4847105" y="5943397"/>
                  <a:ext cx="352645" cy="352647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141" name="140 CuadroTexto"/>
              <p:cNvSpPr txBox="1"/>
              <p:nvPr/>
            </p:nvSpPr>
            <p:spPr>
              <a:xfrm>
                <a:off x="3438525" y="2276475"/>
                <a:ext cx="91440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AR" sz="900" b="1" dirty="0" smtClean="0"/>
                  <a:t>Procesamiento</a:t>
                </a:r>
                <a:endParaRPr lang="es-AR" sz="900" b="1" dirty="0"/>
              </a:p>
            </p:txBody>
          </p:sp>
        </p:grpSp>
        <p:pic>
          <p:nvPicPr>
            <p:cNvPr id="4" name="Picture 2" descr="I:\Desktop\time_icon.pn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3962400" y="1808027"/>
              <a:ext cx="223200" cy="228241"/>
            </a:xfrm>
            <a:prstGeom prst="rect">
              <a:avLst/>
            </a:prstGeom>
            <a:noFill/>
          </p:spPr>
        </p:pic>
      </p:grpSp>
      <p:cxnSp>
        <p:nvCxnSpPr>
          <p:cNvPr id="79" name="78 Conector recto de flecha"/>
          <p:cNvCxnSpPr/>
          <p:nvPr/>
        </p:nvCxnSpPr>
        <p:spPr>
          <a:xfrm rot="10800000" flipV="1">
            <a:off x="1986902" y="890553"/>
            <a:ext cx="720000" cy="4680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4" name="83 Grupo"/>
          <p:cNvGrpSpPr/>
          <p:nvPr/>
        </p:nvGrpSpPr>
        <p:grpSpPr>
          <a:xfrm>
            <a:off x="2476149" y="455628"/>
            <a:ext cx="3063488" cy="1428750"/>
            <a:chOff x="2460909" y="478488"/>
            <a:chExt cx="3063488" cy="1428750"/>
          </a:xfrm>
          <a:effectLst>
            <a:outerShdw blurRad="50800" dist="25400" dir="2700000" algn="tl" rotWithShape="0">
              <a:prstClr val="black">
                <a:alpha val="30000"/>
              </a:prstClr>
            </a:outerShdw>
          </a:effectLst>
        </p:grpSpPr>
        <p:grpSp>
          <p:nvGrpSpPr>
            <p:cNvPr id="80" name="79 Grupo"/>
            <p:cNvGrpSpPr/>
            <p:nvPr/>
          </p:nvGrpSpPr>
          <p:grpSpPr>
            <a:xfrm>
              <a:off x="2460909" y="478488"/>
              <a:ext cx="3063488" cy="1428750"/>
              <a:chOff x="3261112" y="219075"/>
              <a:chExt cx="3063488" cy="1428750"/>
            </a:xfrm>
          </p:grpSpPr>
          <p:pic>
            <p:nvPicPr>
              <p:cNvPr id="2" name="Picture 2" descr="I:\Desktop\phone.png"/>
              <p:cNvPicPr>
                <a:picLocks noChangeAspect="1" noChangeArrowheads="1"/>
              </p:cNvPicPr>
              <p:nvPr/>
            </p:nvPicPr>
            <p:blipFill>
              <a:blip r:embed="rId10" cstate="print"/>
              <a:srcRect/>
              <a:stretch>
                <a:fillRect/>
              </a:stretch>
            </p:blipFill>
            <p:spPr bwMode="auto">
              <a:xfrm>
                <a:off x="3657600" y="390525"/>
                <a:ext cx="228600" cy="228600"/>
              </a:xfrm>
              <a:prstGeom prst="rect">
                <a:avLst/>
              </a:prstGeom>
              <a:noFill/>
            </p:spPr>
          </p:pic>
          <p:sp>
            <p:nvSpPr>
              <p:cNvPr id="65" name="64 CuadroTexto"/>
              <p:cNvSpPr txBox="1"/>
              <p:nvPr/>
            </p:nvSpPr>
            <p:spPr>
              <a:xfrm>
                <a:off x="3554730" y="219075"/>
                <a:ext cx="70485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sz="850" dirty="0" err="1" smtClean="0"/>
                  <a:t>Switch</a:t>
                </a:r>
                <a:endParaRPr lang="es-AR" sz="850" dirty="0"/>
              </a:p>
            </p:txBody>
          </p:sp>
          <p:pic>
            <p:nvPicPr>
              <p:cNvPr id="5" name="Picture 3" descr="I:\Desktop\application.png"/>
              <p:cNvPicPr>
                <a:picLocks noChangeAspect="1" noChangeArrowheads="1"/>
              </p:cNvPicPr>
              <p:nvPr/>
            </p:nvPicPr>
            <p:blipFill>
              <a:blip r:embed="rId11" cstate="print"/>
              <a:srcRect/>
              <a:stretch>
                <a:fillRect/>
              </a:stretch>
            </p:blipFill>
            <p:spPr bwMode="auto">
              <a:xfrm>
                <a:off x="3943350" y="561975"/>
                <a:ext cx="285750" cy="238125"/>
              </a:xfrm>
              <a:prstGeom prst="rect">
                <a:avLst/>
              </a:prstGeom>
              <a:noFill/>
            </p:spPr>
          </p:pic>
          <p:sp>
            <p:nvSpPr>
              <p:cNvPr id="68" name="67 CuadroTexto"/>
              <p:cNvSpPr txBox="1"/>
              <p:nvPr/>
            </p:nvSpPr>
            <p:spPr>
              <a:xfrm>
                <a:off x="3838575" y="390525"/>
                <a:ext cx="106680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sz="850" dirty="0" err="1" smtClean="0"/>
                  <a:t>AgentMonitor</a:t>
                </a:r>
                <a:endParaRPr lang="es-AR" sz="850" dirty="0"/>
              </a:p>
            </p:txBody>
          </p:sp>
          <p:pic>
            <p:nvPicPr>
              <p:cNvPr id="69" name="Picture 3" descr="I:\Desktop\application.png"/>
              <p:cNvPicPr>
                <a:picLocks noChangeAspect="1" noChangeArrowheads="1"/>
              </p:cNvPicPr>
              <p:nvPr/>
            </p:nvPicPr>
            <p:blipFill>
              <a:blip r:embed="rId11" cstate="print"/>
              <a:srcRect/>
              <a:stretch>
                <a:fillRect/>
              </a:stretch>
            </p:blipFill>
            <p:spPr bwMode="auto">
              <a:xfrm>
                <a:off x="4295775" y="771525"/>
                <a:ext cx="285750" cy="238125"/>
              </a:xfrm>
              <a:prstGeom prst="rect">
                <a:avLst/>
              </a:prstGeom>
              <a:noFill/>
            </p:spPr>
          </p:pic>
          <p:sp>
            <p:nvSpPr>
              <p:cNvPr id="70" name="69 CuadroTexto"/>
              <p:cNvSpPr txBox="1"/>
              <p:nvPr/>
            </p:nvSpPr>
            <p:spPr>
              <a:xfrm>
                <a:off x="4200525" y="590550"/>
                <a:ext cx="106680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sz="850" dirty="0" smtClean="0"/>
                  <a:t>TTS</a:t>
                </a:r>
                <a:endParaRPr lang="es-AR" sz="850" dirty="0"/>
              </a:p>
            </p:txBody>
          </p:sp>
          <p:pic>
            <p:nvPicPr>
              <p:cNvPr id="72" name="Picture 3" descr="I:\Desktop\application.png"/>
              <p:cNvPicPr>
                <a:picLocks noChangeAspect="1" noChangeArrowheads="1"/>
              </p:cNvPicPr>
              <p:nvPr/>
            </p:nvPicPr>
            <p:blipFill>
              <a:blip r:embed="rId11" cstate="print"/>
              <a:srcRect/>
              <a:stretch>
                <a:fillRect/>
              </a:stretch>
            </p:blipFill>
            <p:spPr bwMode="auto">
              <a:xfrm>
                <a:off x="4648200" y="981075"/>
                <a:ext cx="285750" cy="238125"/>
              </a:xfrm>
              <a:prstGeom prst="rect">
                <a:avLst/>
              </a:prstGeom>
              <a:noFill/>
            </p:spPr>
          </p:pic>
          <p:sp>
            <p:nvSpPr>
              <p:cNvPr id="73" name="72 CuadroTexto"/>
              <p:cNvSpPr txBox="1"/>
              <p:nvPr/>
            </p:nvSpPr>
            <p:spPr>
              <a:xfrm>
                <a:off x="4552950" y="800100"/>
                <a:ext cx="106680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sz="850" dirty="0" smtClean="0"/>
                  <a:t>STS</a:t>
                </a:r>
                <a:endParaRPr lang="es-AR" sz="850" dirty="0"/>
              </a:p>
            </p:txBody>
          </p:sp>
          <p:pic>
            <p:nvPicPr>
              <p:cNvPr id="74" name="Picture 3" descr="I:\Desktop\application.png"/>
              <p:cNvPicPr>
                <a:picLocks noChangeAspect="1" noChangeArrowheads="1"/>
              </p:cNvPicPr>
              <p:nvPr/>
            </p:nvPicPr>
            <p:blipFill>
              <a:blip r:embed="rId11" cstate="print"/>
              <a:srcRect/>
              <a:stretch>
                <a:fillRect/>
              </a:stretch>
            </p:blipFill>
            <p:spPr bwMode="auto">
              <a:xfrm>
                <a:off x="5000625" y="1200150"/>
                <a:ext cx="285750" cy="238125"/>
              </a:xfrm>
              <a:prstGeom prst="rect">
                <a:avLst/>
              </a:prstGeom>
              <a:noFill/>
            </p:spPr>
          </p:pic>
          <p:sp>
            <p:nvSpPr>
              <p:cNvPr id="75" name="74 CuadroTexto"/>
              <p:cNvSpPr txBox="1"/>
              <p:nvPr/>
            </p:nvSpPr>
            <p:spPr>
              <a:xfrm>
                <a:off x="4905375" y="1019175"/>
                <a:ext cx="106680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sz="850" dirty="0" smtClean="0"/>
                  <a:t>HF</a:t>
                </a:r>
                <a:endParaRPr lang="es-AR" sz="850" dirty="0"/>
              </a:p>
            </p:txBody>
          </p:sp>
          <p:pic>
            <p:nvPicPr>
              <p:cNvPr id="76" name="Picture 3" descr="I:\Desktop\application.png"/>
              <p:cNvPicPr>
                <a:picLocks noChangeAspect="1" noChangeArrowheads="1"/>
              </p:cNvPicPr>
              <p:nvPr/>
            </p:nvPicPr>
            <p:blipFill>
              <a:blip r:embed="rId11" cstate="print"/>
              <a:srcRect/>
              <a:stretch>
                <a:fillRect/>
              </a:stretch>
            </p:blipFill>
            <p:spPr bwMode="auto">
              <a:xfrm>
                <a:off x="5362575" y="1409700"/>
                <a:ext cx="285750" cy="238125"/>
              </a:xfrm>
              <a:prstGeom prst="rect">
                <a:avLst/>
              </a:prstGeom>
              <a:noFill/>
            </p:spPr>
          </p:pic>
          <p:sp>
            <p:nvSpPr>
              <p:cNvPr id="77" name="76 CuadroTexto"/>
              <p:cNvSpPr txBox="1"/>
              <p:nvPr/>
            </p:nvSpPr>
            <p:spPr>
              <a:xfrm>
                <a:off x="5257800" y="1228725"/>
                <a:ext cx="106680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sz="850" dirty="0" err="1" smtClean="0"/>
                  <a:t>ClientData</a:t>
                </a:r>
                <a:endParaRPr lang="es-AR" sz="850" dirty="0"/>
              </a:p>
            </p:txBody>
          </p:sp>
          <p:sp>
            <p:nvSpPr>
              <p:cNvPr id="78" name="77 Paralelogramo"/>
              <p:cNvSpPr/>
              <p:nvPr/>
            </p:nvSpPr>
            <p:spPr>
              <a:xfrm rot="1835331">
                <a:off x="3261112" y="623793"/>
                <a:ext cx="2989391" cy="678630"/>
              </a:xfrm>
              <a:prstGeom prst="parallelogram">
                <a:avLst>
                  <a:gd name="adj" fmla="val 48957"/>
                </a:avLst>
              </a:prstGeom>
              <a:noFill/>
              <a:ln>
                <a:solidFill>
                  <a:schemeClr val="accent4">
                    <a:lumMod val="7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>
                  <a:ln>
                    <a:solidFill>
                      <a:srgbClr val="7030A0"/>
                    </a:solidFill>
                  </a:ln>
                </a:endParaRPr>
              </a:p>
            </p:txBody>
          </p:sp>
        </p:grpSp>
        <p:sp>
          <p:nvSpPr>
            <p:cNvPr id="82" name="81 CuadroTexto"/>
            <p:cNvSpPr txBox="1"/>
            <p:nvPr/>
          </p:nvSpPr>
          <p:spPr>
            <a:xfrm rot="1807750">
              <a:off x="3626694" y="871153"/>
              <a:ext cx="1522800" cy="2385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950" dirty="0" smtClean="0"/>
                <a:t>Sistemas Externos</a:t>
              </a:r>
              <a:endParaRPr lang="es-AR" sz="950" dirty="0"/>
            </a:p>
          </p:txBody>
        </p:sp>
      </p:grpSp>
      <p:grpSp>
        <p:nvGrpSpPr>
          <p:cNvPr id="86" name="85 Grupo"/>
          <p:cNvGrpSpPr/>
          <p:nvPr/>
        </p:nvGrpSpPr>
        <p:grpSpPr>
          <a:xfrm>
            <a:off x="5154827" y="4541853"/>
            <a:ext cx="1560298" cy="798522"/>
            <a:chOff x="5145302" y="4570428"/>
            <a:chExt cx="1560298" cy="798522"/>
          </a:xfrm>
        </p:grpSpPr>
        <p:grpSp>
          <p:nvGrpSpPr>
            <p:cNvPr id="83" name="82 Grupo"/>
            <p:cNvGrpSpPr/>
            <p:nvPr/>
          </p:nvGrpSpPr>
          <p:grpSpPr>
            <a:xfrm>
              <a:off x="5145302" y="4570428"/>
              <a:ext cx="1560298" cy="798522"/>
              <a:chOff x="5135777" y="4560903"/>
              <a:chExt cx="1560298" cy="798522"/>
            </a:xfrm>
          </p:grpSpPr>
          <p:pic>
            <p:nvPicPr>
              <p:cNvPr id="1030" name="Picture 6"/>
              <p:cNvPicPr>
                <a:picLocks noChangeAspect="1" noChangeArrowheads="1"/>
              </p:cNvPicPr>
              <p:nvPr/>
            </p:nvPicPr>
            <p:blipFill>
              <a:blip r:embed="rId1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5227217" y="4560903"/>
                <a:ext cx="446791" cy="6127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23" name="122 CuadroTexto"/>
              <p:cNvSpPr txBox="1"/>
              <p:nvPr/>
            </p:nvSpPr>
            <p:spPr>
              <a:xfrm>
                <a:off x="5135777" y="5128593"/>
                <a:ext cx="156029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AR" sz="900" b="1" dirty="0" err="1" smtClean="0"/>
                  <a:t>SelfManagement</a:t>
                </a:r>
                <a:r>
                  <a:rPr lang="es-AR" sz="900" b="1" dirty="0" smtClean="0"/>
                  <a:t> Web </a:t>
                </a:r>
                <a:r>
                  <a:rPr lang="es-AR" sz="900" b="1" dirty="0" err="1" smtClean="0"/>
                  <a:t>Site</a:t>
                </a:r>
                <a:endParaRPr lang="es-AR" sz="900" b="1" dirty="0"/>
              </a:p>
            </p:txBody>
          </p:sp>
        </p:grpSp>
        <p:pic>
          <p:nvPicPr>
            <p:cNvPr id="85" name="84 Imagen" descr="selfmanagement_logo2.png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743575" y="4829175"/>
              <a:ext cx="877725" cy="324000"/>
            </a:xfrm>
            <a:prstGeom prst="rect">
              <a:avLst/>
            </a:prstGeom>
          </p:spPr>
        </p:pic>
      </p:grpSp>
      <p:cxnSp>
        <p:nvCxnSpPr>
          <p:cNvPr id="92" name="91 Conector recto de flecha"/>
          <p:cNvCxnSpPr/>
          <p:nvPr/>
        </p:nvCxnSpPr>
        <p:spPr>
          <a:xfrm rot="10800000" flipV="1">
            <a:off x="3556120" y="2505075"/>
            <a:ext cx="1777880" cy="11520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30</Words>
  <Application>Microsoft Office PowerPoint</Application>
  <PresentationFormat>Presentación en pantalla (4:3)</PresentationFormat>
  <Paragraphs>21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Diapositiva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Diagrama de Arquitectura</dc:title>
  <dc:creator>Mariano Converti</dc:creator>
  <cp:lastModifiedBy>Mariano Converti</cp:lastModifiedBy>
  <cp:revision>55</cp:revision>
  <dcterms:created xsi:type="dcterms:W3CDTF">2009-10-29T00:56:24Z</dcterms:created>
  <dcterms:modified xsi:type="dcterms:W3CDTF">2010-11-28T21:57:00Z</dcterms:modified>
</cp:coreProperties>
</file>