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1" r:id="rId3"/>
    <p:sldId id="265" r:id="rId4"/>
    <p:sldId id="260" r:id="rId5"/>
    <p:sldId id="272" r:id="rId6"/>
    <p:sldId id="266" r:id="rId7"/>
    <p:sldId id="290" r:id="rId8"/>
    <p:sldId id="291" r:id="rId9"/>
    <p:sldId id="274" r:id="rId10"/>
    <p:sldId id="273" r:id="rId11"/>
    <p:sldId id="276" r:id="rId12"/>
    <p:sldId id="279" r:id="rId13"/>
    <p:sldId id="283" r:id="rId14"/>
    <p:sldId id="280" r:id="rId15"/>
    <p:sldId id="281" r:id="rId16"/>
    <p:sldId id="287" r:id="rId17"/>
    <p:sldId id="282" r:id="rId18"/>
    <p:sldId id="277" r:id="rId19"/>
    <p:sldId id="278" r:id="rId20"/>
    <p:sldId id="284" r:id="rId21"/>
    <p:sldId id="285" r:id="rId22"/>
    <p:sldId id="286" r:id="rId23"/>
    <p:sldId id="293" r:id="rId24"/>
    <p:sldId id="264" r:id="rId2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69733" autoAdjust="0"/>
  </p:normalViewPr>
  <p:slideViewPr>
    <p:cSldViewPr>
      <p:cViewPr>
        <p:scale>
          <a:sx n="66" d="100"/>
          <a:sy n="66" d="100"/>
        </p:scale>
        <p:origin x="-2196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303CED9-B319-4235-AECC-6D230553DB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1644EF4-AF40-4770-9DB3-2273B7E220A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88CF56-8CF5-46F3-B746-1C6CA1AC72AF}" type="slidenum">
              <a:rPr lang="es-ES" smtClean="0"/>
              <a:pPr/>
              <a:t>1</a:t>
            </a:fld>
            <a:endParaRPr lang="es-E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dirty="0" smtClean="0"/>
              <a:t>Speaker:</a:t>
            </a:r>
            <a:r>
              <a:rPr lang="es-AR" baseline="0" dirty="0" smtClean="0"/>
              <a:t> </a:t>
            </a:r>
          </a:p>
          <a:p>
            <a:pPr eaLnBrk="1" hangingPunct="1"/>
            <a:endParaRPr lang="es-AR" baseline="0" dirty="0" smtClean="0"/>
          </a:p>
          <a:p>
            <a:pPr eaLnBrk="1" hangingPunct="1"/>
            <a:r>
              <a:rPr lang="es-AR" b="0" baseline="0" dirty="0" smtClean="0"/>
              <a:t>En esta presentación vamos a explicar y mostrar como encararemos el proyecto de desarrollo de la aplicación </a:t>
            </a:r>
            <a:r>
              <a:rPr lang="es-AR" b="0" baseline="0" dirty="0" err="1" smtClean="0"/>
              <a:t>SelfManagement</a:t>
            </a:r>
            <a:r>
              <a:rPr lang="es-AR" b="0" baseline="0" dirty="0" smtClean="0"/>
              <a:t>.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94A950-2CA0-4741-A25E-EBFB83F43E40}" type="slidenum">
              <a:rPr lang="es-ES" smtClean="0"/>
              <a:pPr/>
              <a:t>10</a:t>
            </a:fld>
            <a:endParaRPr lang="es-E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AR" dirty="0" smtClean="0"/>
              <a:t>Speaker: </a:t>
            </a:r>
          </a:p>
          <a:p>
            <a:pPr>
              <a:buFontTx/>
              <a:buNone/>
            </a:pPr>
            <a:endParaRPr lang="es-AR" dirty="0" smtClean="0"/>
          </a:p>
          <a:p>
            <a:pPr>
              <a:buFontTx/>
              <a:buNone/>
            </a:pPr>
            <a:r>
              <a:rPr lang="es-AR" dirty="0" smtClean="0"/>
              <a:t>(</a:t>
            </a:r>
            <a:r>
              <a:rPr lang="es-AR" dirty="0" err="1" smtClean="0"/>
              <a:t>Explicacion</a:t>
            </a:r>
            <a:r>
              <a:rPr lang="es-AR" baseline="0" dirty="0" smtClean="0"/>
              <a:t> del </a:t>
            </a:r>
            <a:r>
              <a:rPr lang="es-AR" dirty="0" smtClean="0"/>
              <a:t>diagrama de arquitectura)</a:t>
            </a:r>
            <a:endParaRPr lang="es-AR" dirty="0" smtClean="0"/>
          </a:p>
          <a:p>
            <a:pPr eaLnBrk="1" hangingPunct="1"/>
            <a:endParaRPr lang="es-AR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EEAC4B-1C41-41C5-8B73-AFF1C9F3356C}" type="slidenum">
              <a:rPr lang="es-ES" smtClean="0"/>
              <a:pPr/>
              <a:t>11</a:t>
            </a:fld>
            <a:endParaRPr lang="es-E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dirty="0" smtClean="0"/>
              <a:t>Speaker:</a:t>
            </a:r>
          </a:p>
          <a:p>
            <a:pPr eaLnBrk="1" hangingPunct="1"/>
            <a:endParaRPr lang="es-AR" dirty="0" smtClean="0"/>
          </a:p>
          <a:p>
            <a:pPr eaLnBrk="1" hangingPunct="1"/>
            <a:r>
              <a:rPr lang="es-ES_tradnl" baseline="0" dirty="0" smtClean="0"/>
              <a:t>Las pruebas unitarias van a ser las que provee el Visual Studio</a:t>
            </a:r>
          </a:p>
          <a:p>
            <a:pPr eaLnBrk="1" hangingPunct="1"/>
            <a:endParaRPr lang="es-ES_tradnl" baseline="0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A1660-3780-4A19-B6F5-320F2243A912}" type="slidenum">
              <a:rPr lang="es-ES" smtClean="0"/>
              <a:pPr/>
              <a:t>12</a:t>
            </a:fld>
            <a:endParaRPr lang="es-E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s-AR" dirty="0" smtClean="0"/>
              <a:t>Speaker: </a:t>
            </a:r>
          </a:p>
          <a:p>
            <a:pPr>
              <a:buFont typeface="Arial" pitchFamily="34" charset="0"/>
              <a:buChar char="•"/>
            </a:pPr>
            <a:endParaRPr lang="es-AR" dirty="0" smtClean="0"/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El seguimiento y control de proyecto se realizara semana</a:t>
            </a:r>
            <a:r>
              <a:rPr lang="es-AR" baseline="0" dirty="0" smtClean="0"/>
              <a:t> a semana y por parte de los mismos integrantes del </a:t>
            </a:r>
            <a:r>
              <a:rPr lang="es-AR" baseline="0" dirty="0" err="1" smtClean="0"/>
              <a:t>Team</a:t>
            </a:r>
            <a:r>
              <a:rPr lang="es-AR" baseline="0" dirty="0" smtClean="0"/>
              <a:t> y el </a:t>
            </a:r>
            <a:r>
              <a:rPr lang="es-AR" baseline="0" dirty="0" err="1" smtClean="0"/>
              <a:t>Scrum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Master</a:t>
            </a:r>
            <a:r>
              <a:rPr lang="es-AR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Se utilizaran</a:t>
            </a:r>
            <a:r>
              <a:rPr lang="es-AR" baseline="0" dirty="0" smtClean="0"/>
              <a:t> los indicadores de </a:t>
            </a:r>
            <a:r>
              <a:rPr lang="es-AR" baseline="0" dirty="0" err="1" smtClean="0"/>
              <a:t>Evolucion</a:t>
            </a:r>
            <a:r>
              <a:rPr lang="es-AR" baseline="0" dirty="0" smtClean="0"/>
              <a:t> y Cobertura de la prueba. El primero sirve para obtener el ritmo de </a:t>
            </a:r>
            <a:r>
              <a:rPr lang="es-AR" baseline="0" dirty="0" err="1" smtClean="0"/>
              <a:t>correccion</a:t>
            </a:r>
            <a:r>
              <a:rPr lang="es-AR" baseline="0" dirty="0" smtClean="0"/>
              <a:t> de </a:t>
            </a:r>
            <a:r>
              <a:rPr lang="es-AR" baseline="0" dirty="0" err="1" smtClean="0"/>
              <a:t>bugs</a:t>
            </a:r>
            <a:r>
              <a:rPr lang="es-AR" baseline="0" dirty="0" smtClean="0"/>
              <a:t> y el segundo para medir el avance</a:t>
            </a:r>
            <a:endParaRPr lang="es-AR" dirty="0" smtClean="0"/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También utilizaremos</a:t>
            </a:r>
            <a:r>
              <a:rPr lang="es-AR" baseline="0" dirty="0" smtClean="0"/>
              <a:t> el </a:t>
            </a:r>
            <a:r>
              <a:rPr lang="es-AR" dirty="0" err="1" smtClean="0"/>
              <a:t>Burndown</a:t>
            </a:r>
            <a:r>
              <a:rPr lang="es-AR" baseline="0" dirty="0" smtClean="0"/>
              <a:t> Chart. En dicho gráfico (que se actualizara diariamente), se compara el esfuerzo que resta hacer para finalizar en Sprint en función del tiempo. Sirve para predecir cuando terminará el Sprint, y contrastarlo también con un ritmo de trabajo ideal (ideal </a:t>
            </a:r>
            <a:r>
              <a:rPr lang="es-AR" baseline="0" dirty="0" err="1" smtClean="0"/>
              <a:t>burndown</a:t>
            </a:r>
            <a:r>
              <a:rPr lang="es-AR" baseline="0" dirty="0" smtClean="0"/>
              <a:t>).</a:t>
            </a:r>
          </a:p>
          <a:p>
            <a:pPr eaLnBrk="1" hangingPunct="1"/>
            <a:endParaRPr lang="es-AR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631E70-6E5A-48CD-88FE-42379272C748}" type="slidenum">
              <a:rPr lang="es-ES" smtClean="0"/>
              <a:pPr/>
              <a:t>13</a:t>
            </a:fld>
            <a:endParaRPr lang="es-E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dirty="0" smtClean="0"/>
              <a:t>Speaker:</a:t>
            </a:r>
            <a:r>
              <a:rPr lang="es-AR" baseline="0" dirty="0" smtClean="0"/>
              <a:t> </a:t>
            </a:r>
            <a:endParaRPr lang="es-AR" dirty="0" smtClean="0"/>
          </a:p>
          <a:p>
            <a:pPr eaLnBrk="1" hangingPunct="1"/>
            <a:endParaRPr lang="es-AR" dirty="0" smtClean="0"/>
          </a:p>
          <a:p>
            <a:pPr>
              <a:buFont typeface="Arial" pitchFamily="34" charset="0"/>
              <a:buChar char="•"/>
            </a:pPr>
            <a:r>
              <a:rPr lang="es-AR" b="0" baseline="0" dirty="0" smtClean="0"/>
              <a:t> Al inicio del proyecto realizaremos las tareas de Identificación, Análisis y Planificación (plan de mitigación y contingencia) de Riesgos.</a:t>
            </a:r>
          </a:p>
          <a:p>
            <a:pPr>
              <a:buFont typeface="Arial" pitchFamily="34" charset="0"/>
              <a:buChar char="•"/>
            </a:pPr>
            <a:r>
              <a:rPr lang="es-AR" b="0" baseline="0" dirty="0" smtClean="0"/>
              <a:t> Esto quedará plasmado en una Planilla de Riesgos.</a:t>
            </a:r>
          </a:p>
          <a:p>
            <a:pPr>
              <a:buFont typeface="Arial" pitchFamily="34" charset="0"/>
              <a:buChar char="•"/>
            </a:pPr>
            <a:r>
              <a:rPr lang="es-AR" b="0" baseline="0" dirty="0" smtClean="0"/>
              <a:t> Realizaremos el Seguimiento y Control de los riesgos listados en la Planilla en las Reuniones de </a:t>
            </a:r>
            <a:r>
              <a:rPr lang="es-AR" b="0" baseline="0" dirty="0" err="1" smtClean="0"/>
              <a:t>Team</a:t>
            </a:r>
            <a:r>
              <a:rPr lang="es-AR" b="0" baseline="0" dirty="0" smtClean="0"/>
              <a:t>. Dicha tabla sufrirá modificaciones/actualizaciones a lo largo del proyecto.</a:t>
            </a:r>
          </a:p>
          <a:p>
            <a:pPr>
              <a:buFont typeface="Arial" pitchFamily="34" charset="0"/>
              <a:buChar char="•"/>
            </a:pPr>
            <a:r>
              <a:rPr lang="es-AR" b="0" baseline="0" dirty="0" smtClean="0"/>
              <a:t> Encararemos una metodología de tratamiento de riesgos PROACTIVA. </a:t>
            </a:r>
          </a:p>
          <a:p>
            <a:pPr>
              <a:buFont typeface="Arial" pitchFamily="34" charset="0"/>
              <a:buChar char="•"/>
            </a:pPr>
            <a:r>
              <a:rPr lang="es-AR" b="0" baseline="0" dirty="0" smtClean="0"/>
              <a:t> Significa que trataremos de mitigarlos, haciendo todo lo posible para que no sucedan, y no tener que actuar sintomáticamente una vez que sucedieron.</a:t>
            </a:r>
          </a:p>
          <a:p>
            <a:pPr>
              <a:buFont typeface="Arial" pitchFamily="34" charset="0"/>
              <a:buChar char="•"/>
            </a:pPr>
            <a:r>
              <a:rPr lang="es-AR" b="0" baseline="0" dirty="0" smtClean="0"/>
              <a:t> Esto refuerza la importancia del proceso de seguimiento y control por parte del </a:t>
            </a:r>
            <a:r>
              <a:rPr lang="es-AR" b="0" baseline="0" dirty="0" err="1" smtClean="0"/>
              <a:t>Team</a:t>
            </a:r>
            <a:r>
              <a:rPr lang="es-AR" b="0" baseline="0" dirty="0" smtClean="0"/>
              <a:t> en las reuniones que se considere necesario.</a:t>
            </a:r>
          </a:p>
          <a:p>
            <a:pPr eaLnBrk="1" hangingPunct="1"/>
            <a:endParaRPr lang="es-AR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A1868-1A56-46BE-8390-BC7FF85C214E}" type="slidenum">
              <a:rPr lang="es-ES" smtClean="0"/>
              <a:pPr/>
              <a:t>14</a:t>
            </a:fld>
            <a:endParaRPr lang="es-E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s-AR" b="0" dirty="0" smtClean="0"/>
              <a:t>Speaker:</a:t>
            </a:r>
            <a:r>
              <a:rPr lang="es-AR" b="0" baseline="0" dirty="0" smtClean="0"/>
              <a:t> </a:t>
            </a:r>
            <a:endParaRPr lang="es-AR" b="0" dirty="0" smtClean="0"/>
          </a:p>
          <a:p>
            <a:pPr>
              <a:buFont typeface="Arial" pitchFamily="34" charset="0"/>
              <a:buChar char="•"/>
            </a:pPr>
            <a:endParaRPr lang="es-AR" b="0" dirty="0" smtClean="0"/>
          </a:p>
          <a:p>
            <a:pPr>
              <a:buFont typeface="Arial" pitchFamily="34" charset="0"/>
              <a:buChar char="•"/>
            </a:pPr>
            <a:r>
              <a:rPr lang="es-AR" b="0" dirty="0" smtClean="0"/>
              <a:t>En</a:t>
            </a:r>
            <a:r>
              <a:rPr lang="es-AR" b="0" baseline="0" dirty="0" smtClean="0"/>
              <a:t> SCRUM la comunicación entre los miembros del equipo es bastante importante. Si bien probablemente no hagamos reuniones diarias (</a:t>
            </a:r>
            <a:r>
              <a:rPr lang="es-AR" b="0" baseline="0" dirty="0" err="1" smtClean="0"/>
              <a:t>Daily</a:t>
            </a:r>
            <a:r>
              <a:rPr lang="es-AR" b="0" baseline="0" dirty="0" smtClean="0"/>
              <a:t> </a:t>
            </a:r>
            <a:r>
              <a:rPr lang="es-AR" b="0" baseline="0" dirty="0" err="1" smtClean="0"/>
              <a:t>Scrums</a:t>
            </a:r>
            <a:r>
              <a:rPr lang="es-AR" b="0" baseline="0" dirty="0" smtClean="0"/>
              <a:t>), al menos nos podemos mantener comunicados constantemente a través de mails y manteniendo los </a:t>
            </a:r>
            <a:r>
              <a:rPr lang="es-AR" b="0" baseline="0" dirty="0" err="1" smtClean="0"/>
              <a:t>backlogs</a:t>
            </a:r>
            <a:r>
              <a:rPr lang="es-AR" b="0" baseline="0" dirty="0" smtClean="0"/>
              <a:t> siempre actualizados en el Sistema. </a:t>
            </a:r>
          </a:p>
          <a:p>
            <a:pPr>
              <a:buFont typeface="Arial" pitchFamily="34" charset="0"/>
              <a:buChar char="•"/>
            </a:pPr>
            <a:r>
              <a:rPr lang="es-AR" b="0" baseline="0" dirty="0" smtClean="0"/>
              <a:t>Además de esto mantendremos reuniones semanales entre equipo (</a:t>
            </a:r>
            <a:r>
              <a:rPr lang="es-AR" b="0" baseline="0" dirty="0" err="1" smtClean="0"/>
              <a:t>Planning-Review</a:t>
            </a:r>
            <a:r>
              <a:rPr lang="es-AR" b="0" baseline="0" dirty="0" smtClean="0"/>
              <a:t>) y con el cliente, usando el </a:t>
            </a:r>
            <a:r>
              <a:rPr lang="es-AR" b="0" baseline="0" dirty="0" err="1" smtClean="0"/>
              <a:t>Backlog</a:t>
            </a:r>
            <a:r>
              <a:rPr lang="es-AR" b="0" baseline="0" dirty="0" smtClean="0"/>
              <a:t> como reporte de avance. Todo lo que se hable en estas reuniones deberá quedar asentado en las minutas de reunión.</a:t>
            </a:r>
            <a:endParaRPr lang="es-AR" b="0" dirty="0" smtClean="0"/>
          </a:p>
          <a:p>
            <a:pPr eaLnBrk="1" hangingPunct="1"/>
            <a:endParaRPr lang="es-AR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78039A-70D2-4A09-94FC-99734416FC93}" type="slidenum">
              <a:rPr lang="es-ES" smtClean="0"/>
              <a:pPr/>
              <a:t>15</a:t>
            </a:fld>
            <a:endParaRPr lang="es-E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dirty="0" smtClean="0"/>
              <a:t>Speaker:</a:t>
            </a:r>
            <a:r>
              <a:rPr lang="es-AR" baseline="0" dirty="0" smtClean="0"/>
              <a:t> </a:t>
            </a:r>
          </a:p>
          <a:p>
            <a:pPr eaLnBrk="1" hangingPunct="1"/>
            <a:endParaRPr lang="es-AR" baseline="0" dirty="0" smtClean="0"/>
          </a:p>
          <a:p>
            <a:pPr eaLnBrk="1" hangingPunct="1"/>
            <a:endParaRPr lang="es-AR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F59BC9-161C-45F5-92EF-31ABEB722CEA}" type="slidenum">
              <a:rPr lang="es-ES" smtClean="0"/>
              <a:pPr/>
              <a:t>16</a:t>
            </a:fld>
            <a:endParaRPr lang="es-E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dirty="0" smtClean="0"/>
              <a:t>Speaker:</a:t>
            </a:r>
            <a:r>
              <a:rPr lang="es-AR" baseline="0" dirty="0" smtClean="0"/>
              <a:t> </a:t>
            </a:r>
          </a:p>
          <a:p>
            <a:pPr eaLnBrk="1" hangingPunct="1"/>
            <a:endParaRPr lang="es-AR" baseline="0" dirty="0" smtClean="0"/>
          </a:p>
          <a:p>
            <a:pPr eaLnBrk="1" hangingPunct="1"/>
            <a:endParaRPr lang="es-AR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E994F-A800-45E0-B4A9-9BF8CAAA6AA7}" type="slidenum">
              <a:rPr lang="es-ES" smtClean="0"/>
              <a:pPr/>
              <a:t>17</a:t>
            </a:fld>
            <a:endParaRPr lang="es-E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dirty="0" smtClean="0"/>
              <a:t>Speaker:</a:t>
            </a:r>
            <a:r>
              <a:rPr lang="es-AR" baseline="0" dirty="0" smtClean="0"/>
              <a:t> </a:t>
            </a:r>
          </a:p>
          <a:p>
            <a:pPr eaLnBrk="1" hangingPunct="1"/>
            <a:endParaRPr lang="es-AR" baseline="0" dirty="0" smtClean="0"/>
          </a:p>
          <a:p>
            <a:pPr>
              <a:buFont typeface="Arial" pitchFamily="34" charset="0"/>
              <a:buChar char="•"/>
            </a:pPr>
            <a:r>
              <a:rPr lang="es-ES_tradnl" baseline="0" dirty="0" smtClean="0"/>
              <a:t> Criterios de aceptación interna: vamos a buscar un 70% de cobertura en las pruebas unitarias, y en las pruebas cruzadas, la aceptación del compañero, que va a utilizar el correspondiente </a:t>
            </a:r>
            <a:r>
              <a:rPr lang="es-ES_tradnl" baseline="0" dirty="0" err="1" smtClean="0"/>
              <a:t>user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story</a:t>
            </a:r>
            <a:r>
              <a:rPr lang="es-ES_tradnl" baseline="0" dirty="0" smtClean="0"/>
              <a:t> para comprobar el funcionamiento.</a:t>
            </a:r>
          </a:p>
          <a:p>
            <a:pPr>
              <a:buFont typeface="Arial" pitchFamily="34" charset="0"/>
              <a:buChar char="•"/>
            </a:pPr>
            <a:r>
              <a:rPr lang="es-ES_tradnl" baseline="0" dirty="0" smtClean="0"/>
              <a:t> Las pruebas de integración se van a realizar siempre antes de la finalización de cada sprint, juntarnos todos y probar todos juntos la aplicación.</a:t>
            </a:r>
          </a:p>
          <a:p>
            <a:pPr>
              <a:buFont typeface="Arial" pitchFamily="34" charset="0"/>
              <a:buNone/>
            </a:pPr>
            <a:endParaRPr lang="es-AR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D6DB9B-544C-452A-8B3B-081F3873566D}" type="slidenum">
              <a:rPr lang="es-ES" smtClean="0"/>
              <a:pPr/>
              <a:t>18</a:t>
            </a:fld>
            <a:endParaRPr lang="es-E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dirty="0" smtClean="0"/>
              <a:t>Speaker:</a:t>
            </a:r>
            <a:r>
              <a:rPr lang="es-AR" baseline="0" dirty="0" smtClean="0"/>
              <a:t> </a:t>
            </a:r>
          </a:p>
          <a:p>
            <a:pPr eaLnBrk="1" hangingPunct="1"/>
            <a:endParaRPr lang="es-AR" baseline="0" dirty="0" smtClean="0"/>
          </a:p>
          <a:p>
            <a:pPr eaLnBrk="1" hangingPunct="1"/>
            <a:endParaRPr lang="es-AR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34D06-4B3E-4649-8770-4AC86EB469B1}" type="slidenum">
              <a:rPr lang="es-ES" smtClean="0"/>
              <a:pPr/>
              <a:t>19</a:t>
            </a:fld>
            <a:endParaRPr lang="es-E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dirty="0" smtClean="0"/>
              <a:t>Speaker:</a:t>
            </a:r>
            <a:r>
              <a:rPr lang="es-AR" baseline="0" dirty="0" smtClean="0"/>
              <a:t> </a:t>
            </a:r>
          </a:p>
          <a:p>
            <a:pPr eaLnBrk="1" hangingPunct="1"/>
            <a:endParaRPr lang="es-AR" baseline="0" dirty="0" smtClean="0"/>
          </a:p>
          <a:p>
            <a:pPr eaLnBrk="1" hangingPunct="1"/>
            <a:r>
              <a:rPr lang="es-AR" dirty="0" smtClean="0"/>
              <a:t>Utilizaremos</a:t>
            </a:r>
            <a:r>
              <a:rPr lang="es-AR" baseline="0" dirty="0" smtClean="0"/>
              <a:t> etiquetas, links y otras herramientas del sistema para realizar la trazabilidad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AC8186-7104-40FE-B937-1578CAD60002}" type="slidenum">
              <a:rPr lang="es-ES" smtClean="0"/>
              <a:pPr/>
              <a:t>2</a:t>
            </a:fld>
            <a:endParaRPr lang="es-E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AR" sz="2000" dirty="0" smtClean="0"/>
              <a:t>Speaker:</a:t>
            </a:r>
            <a:r>
              <a:rPr lang="es-AR" sz="2000" baseline="0" dirty="0" smtClean="0"/>
              <a:t> </a:t>
            </a:r>
            <a:endParaRPr lang="es-AR" sz="2000" dirty="0" smtClean="0"/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AR" sz="2000" dirty="0" smtClean="0"/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AR" sz="2000" dirty="0" smtClean="0"/>
              <a:t>La metodología que vamos a usar es SCRUM. </a:t>
            </a:r>
            <a:endParaRPr lang="es-ES" sz="1900" dirty="0" smtClean="0"/>
          </a:p>
          <a:p>
            <a:pPr lvl="0" eaLnBrk="1" hangingPunct="1">
              <a:lnSpc>
                <a:spcPct val="80000"/>
              </a:lnSpc>
            </a:pPr>
            <a:r>
              <a:rPr lang="es-ES" sz="1900" dirty="0" smtClean="0"/>
              <a:t>Por que </a:t>
            </a:r>
            <a:r>
              <a:rPr lang="es-ES" sz="1900" dirty="0" err="1" smtClean="0"/>
              <a:t>Scrum</a:t>
            </a:r>
            <a:r>
              <a:rPr lang="es-ES" sz="1900" dirty="0" smtClean="0"/>
              <a:t>?</a:t>
            </a:r>
          </a:p>
          <a:p>
            <a:pPr lvl="1" eaLnBrk="1" hangingPunct="1">
              <a:lnSpc>
                <a:spcPct val="80000"/>
              </a:lnSpc>
            </a:pPr>
            <a:r>
              <a:rPr lang="es-ES" sz="1900" dirty="0" smtClean="0"/>
              <a:t>Proceso </a:t>
            </a:r>
            <a:r>
              <a:rPr lang="es-AR" sz="1900" dirty="0" smtClean="0"/>
              <a:t>ágil</a:t>
            </a:r>
            <a:endParaRPr lang="es-ES" sz="1900" dirty="0" smtClean="0"/>
          </a:p>
          <a:p>
            <a:pPr lvl="1" eaLnBrk="1" hangingPunct="1">
              <a:lnSpc>
                <a:spcPct val="80000"/>
              </a:lnSpc>
            </a:pPr>
            <a:r>
              <a:rPr lang="es-ES" sz="1900" dirty="0" smtClean="0"/>
              <a:t>Iteraciones </a:t>
            </a:r>
            <a:r>
              <a:rPr lang="es-ES" sz="1900" dirty="0" smtClean="0"/>
              <a:t>cortas (</a:t>
            </a:r>
            <a:r>
              <a:rPr lang="es-ES" sz="1900" dirty="0" err="1" smtClean="0"/>
              <a:t>Sprints</a:t>
            </a:r>
            <a:r>
              <a:rPr lang="es-ES" sz="1900" dirty="0" smtClean="0"/>
              <a:t>, de dos semanas en nuestro </a:t>
            </a:r>
            <a:r>
              <a:rPr lang="es-ES" sz="1900" dirty="0" smtClean="0"/>
              <a:t>caso)</a:t>
            </a:r>
          </a:p>
          <a:p>
            <a:pPr lvl="1" eaLnBrk="1" hangingPunct="1">
              <a:lnSpc>
                <a:spcPct val="80000"/>
              </a:lnSpc>
            </a:pPr>
            <a:r>
              <a:rPr lang="es-ES" sz="1900" dirty="0" smtClean="0"/>
              <a:t>Equipos auto-organizados</a:t>
            </a:r>
          </a:p>
          <a:p>
            <a:pPr lvl="1" eaLnBrk="1" hangingPunct="1">
              <a:lnSpc>
                <a:spcPct val="80000"/>
              </a:lnSpc>
            </a:pPr>
            <a:r>
              <a:rPr lang="es-ES" sz="1900" dirty="0" smtClean="0"/>
              <a:t>Permite </a:t>
            </a:r>
            <a:r>
              <a:rPr lang="es-ES" sz="1900" dirty="0" smtClean="0"/>
              <a:t>inspeccionar/mostrar software real en forma rápida y en repetidas </a:t>
            </a:r>
            <a:r>
              <a:rPr lang="es-ES" sz="1900" dirty="0" smtClean="0"/>
              <a:t>ocasiones</a:t>
            </a:r>
          </a:p>
          <a:p>
            <a:pPr marL="457200" marR="0" lvl="1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900" dirty="0" smtClean="0"/>
              <a:t>Experiencia de algunos integrantes del equipo</a:t>
            </a:r>
            <a:endParaRPr lang="es-ES" sz="1900" dirty="0" smtClean="0"/>
          </a:p>
          <a:p>
            <a:pPr lvl="0" eaLnBrk="1" hangingPunct="1">
              <a:lnSpc>
                <a:spcPct val="80000"/>
              </a:lnSpc>
            </a:pPr>
            <a:r>
              <a:rPr lang="es-ES" sz="1900" dirty="0" smtClean="0"/>
              <a:t>Desarrollo superpuesto</a:t>
            </a:r>
          </a:p>
          <a:p>
            <a:pPr lvl="1" eaLnBrk="1" hangingPunct="1">
              <a:lnSpc>
                <a:spcPct val="80000"/>
              </a:lnSpc>
            </a:pPr>
            <a:r>
              <a:rPr lang="es-ES" sz="1900" dirty="0" smtClean="0"/>
              <a:t>El producto es diseñado, codificado y testeado en cada </a:t>
            </a:r>
            <a:r>
              <a:rPr lang="es-ES" sz="1900" dirty="0" smtClean="0"/>
              <a:t>sprint</a:t>
            </a:r>
            <a:endParaRPr lang="es-ES" sz="1900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15865A-BE62-43A7-B93C-CE2BE49D489C}" type="slidenum">
              <a:rPr lang="es-ES" smtClean="0"/>
              <a:pPr/>
              <a:t>20</a:t>
            </a:fld>
            <a:endParaRPr lang="es-E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dirty="0" smtClean="0"/>
              <a:t>Speaker:</a:t>
            </a:r>
            <a:r>
              <a:rPr lang="es-AR" baseline="0" dirty="0" smtClean="0"/>
              <a:t> </a:t>
            </a:r>
          </a:p>
          <a:p>
            <a:pPr eaLnBrk="1" hangingPunct="1"/>
            <a:endParaRPr lang="es-AR" baseline="0" dirty="0" smtClean="0"/>
          </a:p>
          <a:p>
            <a:pPr eaLnBrk="1" hangingPunct="1"/>
            <a:endParaRPr lang="es-AR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187E7A-E511-4379-9674-CA84A8369CCC}" type="slidenum">
              <a:rPr lang="es-ES" smtClean="0"/>
              <a:pPr/>
              <a:t>21</a:t>
            </a:fld>
            <a:endParaRPr lang="es-E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dirty="0" smtClean="0"/>
              <a:t>Speaker:</a:t>
            </a:r>
          </a:p>
          <a:p>
            <a:pPr eaLnBrk="1" hangingPunct="1"/>
            <a:endParaRPr lang="es-AR" dirty="0" smtClean="0"/>
          </a:p>
          <a:p>
            <a:pPr eaLnBrk="1" hangingPunct="1"/>
            <a:endParaRPr lang="es-AR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F6942-349D-437D-B6CE-AF49DFD3E8BD}" type="slidenum">
              <a:rPr lang="es-ES" smtClean="0"/>
              <a:pPr/>
              <a:t>22</a:t>
            </a:fld>
            <a:endParaRPr lang="es-E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dirty="0" smtClean="0"/>
              <a:t>Speaker:</a:t>
            </a:r>
            <a:r>
              <a:rPr lang="es-AR" baseline="0" dirty="0" smtClean="0"/>
              <a:t> </a:t>
            </a:r>
          </a:p>
          <a:p>
            <a:pPr eaLnBrk="1" hangingPunct="1"/>
            <a:endParaRPr lang="es-AR" baseline="0" dirty="0" smtClean="0"/>
          </a:p>
          <a:p>
            <a:pPr eaLnBrk="1" hangingPunct="1"/>
            <a:endParaRPr lang="es-AR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183F08-FBD3-4A86-BA7F-79516DB782E6}" type="slidenum">
              <a:rPr lang="es-ES" smtClean="0"/>
              <a:pPr/>
              <a:t>23</a:t>
            </a:fld>
            <a:endParaRPr lang="es-E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183F08-FBD3-4A86-BA7F-79516DB782E6}" type="slidenum">
              <a:rPr lang="es-ES" smtClean="0"/>
              <a:pPr/>
              <a:t>24</a:t>
            </a:fld>
            <a:endParaRPr lang="es-E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ED3F9-9944-4D2A-9B58-28B119277DDB}" type="slidenum">
              <a:rPr lang="es-ES" smtClean="0"/>
              <a:pPr/>
              <a:t>3</a:t>
            </a:fld>
            <a:endParaRPr lang="es-E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AR" dirty="0" smtClean="0"/>
              <a:t>Speaker:</a:t>
            </a:r>
            <a:r>
              <a:rPr lang="es-AR" baseline="0" dirty="0" smtClean="0"/>
              <a:t> </a:t>
            </a:r>
          </a:p>
          <a:p>
            <a:endParaRPr lang="es-AR" dirty="0" smtClean="0"/>
          </a:p>
          <a:p>
            <a:r>
              <a:rPr lang="es-AR" dirty="0" smtClean="0"/>
              <a:t>Comentamos brevemente en que</a:t>
            </a:r>
            <a:r>
              <a:rPr lang="es-AR" baseline="0" dirty="0" smtClean="0"/>
              <a:t> consiste </a:t>
            </a:r>
            <a:r>
              <a:rPr lang="es-AR" baseline="0" dirty="0" err="1" smtClean="0"/>
              <a:t>Scrum</a:t>
            </a:r>
            <a:r>
              <a:rPr lang="es-AR" baseline="0" dirty="0" smtClean="0"/>
              <a:t>. </a:t>
            </a:r>
            <a:r>
              <a:rPr lang="es-AR" dirty="0" smtClean="0"/>
              <a:t>En </a:t>
            </a:r>
            <a:r>
              <a:rPr lang="es-AR" dirty="0" smtClean="0"/>
              <a:t>esta metodología, catalogada dentro de las </a:t>
            </a:r>
            <a:r>
              <a:rPr lang="es-AR" dirty="0" err="1" smtClean="0"/>
              <a:t>metodologias</a:t>
            </a:r>
            <a:r>
              <a:rPr lang="es-AR" dirty="0" smtClean="0"/>
              <a:t> agiles, el proyecto se divide en iteraciones, llamadas </a:t>
            </a:r>
            <a:r>
              <a:rPr lang="es-AR" dirty="0" err="1" smtClean="0"/>
              <a:t>sprints</a:t>
            </a:r>
            <a:r>
              <a:rPr lang="es-AR" dirty="0" smtClean="0"/>
              <a:t>, y en cada iteración se crea un incremento entregable del producto. Cada iteración generalmente es de 1 a 4 semanas.</a:t>
            </a:r>
          </a:p>
          <a:p>
            <a:r>
              <a:rPr lang="es-AR" dirty="0" smtClean="0"/>
              <a:t>Los requisitos se mantienen en una lista priorizada llamada </a:t>
            </a:r>
            <a:r>
              <a:rPr lang="es-AR" dirty="0" err="1" smtClean="0"/>
              <a:t>Product</a:t>
            </a:r>
            <a:r>
              <a:rPr lang="es-AR" dirty="0" smtClean="0"/>
              <a:t> </a:t>
            </a:r>
            <a:r>
              <a:rPr lang="es-AR" dirty="0" err="1" smtClean="0"/>
              <a:t>Backlog</a:t>
            </a:r>
            <a:r>
              <a:rPr lang="es-AR" dirty="0" smtClean="0"/>
              <a:t>. Al </a:t>
            </a:r>
            <a:r>
              <a:rPr lang="es-AR" dirty="0" smtClean="0"/>
              <a:t>iniciar cada iteración (en la reunión de Sprint </a:t>
            </a:r>
            <a:r>
              <a:rPr lang="es-AR" dirty="0" err="1" smtClean="0"/>
              <a:t>Planning</a:t>
            </a:r>
            <a:r>
              <a:rPr lang="es-AR" dirty="0" smtClean="0"/>
              <a:t>), el equipo toma del </a:t>
            </a:r>
            <a:r>
              <a:rPr lang="es-AR" dirty="0" err="1" smtClean="0"/>
              <a:t>Product</a:t>
            </a:r>
            <a:r>
              <a:rPr lang="es-AR" dirty="0" smtClean="0"/>
              <a:t> </a:t>
            </a:r>
            <a:r>
              <a:rPr lang="es-AR" dirty="0" err="1" smtClean="0"/>
              <a:t>Backlog</a:t>
            </a:r>
            <a:r>
              <a:rPr lang="es-AR" dirty="0" smtClean="0"/>
              <a:t> </a:t>
            </a:r>
            <a:r>
              <a:rPr lang="es-AR" dirty="0" smtClean="0"/>
              <a:t>la cantidad de trabajo a la que se puede comprometer a terminar. El equipo trabaja durante el sprint, reuniéndose diariamente para revisar el estado del sprint </a:t>
            </a:r>
            <a:r>
              <a:rPr lang="es-AR" dirty="0" err="1" smtClean="0"/>
              <a:t>backlog</a:t>
            </a:r>
            <a:r>
              <a:rPr lang="es-AR" dirty="0" smtClean="0"/>
              <a:t> y presenta los resultados al cliente al final del sprint en la reunión Sprint </a:t>
            </a:r>
            <a:r>
              <a:rPr lang="es-AR" dirty="0" err="1" smtClean="0"/>
              <a:t>Review</a:t>
            </a:r>
            <a:r>
              <a:rPr lang="es-AR" dirty="0" smtClean="0"/>
              <a:t>.</a:t>
            </a:r>
          </a:p>
          <a:p>
            <a:r>
              <a:rPr lang="es-AR" dirty="0" smtClean="0"/>
              <a:t>En SCRUM es importante la participación del cliente para dar </a:t>
            </a:r>
            <a:r>
              <a:rPr lang="es-AR" dirty="0" err="1" smtClean="0"/>
              <a:t>feedback</a:t>
            </a:r>
            <a:r>
              <a:rPr lang="es-AR" dirty="0" smtClean="0"/>
              <a:t> el final de cada iteración y asegurarse de que lo que se esta construyendo es lo que el quiere.</a:t>
            </a:r>
          </a:p>
          <a:p>
            <a:r>
              <a:rPr lang="es-AR" dirty="0" smtClean="0"/>
              <a:t>Una vez definida la metodología, veamos como vamos a administrar el proyecto?</a:t>
            </a:r>
          </a:p>
          <a:p>
            <a:pPr eaLnBrk="1" hangingPunct="1"/>
            <a:endParaRPr lang="es-AR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E0D17F-1641-467E-8598-9BF28AD17667}" type="slidenum">
              <a:rPr lang="es-ES" smtClean="0"/>
              <a:pPr/>
              <a:t>4</a:t>
            </a:fld>
            <a:endParaRPr lang="es-E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AR" dirty="0" smtClean="0"/>
              <a:t>Speaker:</a:t>
            </a:r>
            <a:r>
              <a:rPr lang="es-AR" baseline="0" dirty="0" smtClean="0"/>
              <a:t> </a:t>
            </a:r>
          </a:p>
          <a:p>
            <a:pPr>
              <a:buFontTx/>
              <a:buNone/>
            </a:pPr>
            <a:endParaRPr lang="es-AR" dirty="0" smtClean="0"/>
          </a:p>
          <a:p>
            <a:pPr>
              <a:buFontTx/>
              <a:buChar char="•"/>
            </a:pPr>
            <a:r>
              <a:rPr lang="es-AR" dirty="0" smtClean="0"/>
              <a:t>La </a:t>
            </a:r>
            <a:r>
              <a:rPr lang="es-AR" dirty="0" smtClean="0"/>
              <a:t>herramienta principal que planeamos utilizar es </a:t>
            </a:r>
            <a:r>
              <a:rPr lang="es-AR" dirty="0" smtClean="0"/>
              <a:t>-------------------.</a:t>
            </a:r>
            <a:endParaRPr lang="es-AR" dirty="0" smtClean="0"/>
          </a:p>
          <a:p>
            <a:pPr>
              <a:buFontTx/>
              <a:buChar char="•"/>
            </a:pPr>
            <a:r>
              <a:rPr lang="es-AR" dirty="0" smtClean="0"/>
              <a:t>Es una herramienta para administración de proyectos agiles, orientada a SCRUM. Permite administrar el </a:t>
            </a:r>
            <a:r>
              <a:rPr lang="es-AR" dirty="0" err="1" smtClean="0"/>
              <a:t>backlog</a:t>
            </a:r>
            <a:r>
              <a:rPr lang="es-AR" dirty="0" smtClean="0"/>
              <a:t> del proyecto de forma colaborativa.</a:t>
            </a:r>
          </a:p>
          <a:p>
            <a:pPr>
              <a:buFontTx/>
              <a:buChar char="•"/>
            </a:pPr>
            <a:r>
              <a:rPr lang="es-AR" dirty="0" smtClean="0"/>
              <a:t>Es online, lo cual ayuda al tiempo de preparación.</a:t>
            </a:r>
          </a:p>
          <a:p>
            <a:pPr>
              <a:buFontTx/>
              <a:buChar char="•"/>
            </a:pPr>
            <a:r>
              <a:rPr lang="es-AR" dirty="0" smtClean="0"/>
              <a:t>Permite priorizar los </a:t>
            </a:r>
            <a:r>
              <a:rPr lang="es-AR" dirty="0" err="1" smtClean="0"/>
              <a:t>items</a:t>
            </a:r>
            <a:r>
              <a:rPr lang="es-AR" dirty="0" smtClean="0"/>
              <a:t> del </a:t>
            </a:r>
            <a:r>
              <a:rPr lang="es-AR" dirty="0" err="1" smtClean="0"/>
              <a:t>backlog</a:t>
            </a:r>
            <a:r>
              <a:rPr lang="es-AR" dirty="0" smtClean="0"/>
              <a:t>, definir cuales se van a ejecutar en cada iteración y actualizar su estado a medida que se van ejecutando. </a:t>
            </a:r>
          </a:p>
          <a:p>
            <a:pPr>
              <a:buFontTx/>
              <a:buChar char="•"/>
            </a:pPr>
            <a:r>
              <a:rPr lang="es-AR" dirty="0" smtClean="0"/>
              <a:t>Ahora </a:t>
            </a:r>
            <a:r>
              <a:rPr lang="es-AR" dirty="0" smtClean="0"/>
              <a:t>--- nos </a:t>
            </a:r>
            <a:r>
              <a:rPr lang="es-AR" dirty="0" smtClean="0"/>
              <a:t>va a contar un poco mas en detalle las </a:t>
            </a:r>
            <a:r>
              <a:rPr lang="es-AR" dirty="0" err="1" smtClean="0"/>
              <a:t>tecnologias</a:t>
            </a:r>
            <a:r>
              <a:rPr lang="es-AR" baseline="0" dirty="0" smtClean="0"/>
              <a:t> </a:t>
            </a:r>
            <a:r>
              <a:rPr lang="es-AR" dirty="0" smtClean="0"/>
              <a:t>que </a:t>
            </a:r>
            <a:r>
              <a:rPr lang="es-AR" dirty="0" smtClean="0"/>
              <a:t>vamos a utilizar.</a:t>
            </a:r>
          </a:p>
          <a:p>
            <a:pPr eaLnBrk="1" hangingPunct="1"/>
            <a:endParaRPr lang="es-AR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69C3A0-B024-4FB1-A480-5EA31CD9EEDB}" type="slidenum">
              <a:rPr lang="es-ES" smtClean="0"/>
              <a:pPr/>
              <a:t>5</a:t>
            </a:fld>
            <a:endParaRPr lang="es-E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AR" dirty="0" smtClean="0"/>
              <a:t>Speaker: </a:t>
            </a:r>
          </a:p>
          <a:p>
            <a:endParaRPr lang="es-AR" dirty="0" smtClean="0"/>
          </a:p>
          <a:p>
            <a:pPr>
              <a:buFontTx/>
              <a:buChar char="•"/>
            </a:pPr>
            <a:r>
              <a:rPr lang="es-AR" dirty="0" err="1" smtClean="0"/>
              <a:t>Metiendonos</a:t>
            </a:r>
            <a:r>
              <a:rPr lang="es-AR" dirty="0" smtClean="0"/>
              <a:t> un poco mas en los detalles del proyecto, nuestra idea es programar sobre Visual Studio, base en </a:t>
            </a:r>
            <a:r>
              <a:rPr lang="es-AR" dirty="0" err="1" smtClean="0"/>
              <a:t>SQLServer</a:t>
            </a:r>
            <a:r>
              <a:rPr lang="es-AR" dirty="0" smtClean="0"/>
              <a:t> 2008</a:t>
            </a:r>
          </a:p>
          <a:p>
            <a:pPr>
              <a:buFontTx/>
              <a:buChar char="•"/>
            </a:pPr>
            <a:r>
              <a:rPr lang="es-AR" dirty="0" smtClean="0"/>
              <a:t>El sistema va a ser Web, para que los clientes usen el sistema a través de internet, esto permite acceder simplemente desde un browser, sin necesidad de instalar nada, y poder funcionar con muy bajos recursos.</a:t>
            </a:r>
          </a:p>
          <a:p>
            <a:pPr eaLnBrk="1" hangingPunct="1"/>
            <a:endParaRPr lang="es-AR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C42958-A0D6-4087-AA86-0F579BF6563F}" type="slidenum">
              <a:rPr lang="es-ES" smtClean="0"/>
              <a:pPr/>
              <a:t>6</a:t>
            </a:fld>
            <a:endParaRPr lang="es-E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s-AR" b="0" dirty="0" smtClean="0">
                <a:solidFill>
                  <a:schemeClr val="accent6">
                    <a:lumMod val="75000"/>
                  </a:schemeClr>
                </a:solidFill>
              </a:rPr>
              <a:t>Speaker: </a:t>
            </a:r>
          </a:p>
          <a:p>
            <a:pPr eaLnBrk="1" hangingPunct="1">
              <a:defRPr/>
            </a:pPr>
            <a:endParaRPr lang="es-A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es-AR" b="0" dirty="0" smtClean="0">
                <a:solidFill>
                  <a:schemeClr val="accent6">
                    <a:lumMod val="75000"/>
                  </a:schemeClr>
                </a:solidFill>
              </a:rPr>
              <a:t>Alcance:</a:t>
            </a:r>
            <a:endParaRPr lang="es-AR" dirty="0" smtClean="0"/>
          </a:p>
          <a:p>
            <a:pPr eaLnBrk="1" hangingPunct="1">
              <a:defRPr/>
            </a:pPr>
            <a:r>
              <a:rPr lang="es-AR" dirty="0" smtClean="0"/>
              <a:t>El alcance lo definiremos utilizando una WBS (</a:t>
            </a:r>
            <a:r>
              <a:rPr lang="es-AR" dirty="0" err="1" smtClean="0"/>
              <a:t>Work</a:t>
            </a:r>
            <a:r>
              <a:rPr lang="es-AR" dirty="0" smtClean="0"/>
              <a:t> </a:t>
            </a:r>
            <a:r>
              <a:rPr lang="es-AR" dirty="0" err="1" smtClean="0"/>
              <a:t>Breakdown</a:t>
            </a:r>
            <a:r>
              <a:rPr lang="es-AR" dirty="0" smtClean="0"/>
              <a:t> </a:t>
            </a:r>
            <a:r>
              <a:rPr lang="es-AR" dirty="0" err="1" smtClean="0"/>
              <a:t>Structure</a:t>
            </a:r>
            <a:r>
              <a:rPr lang="es-AR" dirty="0" smtClean="0"/>
              <a:t>) y su diccionario de datos </a:t>
            </a:r>
            <a:r>
              <a:rPr lang="es-AR" dirty="0" smtClean="0"/>
              <a:t>correspondiente</a:t>
            </a:r>
          </a:p>
          <a:p>
            <a:pPr eaLnBrk="1" hangingPunct="1">
              <a:defRPr/>
            </a:pPr>
            <a:r>
              <a:rPr lang="es-AR" dirty="0" smtClean="0"/>
              <a:t>La</a:t>
            </a:r>
            <a:r>
              <a:rPr lang="es-AR" baseline="0" dirty="0" smtClean="0"/>
              <a:t> WBS o</a:t>
            </a:r>
            <a:r>
              <a:rPr lang="es-AR" dirty="0" smtClean="0"/>
              <a:t>rganiza </a:t>
            </a:r>
            <a:r>
              <a:rPr lang="es-AR" dirty="0" smtClean="0"/>
              <a:t>y define el Alcance Total del </a:t>
            </a:r>
            <a:r>
              <a:rPr lang="es-AR" dirty="0" smtClean="0"/>
              <a:t>proyecto</a:t>
            </a:r>
            <a:endParaRPr lang="es-AR" dirty="0" smtClean="0"/>
          </a:p>
          <a:p>
            <a:pPr>
              <a:defRPr/>
            </a:pPr>
            <a:r>
              <a:rPr lang="es-AR" dirty="0" smtClean="0"/>
              <a:t>–Define una jerarquía de entregables</a:t>
            </a:r>
          </a:p>
          <a:p>
            <a:pPr>
              <a:defRPr/>
            </a:pPr>
            <a:r>
              <a:rPr lang="es-AR" dirty="0" smtClean="0"/>
              <a:t>–Incluye todo el esfuerzo requerido para lograr un entregable</a:t>
            </a:r>
          </a:p>
          <a:p>
            <a:pPr>
              <a:defRPr/>
            </a:pPr>
            <a:r>
              <a:rPr lang="es-AR" dirty="0" smtClean="0"/>
              <a:t>–Se desarrolla dividiendo los entregables en elementos identificables y medibles</a:t>
            </a:r>
          </a:p>
          <a:p>
            <a:pPr>
              <a:defRPr/>
            </a:pPr>
            <a:r>
              <a:rPr lang="es-AR" dirty="0" smtClean="0"/>
              <a:t>–Provee un marco para la generación de todos los entregables a lo largo del ciclo del proyecto</a:t>
            </a:r>
          </a:p>
          <a:p>
            <a:pPr>
              <a:defRPr/>
            </a:pPr>
            <a:r>
              <a:rPr lang="es-AR" dirty="0" smtClean="0"/>
              <a:t>–Provee un medio para integrar y comprobar la performance técnica, de calendario y de costo </a:t>
            </a:r>
          </a:p>
          <a:p>
            <a:pPr eaLnBrk="1" hangingPunct="1">
              <a:defRPr/>
            </a:pPr>
            <a:endParaRPr lang="es-AR" dirty="0" smtClean="0"/>
          </a:p>
          <a:p>
            <a:pPr eaLnBrk="1" hangingPunct="1">
              <a:defRPr/>
            </a:pPr>
            <a:r>
              <a:rPr lang="es-AR" dirty="0" smtClean="0"/>
              <a:t>Estimaciones: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>
                <a:solidFill>
                  <a:srgbClr val="000000"/>
                </a:solidFill>
              </a:rPr>
              <a:t>(Basados en la experiencia de los miembros del equipo), L</a:t>
            </a:r>
            <a:r>
              <a:rPr lang="es-AR" dirty="0" smtClean="0"/>
              <a:t>as</a:t>
            </a:r>
            <a:r>
              <a:rPr lang="es-AR" baseline="0" dirty="0" smtClean="0"/>
              <a:t> estimaciones se </a:t>
            </a:r>
            <a:r>
              <a:rPr lang="es-AR" baseline="0" dirty="0" err="1" smtClean="0"/>
              <a:t>haran</a:t>
            </a:r>
            <a:r>
              <a:rPr lang="es-AR" baseline="0" dirty="0" smtClean="0"/>
              <a:t> mediante la </a:t>
            </a:r>
            <a:r>
              <a:rPr lang="es-AR" baseline="0" dirty="0" err="1" smtClean="0"/>
              <a:t>tecnica</a:t>
            </a:r>
            <a:r>
              <a:rPr lang="es-AR" baseline="0" dirty="0" smtClean="0"/>
              <a:t> de </a:t>
            </a:r>
            <a:r>
              <a:rPr lang="es-AR" baseline="0" dirty="0" err="1" smtClean="0"/>
              <a:t>Planning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Poker</a:t>
            </a:r>
            <a:r>
              <a:rPr lang="es-AR" baseline="0" dirty="0" smtClean="0"/>
              <a:t>. </a:t>
            </a:r>
            <a:r>
              <a:rPr lang="es-AR" baseline="0" dirty="0" err="1" smtClean="0"/>
              <a:t>Seran</a:t>
            </a:r>
            <a:r>
              <a:rPr lang="es-AR" baseline="0" dirty="0" smtClean="0"/>
              <a:t> r</a:t>
            </a:r>
            <a:r>
              <a:rPr lang="es-AR" dirty="0" smtClean="0">
                <a:solidFill>
                  <a:srgbClr val="000000"/>
                </a:solidFill>
              </a:rPr>
              <a:t>ealizadas </a:t>
            </a:r>
            <a:r>
              <a:rPr lang="es-AR" dirty="0" smtClean="0">
                <a:solidFill>
                  <a:srgbClr val="000000"/>
                </a:solidFill>
              </a:rPr>
              <a:t>por el equipo de </a:t>
            </a:r>
            <a:r>
              <a:rPr lang="es-AR" dirty="0" smtClean="0">
                <a:solidFill>
                  <a:srgbClr val="000000"/>
                </a:solidFill>
              </a:rPr>
              <a:t>desarrollo y desarrolladas </a:t>
            </a:r>
            <a:r>
              <a:rPr lang="es-AR" dirty="0" smtClean="0">
                <a:solidFill>
                  <a:srgbClr val="000000"/>
                </a:solidFill>
              </a:rPr>
              <a:t>en cada reunión de Sprint </a:t>
            </a:r>
            <a:r>
              <a:rPr lang="es-AR" dirty="0" err="1" smtClean="0">
                <a:solidFill>
                  <a:srgbClr val="000000"/>
                </a:solidFill>
              </a:rPr>
              <a:t>Planning</a:t>
            </a:r>
            <a:endParaRPr lang="es-AR" dirty="0" smtClean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s-AR" dirty="0" err="1" smtClean="0"/>
              <a:t>Planning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Poker</a:t>
            </a:r>
            <a:r>
              <a:rPr lang="es-AR" baseline="0" dirty="0" smtClean="0"/>
              <a:t> e</a:t>
            </a:r>
            <a:r>
              <a:rPr lang="es-AR" dirty="0" smtClean="0"/>
              <a:t>s </a:t>
            </a:r>
            <a:r>
              <a:rPr lang="es-AR" dirty="0" smtClean="0"/>
              <a:t>una </a:t>
            </a:r>
            <a:r>
              <a:rPr lang="es-AR" dirty="0" err="1" smtClean="0"/>
              <a:t>tecnica</a:t>
            </a:r>
            <a:r>
              <a:rPr lang="es-AR" dirty="0" smtClean="0"/>
              <a:t> de </a:t>
            </a:r>
            <a:r>
              <a:rPr lang="es-AR" dirty="0" err="1" smtClean="0"/>
              <a:t>estimacion</a:t>
            </a:r>
            <a:r>
              <a:rPr lang="es-AR" dirty="0" smtClean="0"/>
              <a:t> donde varias personas primero debaten, y luego estiman cierto esfuerzo utilizando cartas con valores predefinidos, y las muestran en simultaneo. Luego, si hay extremos, se discute el por que de los mismos hasta llegar a un acuerdo. Existe una pagina web que permite la </a:t>
            </a:r>
            <a:r>
              <a:rPr lang="es-AR" dirty="0" err="1" smtClean="0"/>
              <a:t>realizacion</a:t>
            </a:r>
            <a:r>
              <a:rPr lang="es-AR" dirty="0" smtClean="0"/>
              <a:t> de este procedimiento online.</a:t>
            </a:r>
          </a:p>
          <a:p>
            <a:pPr eaLnBrk="1" hangingPunct="1">
              <a:defRPr/>
            </a:pPr>
            <a:endParaRPr lang="es-AR" dirty="0" smtClean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s-AR" dirty="0" err="1" smtClean="0"/>
              <a:t>Calendarizacion</a:t>
            </a:r>
            <a:r>
              <a:rPr lang="es-AR" dirty="0" smtClean="0"/>
              <a:t>: </a:t>
            </a:r>
            <a:r>
              <a:rPr lang="es-AR" dirty="0" err="1" smtClean="0"/>
              <a:t>B</a:t>
            </a:r>
            <a:r>
              <a:rPr lang="es-AR" b="1" dirty="0" err="1" smtClean="0"/>
              <a:t>acklog</a:t>
            </a:r>
            <a:r>
              <a:rPr lang="es-AR" dirty="0" smtClean="0"/>
              <a:t>. El </a:t>
            </a:r>
            <a:r>
              <a:rPr lang="es-AR" dirty="0" smtClean="0"/>
              <a:t>sistema permite </a:t>
            </a:r>
            <a:r>
              <a:rPr lang="es-AR" dirty="0" smtClean="0"/>
              <a:t>agregar </a:t>
            </a:r>
            <a:r>
              <a:rPr lang="es-AR" dirty="0" err="1" smtClean="0"/>
              <a:t>user</a:t>
            </a:r>
            <a:r>
              <a:rPr lang="es-AR" dirty="0" smtClean="0"/>
              <a:t> </a:t>
            </a:r>
            <a:r>
              <a:rPr lang="es-AR" dirty="0" err="1" smtClean="0"/>
              <a:t>stories</a:t>
            </a:r>
            <a:r>
              <a:rPr lang="es-AR" dirty="0" smtClean="0"/>
              <a:t> al </a:t>
            </a:r>
            <a:r>
              <a:rPr lang="es-AR" dirty="0" err="1" smtClean="0"/>
              <a:t>backlog</a:t>
            </a:r>
            <a:r>
              <a:rPr lang="es-AR" dirty="0" smtClean="0"/>
              <a:t>, y teniendo en cuenta la velocidad del equipo (</a:t>
            </a:r>
            <a:r>
              <a:rPr lang="es-AR" dirty="0" err="1" smtClean="0"/>
              <a:t>team</a:t>
            </a:r>
            <a:r>
              <a:rPr lang="es-AR" dirty="0" smtClean="0"/>
              <a:t> </a:t>
            </a:r>
            <a:r>
              <a:rPr lang="es-AR" dirty="0" err="1" smtClean="0"/>
              <a:t>velocity</a:t>
            </a:r>
            <a:r>
              <a:rPr lang="es-AR" dirty="0" smtClean="0"/>
              <a:t>), tomada una por default al comenzar el proyecto y luego calculada a partir de una </a:t>
            </a:r>
            <a:r>
              <a:rPr lang="es-AR" dirty="0" err="1" smtClean="0"/>
              <a:t>estadistica</a:t>
            </a:r>
            <a:r>
              <a:rPr lang="es-AR" dirty="0" smtClean="0"/>
              <a:t> de lo realmente completado, va dividiendo el trabajo por hacer en </a:t>
            </a:r>
            <a:r>
              <a:rPr lang="es-AR" dirty="0" err="1" smtClean="0"/>
              <a:t>sprints</a:t>
            </a:r>
            <a:r>
              <a:rPr lang="es-AR" dirty="0" smtClean="0"/>
              <a:t> fijando fechas (de acuerdo al valor de </a:t>
            </a:r>
            <a:r>
              <a:rPr lang="es-AR" dirty="0" err="1" smtClean="0"/>
              <a:t>duracion</a:t>
            </a:r>
            <a:r>
              <a:rPr lang="es-AR" dirty="0" smtClean="0"/>
              <a:t> de sprint dado en la </a:t>
            </a:r>
            <a:r>
              <a:rPr lang="es-AR" dirty="0" err="1" smtClean="0"/>
              <a:t>configuracion</a:t>
            </a:r>
            <a:r>
              <a:rPr lang="es-AR" dirty="0" smtClean="0"/>
              <a:t>), lo cual permite tener una </a:t>
            </a:r>
            <a:r>
              <a:rPr lang="es-AR" dirty="0" err="1" smtClean="0"/>
              <a:t>calendarizacion</a:t>
            </a:r>
            <a:r>
              <a:rPr lang="es-AR" dirty="0" smtClean="0"/>
              <a:t> de lo que se esta llevando a cabo.</a:t>
            </a:r>
          </a:p>
          <a:p>
            <a:pPr eaLnBrk="1" hangingPunct="1">
              <a:defRPr/>
            </a:pPr>
            <a:endParaRPr lang="es-AR" dirty="0" smtClean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s-AR" dirty="0" smtClean="0">
                <a:solidFill>
                  <a:srgbClr val="000000"/>
                </a:solidFill>
              </a:rPr>
              <a:t>Equipo y Roles:</a:t>
            </a:r>
            <a:endParaRPr lang="es-AR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/>
            </a:pPr>
            <a:r>
              <a:rPr lang="es-AR" b="1" dirty="0" smtClean="0">
                <a:solidFill>
                  <a:srgbClr val="000000"/>
                </a:solidFill>
              </a:rPr>
              <a:t>ET </a:t>
            </a:r>
            <a:r>
              <a:rPr lang="es-AR" dirty="0" smtClean="0">
                <a:solidFill>
                  <a:srgbClr val="000000"/>
                </a:solidFill>
              </a:rPr>
              <a:t>definido en un diagrama de a pares de Equipo de </a:t>
            </a:r>
            <a:r>
              <a:rPr lang="es-AR" dirty="0" smtClean="0">
                <a:solidFill>
                  <a:srgbClr val="000000"/>
                </a:solidFill>
              </a:rPr>
              <a:t>Trabajo</a:t>
            </a:r>
            <a:endParaRPr lang="es-AR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/>
            </a:pPr>
            <a:r>
              <a:rPr lang="es-AR" b="1" dirty="0" smtClean="0">
                <a:solidFill>
                  <a:srgbClr val="000000"/>
                </a:solidFill>
              </a:rPr>
              <a:t>Roles</a:t>
            </a:r>
            <a:r>
              <a:rPr lang="es-AR" dirty="0" smtClean="0">
                <a:solidFill>
                  <a:srgbClr val="000000"/>
                </a:solidFill>
              </a:rPr>
              <a:t> contemplados por la metodología (</a:t>
            </a:r>
            <a:r>
              <a:rPr lang="es-AR" dirty="0" err="1" smtClean="0">
                <a:solidFill>
                  <a:srgbClr val="000000"/>
                </a:solidFill>
              </a:rPr>
              <a:t>ProductOwner</a:t>
            </a:r>
            <a:r>
              <a:rPr lang="es-AR" dirty="0" smtClean="0">
                <a:solidFill>
                  <a:srgbClr val="000000"/>
                </a:solidFill>
              </a:rPr>
              <a:t>, </a:t>
            </a:r>
            <a:r>
              <a:rPr lang="es-AR" dirty="0" err="1" smtClean="0">
                <a:solidFill>
                  <a:srgbClr val="000000"/>
                </a:solidFill>
              </a:rPr>
              <a:t>ScrumMaster</a:t>
            </a:r>
            <a:r>
              <a:rPr lang="es-AR" dirty="0" smtClean="0">
                <a:solidFill>
                  <a:srgbClr val="000000"/>
                </a:solidFill>
              </a:rPr>
              <a:t>, </a:t>
            </a:r>
            <a:r>
              <a:rPr lang="es-AR" dirty="0" err="1" smtClean="0">
                <a:solidFill>
                  <a:srgbClr val="000000"/>
                </a:solidFill>
              </a:rPr>
              <a:t>ScrumTeam</a:t>
            </a:r>
            <a:r>
              <a:rPr lang="es-AR" dirty="0" smtClean="0">
                <a:solidFill>
                  <a:srgbClr val="000000"/>
                </a:solidFill>
              </a:rPr>
              <a:t>)</a:t>
            </a:r>
            <a:r>
              <a:rPr lang="ar-SA" dirty="0" smtClean="0">
                <a:solidFill>
                  <a:srgbClr val="000000"/>
                </a:solidFill>
              </a:rPr>
              <a:t>‏</a:t>
            </a:r>
            <a:endParaRPr lang="es-AR" dirty="0" smtClean="0"/>
          </a:p>
          <a:p>
            <a:pPr eaLnBrk="1" hangingPunct="1">
              <a:defRPr/>
            </a:pPr>
            <a:endParaRPr lang="es-AR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88726A-DEF4-469A-BAEE-B9794BA8EF20}" type="slidenum">
              <a:rPr lang="es-ES" smtClean="0"/>
              <a:pPr/>
              <a:t>7</a:t>
            </a:fld>
            <a:endParaRPr lang="es-E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s-AR" dirty="0" smtClean="0">
                <a:solidFill>
                  <a:srgbClr val="000000"/>
                </a:solidFill>
              </a:rPr>
              <a:t>Speaker: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es-AR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/>
            </a:pPr>
            <a:r>
              <a:rPr lang="es-AR" dirty="0" err="1" smtClean="0">
                <a:solidFill>
                  <a:srgbClr val="000000"/>
                </a:solidFill>
              </a:rPr>
              <a:t>Autogestionado</a:t>
            </a:r>
            <a:r>
              <a:rPr lang="es-AR" dirty="0" smtClean="0">
                <a:solidFill>
                  <a:srgbClr val="000000"/>
                </a:solidFill>
              </a:rPr>
              <a:t> </a:t>
            </a:r>
            <a:r>
              <a:rPr lang="es-AR" dirty="0" smtClean="0">
                <a:solidFill>
                  <a:srgbClr val="000000"/>
                </a:solidFill>
              </a:rPr>
              <a:t>por el equipo de trabajo durante cada Sprint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/>
            </a:pPr>
            <a:r>
              <a:rPr lang="es-AR" dirty="0" smtClean="0">
                <a:solidFill>
                  <a:srgbClr val="000000"/>
                </a:solidFill>
              </a:rPr>
              <a:t>Cada integrante elige una tarea de las que deben ejecutarse y se compromete a terminarla</a:t>
            </a:r>
          </a:p>
          <a:p>
            <a:pPr eaLnBrk="1" hangingPunct="1">
              <a:defRPr/>
            </a:pPr>
            <a:endParaRPr lang="es-AR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DDC3AE-307C-4E78-927A-4158402C8BF3}" type="slidenum">
              <a:rPr lang="es-ES" smtClean="0"/>
              <a:pPr/>
              <a:t>8</a:t>
            </a:fld>
            <a:endParaRPr lang="es-E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dirty="0" smtClean="0"/>
              <a:t>Speaker:</a:t>
            </a:r>
          </a:p>
          <a:p>
            <a:pPr eaLnBrk="1" hangingPunct="1"/>
            <a:endParaRPr lang="es-AR" dirty="0" smtClean="0"/>
          </a:p>
          <a:p>
            <a:pPr eaLnBrk="1" hangingPunct="1"/>
            <a:r>
              <a:rPr lang="es-AR" dirty="0" smtClean="0"/>
              <a:t>Nos</a:t>
            </a:r>
            <a:r>
              <a:rPr lang="es-AR" baseline="0" dirty="0" smtClean="0"/>
              <a:t> vamos a concentrar en la </a:t>
            </a:r>
            <a:r>
              <a:rPr lang="es-AR" baseline="0" dirty="0" err="1" smtClean="0"/>
              <a:t>documentacion</a:t>
            </a:r>
            <a:r>
              <a:rPr lang="es-AR" baseline="0" dirty="0" smtClean="0"/>
              <a:t> de </a:t>
            </a:r>
            <a:r>
              <a:rPr lang="es-AR" baseline="0" dirty="0" err="1" smtClean="0"/>
              <a:t>User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Stories</a:t>
            </a:r>
            <a:r>
              <a:rPr lang="es-AR" baseline="0" dirty="0" smtClean="0"/>
              <a:t> que pasaran luego a formar parte del </a:t>
            </a:r>
            <a:r>
              <a:rPr lang="es-AR" baseline="0" dirty="0" err="1" smtClean="0"/>
              <a:t>Backlog</a:t>
            </a:r>
            <a:r>
              <a:rPr lang="es-AR" baseline="0" dirty="0" smtClean="0"/>
              <a:t>. Opcionalmente realizaremos diagramas de casos de uso si fuera necesario.</a:t>
            </a:r>
          </a:p>
          <a:p>
            <a:pPr eaLnBrk="1" hangingPunct="1"/>
            <a:r>
              <a:rPr lang="es-AR" baseline="0" dirty="0" err="1" smtClean="0"/>
              <a:t>Tambien</a:t>
            </a:r>
            <a:r>
              <a:rPr lang="es-AR" baseline="0" dirty="0" smtClean="0"/>
              <a:t> vamos a realizar </a:t>
            </a:r>
            <a:r>
              <a:rPr lang="es-AR" baseline="0" dirty="0" err="1" smtClean="0"/>
              <a:t>mockup</a:t>
            </a:r>
            <a:r>
              <a:rPr lang="es-AR" baseline="0" dirty="0" smtClean="0"/>
              <a:t> de pantallas mediante la herramienta </a:t>
            </a:r>
            <a:r>
              <a:rPr lang="es-AR" baseline="0" dirty="0" err="1" smtClean="0"/>
              <a:t>Balsamiq</a:t>
            </a:r>
            <a:r>
              <a:rPr lang="es-AR" baseline="0" dirty="0" smtClean="0"/>
              <a:t>. Los </a:t>
            </a:r>
            <a:r>
              <a:rPr lang="es-AR" baseline="0" dirty="0" err="1" smtClean="0"/>
              <a:t>mockup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seran</a:t>
            </a:r>
            <a:r>
              <a:rPr lang="es-AR" baseline="0" dirty="0" smtClean="0"/>
              <a:t> validados con el usuario hasta obtener un diseño satisfactorio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DDC3AE-307C-4E78-927A-4158402C8BF3}" type="slidenum">
              <a:rPr lang="es-ES" smtClean="0"/>
              <a:pPr/>
              <a:t>9</a:t>
            </a:fld>
            <a:endParaRPr lang="es-E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dirty="0" smtClean="0"/>
              <a:t>Speaker:</a:t>
            </a:r>
          </a:p>
          <a:p>
            <a:pPr eaLnBrk="1" hangingPunct="1"/>
            <a:endParaRPr lang="es-AR" dirty="0" smtClean="0"/>
          </a:p>
          <a:p>
            <a:pPr>
              <a:buFont typeface="Arial" charset="0"/>
              <a:buChar char="•"/>
            </a:pPr>
            <a:r>
              <a:rPr lang="es-ES_tradnl" baseline="0" dirty="0" smtClean="0"/>
              <a:t> Por el lado del versionado: Vamos a crear un documento de configuración que nos indique como nos vamos a manejar, lo que tenemos avanzado hasta el momento es que vamos a utilizar un servidor SVN (preferentemente Google </a:t>
            </a:r>
            <a:r>
              <a:rPr lang="es-ES_tradnl" baseline="0" dirty="0" err="1" smtClean="0"/>
              <a:t>Code</a:t>
            </a:r>
            <a:r>
              <a:rPr lang="es-ES_tradnl" baseline="0" dirty="0" smtClean="0"/>
              <a:t>), para comunicarnos con el servidor vamos a utilizar algún cliente de </a:t>
            </a:r>
            <a:r>
              <a:rPr lang="es-ES_tradnl" baseline="0" dirty="0" err="1" smtClean="0"/>
              <a:t>SubVersion</a:t>
            </a:r>
            <a:r>
              <a:rPr lang="es-ES_tradnl" baseline="0" dirty="0" smtClean="0"/>
              <a:t> (preferentemente el </a:t>
            </a:r>
            <a:r>
              <a:rPr lang="es-ES_tradnl" baseline="0" dirty="0" err="1" smtClean="0"/>
              <a:t>TortoiseSVN</a:t>
            </a:r>
            <a:r>
              <a:rPr lang="es-ES_tradnl" baseline="0" dirty="0" smtClean="0"/>
              <a:t>)</a:t>
            </a:r>
            <a:endParaRPr lang="es-AR" baseline="0" dirty="0" smtClean="0"/>
          </a:p>
          <a:p>
            <a:pPr>
              <a:buFont typeface="Arial" charset="0"/>
              <a:buChar char="•"/>
            </a:pPr>
            <a:r>
              <a:rPr lang="es-AR" baseline="0" dirty="0" smtClean="0"/>
              <a:t> Por el lado de la configuración: Vamos a mantener un documento con toda la información de configuración de ambiente necesaria para utilizar y levantar la aplicación en un servidor.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6C63F-ADE0-465A-AA7C-9EE6F7B38A3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15" name="Group 9"/>
          <p:cNvGrpSpPr>
            <a:grpSpLocks/>
          </p:cNvGrpSpPr>
          <p:nvPr userDrawn="1"/>
        </p:nvGrpSpPr>
        <p:grpSpPr bwMode="auto">
          <a:xfrm>
            <a:off x="-56956" y="785794"/>
            <a:ext cx="1128494" cy="4156786"/>
            <a:chOff x="-36" y="174"/>
            <a:chExt cx="589" cy="2051"/>
          </a:xfrm>
        </p:grpSpPr>
        <p:grpSp>
          <p:nvGrpSpPr>
            <p:cNvPr id="16" name="Group 4"/>
            <p:cNvGrpSpPr>
              <a:grpSpLocks/>
            </p:cNvGrpSpPr>
            <p:nvPr/>
          </p:nvGrpSpPr>
          <p:grpSpPr bwMode="auto">
            <a:xfrm>
              <a:off x="-36" y="609"/>
              <a:ext cx="589" cy="1616"/>
              <a:chOff x="-36" y="609"/>
              <a:chExt cx="589" cy="1616"/>
            </a:xfrm>
          </p:grpSpPr>
          <p:sp>
            <p:nvSpPr>
              <p:cNvPr id="20" name="Freeform 2"/>
              <p:cNvSpPr>
                <a:spLocks/>
              </p:cNvSpPr>
              <p:nvPr/>
            </p:nvSpPr>
            <p:spPr bwMode="auto">
              <a:xfrm>
                <a:off x="-3" y="609"/>
                <a:ext cx="556" cy="16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4" y="74"/>
                  </a:cxn>
                  <a:cxn ang="0">
                    <a:pos x="234" y="159"/>
                  </a:cxn>
                  <a:cxn ang="0">
                    <a:pos x="329" y="251"/>
                  </a:cxn>
                  <a:cxn ang="0">
                    <a:pos x="370" y="301"/>
                  </a:cxn>
                  <a:cxn ang="0">
                    <a:pos x="408" y="352"/>
                  </a:cxn>
                  <a:cxn ang="0">
                    <a:pos x="442" y="405"/>
                  </a:cxn>
                  <a:cxn ang="0">
                    <a:pos x="471" y="459"/>
                  </a:cxn>
                  <a:cxn ang="0">
                    <a:pos x="496" y="515"/>
                  </a:cxn>
                  <a:cxn ang="0">
                    <a:pos x="517" y="572"/>
                  </a:cxn>
                  <a:cxn ang="0">
                    <a:pos x="534" y="629"/>
                  </a:cxn>
                  <a:cxn ang="0">
                    <a:pos x="546" y="688"/>
                  </a:cxn>
                  <a:cxn ang="0">
                    <a:pos x="553" y="747"/>
                  </a:cxn>
                  <a:cxn ang="0">
                    <a:pos x="555" y="807"/>
                  </a:cxn>
                  <a:cxn ang="0">
                    <a:pos x="553" y="867"/>
                  </a:cxn>
                  <a:cxn ang="0">
                    <a:pos x="546" y="927"/>
                  </a:cxn>
                  <a:cxn ang="0">
                    <a:pos x="534" y="986"/>
                  </a:cxn>
                  <a:cxn ang="0">
                    <a:pos x="517" y="1043"/>
                  </a:cxn>
                  <a:cxn ang="0">
                    <a:pos x="496" y="1100"/>
                  </a:cxn>
                  <a:cxn ang="0">
                    <a:pos x="471" y="1155"/>
                  </a:cxn>
                  <a:cxn ang="0">
                    <a:pos x="442" y="1210"/>
                  </a:cxn>
                  <a:cxn ang="0">
                    <a:pos x="408" y="1263"/>
                  </a:cxn>
                  <a:cxn ang="0">
                    <a:pos x="370" y="1314"/>
                  </a:cxn>
                  <a:cxn ang="0">
                    <a:pos x="329" y="1363"/>
                  </a:cxn>
                  <a:cxn ang="0">
                    <a:pos x="234" y="1456"/>
                  </a:cxn>
                  <a:cxn ang="0">
                    <a:pos x="124" y="1540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56" h="1616">
                    <a:moveTo>
                      <a:pt x="0" y="0"/>
                    </a:moveTo>
                    <a:lnTo>
                      <a:pt x="124" y="74"/>
                    </a:lnTo>
                    <a:lnTo>
                      <a:pt x="234" y="159"/>
                    </a:lnTo>
                    <a:lnTo>
                      <a:pt x="329" y="251"/>
                    </a:lnTo>
                    <a:lnTo>
                      <a:pt x="370" y="301"/>
                    </a:lnTo>
                    <a:lnTo>
                      <a:pt x="408" y="352"/>
                    </a:lnTo>
                    <a:lnTo>
                      <a:pt x="442" y="405"/>
                    </a:lnTo>
                    <a:lnTo>
                      <a:pt x="471" y="459"/>
                    </a:lnTo>
                    <a:lnTo>
                      <a:pt x="496" y="515"/>
                    </a:lnTo>
                    <a:lnTo>
                      <a:pt x="517" y="572"/>
                    </a:lnTo>
                    <a:lnTo>
                      <a:pt x="534" y="629"/>
                    </a:lnTo>
                    <a:lnTo>
                      <a:pt x="546" y="688"/>
                    </a:lnTo>
                    <a:lnTo>
                      <a:pt x="553" y="747"/>
                    </a:lnTo>
                    <a:lnTo>
                      <a:pt x="555" y="807"/>
                    </a:lnTo>
                    <a:lnTo>
                      <a:pt x="553" y="867"/>
                    </a:lnTo>
                    <a:lnTo>
                      <a:pt x="546" y="927"/>
                    </a:lnTo>
                    <a:lnTo>
                      <a:pt x="534" y="986"/>
                    </a:lnTo>
                    <a:lnTo>
                      <a:pt x="517" y="1043"/>
                    </a:lnTo>
                    <a:lnTo>
                      <a:pt x="496" y="1100"/>
                    </a:lnTo>
                    <a:lnTo>
                      <a:pt x="471" y="1155"/>
                    </a:lnTo>
                    <a:lnTo>
                      <a:pt x="442" y="1210"/>
                    </a:lnTo>
                    <a:lnTo>
                      <a:pt x="408" y="1263"/>
                    </a:lnTo>
                    <a:lnTo>
                      <a:pt x="370" y="1314"/>
                    </a:lnTo>
                    <a:lnTo>
                      <a:pt x="329" y="1363"/>
                    </a:lnTo>
                    <a:lnTo>
                      <a:pt x="234" y="1456"/>
                    </a:lnTo>
                    <a:lnTo>
                      <a:pt x="124" y="1540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21" name="Rectangle 3"/>
              <p:cNvSpPr>
                <a:spLocks noChangeArrowheads="1"/>
              </p:cNvSpPr>
              <p:nvPr/>
            </p:nvSpPr>
            <p:spPr bwMode="auto">
              <a:xfrm>
                <a:off x="-36" y="633"/>
                <a:ext cx="0" cy="156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  <p:grpSp>
          <p:nvGrpSpPr>
            <p:cNvPr id="17" name="Group 7"/>
            <p:cNvGrpSpPr>
              <a:grpSpLocks/>
            </p:cNvGrpSpPr>
            <p:nvPr/>
          </p:nvGrpSpPr>
          <p:grpSpPr bwMode="auto">
            <a:xfrm>
              <a:off x="-35" y="174"/>
              <a:ext cx="457" cy="1640"/>
              <a:chOff x="-35" y="174"/>
              <a:chExt cx="457" cy="1640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-3" y="174"/>
                <a:ext cx="425" cy="16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5" y="75"/>
                  </a:cxn>
                  <a:cxn ang="0">
                    <a:pos x="178" y="160"/>
                  </a:cxn>
                  <a:cxn ang="0">
                    <a:pos x="251" y="254"/>
                  </a:cxn>
                  <a:cxn ang="0">
                    <a:pos x="312" y="357"/>
                  </a:cxn>
                  <a:cxn ang="0">
                    <a:pos x="360" y="465"/>
                  </a:cxn>
                  <a:cxn ang="0">
                    <a:pos x="395" y="580"/>
                  </a:cxn>
                  <a:cxn ang="0">
                    <a:pos x="417" y="698"/>
                  </a:cxn>
                  <a:cxn ang="0">
                    <a:pos x="424" y="820"/>
                  </a:cxn>
                  <a:cxn ang="0">
                    <a:pos x="417" y="942"/>
                  </a:cxn>
                  <a:cxn ang="0">
                    <a:pos x="395" y="1060"/>
                  </a:cxn>
                  <a:cxn ang="0">
                    <a:pos x="360" y="1174"/>
                  </a:cxn>
                  <a:cxn ang="0">
                    <a:pos x="312" y="1283"/>
                  </a:cxn>
                  <a:cxn ang="0">
                    <a:pos x="251" y="1385"/>
                  </a:cxn>
                  <a:cxn ang="0">
                    <a:pos x="178" y="1479"/>
                  </a:cxn>
                  <a:cxn ang="0">
                    <a:pos x="95" y="1565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25" h="1640">
                    <a:moveTo>
                      <a:pt x="0" y="0"/>
                    </a:moveTo>
                    <a:lnTo>
                      <a:pt x="95" y="75"/>
                    </a:lnTo>
                    <a:lnTo>
                      <a:pt x="178" y="160"/>
                    </a:lnTo>
                    <a:lnTo>
                      <a:pt x="251" y="254"/>
                    </a:lnTo>
                    <a:lnTo>
                      <a:pt x="312" y="357"/>
                    </a:lnTo>
                    <a:lnTo>
                      <a:pt x="360" y="465"/>
                    </a:lnTo>
                    <a:lnTo>
                      <a:pt x="395" y="580"/>
                    </a:lnTo>
                    <a:lnTo>
                      <a:pt x="417" y="698"/>
                    </a:lnTo>
                    <a:lnTo>
                      <a:pt x="424" y="820"/>
                    </a:lnTo>
                    <a:lnTo>
                      <a:pt x="417" y="942"/>
                    </a:lnTo>
                    <a:lnTo>
                      <a:pt x="395" y="1060"/>
                    </a:lnTo>
                    <a:lnTo>
                      <a:pt x="360" y="1174"/>
                    </a:lnTo>
                    <a:lnTo>
                      <a:pt x="312" y="1283"/>
                    </a:lnTo>
                    <a:lnTo>
                      <a:pt x="251" y="1385"/>
                    </a:lnTo>
                    <a:lnTo>
                      <a:pt x="178" y="1479"/>
                    </a:lnTo>
                    <a:lnTo>
                      <a:pt x="95" y="1565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1003">
                <a:schemeClr val="dk2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-35" y="198"/>
                <a:ext cx="0" cy="159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9539E-1DAE-4CC2-9D0B-35491EFFA13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5E5A8-4780-4511-86CF-30B58DFC163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ítulo y 2 objetos encima del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370013" y="1827213"/>
            <a:ext cx="35798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3"/>
          </p:nvPr>
        </p:nvSpPr>
        <p:spPr>
          <a:xfrm>
            <a:off x="1370013" y="3960813"/>
            <a:ext cx="73136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17178-1719-4FAC-BE0F-728937FC05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sz="quarter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370013" y="1827213"/>
            <a:ext cx="35798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1370013" y="3960813"/>
            <a:ext cx="35798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02225" y="39608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F3D8A-6DCE-4726-82DB-608FE5CA771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5102225" y="39608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B46FA-F7C4-4C25-86E9-52DE9925ADD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FBDE-80D1-4C64-90FD-D9F058010CB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BC1EC-BB1F-4361-90D4-1730362D386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05D1B-9D87-4179-8DBE-823420A0765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88CCD-CE67-49C4-BC4C-A6474B92517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20BDA-8C5F-4235-9056-861BD194B5D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BC21-0342-4990-98D3-C81AC2DA23D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891D7-97C3-46B0-9418-38F475806E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46451-6193-4681-9ED4-9941E7D2815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DD8F0-8E17-48DA-BFE2-B6A57233EB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9"/>
          <p:cNvGrpSpPr>
            <a:grpSpLocks/>
          </p:cNvGrpSpPr>
          <p:nvPr/>
        </p:nvGrpSpPr>
        <p:grpSpPr bwMode="auto">
          <a:xfrm>
            <a:off x="-57150" y="276225"/>
            <a:ext cx="935038" cy="3255963"/>
            <a:chOff x="-36" y="174"/>
            <a:chExt cx="589" cy="2051"/>
          </a:xfrm>
        </p:grpSpPr>
        <p:grpSp>
          <p:nvGrpSpPr>
            <p:cNvPr id="5128" name="Group 4"/>
            <p:cNvGrpSpPr>
              <a:grpSpLocks/>
            </p:cNvGrpSpPr>
            <p:nvPr/>
          </p:nvGrpSpPr>
          <p:grpSpPr bwMode="auto">
            <a:xfrm>
              <a:off x="-36" y="609"/>
              <a:ext cx="589" cy="1616"/>
              <a:chOff x="-36" y="609"/>
              <a:chExt cx="589" cy="1616"/>
            </a:xfrm>
          </p:grpSpPr>
          <p:sp>
            <p:nvSpPr>
              <p:cNvPr id="1026" name="Freeform 2"/>
              <p:cNvSpPr>
                <a:spLocks/>
              </p:cNvSpPr>
              <p:nvPr/>
            </p:nvSpPr>
            <p:spPr bwMode="auto">
              <a:xfrm>
                <a:off x="-3" y="609"/>
                <a:ext cx="556" cy="16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4" y="74"/>
                  </a:cxn>
                  <a:cxn ang="0">
                    <a:pos x="234" y="159"/>
                  </a:cxn>
                  <a:cxn ang="0">
                    <a:pos x="329" y="251"/>
                  </a:cxn>
                  <a:cxn ang="0">
                    <a:pos x="370" y="301"/>
                  </a:cxn>
                  <a:cxn ang="0">
                    <a:pos x="408" y="352"/>
                  </a:cxn>
                  <a:cxn ang="0">
                    <a:pos x="442" y="405"/>
                  </a:cxn>
                  <a:cxn ang="0">
                    <a:pos x="471" y="459"/>
                  </a:cxn>
                  <a:cxn ang="0">
                    <a:pos x="496" y="515"/>
                  </a:cxn>
                  <a:cxn ang="0">
                    <a:pos x="517" y="572"/>
                  </a:cxn>
                  <a:cxn ang="0">
                    <a:pos x="534" y="629"/>
                  </a:cxn>
                  <a:cxn ang="0">
                    <a:pos x="546" y="688"/>
                  </a:cxn>
                  <a:cxn ang="0">
                    <a:pos x="553" y="747"/>
                  </a:cxn>
                  <a:cxn ang="0">
                    <a:pos x="555" y="807"/>
                  </a:cxn>
                  <a:cxn ang="0">
                    <a:pos x="553" y="867"/>
                  </a:cxn>
                  <a:cxn ang="0">
                    <a:pos x="546" y="927"/>
                  </a:cxn>
                  <a:cxn ang="0">
                    <a:pos x="534" y="986"/>
                  </a:cxn>
                  <a:cxn ang="0">
                    <a:pos x="517" y="1043"/>
                  </a:cxn>
                  <a:cxn ang="0">
                    <a:pos x="496" y="1100"/>
                  </a:cxn>
                  <a:cxn ang="0">
                    <a:pos x="471" y="1155"/>
                  </a:cxn>
                  <a:cxn ang="0">
                    <a:pos x="442" y="1210"/>
                  </a:cxn>
                  <a:cxn ang="0">
                    <a:pos x="408" y="1263"/>
                  </a:cxn>
                  <a:cxn ang="0">
                    <a:pos x="370" y="1314"/>
                  </a:cxn>
                  <a:cxn ang="0">
                    <a:pos x="329" y="1363"/>
                  </a:cxn>
                  <a:cxn ang="0">
                    <a:pos x="234" y="1456"/>
                  </a:cxn>
                  <a:cxn ang="0">
                    <a:pos x="124" y="1540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56" h="1616">
                    <a:moveTo>
                      <a:pt x="0" y="0"/>
                    </a:moveTo>
                    <a:lnTo>
                      <a:pt x="124" y="74"/>
                    </a:lnTo>
                    <a:lnTo>
                      <a:pt x="234" y="159"/>
                    </a:lnTo>
                    <a:lnTo>
                      <a:pt x="329" y="251"/>
                    </a:lnTo>
                    <a:lnTo>
                      <a:pt x="370" y="301"/>
                    </a:lnTo>
                    <a:lnTo>
                      <a:pt x="408" y="352"/>
                    </a:lnTo>
                    <a:lnTo>
                      <a:pt x="442" y="405"/>
                    </a:lnTo>
                    <a:lnTo>
                      <a:pt x="471" y="459"/>
                    </a:lnTo>
                    <a:lnTo>
                      <a:pt x="496" y="515"/>
                    </a:lnTo>
                    <a:lnTo>
                      <a:pt x="517" y="572"/>
                    </a:lnTo>
                    <a:lnTo>
                      <a:pt x="534" y="629"/>
                    </a:lnTo>
                    <a:lnTo>
                      <a:pt x="546" y="688"/>
                    </a:lnTo>
                    <a:lnTo>
                      <a:pt x="553" y="747"/>
                    </a:lnTo>
                    <a:lnTo>
                      <a:pt x="555" y="807"/>
                    </a:lnTo>
                    <a:lnTo>
                      <a:pt x="553" y="867"/>
                    </a:lnTo>
                    <a:lnTo>
                      <a:pt x="546" y="927"/>
                    </a:lnTo>
                    <a:lnTo>
                      <a:pt x="534" y="986"/>
                    </a:lnTo>
                    <a:lnTo>
                      <a:pt x="517" y="1043"/>
                    </a:lnTo>
                    <a:lnTo>
                      <a:pt x="496" y="1100"/>
                    </a:lnTo>
                    <a:lnTo>
                      <a:pt x="471" y="1155"/>
                    </a:lnTo>
                    <a:lnTo>
                      <a:pt x="442" y="1210"/>
                    </a:lnTo>
                    <a:lnTo>
                      <a:pt x="408" y="1263"/>
                    </a:lnTo>
                    <a:lnTo>
                      <a:pt x="370" y="1314"/>
                    </a:lnTo>
                    <a:lnTo>
                      <a:pt x="329" y="1363"/>
                    </a:lnTo>
                    <a:lnTo>
                      <a:pt x="234" y="1456"/>
                    </a:lnTo>
                    <a:lnTo>
                      <a:pt x="124" y="1540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27" name="Rectangle 3"/>
              <p:cNvSpPr>
                <a:spLocks noChangeArrowheads="1"/>
              </p:cNvSpPr>
              <p:nvPr/>
            </p:nvSpPr>
            <p:spPr bwMode="auto">
              <a:xfrm>
                <a:off x="-36" y="633"/>
                <a:ext cx="0" cy="156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  <p:grpSp>
          <p:nvGrpSpPr>
            <p:cNvPr id="5129" name="Group 7"/>
            <p:cNvGrpSpPr>
              <a:grpSpLocks/>
            </p:cNvGrpSpPr>
            <p:nvPr/>
          </p:nvGrpSpPr>
          <p:grpSpPr bwMode="auto">
            <a:xfrm>
              <a:off x="-35" y="174"/>
              <a:ext cx="457" cy="1640"/>
              <a:chOff x="-35" y="174"/>
              <a:chExt cx="457" cy="1640"/>
            </a:xfrm>
          </p:grpSpPr>
          <p:sp>
            <p:nvSpPr>
              <p:cNvPr id="1029" name="Freeform 5"/>
              <p:cNvSpPr>
                <a:spLocks/>
              </p:cNvSpPr>
              <p:nvPr/>
            </p:nvSpPr>
            <p:spPr bwMode="auto">
              <a:xfrm>
                <a:off x="-3" y="174"/>
                <a:ext cx="425" cy="16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5" y="75"/>
                  </a:cxn>
                  <a:cxn ang="0">
                    <a:pos x="178" y="160"/>
                  </a:cxn>
                  <a:cxn ang="0">
                    <a:pos x="251" y="254"/>
                  </a:cxn>
                  <a:cxn ang="0">
                    <a:pos x="312" y="357"/>
                  </a:cxn>
                  <a:cxn ang="0">
                    <a:pos x="360" y="465"/>
                  </a:cxn>
                  <a:cxn ang="0">
                    <a:pos x="395" y="580"/>
                  </a:cxn>
                  <a:cxn ang="0">
                    <a:pos x="417" y="698"/>
                  </a:cxn>
                  <a:cxn ang="0">
                    <a:pos x="424" y="820"/>
                  </a:cxn>
                  <a:cxn ang="0">
                    <a:pos x="417" y="942"/>
                  </a:cxn>
                  <a:cxn ang="0">
                    <a:pos x="395" y="1060"/>
                  </a:cxn>
                  <a:cxn ang="0">
                    <a:pos x="360" y="1174"/>
                  </a:cxn>
                  <a:cxn ang="0">
                    <a:pos x="312" y="1283"/>
                  </a:cxn>
                  <a:cxn ang="0">
                    <a:pos x="251" y="1385"/>
                  </a:cxn>
                  <a:cxn ang="0">
                    <a:pos x="178" y="1479"/>
                  </a:cxn>
                  <a:cxn ang="0">
                    <a:pos x="95" y="1565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25" h="1640">
                    <a:moveTo>
                      <a:pt x="0" y="0"/>
                    </a:moveTo>
                    <a:lnTo>
                      <a:pt x="95" y="75"/>
                    </a:lnTo>
                    <a:lnTo>
                      <a:pt x="178" y="160"/>
                    </a:lnTo>
                    <a:lnTo>
                      <a:pt x="251" y="254"/>
                    </a:lnTo>
                    <a:lnTo>
                      <a:pt x="312" y="357"/>
                    </a:lnTo>
                    <a:lnTo>
                      <a:pt x="360" y="465"/>
                    </a:lnTo>
                    <a:lnTo>
                      <a:pt x="395" y="580"/>
                    </a:lnTo>
                    <a:lnTo>
                      <a:pt x="417" y="698"/>
                    </a:lnTo>
                    <a:lnTo>
                      <a:pt x="424" y="820"/>
                    </a:lnTo>
                    <a:lnTo>
                      <a:pt x="417" y="942"/>
                    </a:lnTo>
                    <a:lnTo>
                      <a:pt x="395" y="1060"/>
                    </a:lnTo>
                    <a:lnTo>
                      <a:pt x="360" y="1174"/>
                    </a:lnTo>
                    <a:lnTo>
                      <a:pt x="312" y="1283"/>
                    </a:lnTo>
                    <a:lnTo>
                      <a:pt x="251" y="1385"/>
                    </a:lnTo>
                    <a:lnTo>
                      <a:pt x="178" y="1479"/>
                    </a:lnTo>
                    <a:lnTo>
                      <a:pt x="95" y="1565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1003">
                <a:schemeClr val="dk2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30" name="Rectangle 6"/>
              <p:cNvSpPr>
                <a:spLocks noChangeArrowheads="1"/>
              </p:cNvSpPr>
              <p:nvPr/>
            </p:nvSpPr>
            <p:spPr bwMode="auto">
              <a:xfrm>
                <a:off x="-35" y="198"/>
                <a:ext cx="0" cy="159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</p:grpSp>
      <p:sp>
        <p:nvSpPr>
          <p:cNvPr id="512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5124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DC1CE4B-A861-4F35-9DBE-2C0249E108E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5" name="14 Rectángulo"/>
          <p:cNvSpPr/>
          <p:nvPr userDrawn="1"/>
        </p:nvSpPr>
        <p:spPr bwMode="auto">
          <a:xfrm>
            <a:off x="1428728" y="1500174"/>
            <a:ext cx="7215238" cy="714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16" name="15 Imagen" descr="selfmanagement_logo2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7072330" y="106250"/>
            <a:ext cx="1936956" cy="715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jpeg"/><Relationship Id="rId4" Type="http://schemas.openxmlformats.org/officeDocument/2006/relationships/image" Target="../media/image2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Título"/>
          <p:cNvSpPr>
            <a:spLocks noGrp="1"/>
          </p:cNvSpPr>
          <p:nvPr>
            <p:ph type="ctrTitle" sz="quarter"/>
          </p:nvPr>
        </p:nvSpPr>
        <p:spPr>
          <a:xfrm>
            <a:off x="1428728" y="1000108"/>
            <a:ext cx="4286280" cy="573099"/>
          </a:xfrm>
        </p:spPr>
        <p:txBody>
          <a:bodyPr/>
          <a:lstStyle/>
          <a:p>
            <a:r>
              <a:rPr lang="es-A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Trabajo Practico</a:t>
            </a:r>
            <a:endParaRPr lang="es-E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00166" y="4533920"/>
            <a:ext cx="4953016" cy="1609724"/>
          </a:xfrm>
          <a:noFill/>
        </p:spPr>
        <p:txBody>
          <a:bodyPr/>
          <a:lstStyle/>
          <a:p>
            <a:pPr algn="l" eaLnBrk="1" hangingPunct="1">
              <a:buFont typeface="Wingdings" pitchFamily="2" charset="2"/>
              <a:buChar char="¡"/>
            </a:pPr>
            <a:r>
              <a:rPr lang="es-ES" sz="2200" dirty="0" smtClean="0">
                <a:latin typeface="Calibri" pitchFamily="34" charset="0"/>
              </a:rPr>
              <a:t> J</a:t>
            </a:r>
            <a:r>
              <a:rPr lang="es-AR" sz="2200" dirty="0" err="1" smtClean="0">
                <a:latin typeface="Calibri" pitchFamily="34" charset="0"/>
              </a:rPr>
              <a:t>onathan</a:t>
            </a:r>
            <a:r>
              <a:rPr lang="es-AR" sz="2200" dirty="0" smtClean="0">
                <a:latin typeface="Calibri" pitchFamily="34" charset="0"/>
              </a:rPr>
              <a:t> </a:t>
            </a:r>
            <a:r>
              <a:rPr lang="es-ES" sz="2200" dirty="0" smtClean="0">
                <a:latin typeface="Calibri" pitchFamily="34" charset="0"/>
              </a:rPr>
              <a:t>Levy (</a:t>
            </a:r>
            <a:r>
              <a:rPr lang="es-AR" sz="2200" dirty="0" smtClean="0">
                <a:latin typeface="Calibri" pitchFamily="34" charset="0"/>
              </a:rPr>
              <a:t>82.897</a:t>
            </a:r>
            <a:r>
              <a:rPr lang="es-ES" sz="2200" dirty="0" smtClean="0">
                <a:latin typeface="Calibri" pitchFamily="34" charset="0"/>
              </a:rPr>
              <a:t>)</a:t>
            </a:r>
          </a:p>
          <a:p>
            <a:pPr algn="l" eaLnBrk="1" hangingPunct="1">
              <a:buFont typeface="Wingdings" pitchFamily="2" charset="2"/>
              <a:buChar char="¡"/>
            </a:pPr>
            <a:r>
              <a:rPr lang="es-ES" sz="2200" dirty="0" smtClean="0">
                <a:latin typeface="Calibri" pitchFamily="34" charset="0"/>
              </a:rPr>
              <a:t> </a:t>
            </a:r>
            <a:r>
              <a:rPr lang="es-AR" sz="2200" dirty="0" smtClean="0">
                <a:latin typeface="Calibri" pitchFamily="34" charset="0"/>
              </a:rPr>
              <a:t>J</a:t>
            </a:r>
            <a:r>
              <a:rPr lang="es-ES" sz="2200" dirty="0" err="1" smtClean="0">
                <a:latin typeface="Calibri" pitchFamily="34" charset="0"/>
              </a:rPr>
              <a:t>uan</a:t>
            </a:r>
            <a:r>
              <a:rPr lang="es-ES" sz="2200" dirty="0" smtClean="0">
                <a:latin typeface="Calibri" pitchFamily="34" charset="0"/>
              </a:rPr>
              <a:t> Pablo Pérez </a:t>
            </a:r>
            <a:r>
              <a:rPr lang="es-ES" sz="2200" dirty="0" err="1" smtClean="0">
                <a:latin typeface="Calibri" pitchFamily="34" charset="0"/>
              </a:rPr>
              <a:t>Perri</a:t>
            </a:r>
            <a:r>
              <a:rPr lang="es-ES" sz="2200" dirty="0" smtClean="0">
                <a:latin typeface="Calibri" pitchFamily="34" charset="0"/>
              </a:rPr>
              <a:t> (83.558)</a:t>
            </a:r>
          </a:p>
          <a:p>
            <a:pPr algn="l" eaLnBrk="1" hangingPunct="1">
              <a:buFont typeface="Wingdings" pitchFamily="2" charset="2"/>
              <a:buChar char="¡"/>
            </a:pPr>
            <a:r>
              <a:rPr lang="es-ES" sz="2200" dirty="0" smtClean="0">
                <a:latin typeface="Calibri" pitchFamily="34" charset="0"/>
              </a:rPr>
              <a:t> Mariano </a:t>
            </a:r>
            <a:r>
              <a:rPr lang="es-ES" sz="2200" dirty="0" err="1" smtClean="0">
                <a:latin typeface="Calibri" pitchFamily="34" charset="0"/>
              </a:rPr>
              <a:t>Converti</a:t>
            </a:r>
            <a:r>
              <a:rPr lang="es-ES" sz="2200" dirty="0" smtClean="0">
                <a:latin typeface="Calibri" pitchFamily="34" charset="0"/>
              </a:rPr>
              <a:t> (85.617)</a:t>
            </a:r>
          </a:p>
          <a:p>
            <a:pPr algn="l" eaLnBrk="1" hangingPunct="1">
              <a:buFont typeface="Wingdings" pitchFamily="2" charset="2"/>
              <a:buChar char="¡"/>
            </a:pPr>
            <a:r>
              <a:rPr lang="es-ES" sz="2200" dirty="0" smtClean="0">
                <a:latin typeface="Calibri" pitchFamily="34" charset="0"/>
              </a:rPr>
              <a:t> Esteban </a:t>
            </a:r>
            <a:r>
              <a:rPr lang="es-ES" sz="2200" dirty="0" err="1" smtClean="0">
                <a:latin typeface="Calibri" pitchFamily="34" charset="0"/>
              </a:rPr>
              <a:t>Lopez</a:t>
            </a:r>
            <a:r>
              <a:rPr lang="es-ES" sz="2200" dirty="0" smtClean="0">
                <a:latin typeface="Calibri" pitchFamily="34" charset="0"/>
              </a:rPr>
              <a:t> (84.960)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500166" y="4104755"/>
            <a:ext cx="2428892" cy="446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s-ES" sz="2800" dirty="0">
                <a:latin typeface="Calibri" pitchFamily="34" charset="0"/>
              </a:rPr>
              <a:t>Integrantes: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4857752" y="6276997"/>
            <a:ext cx="4071966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AR" b="1" dirty="0">
                <a:latin typeface="Calibri" pitchFamily="34" charset="0"/>
              </a:rPr>
              <a:t>75.47 Taller de desarrollo de proyectos II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6563" y="285750"/>
            <a:ext cx="1866900" cy="60007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8 Rectángulo"/>
          <p:cNvSpPr/>
          <p:nvPr/>
        </p:nvSpPr>
        <p:spPr bwMode="auto">
          <a:xfrm>
            <a:off x="1357290" y="2485792"/>
            <a:ext cx="7429552" cy="1573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25" name="24 Grupo"/>
          <p:cNvGrpSpPr/>
          <p:nvPr/>
        </p:nvGrpSpPr>
        <p:grpSpPr>
          <a:xfrm>
            <a:off x="2571735" y="1928802"/>
            <a:ext cx="4888357" cy="1714512"/>
            <a:chOff x="1714540" y="2845316"/>
            <a:chExt cx="3959986" cy="1388901"/>
          </a:xfrm>
        </p:grpSpPr>
        <p:grpSp>
          <p:nvGrpSpPr>
            <p:cNvPr id="26" name="40 Grupo"/>
            <p:cNvGrpSpPr/>
            <p:nvPr/>
          </p:nvGrpSpPr>
          <p:grpSpPr>
            <a:xfrm>
              <a:off x="1714540" y="2845316"/>
              <a:ext cx="3959986" cy="1388901"/>
              <a:chOff x="1248519" y="2734549"/>
              <a:chExt cx="3959986" cy="1388901"/>
            </a:xfrm>
          </p:grpSpPr>
          <p:sp>
            <p:nvSpPr>
              <p:cNvPr id="34" name="33 Flecha curvada hacia arriba"/>
              <p:cNvSpPr/>
              <p:nvPr/>
            </p:nvSpPr>
            <p:spPr>
              <a:xfrm>
                <a:off x="1353323" y="3475378"/>
                <a:ext cx="3855182" cy="648072"/>
              </a:xfrm>
              <a:prstGeom prst="curvedUpArrow">
                <a:avLst/>
              </a:prstGeom>
              <a:solidFill>
                <a:schemeClr val="tx2">
                  <a:lumMod val="75000"/>
                </a:schemeClr>
              </a:solidFill>
              <a:ln w="24130">
                <a:solidFill>
                  <a:schemeClr val="tx2">
                    <a:lumMod val="75000"/>
                  </a:schemeClr>
                </a:solidFill>
              </a:ln>
              <a:effectLst>
                <a:outerShdw blurRad="25400" dist="19050" dir="5400000" rotWithShape="0">
                  <a:srgbClr val="000000">
                    <a:alpha val="30000"/>
                  </a:srgbClr>
                </a:outerShdw>
              </a:effectLst>
              <a:scene3d>
                <a:camera prst="orthographicFront"/>
                <a:lightRig rig="balanced" dir="t"/>
              </a:scene3d>
              <a:sp3d prstMaterial="dkEdge"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5" name="34 Flecha curvada hacia arriba"/>
              <p:cNvSpPr/>
              <p:nvPr/>
            </p:nvSpPr>
            <p:spPr>
              <a:xfrm rot="10800000">
                <a:off x="1248519" y="2734549"/>
                <a:ext cx="3855182" cy="648072"/>
              </a:xfrm>
              <a:prstGeom prst="curvedUpArrow">
                <a:avLst/>
              </a:prstGeom>
              <a:solidFill>
                <a:schemeClr val="tx2">
                  <a:lumMod val="75000"/>
                </a:schemeClr>
              </a:solidFill>
              <a:ln w="24130">
                <a:solidFill>
                  <a:schemeClr val="tx2">
                    <a:lumMod val="75000"/>
                  </a:schemeClr>
                </a:solidFill>
              </a:ln>
              <a:effectLst>
                <a:outerShdw blurRad="25400" dist="19050" dir="5400000" rotWithShape="0">
                  <a:srgbClr val="000000">
                    <a:alpha val="30000"/>
                  </a:srgbClr>
                </a:outerShdw>
              </a:effectLst>
              <a:scene3d>
                <a:camera prst="orthographicFront"/>
                <a:lightRig rig="balanced" dir="t"/>
              </a:scene3d>
              <a:sp3d prstMaterial="dkEdge"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7" name="39 Grupo"/>
            <p:cNvGrpSpPr/>
            <p:nvPr/>
          </p:nvGrpSpPr>
          <p:grpSpPr>
            <a:xfrm>
              <a:off x="2049361" y="3206714"/>
              <a:ext cx="3600400" cy="581223"/>
              <a:chOff x="1583340" y="3095947"/>
              <a:chExt cx="3600400" cy="581223"/>
            </a:xfrm>
          </p:grpSpPr>
          <p:sp>
            <p:nvSpPr>
              <p:cNvPr id="28" name="27 CuadroTexto"/>
              <p:cNvSpPr txBox="1"/>
              <p:nvPr/>
            </p:nvSpPr>
            <p:spPr>
              <a:xfrm>
                <a:off x="1583340" y="3095947"/>
                <a:ext cx="3600400" cy="473718"/>
              </a:xfrm>
              <a:prstGeom prst="rect">
                <a:avLst/>
              </a:prstGeom>
              <a:noFill/>
              <a:effectLst>
                <a:outerShdw blurRad="63500" dist="25400" dir="24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pperplate Gothic Light" pitchFamily="34" charset="0"/>
                    <a:ea typeface="Cambria Math" pitchFamily="18" charset="0"/>
                  </a:rPr>
                  <a:t>Self</a:t>
                </a:r>
                <a:r>
                  <a:rPr lang="en-US" sz="32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pperplate Gothic Light" pitchFamily="34" charset="0"/>
                    <a:ea typeface="Cambria Math" pitchFamily="18" charset="0"/>
                  </a:rPr>
                  <a:t>Management</a:t>
                </a:r>
                <a:endParaRPr lang="en-US" sz="3200" b="1" dirty="0">
                  <a:solidFill>
                    <a:schemeClr val="accent2">
                      <a:lumMod val="50000"/>
                    </a:schemeClr>
                  </a:solidFill>
                  <a:latin typeface="Copperplate Gothic Light" pitchFamily="34" charset="0"/>
                  <a:ea typeface="Cambria Math" pitchFamily="18" charset="0"/>
                </a:endParaRPr>
              </a:p>
            </p:txBody>
          </p:sp>
          <p:sp>
            <p:nvSpPr>
              <p:cNvPr id="29" name="28 CuadroTexto"/>
              <p:cNvSpPr txBox="1"/>
              <p:nvPr/>
            </p:nvSpPr>
            <p:spPr>
              <a:xfrm>
                <a:off x="4209751" y="3468679"/>
                <a:ext cx="892602" cy="208491"/>
              </a:xfrm>
              <a:prstGeom prst="rect">
                <a:avLst/>
              </a:prstGeom>
              <a:noFill/>
              <a:effectLst>
                <a:outerShdw blurRad="63500" dist="25400" dir="24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sz="12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ndara" pitchFamily="34" charset="0"/>
                    <a:ea typeface="Cambria Math" pitchFamily="18" charset="0"/>
                  </a:rPr>
                  <a:t>PAYROLL</a:t>
                </a:r>
                <a:endParaRPr lang="en-US" sz="1200" b="1" i="1" dirty="0">
                  <a:solidFill>
                    <a:srgbClr val="C19400"/>
                  </a:solidFill>
                  <a:latin typeface="Candara" pitchFamily="34" charset="0"/>
                  <a:ea typeface="Cambria Math" pitchFamily="18" charset="0"/>
                </a:endParaRPr>
              </a:p>
            </p:txBody>
          </p:sp>
          <p:sp>
            <p:nvSpPr>
              <p:cNvPr id="30" name="29 CuadroTexto"/>
              <p:cNvSpPr txBox="1"/>
              <p:nvPr/>
            </p:nvSpPr>
            <p:spPr>
              <a:xfrm>
                <a:off x="1634084" y="3457909"/>
                <a:ext cx="964800" cy="208491"/>
              </a:xfrm>
              <a:prstGeom prst="rect">
                <a:avLst/>
              </a:prstGeom>
              <a:noFill/>
              <a:effectLst>
                <a:outerShdw blurRad="63500" dist="25400" dir="24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sz="12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ndara" pitchFamily="34" charset="0"/>
                    <a:ea typeface="Cambria Math" pitchFamily="18" charset="0"/>
                  </a:rPr>
                  <a:t>CALLCENTER</a:t>
                </a:r>
                <a:endParaRPr lang="en-US" sz="1200" b="1" i="1" dirty="0">
                  <a:solidFill>
                    <a:srgbClr val="C19400"/>
                  </a:solidFill>
                  <a:latin typeface="Candara" pitchFamily="34" charset="0"/>
                  <a:ea typeface="Cambria Math" pitchFamily="18" charset="0"/>
                </a:endParaRPr>
              </a:p>
            </p:txBody>
          </p:sp>
          <p:grpSp>
            <p:nvGrpSpPr>
              <p:cNvPr id="31" name="38 Grupo"/>
              <p:cNvGrpSpPr/>
              <p:nvPr/>
            </p:nvGrpSpPr>
            <p:grpSpPr>
              <a:xfrm>
                <a:off x="2392286" y="3534257"/>
                <a:ext cx="1816949" cy="57600"/>
                <a:chOff x="2393069" y="3522284"/>
                <a:chExt cx="1812812" cy="64953"/>
              </a:xfrm>
              <a:effectLst>
                <a:outerShdw blurRad="38100" dist="25400" dir="2700000" sx="98000" sy="98000" algn="tl" rotWithShape="0">
                  <a:prstClr val="black">
                    <a:alpha val="30000"/>
                  </a:prstClr>
                </a:outerShdw>
              </a:effectLst>
            </p:grpSpPr>
            <p:sp>
              <p:nvSpPr>
                <p:cNvPr id="32" name="31 Trapecio"/>
                <p:cNvSpPr/>
                <p:nvPr/>
              </p:nvSpPr>
              <p:spPr>
                <a:xfrm rot="10800000">
                  <a:off x="3179552" y="3522284"/>
                  <a:ext cx="1026329" cy="64800"/>
                </a:xfrm>
                <a:prstGeom prst="trapezoid">
                  <a:avLst>
                    <a:gd name="adj" fmla="val 944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32 Trapecio"/>
                <p:cNvSpPr/>
                <p:nvPr/>
              </p:nvSpPr>
              <p:spPr>
                <a:xfrm>
                  <a:off x="2393069" y="3522437"/>
                  <a:ext cx="1026329" cy="64800"/>
                </a:xfrm>
                <a:prstGeom prst="trapezoid">
                  <a:avLst>
                    <a:gd name="adj" fmla="val 944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/>
              <a:t>Arquitectura y diseño</a:t>
            </a:r>
          </a:p>
        </p:txBody>
      </p:sp>
      <p:sp>
        <p:nvSpPr>
          <p:cNvPr id="12294" name="TextBox 5"/>
          <p:cNvSpPr txBox="1">
            <a:spLocks noChangeArrowheads="1"/>
          </p:cNvSpPr>
          <p:nvPr/>
        </p:nvSpPr>
        <p:spPr bwMode="auto">
          <a:xfrm>
            <a:off x="3143240" y="5072074"/>
            <a:ext cx="2714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dirty="0" smtClean="0">
                <a:latin typeface="Calibri" pitchFamily="34" charset="0"/>
                <a:cs typeface="Arial" charset="0"/>
              </a:rPr>
              <a:t>Mapa de Arquitectura</a:t>
            </a:r>
            <a:endParaRPr lang="es-AR" dirty="0">
              <a:latin typeface="Calibri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Pruebas unitarias automatizadas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116013" y="4652963"/>
            <a:ext cx="6913562" cy="1655762"/>
          </a:xfrm>
        </p:spPr>
        <p:txBody>
          <a:bodyPr/>
          <a:lstStyle/>
          <a:p>
            <a:pPr eaLnBrk="1" hangingPunct="1"/>
            <a:r>
              <a:rPr lang="es-AR" sz="2500" smtClean="0"/>
              <a:t>Pruebas unitarias provistas por el visual studio</a:t>
            </a:r>
          </a:p>
        </p:txBody>
      </p:sp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1413" y="2060575"/>
            <a:ext cx="4392612" cy="1584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341" name="TextBox 24"/>
          <p:cNvSpPr txBox="1">
            <a:spLocks noChangeArrowheads="1"/>
          </p:cNvSpPr>
          <p:nvPr/>
        </p:nvSpPr>
        <p:spPr bwMode="auto">
          <a:xfrm>
            <a:off x="2411413" y="3933825"/>
            <a:ext cx="40338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>
                <a:latin typeface="Calibri" pitchFamily="34" charset="0"/>
                <a:cs typeface="Arial" charset="0"/>
              </a:rPr>
              <a:t>Pruebas Unitarias Automatizadas: VSTS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3200" dirty="0" smtClean="0"/>
              <a:t>Seguimiento y control: </a:t>
            </a:r>
            <a:br>
              <a:rPr lang="es-AR" sz="3200" dirty="0" smtClean="0"/>
            </a:br>
            <a:r>
              <a:rPr lang="es-AR" sz="3200" dirty="0" smtClean="0"/>
              <a:t>Indicadores y métricas</a:t>
            </a:r>
          </a:p>
        </p:txBody>
      </p:sp>
      <p:pic>
        <p:nvPicPr>
          <p:cNvPr id="15363" name="Picture 9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571868" y="3072121"/>
            <a:ext cx="5045071" cy="1428449"/>
          </a:xfrm>
          <a:noFill/>
        </p:spPr>
      </p:pic>
      <p:pic>
        <p:nvPicPr>
          <p:cNvPr id="15365" name="Picture 11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1500166" y="1919286"/>
            <a:ext cx="4699048" cy="1581152"/>
          </a:xfrm>
          <a:noFill/>
        </p:spPr>
      </p:pic>
      <p:pic>
        <p:nvPicPr>
          <p:cNvPr id="7" name="6 Imagen" descr="SampleBurndownChar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256" y="4714884"/>
            <a:ext cx="3143272" cy="1893773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>
          <a:xfrm>
            <a:off x="2857488" y="5072074"/>
            <a:ext cx="2643206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err="1" smtClean="0">
                <a:solidFill>
                  <a:schemeClr val="tx1"/>
                </a:solidFill>
              </a:rPr>
              <a:t>Burndown</a:t>
            </a:r>
            <a:r>
              <a:rPr lang="es-AR" sz="2000" dirty="0" smtClean="0">
                <a:solidFill>
                  <a:schemeClr val="tx1"/>
                </a:solidFill>
              </a:rPr>
              <a:t> Chart</a:t>
            </a: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5286380" y="1857364"/>
            <a:ext cx="3214710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smtClean="0">
                <a:solidFill>
                  <a:schemeClr val="tx1"/>
                </a:solidFill>
              </a:rPr>
              <a:t>Evolución de la Prueba</a:t>
            </a: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428728" y="3857628"/>
            <a:ext cx="3214710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smtClean="0">
                <a:solidFill>
                  <a:schemeClr val="tx1"/>
                </a:solidFill>
              </a:rPr>
              <a:t>Cobertura de la Prueba</a:t>
            </a:r>
            <a:endParaRPr lang="es-AR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3200" dirty="0" smtClean="0"/>
              <a:t>Seguimiento y Control: </a:t>
            </a:r>
            <a:br>
              <a:rPr lang="es-AR" sz="3200" dirty="0" smtClean="0"/>
            </a:br>
            <a:r>
              <a:rPr lang="es-AR" sz="3200" dirty="0" smtClean="0"/>
              <a:t>Gestión de riesgos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09854" y="2349500"/>
            <a:ext cx="5276850" cy="27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388" name="Rectangle 9"/>
          <p:cNvSpPr>
            <a:spLocks noChangeArrowheads="1"/>
          </p:cNvSpPr>
          <p:nvPr/>
        </p:nvSpPr>
        <p:spPr bwMode="auto">
          <a:xfrm>
            <a:off x="1285852" y="5403871"/>
            <a:ext cx="7529513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n-GB" sz="2900">
                <a:solidFill>
                  <a:srgbClr val="000000"/>
                </a:solidFill>
              </a:rPr>
              <a:t>Planes de contingencia y mitigación para los 5 riesgos de mayor prioridad</a:t>
            </a:r>
            <a:endParaRPr lang="es-AR" sz="2900"/>
          </a:p>
        </p:txBody>
      </p:sp>
      <p:sp>
        <p:nvSpPr>
          <p:cNvPr id="16389" name="Rectangle 10"/>
          <p:cNvSpPr>
            <a:spLocks noChangeArrowheads="1"/>
          </p:cNvSpPr>
          <p:nvPr/>
        </p:nvSpPr>
        <p:spPr bwMode="auto">
          <a:xfrm>
            <a:off x="1401791" y="1628775"/>
            <a:ext cx="7313613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AR" sz="2900"/>
              <a:t>Planilla de riesgos: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Comunicación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7290" y="1857364"/>
            <a:ext cx="7326335" cy="3602051"/>
          </a:xfrm>
        </p:spPr>
        <p:txBody>
          <a:bodyPr/>
          <a:lstStyle/>
          <a:p>
            <a:pPr eaLnBrk="1" hangingPunct="1"/>
            <a:r>
              <a:rPr lang="es-AR" dirty="0" smtClean="0">
                <a:solidFill>
                  <a:srgbClr val="000000"/>
                </a:solidFill>
              </a:rPr>
              <a:t>Reunión de Sprint </a:t>
            </a:r>
            <a:r>
              <a:rPr lang="es-AR" dirty="0" err="1" smtClean="0">
                <a:solidFill>
                  <a:srgbClr val="000000"/>
                </a:solidFill>
              </a:rPr>
              <a:t>Planning</a:t>
            </a:r>
            <a:r>
              <a:rPr lang="es-AR" dirty="0" smtClean="0">
                <a:solidFill>
                  <a:srgbClr val="000000"/>
                </a:solidFill>
              </a:rPr>
              <a:t>: Al comienzo de cada sprint</a:t>
            </a:r>
          </a:p>
          <a:p>
            <a:pPr eaLnBrk="1" hangingPunct="1"/>
            <a:r>
              <a:rPr lang="es-AR" dirty="0" smtClean="0">
                <a:solidFill>
                  <a:srgbClr val="000000"/>
                </a:solidFill>
              </a:rPr>
              <a:t>Reunión de Sprint </a:t>
            </a:r>
            <a:r>
              <a:rPr lang="es-AR" dirty="0" err="1" smtClean="0">
                <a:solidFill>
                  <a:srgbClr val="000000"/>
                </a:solidFill>
              </a:rPr>
              <a:t>Review</a:t>
            </a:r>
            <a:r>
              <a:rPr lang="es-AR" dirty="0" smtClean="0">
                <a:solidFill>
                  <a:srgbClr val="000000"/>
                </a:solidFill>
              </a:rPr>
              <a:t>: Al finalizar cada sprint</a:t>
            </a:r>
          </a:p>
          <a:p>
            <a:pPr eaLnBrk="1" hangingPunct="1"/>
            <a:r>
              <a:rPr lang="es-AR" dirty="0" smtClean="0">
                <a:solidFill>
                  <a:srgbClr val="000000"/>
                </a:solidFill>
              </a:rPr>
              <a:t>Presentación del trabajo completado a los interesados: Al finalizar cada sprint</a:t>
            </a:r>
          </a:p>
        </p:txBody>
      </p:sp>
      <p:pic>
        <p:nvPicPr>
          <p:cNvPr id="4" name="Picture 3" descr="C:\Users\Familia Compaq\Pictures\Microsoft Clip Organizer\j043262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4857752" y="5214950"/>
            <a:ext cx="1143008" cy="1143008"/>
          </a:xfrm>
          <a:prstGeom prst="rect">
            <a:avLst/>
          </a:prstGeom>
          <a:noFill/>
        </p:spPr>
      </p:pic>
      <p:pic>
        <p:nvPicPr>
          <p:cNvPr id="5" name="Picture 3" descr="C:\Users\Familia Compaq\Pictures\Microsoft Clip Organizer\j043262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44" y="5214950"/>
            <a:ext cx="1214414" cy="1143008"/>
          </a:xfrm>
          <a:prstGeom prst="rect">
            <a:avLst/>
          </a:prstGeom>
          <a:noFill/>
        </p:spPr>
      </p:pic>
      <p:sp>
        <p:nvSpPr>
          <p:cNvPr id="6" name="5 Flecha izquierda y derecha"/>
          <p:cNvSpPr/>
          <p:nvPr/>
        </p:nvSpPr>
        <p:spPr bwMode="auto">
          <a:xfrm>
            <a:off x="6072198" y="5429264"/>
            <a:ext cx="1143008" cy="642942"/>
          </a:xfrm>
          <a:prstGeom prst="leftRightArrow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116013" y="2060575"/>
            <a:ext cx="7632700" cy="4321175"/>
          </a:xfrm>
          <a:noFill/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Pruebas: Planificación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33498" y="1827213"/>
            <a:ext cx="2952750" cy="3186112"/>
          </a:xfrm>
        </p:spPr>
        <p:txBody>
          <a:bodyPr/>
          <a:lstStyle/>
          <a:p>
            <a:pPr eaLnBrk="1" hangingPunct="1"/>
            <a:r>
              <a:rPr lang="es-AR" sz="2100" dirty="0" smtClean="0">
                <a:solidFill>
                  <a:srgbClr val="000000"/>
                </a:solidFill>
              </a:rPr>
              <a:t>En el tiempo planificado para cada Sprint se reserva parte para resolver </a:t>
            </a:r>
            <a:r>
              <a:rPr lang="es-AR" sz="2100" dirty="0" err="1" smtClean="0">
                <a:solidFill>
                  <a:srgbClr val="000000"/>
                </a:solidFill>
              </a:rPr>
              <a:t>bugs</a:t>
            </a:r>
            <a:r>
              <a:rPr lang="es-AR" sz="2100" dirty="0" smtClean="0">
                <a:solidFill>
                  <a:srgbClr val="000000"/>
                </a:solidFill>
              </a:rPr>
              <a:t> del Sprint anterior detectados por los </a:t>
            </a:r>
            <a:r>
              <a:rPr lang="es-AR" sz="2100" dirty="0" err="1" smtClean="0">
                <a:solidFill>
                  <a:srgbClr val="000000"/>
                </a:solidFill>
              </a:rPr>
              <a:t>testers</a:t>
            </a:r>
            <a:r>
              <a:rPr lang="es-AR" sz="2100" dirty="0" smtClean="0">
                <a:solidFill>
                  <a:srgbClr val="000000"/>
                </a:solidFill>
              </a:rPr>
              <a:t>.</a:t>
            </a:r>
          </a:p>
          <a:p>
            <a:pPr eaLnBrk="1" hangingPunct="1"/>
            <a:endParaRPr lang="es-AR" sz="2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Pruebas: Diseño</a:t>
            </a: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1285852" y="2133600"/>
            <a:ext cx="7358114" cy="208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AR" sz="2500" dirty="0">
                <a:solidFill>
                  <a:srgbClr val="000000"/>
                </a:solidFill>
              </a:rPr>
              <a:t>Pruebas basadas en Casos de Uso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AR" sz="250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AR" sz="2500" dirty="0">
                <a:solidFill>
                  <a:srgbClr val="000000"/>
                </a:solidFill>
              </a:rPr>
              <a:t>Desarrollo de Pruebas al comienzo de cada Sprint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Pruebas: Ejecución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1692275" y="1989138"/>
          <a:ext cx="2457450" cy="1400175"/>
        </p:xfrm>
        <a:graphic>
          <a:graphicData uri="http://schemas.openxmlformats.org/presentationml/2006/ole">
            <p:oleObj spid="_x0000_s3074" name="Imagen de mapa de bits" r:id="rId4" imgW="2457143" imgH="1400000" progId="PBrush">
              <p:embed/>
            </p:oleObj>
          </a:graphicData>
        </a:graphic>
      </p:graphicFrame>
      <p:sp>
        <p:nvSpPr>
          <p:cNvPr id="3077" name="TextBox 20"/>
          <p:cNvSpPr txBox="1">
            <a:spLocks noChangeArrowheads="1"/>
          </p:cNvSpPr>
          <p:nvPr/>
        </p:nvSpPr>
        <p:spPr bwMode="auto">
          <a:xfrm>
            <a:off x="1619250" y="3500438"/>
            <a:ext cx="29289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>
                <a:latin typeface="Calibri" pitchFamily="34" charset="0"/>
                <a:cs typeface="Arial" charset="0"/>
              </a:rPr>
              <a:t>Pruebas Cruzadas de los items del backlog</a:t>
            </a: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4572000" y="2060575"/>
            <a:ext cx="3579813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AR" sz="2500"/>
              <a:t>Pruebas Cruzadas para mejorar el testing</a:t>
            </a:r>
          </a:p>
        </p:txBody>
      </p:sp>
      <p:graphicFrame>
        <p:nvGraphicFramePr>
          <p:cNvPr id="3075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2051050" y="4437063"/>
          <a:ext cx="1895475" cy="1390650"/>
        </p:xfrm>
        <a:graphic>
          <a:graphicData uri="http://schemas.openxmlformats.org/presentationml/2006/ole">
            <p:oleObj spid="_x0000_s3075" name="Imagen de mapa de bits" r:id="rId5" imgW="1895238" imgH="1390844" progId="PBrush">
              <p:embed/>
            </p:oleObj>
          </a:graphicData>
        </a:graphic>
      </p:graphicFrame>
      <p:sp>
        <p:nvSpPr>
          <p:cNvPr id="3079" name="TextBox 27"/>
          <p:cNvSpPr txBox="1">
            <a:spLocks noChangeArrowheads="1"/>
          </p:cNvSpPr>
          <p:nvPr/>
        </p:nvSpPr>
        <p:spPr bwMode="auto">
          <a:xfrm>
            <a:off x="1476375" y="5949950"/>
            <a:ext cx="29289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>
                <a:latin typeface="Calibri" pitchFamily="34" charset="0"/>
                <a:cs typeface="Arial" charset="0"/>
              </a:rPr>
              <a:t>Pruebas de Integración</a:t>
            </a:r>
          </a:p>
        </p:txBody>
      </p:sp>
      <p:sp>
        <p:nvSpPr>
          <p:cNvPr id="3080" name="Rectangle 11"/>
          <p:cNvSpPr>
            <a:spLocks noChangeArrowheads="1"/>
          </p:cNvSpPr>
          <p:nvPr/>
        </p:nvSpPr>
        <p:spPr bwMode="auto">
          <a:xfrm>
            <a:off x="4572000" y="4437063"/>
            <a:ext cx="3579813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AR" sz="2500"/>
              <a:t>Pruebas de integración antes de finalizar cada sprint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Pruebas: Seguimiento de bugs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9338" y="2743200"/>
            <a:ext cx="3922712" cy="4114800"/>
          </a:xfrm>
        </p:spPr>
        <p:txBody>
          <a:bodyPr/>
          <a:lstStyle/>
          <a:p>
            <a:pPr eaLnBrk="1" hangingPunct="1"/>
            <a:r>
              <a:rPr lang="es-AR" smtClean="0"/>
              <a:t>Utilización de la herramienta que brinda el soft elegido.</a:t>
            </a:r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2781300"/>
            <a:ext cx="29051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TextBox 23"/>
          <p:cNvSpPr txBox="1">
            <a:spLocks noChangeArrowheads="1"/>
          </p:cNvSpPr>
          <p:nvPr/>
        </p:nvSpPr>
        <p:spPr bwMode="auto">
          <a:xfrm>
            <a:off x="1403350" y="4365625"/>
            <a:ext cx="2928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>
                <a:latin typeface="Calibri" pitchFamily="34" charset="0"/>
                <a:cs typeface="Arial" charset="0"/>
              </a:rPr>
              <a:t>Bug Tracking: Pivotal Tracker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Trazabilidad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dirty="0" smtClean="0"/>
              <a:t>Metodología de desarrollo</a:t>
            </a:r>
          </a:p>
        </p:txBody>
      </p:sp>
      <p:pic>
        <p:nvPicPr>
          <p:cNvPr id="8196" name="4 Imagen" descr="ok.jp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072330" y="4929198"/>
            <a:ext cx="1071552" cy="1071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1" y="2468584"/>
            <a:ext cx="6740549" cy="360362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s-ES" sz="21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s-ES" sz="2100" dirty="0" smtClean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s-ES" sz="2100" dirty="0" smtClean="0"/>
              <a:t>Incremento del valor del producto en periodos cortos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endParaRPr lang="es-ES" sz="2100" dirty="0" smtClean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endParaRPr lang="es-ES" sz="2100" dirty="0" smtClean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s-ES" sz="2100" dirty="0" smtClean="0"/>
              <a:t>Evitar gran cantidad de </a:t>
            </a:r>
            <a:r>
              <a:rPr lang="es-ES" sz="2100" dirty="0" err="1" smtClean="0"/>
              <a:t>retrabajo</a:t>
            </a:r>
            <a:endParaRPr lang="es-ES" sz="2100" dirty="0" smtClean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endParaRPr lang="es-ES" sz="2100" dirty="0" smtClean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endParaRPr lang="es-ES" sz="2100" dirty="0" smtClean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s-ES" sz="2100" dirty="0" smtClean="0"/>
              <a:t>Aceptación del cliente periódicamente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endParaRPr lang="es-ES" sz="2100" dirty="0" smtClean="0"/>
          </a:p>
          <a:p>
            <a:pPr lvl="1" eaLnBrk="1" hangingPunct="1">
              <a:lnSpc>
                <a:spcPct val="80000"/>
              </a:lnSpc>
              <a:defRPr/>
            </a:pPr>
            <a:endParaRPr lang="es-ES" sz="1900" dirty="0" smtClean="0"/>
          </a:p>
        </p:txBody>
      </p:sp>
      <p:sp>
        <p:nvSpPr>
          <p:cNvPr id="9" name="8 Rectángulo redondeado"/>
          <p:cNvSpPr/>
          <p:nvPr/>
        </p:nvSpPr>
        <p:spPr bwMode="auto">
          <a:xfrm>
            <a:off x="1428728" y="1785926"/>
            <a:ext cx="1500198" cy="71438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AR" sz="2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Verdana" pitchFamily="34" charset="0"/>
              </a:rPr>
              <a:t>SCRUM</a:t>
            </a:r>
            <a:endParaRPr kumimoji="0" lang="es-ES" sz="24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Verdana" pitchFamily="34" charset="0"/>
            </a:endParaRPr>
          </a:p>
        </p:txBody>
      </p:sp>
      <p:sp>
        <p:nvSpPr>
          <p:cNvPr id="10" name="9 Flecha arriba"/>
          <p:cNvSpPr/>
          <p:nvPr/>
        </p:nvSpPr>
        <p:spPr bwMode="auto">
          <a:xfrm>
            <a:off x="7143768" y="2928934"/>
            <a:ext cx="928694" cy="714380"/>
          </a:xfrm>
          <a:prstGeom prst="upArrow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13" name="12 Grupo"/>
          <p:cNvGrpSpPr/>
          <p:nvPr/>
        </p:nvGrpSpPr>
        <p:grpSpPr>
          <a:xfrm>
            <a:off x="7215206" y="4071942"/>
            <a:ext cx="785818" cy="725370"/>
            <a:chOff x="5857884" y="2000240"/>
            <a:chExt cx="928694" cy="85725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" name="10 Flecha curvada hacia abajo"/>
            <p:cNvSpPr/>
            <p:nvPr/>
          </p:nvSpPr>
          <p:spPr bwMode="auto">
            <a:xfrm flipH="1">
              <a:off x="5857884" y="2000240"/>
              <a:ext cx="857256" cy="428628"/>
            </a:xfrm>
            <a:prstGeom prst="curvedDownArrow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2" name="11 Flecha curvada hacia arriba"/>
            <p:cNvSpPr/>
            <p:nvPr/>
          </p:nvSpPr>
          <p:spPr bwMode="auto">
            <a:xfrm>
              <a:off x="5929322" y="2500306"/>
              <a:ext cx="857256" cy="357190"/>
            </a:xfrm>
            <a:prstGeom prst="curvedUpArrow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Plan y estrategia de despliegue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3200" smtClean="0"/>
              <a:t>Criterios de aceptación de la entrega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403350" y="1844675"/>
            <a:ext cx="684053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AR" sz="2900">
                <a:solidFill>
                  <a:srgbClr val="000000"/>
                </a:solidFill>
              </a:rPr>
              <a:t>Se aceptarán aquellas funcionalidades que no presenten errores críticos.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AR" sz="2900">
                <a:solidFill>
                  <a:srgbClr val="000000"/>
                </a:solidFill>
              </a:rPr>
              <a:t>Los errores detectados en un Sprint deben ser corregidos para el próximo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Cierre y lecciones aprendidas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>
            <p:ph idx="1"/>
          </p:nvPr>
        </p:nvGraphicFramePr>
        <p:xfrm>
          <a:off x="2195513" y="1827221"/>
          <a:ext cx="5256212" cy="2816225"/>
        </p:xfrm>
        <a:graphic>
          <a:graphicData uri="http://schemas.openxmlformats.org/presentationml/2006/ole">
            <p:oleObj spid="_x0000_s4098" name="Imagen de mapa de bits" r:id="rId4" imgW="4001058" imgH="2142857" progId="PBrush">
              <p:embed/>
            </p:oleObj>
          </a:graphicData>
        </a:graphic>
      </p:graphicFrame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1835150" y="4857759"/>
            <a:ext cx="6840538" cy="17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AR" sz="2900" dirty="0">
                <a:solidFill>
                  <a:srgbClr val="000000"/>
                </a:solidFill>
              </a:rPr>
              <a:t>Reuniones de retrospectiva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s-AR" sz="2500" dirty="0">
                <a:solidFill>
                  <a:srgbClr val="000000"/>
                </a:solidFill>
              </a:rPr>
              <a:t>Al finalizar cada sprint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s-AR" sz="2500" dirty="0">
                <a:solidFill>
                  <a:srgbClr val="000000"/>
                </a:solidFill>
              </a:rPr>
              <a:t>Al finalizar el proyecto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8172450" y="1268413"/>
            <a:ext cx="576263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s-AR">
              <a:latin typeface="Arial" charset="0"/>
            </a:endParaRPr>
          </a:p>
        </p:txBody>
      </p:sp>
      <p:sp>
        <p:nvSpPr>
          <p:cNvPr id="24579" name="Text Box 6"/>
          <p:cNvSpPr txBox="1">
            <a:spLocks noChangeArrowheads="1"/>
          </p:cNvSpPr>
          <p:nvPr/>
        </p:nvSpPr>
        <p:spPr bwMode="auto">
          <a:xfrm>
            <a:off x="1692275" y="2924175"/>
            <a:ext cx="6121400" cy="823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sz="4800" dirty="0" smtClean="0"/>
              <a:t>¿Preguntas?</a:t>
            </a:r>
            <a:endParaRPr lang="es-AR" dirty="0"/>
          </a:p>
        </p:txBody>
      </p:sp>
      <p:sp>
        <p:nvSpPr>
          <p:cNvPr id="24580" name="Rectangle 7"/>
          <p:cNvSpPr>
            <a:spLocks noChangeArrowheads="1"/>
          </p:cNvSpPr>
          <p:nvPr/>
        </p:nvSpPr>
        <p:spPr bwMode="auto">
          <a:xfrm>
            <a:off x="1187450" y="1341438"/>
            <a:ext cx="7272338" cy="3587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8172450" y="1268413"/>
            <a:ext cx="576263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s-AR">
              <a:latin typeface="Arial" charset="0"/>
            </a:endParaRPr>
          </a:p>
        </p:txBody>
      </p:sp>
      <p:sp>
        <p:nvSpPr>
          <p:cNvPr id="24579" name="Text Box 6"/>
          <p:cNvSpPr txBox="1">
            <a:spLocks noChangeArrowheads="1"/>
          </p:cNvSpPr>
          <p:nvPr/>
        </p:nvSpPr>
        <p:spPr bwMode="auto">
          <a:xfrm>
            <a:off x="1692275" y="2924175"/>
            <a:ext cx="6121400" cy="823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sz="4800" dirty="0" smtClean="0"/>
              <a:t>Gracias</a:t>
            </a:r>
            <a:endParaRPr lang="es-AR" dirty="0"/>
          </a:p>
        </p:txBody>
      </p:sp>
      <p:sp>
        <p:nvSpPr>
          <p:cNvPr id="24580" name="Rectangle 7"/>
          <p:cNvSpPr>
            <a:spLocks noChangeArrowheads="1"/>
          </p:cNvSpPr>
          <p:nvPr/>
        </p:nvSpPr>
        <p:spPr bwMode="auto">
          <a:xfrm>
            <a:off x="1187450" y="1341438"/>
            <a:ext cx="7272338" cy="3587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dirty="0" smtClean="0"/>
              <a:t>SCRUM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172450" y="1268413"/>
            <a:ext cx="576263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s-AR">
              <a:latin typeface="Arial" charset="0"/>
            </a:endParaRPr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>
            <p:ph idx="1"/>
          </p:nvPr>
        </p:nvGraphicFramePr>
        <p:xfrm>
          <a:off x="1658967" y="1893907"/>
          <a:ext cx="7056437" cy="4321175"/>
        </p:xfrm>
        <a:graphic>
          <a:graphicData uri="http://schemas.openxmlformats.org/presentationml/2006/ole">
            <p:oleObj spid="_x0000_s1026" name="Imagen de mapa de bits" r:id="rId4" imgW="4963218" imgH="3038095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Herramienta principal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Tecnologías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6215074" y="6072206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latin typeface="+mj-lt"/>
              </a:rPr>
              <a:t>Base de Datos</a:t>
            </a:r>
            <a:endParaRPr lang="es-AR" sz="2000" b="1" dirty="0">
              <a:latin typeface="+mj-lt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500034" y="4601453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latin typeface="+mj-lt"/>
              </a:rPr>
              <a:t>Web Application</a:t>
            </a:r>
            <a:endParaRPr lang="es-AR" sz="2000" b="1" dirty="0">
              <a:latin typeface="+mj-lt"/>
            </a:endParaRPr>
          </a:p>
        </p:txBody>
      </p:sp>
      <p:pic>
        <p:nvPicPr>
          <p:cNvPr id="10" name="9 Imagen" descr="dotN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8" y="2198022"/>
            <a:ext cx="2852908" cy="730911"/>
          </a:xfrm>
          <a:prstGeom prst="rect">
            <a:avLst/>
          </a:prstGeom>
        </p:spPr>
      </p:pic>
      <p:pic>
        <p:nvPicPr>
          <p:cNvPr id="12" name="11 Imagen" descr="logoAS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3887073"/>
            <a:ext cx="1714512" cy="698505"/>
          </a:xfrm>
          <a:prstGeom prst="rect">
            <a:avLst/>
          </a:prstGeom>
        </p:spPr>
      </p:pic>
      <p:pic>
        <p:nvPicPr>
          <p:cNvPr id="13" name="12 Imagen" descr="logoASPNETMV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473" y="3975616"/>
            <a:ext cx="1357321" cy="554399"/>
          </a:xfrm>
          <a:prstGeom prst="rect">
            <a:avLst/>
          </a:prstGeom>
        </p:spPr>
      </p:pic>
      <p:pic>
        <p:nvPicPr>
          <p:cNvPr id="14" name="13 Imagen" descr="logoII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910" y="5214950"/>
            <a:ext cx="1428759" cy="927766"/>
          </a:xfrm>
          <a:prstGeom prst="rect">
            <a:avLst/>
          </a:prstGeom>
        </p:spPr>
      </p:pic>
      <p:sp>
        <p:nvSpPr>
          <p:cNvPr id="15" name="14 CuadroTexto"/>
          <p:cNvSpPr txBox="1"/>
          <p:nvPr/>
        </p:nvSpPr>
        <p:spPr>
          <a:xfrm>
            <a:off x="453539" y="6142717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latin typeface="+mj-lt"/>
              </a:rPr>
              <a:t>Web Server</a:t>
            </a:r>
            <a:endParaRPr lang="es-AR" sz="2000" b="1" dirty="0">
              <a:latin typeface="+mj-lt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2571736" y="5214950"/>
            <a:ext cx="2571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ln w="10541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ADO.NET</a:t>
            </a:r>
          </a:p>
          <a:p>
            <a:pPr algn="ctr"/>
            <a:r>
              <a:rPr lang="es-AR" sz="2000" dirty="0" err="1" smtClean="0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Entity</a:t>
            </a:r>
            <a:r>
              <a:rPr lang="es-AR" sz="2000" dirty="0" smtClean="0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 Framework</a:t>
            </a:r>
            <a:endParaRPr lang="es-AR" sz="2000" dirty="0">
              <a:ln w="1016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+mn-lt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2714612" y="6100724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latin typeface="+mj-lt"/>
              </a:rPr>
              <a:t>ORM</a:t>
            </a:r>
            <a:endParaRPr lang="es-AR" sz="2000" b="1" dirty="0">
              <a:latin typeface="+mj-lt"/>
            </a:endParaRPr>
          </a:p>
        </p:txBody>
      </p:sp>
      <p:grpSp>
        <p:nvGrpSpPr>
          <p:cNvPr id="19" name="18 Grupo"/>
          <p:cNvGrpSpPr/>
          <p:nvPr/>
        </p:nvGrpSpPr>
        <p:grpSpPr>
          <a:xfrm>
            <a:off x="5572132" y="5214950"/>
            <a:ext cx="3458052" cy="867648"/>
            <a:chOff x="3143240" y="5357826"/>
            <a:chExt cx="3458052" cy="867648"/>
          </a:xfrm>
        </p:grpSpPr>
        <p:pic>
          <p:nvPicPr>
            <p:cNvPr id="11" name="10 Imagen" descr="logoSQLServer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43240" y="5357826"/>
              <a:ext cx="3286148" cy="678956"/>
            </a:xfrm>
            <a:prstGeom prst="rect">
              <a:avLst/>
            </a:prstGeom>
          </p:spPr>
        </p:pic>
        <p:sp>
          <p:nvSpPr>
            <p:cNvPr id="18" name="17 CuadroTexto"/>
            <p:cNvSpPr txBox="1"/>
            <p:nvPr/>
          </p:nvSpPr>
          <p:spPr>
            <a:xfrm>
              <a:off x="4815342" y="5886920"/>
              <a:ext cx="1785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600" dirty="0" smtClean="0">
                  <a:latin typeface="Calibri" pitchFamily="34" charset="0"/>
                </a:rPr>
                <a:t>R2 Express </a:t>
              </a:r>
              <a:r>
                <a:rPr lang="es-AR" sz="1600" dirty="0" err="1" smtClean="0">
                  <a:latin typeface="Calibri" pitchFamily="34" charset="0"/>
                </a:rPr>
                <a:t>Edition</a:t>
              </a:r>
              <a:endParaRPr lang="es-AR" sz="1600" dirty="0">
                <a:latin typeface="Calibri" pitchFamily="34" charset="0"/>
              </a:endParaRPr>
            </a:p>
          </p:txBody>
        </p:sp>
      </p:grpSp>
      <p:pic>
        <p:nvPicPr>
          <p:cNvPr id="21" name="20 Imagen" descr="AU_Visual_Studio_Pro_2010_Logo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5852" y="2000240"/>
            <a:ext cx="4257290" cy="1143008"/>
          </a:xfrm>
          <a:prstGeom prst="rect">
            <a:avLst/>
          </a:prstGeom>
        </p:spPr>
      </p:pic>
      <p:pic>
        <p:nvPicPr>
          <p:cNvPr id="22" name="21 Imagen" descr="WIF_logo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0" y="3786190"/>
            <a:ext cx="4386276" cy="824552"/>
          </a:xfrm>
          <a:prstGeom prst="rect">
            <a:avLst/>
          </a:prstGeom>
        </p:spPr>
      </p:pic>
      <p:sp>
        <p:nvSpPr>
          <p:cNvPr id="23" name="22 CuadroTexto"/>
          <p:cNvSpPr txBox="1"/>
          <p:nvPr/>
        </p:nvSpPr>
        <p:spPr>
          <a:xfrm>
            <a:off x="5143504" y="4643446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latin typeface="+mj-lt"/>
              </a:rPr>
              <a:t>Seguridad</a:t>
            </a:r>
            <a:endParaRPr lang="es-AR" sz="2000" b="1" dirty="0">
              <a:latin typeface="+mj-lt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3000364" y="3071810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latin typeface="+mj-lt"/>
              </a:rPr>
              <a:t>Desarrollo</a:t>
            </a:r>
            <a:endParaRPr lang="es-AR" sz="20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/>
      <p:bldP spid="16" grpId="0"/>
      <p:bldP spid="17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20 Imagen" descr="ScrumRol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4572008"/>
            <a:ext cx="2057375" cy="1897060"/>
          </a:xfrm>
          <a:prstGeom prst="rect">
            <a:avLst/>
          </a:prstGeom>
        </p:spPr>
      </p:pic>
      <p:sp>
        <p:nvSpPr>
          <p:cNvPr id="10242" name="Rectangle 8"/>
          <p:cNvSpPr>
            <a:spLocks noGrp="1" noChangeArrowheads="1"/>
          </p:cNvSpPr>
          <p:nvPr>
            <p:ph type="title" sz="quarter"/>
          </p:nvPr>
        </p:nvSpPr>
        <p:spPr>
          <a:xfrm>
            <a:off x="1368456" y="301625"/>
            <a:ext cx="7561262" cy="1143000"/>
          </a:xfrm>
        </p:spPr>
        <p:txBody>
          <a:bodyPr/>
          <a:lstStyle/>
          <a:p>
            <a:pPr eaLnBrk="1" hangingPunct="1"/>
            <a:r>
              <a:rPr lang="es-AR" dirty="0" smtClean="0"/>
              <a:t>Planificación</a:t>
            </a:r>
          </a:p>
        </p:txBody>
      </p:sp>
      <p:grpSp>
        <p:nvGrpSpPr>
          <p:cNvPr id="10246" name="10 Grupo"/>
          <p:cNvGrpSpPr>
            <a:grpSpLocks/>
          </p:cNvGrpSpPr>
          <p:nvPr/>
        </p:nvGrpSpPr>
        <p:grpSpPr bwMode="auto">
          <a:xfrm>
            <a:off x="1143000" y="4643438"/>
            <a:ext cx="3286125" cy="1766887"/>
            <a:chOff x="1619250" y="2708275"/>
            <a:chExt cx="3228079" cy="3277400"/>
          </a:xfrm>
        </p:grpSpPr>
        <p:pic>
          <p:nvPicPr>
            <p:cNvPr id="12" name="Picture 7" descr="http://railspikes.com/assets/2009/2/2/Picture_6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619250" y="2708275"/>
              <a:ext cx="2448350" cy="220554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251" name="Text Box 6"/>
            <p:cNvSpPr txBox="1">
              <a:spLocks noChangeArrowheads="1"/>
            </p:cNvSpPr>
            <p:nvPr/>
          </p:nvSpPr>
          <p:spPr bwMode="auto">
            <a:xfrm>
              <a:off x="1619250" y="5300663"/>
              <a:ext cx="3228079" cy="6850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AR" b="1"/>
                <a:t>Backlog </a:t>
              </a:r>
              <a:r>
                <a:rPr lang="es-AR"/>
                <a:t>: Calendarización</a:t>
              </a:r>
            </a:p>
          </p:txBody>
        </p:sp>
      </p:grpSp>
      <p:pic>
        <p:nvPicPr>
          <p:cNvPr id="10247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15125" y="4643438"/>
            <a:ext cx="1714500" cy="12779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249" name="Text Box 6"/>
          <p:cNvSpPr txBox="1">
            <a:spLocks noChangeArrowheads="1"/>
          </p:cNvSpPr>
          <p:nvPr/>
        </p:nvSpPr>
        <p:spPr bwMode="auto">
          <a:xfrm>
            <a:off x="6500813" y="6143625"/>
            <a:ext cx="3286125" cy="369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b="1"/>
              <a:t>Equipo y Roles</a:t>
            </a:r>
            <a:endParaRPr lang="es-AR"/>
          </a:p>
        </p:txBody>
      </p:sp>
      <p:grpSp>
        <p:nvGrpSpPr>
          <p:cNvPr id="18" name="17 Grupo"/>
          <p:cNvGrpSpPr/>
          <p:nvPr/>
        </p:nvGrpSpPr>
        <p:grpSpPr>
          <a:xfrm>
            <a:off x="1214437" y="1785926"/>
            <a:ext cx="4143376" cy="2214574"/>
            <a:chOff x="1214437" y="1785926"/>
            <a:chExt cx="4143376" cy="2214574"/>
          </a:xfrm>
        </p:grpSpPr>
        <p:sp>
          <p:nvSpPr>
            <p:cNvPr id="10255" name="Text Box 11"/>
            <p:cNvSpPr txBox="1">
              <a:spLocks noChangeArrowheads="1"/>
            </p:cNvSpPr>
            <p:nvPr/>
          </p:nvSpPr>
          <p:spPr bwMode="auto">
            <a:xfrm>
              <a:off x="1214437" y="3631068"/>
              <a:ext cx="4143376" cy="3694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AR" dirty="0"/>
                <a:t> </a:t>
              </a:r>
              <a:r>
                <a:rPr lang="es-AR" b="1" dirty="0"/>
                <a:t>WBS</a:t>
              </a:r>
              <a:r>
                <a:rPr lang="es-AR" dirty="0"/>
                <a:t>: Alcance Total del Proyecto</a:t>
              </a:r>
            </a:p>
          </p:txBody>
        </p:sp>
        <p:pic>
          <p:nvPicPr>
            <p:cNvPr id="17" name="16 Imagen" descr="wbs-car-example.jp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43108" y="1785926"/>
              <a:ext cx="2071702" cy="1777001"/>
            </a:xfrm>
            <a:prstGeom prst="rect">
              <a:avLst/>
            </a:prstGeom>
          </p:spPr>
        </p:pic>
      </p:grpSp>
      <p:grpSp>
        <p:nvGrpSpPr>
          <p:cNvPr id="20" name="19 Grupo"/>
          <p:cNvGrpSpPr/>
          <p:nvPr/>
        </p:nvGrpSpPr>
        <p:grpSpPr>
          <a:xfrm>
            <a:off x="5786438" y="1707548"/>
            <a:ext cx="2286000" cy="2510440"/>
            <a:chOff x="5786438" y="1707548"/>
            <a:chExt cx="2286000" cy="2510440"/>
          </a:xfrm>
        </p:grpSpPr>
        <p:sp>
          <p:nvSpPr>
            <p:cNvPr id="10252" name="Text Box 6"/>
            <p:cNvSpPr txBox="1">
              <a:spLocks noChangeArrowheads="1"/>
            </p:cNvSpPr>
            <p:nvPr/>
          </p:nvSpPr>
          <p:spPr bwMode="auto">
            <a:xfrm>
              <a:off x="5786438" y="3571717"/>
              <a:ext cx="2286000" cy="6462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AR" b="1" dirty="0" err="1"/>
                <a:t>Planning</a:t>
              </a:r>
              <a:r>
                <a:rPr lang="es-AR" b="1" dirty="0"/>
                <a:t> </a:t>
              </a:r>
              <a:r>
                <a:rPr lang="es-AR" b="1" dirty="0" err="1"/>
                <a:t>Poker</a:t>
              </a:r>
              <a:r>
                <a:rPr lang="es-AR" dirty="0"/>
                <a:t>: Estimación</a:t>
              </a:r>
            </a:p>
          </p:txBody>
        </p:sp>
        <p:pic>
          <p:nvPicPr>
            <p:cNvPr id="19" name="18 Imagen" descr="8s5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86446" y="1707548"/>
              <a:ext cx="1714512" cy="188106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Planificación: Asignación de tareas</a:t>
            </a:r>
          </a:p>
        </p:txBody>
      </p:sp>
      <p:pic>
        <p:nvPicPr>
          <p:cNvPr id="11268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428728" y="1928802"/>
            <a:ext cx="4167931" cy="2857520"/>
          </a:xfrm>
          <a:noFill/>
        </p:spPr>
      </p:pic>
      <p:sp>
        <p:nvSpPr>
          <p:cNvPr id="6" name="5 Rectángulo redondeado"/>
          <p:cNvSpPr/>
          <p:nvPr/>
        </p:nvSpPr>
        <p:spPr bwMode="auto">
          <a:xfrm>
            <a:off x="4857752" y="4000504"/>
            <a:ext cx="3714776" cy="1714512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s-AR" sz="180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 </a:t>
            </a:r>
            <a:r>
              <a:rPr kumimoji="0" lang="es-AR" sz="1800" i="0" u="none" strike="noStrike" cap="none" normalizeH="0" baseline="0" dirty="0" err="1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Autogestionado</a:t>
            </a:r>
            <a:r>
              <a:rPr kumimoji="0" lang="es-AR" sz="180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 durante cada Sprint</a:t>
            </a: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0" lang="es-AR" sz="180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es-AR" dirty="0" smtClean="0">
                <a:solidFill>
                  <a:schemeClr val="accent4"/>
                </a:solidFill>
                <a:latin typeface="Verdana" pitchFamily="34" charset="0"/>
              </a:rPr>
              <a:t> Elección de tareas y compromiso para terminarla</a:t>
            </a:r>
            <a:endParaRPr kumimoji="0" lang="es-ES" sz="180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35 Rectángulo redondeado"/>
          <p:cNvSpPr/>
          <p:nvPr/>
        </p:nvSpPr>
        <p:spPr>
          <a:xfrm>
            <a:off x="5072066" y="5857892"/>
            <a:ext cx="2071702" cy="6429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Diagrama de Casos de Uso</a:t>
            </a:r>
            <a:endParaRPr lang="es-AR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/>
              <a:t>Análisis</a:t>
            </a:r>
          </a:p>
        </p:txBody>
      </p:sp>
      <p:sp>
        <p:nvSpPr>
          <p:cNvPr id="22" name="21 Elipse"/>
          <p:cNvSpPr/>
          <p:nvPr/>
        </p:nvSpPr>
        <p:spPr>
          <a:xfrm>
            <a:off x="3738557" y="4500570"/>
            <a:ext cx="1571636" cy="64294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/>
              <a:t>Use Case 1</a:t>
            </a:r>
          </a:p>
        </p:txBody>
      </p:sp>
      <p:cxnSp>
        <p:nvCxnSpPr>
          <p:cNvPr id="23" name="22 Conector recto de flecha"/>
          <p:cNvCxnSpPr>
            <a:stCxn id="28" idx="1"/>
          </p:cNvCxnSpPr>
          <p:nvPr/>
        </p:nvCxnSpPr>
        <p:spPr>
          <a:xfrm flipV="1">
            <a:off x="2357422" y="4857760"/>
            <a:ext cx="1381135" cy="7977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28" idx="1"/>
          </p:cNvCxnSpPr>
          <p:nvPr/>
        </p:nvCxnSpPr>
        <p:spPr>
          <a:xfrm>
            <a:off x="2357422" y="5655484"/>
            <a:ext cx="1381135" cy="2024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8" name="Picture 3" descr="C:\Users\Familia Compaq\Pictures\Microsoft Clip Organizer\j043262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523979" y="5238762"/>
            <a:ext cx="833443" cy="833443"/>
          </a:xfrm>
          <a:prstGeom prst="rect">
            <a:avLst/>
          </a:prstGeom>
          <a:noFill/>
        </p:spPr>
      </p:pic>
      <p:sp>
        <p:nvSpPr>
          <p:cNvPr id="31" name="30 Elipse"/>
          <p:cNvSpPr/>
          <p:nvPr/>
        </p:nvSpPr>
        <p:spPr>
          <a:xfrm>
            <a:off x="3738557" y="5572140"/>
            <a:ext cx="1571636" cy="64294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/>
              <a:t>Use Case 2</a:t>
            </a:r>
          </a:p>
        </p:txBody>
      </p:sp>
      <p:sp>
        <p:nvSpPr>
          <p:cNvPr id="34" name="33 Rectángulo redondeado"/>
          <p:cNvSpPr/>
          <p:nvPr/>
        </p:nvSpPr>
        <p:spPr>
          <a:xfrm>
            <a:off x="1428728" y="3500438"/>
            <a:ext cx="2071702" cy="5715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User</a:t>
            </a:r>
            <a:r>
              <a:rPr lang="es-AR" dirty="0" smtClean="0"/>
              <a:t> </a:t>
            </a:r>
            <a:r>
              <a:rPr lang="es-AR" dirty="0" err="1" smtClean="0"/>
              <a:t>Stories</a:t>
            </a:r>
            <a:endParaRPr lang="es-AR" dirty="0"/>
          </a:p>
        </p:txBody>
      </p:sp>
      <p:pic>
        <p:nvPicPr>
          <p:cNvPr id="32" name="Picture 3" descr="C:\Users\Familia Compaq\Pictures\Microsoft Clip Organizer\j043262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786050" y="2315020"/>
            <a:ext cx="1285884" cy="1285884"/>
          </a:xfrm>
          <a:prstGeom prst="rect">
            <a:avLst/>
          </a:prstGeom>
          <a:noFill/>
        </p:spPr>
      </p:pic>
      <p:sp>
        <p:nvSpPr>
          <p:cNvPr id="35" name="34 Rectángulo redondeado"/>
          <p:cNvSpPr/>
          <p:nvPr/>
        </p:nvSpPr>
        <p:spPr>
          <a:xfrm>
            <a:off x="5857884" y="3857628"/>
            <a:ext cx="2928958" cy="9286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Mockup</a:t>
            </a:r>
            <a:r>
              <a:rPr lang="es-AR" dirty="0" smtClean="0"/>
              <a:t> de </a:t>
            </a:r>
            <a:r>
              <a:rPr lang="es-AR" dirty="0" err="1" smtClean="0"/>
              <a:t>Pantalllas</a:t>
            </a:r>
            <a:r>
              <a:rPr lang="es-AR" dirty="0" smtClean="0"/>
              <a:t> (</a:t>
            </a:r>
            <a:r>
              <a:rPr lang="es-AR" dirty="0" err="1" smtClean="0"/>
              <a:t>Balsamiq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33" name="32 Imagen" descr="exportdialog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12" y="2143116"/>
            <a:ext cx="2214578" cy="1866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/>
              <a:t>Configuración y Versionado</a:t>
            </a:r>
          </a:p>
        </p:txBody>
      </p:sp>
      <p:grpSp>
        <p:nvGrpSpPr>
          <p:cNvPr id="13315" name="45 Grupo"/>
          <p:cNvGrpSpPr>
            <a:grpSpLocks/>
          </p:cNvGrpSpPr>
          <p:nvPr/>
        </p:nvGrpSpPr>
        <p:grpSpPr bwMode="auto">
          <a:xfrm>
            <a:off x="6516688" y="4581525"/>
            <a:ext cx="2376487" cy="1285875"/>
            <a:chOff x="6072198" y="3143248"/>
            <a:chExt cx="2776518" cy="1285866"/>
          </a:xfrm>
        </p:grpSpPr>
        <p:pic>
          <p:nvPicPr>
            <p:cNvPr id="13325" name="Picture 3" descr="D:\sebastian\Documents\Disenio\Icons - Illustrations\Internet Clouds web\cloud illustration icon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3143248"/>
              <a:ext cx="2776518" cy="1285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6" name="Picture 2" descr="Google Code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643702" y="3643314"/>
              <a:ext cx="1533525" cy="381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6388" name="Picture 4" descr="http://tortoisesvn.net/themes/logo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497FFF"/>
              </a:clrFrom>
              <a:clrTo>
                <a:srgbClr val="497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29095" y="4828628"/>
            <a:ext cx="1247775" cy="69532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8" name="Straight Arrow Connector 15"/>
          <p:cNvCxnSpPr>
            <a:stCxn id="16388" idx="3"/>
          </p:cNvCxnSpPr>
          <p:nvPr/>
        </p:nvCxnSpPr>
        <p:spPr>
          <a:xfrm>
            <a:off x="5508625" y="5229225"/>
            <a:ext cx="104775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5"/>
          <p:cNvCxnSpPr>
            <a:stCxn id="25" idx="3"/>
            <a:endCxn id="16388" idx="1"/>
          </p:cNvCxnSpPr>
          <p:nvPr/>
        </p:nvCxnSpPr>
        <p:spPr>
          <a:xfrm>
            <a:off x="2700338" y="4292600"/>
            <a:ext cx="1439862" cy="649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5"/>
          <p:cNvCxnSpPr>
            <a:stCxn id="26" idx="3"/>
            <a:endCxn id="16388" idx="1"/>
          </p:cNvCxnSpPr>
          <p:nvPr/>
        </p:nvCxnSpPr>
        <p:spPr>
          <a:xfrm flipV="1">
            <a:off x="2916238" y="5445125"/>
            <a:ext cx="1152525" cy="509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C:\Users\Familia Compaq\Documents\Disenio\usuario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03010" y="3443282"/>
            <a:ext cx="1418075" cy="1417792"/>
          </a:xfrm>
          <a:prstGeom prst="rect">
            <a:avLst/>
          </a:prstGeom>
          <a:noFill/>
          <a:scene3d>
            <a:camera prst="orthographicFront">
              <a:rot lat="0" lon="10799977" rev="0"/>
            </a:camera>
            <a:lightRig rig="threePt" dir="t"/>
          </a:scene3d>
        </p:spPr>
      </p:pic>
      <p:pic>
        <p:nvPicPr>
          <p:cNvPr id="1026" name="Picture 2" descr="D:\sebastian\Documents\Disenio\Icons - Illustrations\_WINDOWS SERVER ICONS\Documents\Document Bullet List White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995738" y="1773238"/>
            <a:ext cx="1338262" cy="17272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322" name="TextBox 5"/>
          <p:cNvSpPr txBox="1">
            <a:spLocks noChangeArrowheads="1"/>
          </p:cNvSpPr>
          <p:nvPr/>
        </p:nvSpPr>
        <p:spPr bwMode="auto">
          <a:xfrm>
            <a:off x="3203575" y="3500438"/>
            <a:ext cx="3214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>
                <a:latin typeface="Calibri" pitchFamily="34" charset="0"/>
                <a:cs typeface="Arial" charset="0"/>
              </a:rPr>
              <a:t>Documento de Configuración</a:t>
            </a:r>
          </a:p>
        </p:txBody>
      </p:sp>
      <p:sp>
        <p:nvSpPr>
          <p:cNvPr id="13323" name="TextBox 5"/>
          <p:cNvSpPr txBox="1">
            <a:spLocks noChangeArrowheads="1"/>
          </p:cNvSpPr>
          <p:nvPr/>
        </p:nvSpPr>
        <p:spPr bwMode="auto">
          <a:xfrm>
            <a:off x="4284663" y="6021388"/>
            <a:ext cx="3214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>
                <a:latin typeface="Calibri" pitchFamily="34" charset="0"/>
                <a:cs typeface="Arial" charset="0"/>
              </a:rPr>
              <a:t>Versionado</a:t>
            </a:r>
          </a:p>
        </p:txBody>
      </p:sp>
      <p:pic>
        <p:nvPicPr>
          <p:cNvPr id="26" name="Picture 3" descr="C:\Users\Familia Compaq\Documents\Disenio\usuario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75742" y="5103928"/>
            <a:ext cx="1265872" cy="1264499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Diseño predeterminado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6666"/>
    </a:dk2>
    <a:lt2>
      <a:srgbClr val="5F5F5F"/>
    </a:lt2>
    <a:accent1>
      <a:srgbClr val="33CCCC"/>
    </a:accent1>
    <a:accent2>
      <a:srgbClr val="99CCCC"/>
    </a:accent2>
    <a:accent3>
      <a:srgbClr val="FFFFFF"/>
    </a:accent3>
    <a:accent4>
      <a:srgbClr val="000000"/>
    </a:accent4>
    <a:accent5>
      <a:srgbClr val="ADE2E2"/>
    </a:accent5>
    <a:accent6>
      <a:srgbClr val="8AB9B9"/>
    </a:accent6>
    <a:hlink>
      <a:srgbClr val="006666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2845</TotalTime>
  <Words>1736</Words>
  <Application>Microsoft Office PowerPoint</Application>
  <PresentationFormat>Presentación en pantalla (4:3)</PresentationFormat>
  <Paragraphs>215</Paragraphs>
  <Slides>24</Slides>
  <Notes>24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6" baseType="lpstr">
      <vt:lpstr>Diseño predeterminado</vt:lpstr>
      <vt:lpstr>Imagen de mapa de bits</vt:lpstr>
      <vt:lpstr>Trabajo Practico</vt:lpstr>
      <vt:lpstr>Metodología de desarrollo</vt:lpstr>
      <vt:lpstr>SCRUM</vt:lpstr>
      <vt:lpstr>Herramienta principal</vt:lpstr>
      <vt:lpstr>Tecnologías</vt:lpstr>
      <vt:lpstr>Planificación</vt:lpstr>
      <vt:lpstr>Planificación: Asignación de tareas</vt:lpstr>
      <vt:lpstr>Análisis</vt:lpstr>
      <vt:lpstr>Configuración y Versionado</vt:lpstr>
      <vt:lpstr>Arquitectura y diseño</vt:lpstr>
      <vt:lpstr>Pruebas unitarias automatizadas</vt:lpstr>
      <vt:lpstr>Seguimiento y control:  Indicadores y métricas</vt:lpstr>
      <vt:lpstr>Seguimiento y Control:  Gestión de riesgos</vt:lpstr>
      <vt:lpstr>Comunicación</vt:lpstr>
      <vt:lpstr>Pruebas: Planificación</vt:lpstr>
      <vt:lpstr>Pruebas: Diseño</vt:lpstr>
      <vt:lpstr>Pruebas: Ejecución</vt:lpstr>
      <vt:lpstr>Pruebas: Seguimiento de bugs</vt:lpstr>
      <vt:lpstr>Trazabilidad</vt:lpstr>
      <vt:lpstr>Plan y estrategia de despliegue</vt:lpstr>
      <vt:lpstr>Criterios de aceptación de la entrega</vt:lpstr>
      <vt:lpstr>Cierre y lecciones aprendidas</vt:lpstr>
      <vt:lpstr>Diapositiva 23</vt:lpstr>
      <vt:lpstr>Diapositiva 24</vt:lpstr>
    </vt:vector>
  </TitlesOfParts>
  <Company>GSB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8 – TP 2</dc:title>
  <dc:creator>Gonzalo Soriano</dc:creator>
  <cp:lastModifiedBy>WinXP</cp:lastModifiedBy>
  <cp:revision>419</cp:revision>
  <dcterms:created xsi:type="dcterms:W3CDTF">2006-12-03T18:41:32Z</dcterms:created>
  <dcterms:modified xsi:type="dcterms:W3CDTF">2010-09-05T23:02:06Z</dcterms:modified>
</cp:coreProperties>
</file>