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5" r:id="rId4"/>
    <p:sldId id="260" r:id="rId5"/>
    <p:sldId id="272" r:id="rId6"/>
    <p:sldId id="266" r:id="rId7"/>
    <p:sldId id="290" r:id="rId8"/>
    <p:sldId id="291" r:id="rId9"/>
    <p:sldId id="274" r:id="rId10"/>
    <p:sldId id="273" r:id="rId11"/>
    <p:sldId id="276" r:id="rId12"/>
    <p:sldId id="279" r:id="rId13"/>
    <p:sldId id="283" r:id="rId14"/>
    <p:sldId id="280" r:id="rId15"/>
    <p:sldId id="281" r:id="rId16"/>
    <p:sldId id="287" r:id="rId17"/>
    <p:sldId id="282" r:id="rId18"/>
    <p:sldId id="277" r:id="rId19"/>
    <p:sldId id="278" r:id="rId20"/>
    <p:sldId id="284" r:id="rId21"/>
    <p:sldId id="285" r:id="rId22"/>
    <p:sldId id="286" r:id="rId23"/>
    <p:sldId id="293" r:id="rId24"/>
    <p:sldId id="264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69733" autoAdjust="0"/>
  </p:normalViewPr>
  <p:slideViewPr>
    <p:cSldViewPr>
      <p:cViewPr>
        <p:scale>
          <a:sx n="66" d="100"/>
          <a:sy n="66" d="100"/>
        </p:scale>
        <p:origin x="-219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/>
      <dgm:spPr/>
      <dgm:t>
        <a:bodyPr/>
        <a:lstStyle/>
        <a:p>
          <a:r>
            <a:rPr lang="es-ES" dirty="0" smtClean="0"/>
            <a:t>Alcance</a:t>
          </a:r>
          <a:endParaRPr lang="es-ES" dirty="0"/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/>
      <dgm:spPr/>
      <dgm:t>
        <a:bodyPr/>
        <a:lstStyle/>
        <a:p>
          <a:r>
            <a:rPr lang="es-ES" dirty="0" smtClean="0"/>
            <a:t>WBS</a:t>
          </a:r>
          <a:endParaRPr lang="es-ES" dirty="0"/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/>
      <dgm:spPr/>
      <dgm:t>
        <a:bodyPr/>
        <a:lstStyle/>
        <a:p>
          <a:r>
            <a:rPr lang="es-ES" dirty="0" err="1" smtClean="0"/>
            <a:t>Estimacion</a:t>
          </a:r>
          <a:endParaRPr lang="es-ES" dirty="0"/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/>
      <dgm:spPr/>
      <dgm:t>
        <a:bodyPr/>
        <a:lstStyle/>
        <a:p>
          <a:r>
            <a:rPr lang="es-ES" dirty="0" err="1" smtClean="0"/>
            <a:t>Planning</a:t>
          </a:r>
          <a:r>
            <a:rPr lang="es-ES" dirty="0" smtClean="0"/>
            <a:t> </a:t>
          </a:r>
          <a:r>
            <a:rPr lang="es-ES" dirty="0" err="1" smtClean="0"/>
            <a:t>Poker</a:t>
          </a:r>
          <a:endParaRPr lang="es-ES" dirty="0"/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/>
      <dgm:spPr/>
      <dgm:t>
        <a:bodyPr/>
        <a:lstStyle/>
        <a:p>
          <a:r>
            <a:rPr lang="es-ES" dirty="0" err="1" smtClean="0"/>
            <a:t>Calendarizacion</a:t>
          </a:r>
          <a:endParaRPr lang="es-ES" dirty="0"/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/>
      <dgm:spPr/>
      <dgm:t>
        <a:bodyPr/>
        <a:lstStyle/>
        <a:p>
          <a:r>
            <a:rPr lang="es-ES" dirty="0" err="1" smtClean="0"/>
            <a:t>Backlog</a:t>
          </a:r>
          <a:endParaRPr lang="es-ES" dirty="0"/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/>
      <dgm:spPr/>
      <dgm:t>
        <a:bodyPr/>
        <a:lstStyle/>
        <a:p>
          <a:r>
            <a:rPr lang="es-ES" dirty="0" smtClean="0"/>
            <a:t>Roles </a:t>
          </a:r>
          <a:r>
            <a:rPr lang="es-ES" dirty="0" err="1" smtClean="0"/>
            <a:t>Scrum</a:t>
          </a:r>
          <a:endParaRPr lang="es-ES" dirty="0"/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276B09E2-9CFB-41D1-B08B-52C3D1E6C218}">
      <dgm:prSet phldrT="[Texto]"/>
      <dgm:spPr/>
      <dgm:t>
        <a:bodyPr/>
        <a:lstStyle/>
        <a:p>
          <a:r>
            <a:rPr lang="es-ES" dirty="0" smtClean="0"/>
            <a:t>Equipo y Roles</a:t>
          </a:r>
          <a:endParaRPr lang="es-ES" dirty="0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/>
      <dgm:spPr/>
      <dgm:t>
        <a:bodyPr/>
        <a:lstStyle/>
        <a:p>
          <a:r>
            <a:rPr lang="es-ES" dirty="0" smtClean="0"/>
            <a:t>Pares</a:t>
          </a:r>
          <a:endParaRPr lang="es-ES" dirty="0"/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24D3E70-0E1D-4E39-9E28-4FC903769D70}" type="pres">
      <dgm:prSet presAssocID="{AF2AE2BE-3904-4B73-87A6-083F0D0EC880}" presName="descendantText" presStyleLbl="alignAccFollowNode1" presStyleIdx="0" presStyleCnt="4">
        <dgm:presLayoutVars>
          <dgm:bulletEnabled val="1"/>
        </dgm:presLayoutVars>
      </dgm:prSet>
      <dgm:spPr/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C244CBF-9CCB-4E02-9743-A2D5DEDB5459}" type="pres">
      <dgm:prSet presAssocID="{7E66EEB9-8069-41C6-96C3-FFF530D10CA9}" presName="descendantText" presStyleLbl="alignAccFollowNode1" presStyleIdx="1" presStyleCnt="4">
        <dgm:presLayoutVars>
          <dgm:bulletEnabled val="1"/>
        </dgm:presLayoutVars>
      </dgm:prSet>
      <dgm:spPr/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21D3C46-3216-4752-A26D-976FCB3F5F12}" type="pres">
      <dgm:prSet presAssocID="{6D18EE4E-E1F8-43B6-AF00-4467118E47E1}" presName="descendantText" presStyleLbl="alignAccFollowNode1" presStyleIdx="2" presStyleCnt="4">
        <dgm:presLayoutVars>
          <dgm:bulletEnabled val="1"/>
        </dgm:presLayoutVars>
      </dgm:prSet>
      <dgm:spPr/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7F184ED-9C79-4A09-8734-90C5E03A93C1}" type="pres">
      <dgm:prSet presAssocID="{276B09E2-9CFB-41D1-B08B-52C3D1E6C21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="0" baseline="0" dirty="0" smtClean="0"/>
              <a:t>En esta presentación vamos a explicar y mostrar como encararemos el proyecto de desarrollo de la aplicación </a:t>
            </a:r>
            <a:r>
              <a:rPr lang="es-AR" b="0" baseline="0" dirty="0" err="1" smtClean="0"/>
              <a:t>SelfManagement</a:t>
            </a:r>
            <a:r>
              <a:rPr lang="es-AR" b="0" baseline="0" dirty="0" smtClean="0"/>
              <a:t>.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dirty="0" smtClean="0"/>
              <a:t>Speaker: 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None/>
            </a:pPr>
            <a:r>
              <a:rPr lang="es-AR" dirty="0" smtClean="0"/>
              <a:t>(</a:t>
            </a:r>
            <a:r>
              <a:rPr lang="es-AR" dirty="0" err="1" smtClean="0"/>
              <a:t>Explicacion</a:t>
            </a:r>
            <a:r>
              <a:rPr lang="es-AR" baseline="0" dirty="0" smtClean="0"/>
              <a:t> del </a:t>
            </a:r>
            <a:r>
              <a:rPr lang="es-AR" dirty="0" smtClean="0"/>
              <a:t>diagrama de arquitectura)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ES_tradnl" baseline="0" dirty="0" smtClean="0"/>
              <a:t>Las pruebas unitarias van a ser las que provee el Visual Studio</a:t>
            </a:r>
          </a:p>
          <a:p>
            <a:pPr eaLnBrk="1" hangingPunct="1"/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dirty="0" smtClean="0"/>
              <a:t>Speaker: 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El seguimiento y control de proyecto se realizara semana</a:t>
            </a:r>
            <a:r>
              <a:rPr lang="es-AR" baseline="0" dirty="0" smtClean="0"/>
              <a:t> a semana y por parte de los mismos integrantes del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y el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Se utilizaran</a:t>
            </a:r>
            <a:r>
              <a:rPr lang="es-AR" baseline="0" dirty="0" smtClean="0"/>
              <a:t> los indicadores de </a:t>
            </a:r>
            <a:r>
              <a:rPr lang="es-AR" baseline="0" dirty="0" err="1" smtClean="0"/>
              <a:t>Evolucion</a:t>
            </a:r>
            <a:r>
              <a:rPr lang="es-AR" baseline="0" dirty="0" smtClean="0"/>
              <a:t> y Cobertura de la prueba. El primero sirve para obtener el ritmo de </a:t>
            </a:r>
            <a:r>
              <a:rPr lang="es-AR" baseline="0" dirty="0" err="1" smtClean="0"/>
              <a:t>correccion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 y el segundo para medir el avance</a:t>
            </a: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También utilizaremos</a:t>
            </a:r>
            <a:r>
              <a:rPr lang="es-AR" baseline="0" dirty="0" smtClean="0"/>
              <a:t> el </a:t>
            </a:r>
            <a:r>
              <a:rPr lang="es-AR" dirty="0" err="1" smtClean="0"/>
              <a:t>Burndown</a:t>
            </a:r>
            <a:r>
              <a:rPr lang="es-AR" baseline="0" dirty="0" smtClean="0"/>
              <a:t> Chart. En dicho gráfico (que se actualizara diariamente), se compara el esfuerzo que resta hacer para finalizar en Sprint en función del tiempo. Sirve para predecir cuando terminará el Sprint, y contrastarlo también con un ritmo de trabajo ideal (ideal </a:t>
            </a:r>
            <a:r>
              <a:rPr lang="es-AR" baseline="0" dirty="0" err="1" smtClean="0"/>
              <a:t>burndown</a:t>
            </a:r>
            <a:r>
              <a:rPr lang="es-AR" baseline="0" dirty="0" smtClean="0"/>
              <a:t>).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31E70-6E5A-48CD-88FE-42379272C748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  <a:endParaRPr lang="es-AR" dirty="0" smtClean="0"/>
          </a:p>
          <a:p>
            <a:pPr eaLnBrk="1" hangingPunct="1"/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Al inicio del proyecto realizaremos las tareas de Identificación, Análisis y Planificación (plan de mitigación y contingencia)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quedará plasmado en una Planilla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Realizaremos el Seguimiento y Control de los riesgos listados en la Planilla en las Reuniones de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. Dicha tabla sufrirá modificaciones/actualizaciones a lo largo del proyecto.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Encararemos una metodología de tratamiento de riesgos PROACTIVA.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Significa que trataremos de mitigarlos, haciendo todo lo posible para que no sucedan, y no tener que actuar sintomáticamente una vez que sucedieron.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refuerza la importancia del proceso de seguimiento y control por parte del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 en las reuniones que se considere necesario.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1868-1A56-46BE-8390-BC7FF85C214E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0" dirty="0" smtClean="0"/>
              <a:t>Speaker:</a:t>
            </a:r>
            <a:r>
              <a:rPr lang="es-AR" b="0" baseline="0" dirty="0" smtClean="0"/>
              <a:t> </a:t>
            </a:r>
            <a:endParaRPr lang="es-AR" b="0" dirty="0" smtClean="0"/>
          </a:p>
          <a:p>
            <a:pPr>
              <a:buFont typeface="Arial" pitchFamily="34" charset="0"/>
              <a:buChar char="•"/>
            </a:pPr>
            <a:endParaRPr lang="es-AR" b="0" dirty="0" smtClean="0"/>
          </a:p>
          <a:p>
            <a:pPr>
              <a:buFont typeface="Arial" pitchFamily="34" charset="0"/>
              <a:buChar char="•"/>
            </a:pPr>
            <a:r>
              <a:rPr lang="es-AR" b="0" dirty="0" smtClean="0"/>
              <a:t>En</a:t>
            </a:r>
            <a:r>
              <a:rPr lang="es-AR" b="0" baseline="0" dirty="0" smtClean="0"/>
              <a:t> SCRUM la comunicación entre los miembros del equipo es bastante importante. Si bien probablemente no hagamos reuniones diarias (</a:t>
            </a:r>
            <a:r>
              <a:rPr lang="es-AR" b="0" baseline="0" dirty="0" err="1" smtClean="0"/>
              <a:t>Daily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Scrums</a:t>
            </a:r>
            <a:r>
              <a:rPr lang="es-AR" b="0" baseline="0" dirty="0" smtClean="0"/>
              <a:t>), al menos nos podemos mantener comunicados constantemente a través de mails y manteniendo los </a:t>
            </a:r>
            <a:r>
              <a:rPr lang="es-AR" b="0" baseline="0" dirty="0" err="1" smtClean="0"/>
              <a:t>backlogs</a:t>
            </a:r>
            <a:r>
              <a:rPr lang="es-AR" b="0" baseline="0" dirty="0" smtClean="0"/>
              <a:t> siempre actualizados en el Sistema.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Además de esto mantendremos reuniones semanales entre equipo (</a:t>
            </a:r>
            <a:r>
              <a:rPr lang="es-AR" b="0" baseline="0" dirty="0" err="1" smtClean="0"/>
              <a:t>Planning-Review</a:t>
            </a:r>
            <a:r>
              <a:rPr lang="es-AR" b="0" baseline="0" dirty="0" smtClean="0"/>
              <a:t>) y con el cliente, usando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como reporte de avance. Todo lo que se hable en estas reuniones deberá quedar asentado en las minutas de reunión.</a:t>
            </a:r>
            <a:endParaRPr lang="es-AR" b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8039A-70D2-4A09-94FC-99734416FC93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59BC9-161C-45F5-92EF-31ABEB722CEA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E994F-A800-45E0-B4A9-9BF8CAAA6AA7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Criterios de aceptación interna: vamos a buscar un 70% de cobertura en las pruebas unitarias, y en las pruebas cruzadas, la aceptación del compañero, que va a utilizar el correspondiente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story</a:t>
            </a:r>
            <a:r>
              <a:rPr lang="es-ES_tradnl" baseline="0" dirty="0" smtClean="0"/>
              <a:t> para comprobar el funcionamiento.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Las pruebas de integración se van a realizar siempre antes de la finalización de cada sprint, juntarnos todos y probar todos juntos la aplicación.</a:t>
            </a:r>
          </a:p>
          <a:p>
            <a:pPr>
              <a:buFont typeface="Arial" pitchFamily="34" charset="0"/>
              <a:buNone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6DB9B-544C-452A-8B3B-081F3873566D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dirty="0" smtClean="0"/>
              <a:t>Utilizaremos</a:t>
            </a:r>
            <a:r>
              <a:rPr lang="es-AR" baseline="0" dirty="0" smtClean="0"/>
              <a:t> etiquetas, links y otras herramientas del sistema para realizar la trazabilidad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8186-7104-40FE-B937-1578CAD60002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Speaker:</a:t>
            </a:r>
            <a:r>
              <a:rPr lang="es-AR" sz="2000" baseline="0" dirty="0" smtClean="0"/>
              <a:t> </a:t>
            </a:r>
            <a:endParaRPr lang="es-AR" sz="2000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2000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La metodología que vamos a usar es SCRUM. </a:t>
            </a:r>
            <a:endParaRPr lang="es-ES" sz="1900" dirty="0" smtClean="0"/>
          </a:p>
          <a:p>
            <a:pPr lvl="0" eaLnBrk="1" hangingPunct="1">
              <a:lnSpc>
                <a:spcPct val="80000"/>
              </a:lnSpc>
            </a:pPr>
            <a:r>
              <a:rPr lang="es-ES" sz="1900" dirty="0" smtClean="0"/>
              <a:t>Por que </a:t>
            </a:r>
            <a:r>
              <a:rPr lang="es-ES" sz="1900" dirty="0" err="1" smtClean="0"/>
              <a:t>Scrum</a:t>
            </a:r>
            <a:r>
              <a:rPr lang="es-ES" sz="1900" dirty="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Proceso </a:t>
            </a:r>
            <a:r>
              <a:rPr lang="es-AR" sz="1900" dirty="0" smtClean="0"/>
              <a:t>ágil</a:t>
            </a:r>
            <a:endParaRPr lang="es-ES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Iteraciones cortas (</a:t>
            </a:r>
            <a:r>
              <a:rPr lang="es-ES" sz="1900" dirty="0" err="1" smtClean="0"/>
              <a:t>Sprints</a:t>
            </a:r>
            <a:r>
              <a:rPr lang="es-ES" sz="1900" dirty="0" smtClean="0"/>
              <a:t>, de dos semanas en nuestro caso)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Equipos auto-organizados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Permite inspeccionar/mostrar software real en forma rápida y en repetidas ocasiones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900" dirty="0" smtClean="0"/>
              <a:t>Experiencia de algunos integrantes del equipo</a:t>
            </a:r>
          </a:p>
          <a:p>
            <a:pPr lvl="0" eaLnBrk="1" hangingPunct="1">
              <a:lnSpc>
                <a:spcPct val="80000"/>
              </a:lnSpc>
            </a:pPr>
            <a:r>
              <a:rPr lang="es-ES" sz="1900" dirty="0" smtClean="0"/>
              <a:t>Desarrollo superpuesto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El producto es diseñado, codificado y testeado en cada sprint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5865A-BE62-43A7-B93C-CE2BE49D489C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87E7A-E511-4379-9674-CA84A8369CCC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endParaRPr lang="es-AR" dirty="0" smtClean="0"/>
          </a:p>
          <a:p>
            <a:r>
              <a:rPr lang="es-AR" dirty="0" smtClean="0"/>
              <a:t>Comentamos brevemente en que</a:t>
            </a:r>
            <a:r>
              <a:rPr lang="es-AR" baseline="0" dirty="0" smtClean="0"/>
              <a:t> consiste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. </a:t>
            </a:r>
            <a:r>
              <a:rPr lang="es-AR" dirty="0" smtClean="0"/>
              <a:t>En esta metodología, catalogada dentro de las </a:t>
            </a:r>
            <a:r>
              <a:rPr lang="es-AR" dirty="0" err="1" smtClean="0"/>
              <a:t>metodologias</a:t>
            </a:r>
            <a:r>
              <a:rPr lang="es-AR" dirty="0" smtClean="0"/>
              <a:t> agiles, el proyecto se divide en iteraciones, llamadas </a:t>
            </a:r>
            <a:r>
              <a:rPr lang="es-AR" dirty="0" err="1" smtClean="0"/>
              <a:t>sprints</a:t>
            </a:r>
            <a:r>
              <a:rPr lang="es-AR" dirty="0" smtClean="0"/>
              <a:t>, y en cada iteración se crea un incremento entregable del producto. Cada iteración generalmente es de 1 a 4 semanas.</a:t>
            </a:r>
          </a:p>
          <a:p>
            <a:r>
              <a:rPr lang="es-AR" dirty="0" smtClean="0"/>
              <a:t>Los requisitos se mantienen en una lista priorizada llamada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. Al iniciar cada iteración (en la reunión de Sprint </a:t>
            </a:r>
            <a:r>
              <a:rPr lang="es-AR" dirty="0" err="1" smtClean="0"/>
              <a:t>Planning</a:t>
            </a:r>
            <a:r>
              <a:rPr lang="es-AR" dirty="0" smtClean="0"/>
              <a:t>), el equipo toma del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la cantidad de trabajo a la que se puede comprometer a terminar. El equipo trabaja durante el sprint, reuniéndose diariamente para revisar el estado del sprint </a:t>
            </a:r>
            <a:r>
              <a:rPr lang="es-AR" dirty="0" err="1" smtClean="0"/>
              <a:t>backlog</a:t>
            </a:r>
            <a:r>
              <a:rPr lang="es-AR" dirty="0" smtClean="0"/>
              <a:t> y presenta los resultados al cliente al final del sprint en la reunión Sprint </a:t>
            </a:r>
            <a:r>
              <a:rPr lang="es-AR" dirty="0" err="1" smtClean="0"/>
              <a:t>Review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SCRUM es importante la participación del cliente para dar </a:t>
            </a:r>
            <a:r>
              <a:rPr lang="es-AR" dirty="0" err="1" smtClean="0"/>
              <a:t>feedback</a:t>
            </a:r>
            <a:r>
              <a:rPr lang="es-AR" dirty="0" smtClean="0"/>
              <a:t> el final de cada iteración y asegurarse de que lo que se esta construyendo es lo que el quiere.</a:t>
            </a:r>
          </a:p>
          <a:p>
            <a:r>
              <a:rPr lang="es-AR" dirty="0" smtClean="0"/>
              <a:t>Una vez definida la metodología, veamos como vamos a administrar el proyecto?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0D17F-1641-467E-8598-9BF28AD17667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La herramienta principal que planeamos utilizar es -------------------.</a:t>
            </a:r>
          </a:p>
          <a:p>
            <a:pPr>
              <a:buFontTx/>
              <a:buChar char="•"/>
            </a:pPr>
            <a:r>
              <a:rPr lang="es-AR" dirty="0" smtClean="0"/>
              <a:t>Es una herramienta para administración de proyectos agiles, orientada a SCRUM. Permite administrar el </a:t>
            </a:r>
            <a:r>
              <a:rPr lang="es-AR" dirty="0" err="1" smtClean="0"/>
              <a:t>backlog</a:t>
            </a:r>
            <a:r>
              <a:rPr lang="es-AR" dirty="0" smtClean="0"/>
              <a:t> del proyecto de forma colaborativa.</a:t>
            </a:r>
          </a:p>
          <a:p>
            <a:pPr>
              <a:buFontTx/>
              <a:buChar char="•"/>
            </a:pPr>
            <a:r>
              <a:rPr lang="es-AR" dirty="0" smtClean="0"/>
              <a:t>Es online, lo cual ayuda al tiempo de preparación.</a:t>
            </a:r>
          </a:p>
          <a:p>
            <a:pPr>
              <a:buFontTx/>
              <a:buChar char="•"/>
            </a:pPr>
            <a:r>
              <a:rPr lang="es-AR" dirty="0" smtClean="0"/>
              <a:t>Permite priorizar los </a:t>
            </a:r>
            <a:r>
              <a:rPr lang="es-AR" dirty="0" err="1" smtClean="0"/>
              <a:t>items</a:t>
            </a:r>
            <a:r>
              <a:rPr lang="es-AR" dirty="0" smtClean="0"/>
              <a:t> del </a:t>
            </a:r>
            <a:r>
              <a:rPr lang="es-AR" dirty="0" err="1" smtClean="0"/>
              <a:t>backlog</a:t>
            </a:r>
            <a:r>
              <a:rPr lang="es-AR" dirty="0" smtClean="0"/>
              <a:t>, definir cuales se van a ejecutar en cada iteración y actualizar su estado a medida que se van ejecutando. </a:t>
            </a:r>
          </a:p>
          <a:p>
            <a:pPr>
              <a:buFontTx/>
              <a:buChar char="•"/>
            </a:pPr>
            <a:r>
              <a:rPr lang="es-AR" dirty="0" smtClean="0"/>
              <a:t>Ahora --- nos va a contar un poco mas en detalle las </a:t>
            </a:r>
            <a:r>
              <a:rPr lang="es-AR" dirty="0" err="1" smtClean="0"/>
              <a:t>tecnologias</a:t>
            </a:r>
            <a:r>
              <a:rPr lang="es-AR" baseline="0" dirty="0" smtClean="0"/>
              <a:t> </a:t>
            </a:r>
            <a:r>
              <a:rPr lang="es-AR" dirty="0" smtClean="0"/>
              <a:t>que vamos a utilizar.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Speaker: </a:t>
            </a:r>
          </a:p>
          <a:p>
            <a:endParaRPr lang="es-AR" dirty="0" smtClean="0"/>
          </a:p>
          <a:p>
            <a:pPr>
              <a:buFontTx/>
              <a:buChar char="•"/>
            </a:pPr>
            <a:r>
              <a:rPr lang="es-AR" dirty="0" err="1" smtClean="0"/>
              <a:t>Metiendonos</a:t>
            </a:r>
            <a:r>
              <a:rPr lang="es-AR" dirty="0" smtClean="0"/>
              <a:t> un poco mas en los detalles del proyecto, nuestra idea es programar sobre Visual Studio, base en </a:t>
            </a:r>
            <a:r>
              <a:rPr lang="es-AR" dirty="0" err="1" smtClean="0"/>
              <a:t>SQLServer</a:t>
            </a:r>
            <a:r>
              <a:rPr lang="es-AR" dirty="0" smtClean="0"/>
              <a:t> 2008</a:t>
            </a:r>
          </a:p>
          <a:p>
            <a:pPr>
              <a:buFontTx/>
              <a:buChar char="•"/>
            </a:pPr>
            <a:r>
              <a:rPr lang="es-AR" dirty="0" smtClean="0"/>
              <a:t>El sistema va a ser Web, para que los clientes usen el sistema a través de internet, esto permite acceder simplemente desde un browser, sin necesidad de instalar nada, y poder funcionar con muy bajos recursos.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0" dirty="0" smtClean="0">
                <a:solidFill>
                  <a:schemeClr val="accent6">
                    <a:lumMod val="75000"/>
                  </a:schemeClr>
                </a:solidFill>
              </a:rPr>
              <a:t>Speaker: </a:t>
            </a:r>
          </a:p>
          <a:p>
            <a:pPr eaLnBrk="1" hangingPunct="1">
              <a:defRPr/>
            </a:pPr>
            <a:endParaRPr lang="es-A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s-AR" b="0" dirty="0" smtClean="0">
                <a:solidFill>
                  <a:schemeClr val="accent6">
                    <a:lumMod val="75000"/>
                  </a:schemeClr>
                </a:solidFill>
              </a:rPr>
              <a:t>Alcance: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El alcance lo definiremos utilizando una WBS (</a:t>
            </a:r>
            <a:r>
              <a:rPr lang="es-AR" dirty="0" err="1" smtClean="0"/>
              <a:t>Work</a:t>
            </a:r>
            <a:r>
              <a:rPr lang="es-AR" dirty="0" smtClean="0"/>
              <a:t> </a:t>
            </a:r>
            <a:r>
              <a:rPr lang="es-AR" dirty="0" err="1" smtClean="0"/>
              <a:t>Breakdown</a:t>
            </a:r>
            <a:r>
              <a:rPr lang="es-AR" dirty="0" smtClean="0"/>
              <a:t> </a:t>
            </a:r>
            <a:r>
              <a:rPr lang="es-AR" dirty="0" err="1" smtClean="0"/>
              <a:t>Structure</a:t>
            </a:r>
            <a:r>
              <a:rPr lang="es-AR" dirty="0" smtClean="0"/>
              <a:t>) y su diccionario de datos correspondiente</a:t>
            </a:r>
          </a:p>
          <a:p>
            <a:pPr eaLnBrk="1" hangingPunct="1">
              <a:defRPr/>
            </a:pPr>
            <a:r>
              <a:rPr lang="es-AR" dirty="0" smtClean="0"/>
              <a:t>La</a:t>
            </a:r>
            <a:r>
              <a:rPr lang="es-AR" baseline="0" dirty="0" smtClean="0"/>
              <a:t> WBS o</a:t>
            </a:r>
            <a:r>
              <a:rPr lang="es-AR" dirty="0" smtClean="0"/>
              <a:t>rganiza y define el Alcance Total del proyecto</a:t>
            </a:r>
          </a:p>
          <a:p>
            <a:pPr>
              <a:defRPr/>
            </a:pPr>
            <a:r>
              <a:rPr lang="es-AR" dirty="0" smtClean="0"/>
              <a:t>–Define una jerarquía de entregables</a:t>
            </a:r>
          </a:p>
          <a:p>
            <a:pPr>
              <a:defRPr/>
            </a:pPr>
            <a:r>
              <a:rPr lang="es-AR" dirty="0" smtClean="0"/>
              <a:t>–Incluye todo el esfuerzo requerido para lograr un entregable</a:t>
            </a:r>
          </a:p>
          <a:p>
            <a:pPr>
              <a:defRPr/>
            </a:pPr>
            <a:r>
              <a:rPr lang="es-AR" dirty="0" smtClean="0"/>
              <a:t>–Se desarrolla dividiendo los entregables en elementos identificables y medibles</a:t>
            </a:r>
          </a:p>
          <a:p>
            <a:pPr>
              <a:defRPr/>
            </a:pPr>
            <a:r>
              <a:rPr lang="es-AR" dirty="0" smtClean="0"/>
              <a:t>–Provee un marco para la generación de todos los entregables a lo largo del ciclo del proyecto</a:t>
            </a:r>
          </a:p>
          <a:p>
            <a:pPr>
              <a:defRPr/>
            </a:pPr>
            <a:r>
              <a:rPr lang="es-AR" dirty="0" smtClean="0"/>
              <a:t>–Provee un medio para integrar y comprobar la performance técnica, de calendario y de costo </a:t>
            </a:r>
          </a:p>
          <a:p>
            <a:pPr eaLnBrk="1" hangingPunct="1"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Estimaciones: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>
                <a:solidFill>
                  <a:srgbClr val="000000"/>
                </a:solidFill>
              </a:rPr>
              <a:t>(Basados en la experiencia de los miembros del equipo), L</a:t>
            </a:r>
            <a:r>
              <a:rPr lang="es-AR" dirty="0" smtClean="0"/>
              <a:t>as</a:t>
            </a:r>
            <a:r>
              <a:rPr lang="es-AR" baseline="0" dirty="0" smtClean="0"/>
              <a:t> estimaciones se </a:t>
            </a:r>
            <a:r>
              <a:rPr lang="es-AR" baseline="0" dirty="0" err="1" smtClean="0"/>
              <a:t>haran</a:t>
            </a:r>
            <a:r>
              <a:rPr lang="es-AR" baseline="0" dirty="0" smtClean="0"/>
              <a:t> mediante la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.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r</a:t>
            </a:r>
            <a:r>
              <a:rPr lang="es-AR" dirty="0" smtClean="0">
                <a:solidFill>
                  <a:srgbClr val="000000"/>
                </a:solidFill>
              </a:rPr>
              <a:t>ealizadas por el equipo de desarrollo y desarrolladas en cada reunión de Sprint </a:t>
            </a:r>
            <a:r>
              <a:rPr lang="es-AR" dirty="0" err="1" smtClean="0">
                <a:solidFill>
                  <a:srgbClr val="000000"/>
                </a:solidFill>
              </a:rPr>
              <a:t>Planning</a:t>
            </a: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 e</a:t>
            </a:r>
            <a:r>
              <a:rPr lang="es-AR" dirty="0" smtClean="0"/>
              <a:t>s una </a:t>
            </a:r>
            <a:r>
              <a:rPr lang="es-AR" dirty="0" err="1" smtClean="0"/>
              <a:t>tecnica</a:t>
            </a:r>
            <a:r>
              <a:rPr lang="es-AR" dirty="0" smtClean="0"/>
              <a:t> de </a:t>
            </a:r>
            <a:r>
              <a:rPr lang="es-AR" dirty="0" err="1" smtClean="0"/>
              <a:t>estimacion</a:t>
            </a:r>
            <a:r>
              <a:rPr lang="es-AR" dirty="0" smtClean="0"/>
              <a:t> donde varias personas primero debaten, y luego estiman cierto esfuerzo utilizando cartas con valores predefinidos, y las muestran en simultaneo. Luego, si hay extremos, se discute el por que de los mismos hasta llegar a un acuerdo. Existe una pagina web que permite la </a:t>
            </a:r>
            <a:r>
              <a:rPr lang="es-AR" dirty="0" err="1" smtClean="0"/>
              <a:t>realizacion</a:t>
            </a:r>
            <a:r>
              <a:rPr lang="es-AR" dirty="0" smtClean="0"/>
              <a:t> de este procedimiento online.</a:t>
            </a:r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err="1" smtClean="0"/>
              <a:t>Calendarizacion</a:t>
            </a:r>
            <a:r>
              <a:rPr lang="es-AR" dirty="0" smtClean="0"/>
              <a:t>: </a:t>
            </a:r>
            <a:r>
              <a:rPr lang="es-AR" dirty="0" err="1" smtClean="0"/>
              <a:t>B</a:t>
            </a:r>
            <a:r>
              <a:rPr lang="es-AR" b="1" dirty="0" err="1" smtClean="0"/>
              <a:t>acklog</a:t>
            </a:r>
            <a:r>
              <a:rPr lang="es-AR" dirty="0" smtClean="0"/>
              <a:t>. El sistema permite agregar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al </a:t>
            </a:r>
            <a:r>
              <a:rPr lang="es-AR" dirty="0" err="1" smtClean="0"/>
              <a:t>backlog</a:t>
            </a:r>
            <a:r>
              <a:rPr lang="es-AR" dirty="0" smtClean="0"/>
              <a:t>, y teniendo en cuenta la velocidad del equipo (</a:t>
            </a:r>
            <a:r>
              <a:rPr lang="es-AR" dirty="0" err="1" smtClean="0"/>
              <a:t>team</a:t>
            </a:r>
            <a:r>
              <a:rPr lang="es-AR" dirty="0" smtClean="0"/>
              <a:t> </a:t>
            </a:r>
            <a:r>
              <a:rPr lang="es-AR" dirty="0" err="1" smtClean="0"/>
              <a:t>velocity</a:t>
            </a:r>
            <a:r>
              <a:rPr lang="es-AR" dirty="0" smtClean="0"/>
              <a:t>), tomada una por default al comenzar el proyecto y luego calculada a partir de una </a:t>
            </a:r>
            <a:r>
              <a:rPr lang="es-AR" dirty="0" err="1" smtClean="0"/>
              <a:t>estadistica</a:t>
            </a:r>
            <a:r>
              <a:rPr lang="es-AR" dirty="0" smtClean="0"/>
              <a:t> de lo realmente completado, va dividiendo el trabajo por hacer en </a:t>
            </a:r>
            <a:r>
              <a:rPr lang="es-AR" dirty="0" err="1" smtClean="0"/>
              <a:t>sprints</a:t>
            </a:r>
            <a:r>
              <a:rPr lang="es-AR" dirty="0" smtClean="0"/>
              <a:t> fijando fechas (de acuerdo al valor de </a:t>
            </a:r>
            <a:r>
              <a:rPr lang="es-AR" dirty="0" err="1" smtClean="0"/>
              <a:t>duracion</a:t>
            </a:r>
            <a:r>
              <a:rPr lang="es-AR" dirty="0" smtClean="0"/>
              <a:t> de sprint dado en la </a:t>
            </a:r>
            <a:r>
              <a:rPr lang="es-AR" dirty="0" err="1" smtClean="0"/>
              <a:t>configuracion</a:t>
            </a:r>
            <a:r>
              <a:rPr lang="es-AR" dirty="0" smtClean="0"/>
              <a:t>), lo cual permite tener una </a:t>
            </a:r>
            <a:r>
              <a:rPr lang="es-AR" dirty="0" err="1" smtClean="0"/>
              <a:t>calendarizacion</a:t>
            </a:r>
            <a:r>
              <a:rPr lang="es-AR" dirty="0" smtClean="0"/>
              <a:t> de lo que se esta llevando a cabo.</a:t>
            </a:r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smtClean="0">
                <a:solidFill>
                  <a:srgbClr val="000000"/>
                </a:solidFill>
              </a:rPr>
              <a:t>Equipo y Roles: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ET </a:t>
            </a:r>
            <a:r>
              <a:rPr lang="es-AR" dirty="0" smtClean="0">
                <a:solidFill>
                  <a:srgbClr val="000000"/>
                </a:solidFill>
              </a:rPr>
              <a:t>definido en un diagrama de a pares de Equipo de Trabajo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Roles</a:t>
            </a:r>
            <a:r>
              <a:rPr lang="es-AR" dirty="0" smtClean="0">
                <a:solidFill>
                  <a:srgbClr val="000000"/>
                </a:solidFill>
              </a:rPr>
              <a:t> contemplados por la metodología (</a:t>
            </a:r>
            <a:r>
              <a:rPr lang="es-AR" dirty="0" err="1" smtClean="0">
                <a:solidFill>
                  <a:srgbClr val="000000"/>
                </a:solidFill>
              </a:rPr>
              <a:t>ProductOwner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ScrumMaster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ScrumTeam</a:t>
            </a:r>
            <a:r>
              <a:rPr lang="es-AR" dirty="0" smtClean="0">
                <a:solidFill>
                  <a:srgbClr val="000000"/>
                </a:solidFill>
              </a:rPr>
              <a:t>)</a:t>
            </a:r>
            <a:r>
              <a:rPr lang="ar-SA" dirty="0" smtClean="0">
                <a:solidFill>
                  <a:srgbClr val="000000"/>
                </a:solidFill>
              </a:rPr>
              <a:t>‏</a:t>
            </a:r>
            <a:endParaRPr lang="es-AR" dirty="0" smtClean="0"/>
          </a:p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8726A-DEF4-469A-BAEE-B9794BA8EF20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</a:rPr>
              <a:t>Speaker: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err="1" smtClean="0">
                <a:solidFill>
                  <a:srgbClr val="000000"/>
                </a:solidFill>
              </a:rPr>
              <a:t>Autogestionado</a:t>
            </a:r>
            <a:r>
              <a:rPr lang="es-AR" dirty="0" smtClean="0">
                <a:solidFill>
                  <a:srgbClr val="000000"/>
                </a:solidFill>
              </a:rPr>
              <a:t> por el equipo de trabajo durante cada Sprint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smtClean="0">
                <a:solidFill>
                  <a:srgbClr val="000000"/>
                </a:solidFill>
              </a:rPr>
              <a:t>Cada integrante elige una tarea de las que deben ejecutarse y se compromete a terminarla</a:t>
            </a:r>
          </a:p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AR" dirty="0" smtClean="0"/>
              <a:t>Nos</a:t>
            </a:r>
            <a:r>
              <a:rPr lang="es-AR" baseline="0" dirty="0" smtClean="0"/>
              <a:t> vamos a concentrar en la </a:t>
            </a:r>
            <a:r>
              <a:rPr lang="es-AR" baseline="0" dirty="0" err="1" smtClean="0"/>
              <a:t>documentacion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que pasaran luego a formar parte del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. Opcionalmente realizaremos diagramas de casos de uso si fuera necesario.</a:t>
            </a:r>
          </a:p>
          <a:p>
            <a:pPr eaLnBrk="1" hangingPunct="1"/>
            <a:r>
              <a:rPr lang="es-AR" baseline="0" dirty="0" err="1" smtClean="0"/>
              <a:t>Tambien</a:t>
            </a:r>
            <a:r>
              <a:rPr lang="es-AR" baseline="0" dirty="0" smtClean="0"/>
              <a:t> vamos a realizar </a:t>
            </a:r>
            <a:r>
              <a:rPr lang="es-AR" baseline="0" dirty="0" err="1" smtClean="0"/>
              <a:t>mockup</a:t>
            </a:r>
            <a:r>
              <a:rPr lang="es-AR" baseline="0" dirty="0" smtClean="0"/>
              <a:t> de pantallas mediante la herramienta </a:t>
            </a:r>
            <a:r>
              <a:rPr lang="es-AR" baseline="0" dirty="0" err="1" smtClean="0"/>
              <a:t>Balsamiq</a:t>
            </a:r>
            <a:r>
              <a:rPr lang="es-AR" baseline="0" dirty="0" smtClean="0"/>
              <a:t>. Los </a:t>
            </a:r>
            <a:r>
              <a:rPr lang="es-AR" baseline="0" dirty="0" err="1" smtClean="0"/>
              <a:t>mockup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validados con el usuario hasta obtener un diseño satisfactorio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>
              <a:buFont typeface="Arial" charset="0"/>
              <a:buChar char="•"/>
            </a:pPr>
            <a:r>
              <a:rPr lang="es-ES_tradnl" baseline="0" dirty="0" smtClean="0"/>
              <a:t> Por el lado del versionado: Vamos a crear un documento de configuración que nos indique como nos vamos a manejar, lo que tenemos avanzado hasta el momento es que vamos a utilizar un servidor SVN (preferentemente Google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), para comunicarnos con el servidor vamos a utilizar algún cliente de </a:t>
            </a:r>
            <a:r>
              <a:rPr lang="es-ES_tradnl" baseline="0" dirty="0" err="1" smtClean="0"/>
              <a:t>SubVersion</a:t>
            </a:r>
            <a:r>
              <a:rPr lang="es-ES_tradnl" baseline="0" dirty="0" smtClean="0"/>
              <a:t> (preferentemente el </a:t>
            </a:r>
            <a:r>
              <a:rPr lang="es-ES_tradnl" baseline="0" dirty="0" err="1" smtClean="0"/>
              <a:t>TortoiseSVN</a:t>
            </a:r>
            <a:r>
              <a:rPr lang="es-ES_tradnl" baseline="0" dirty="0" smtClean="0"/>
              <a:t>)</a:t>
            </a:r>
            <a:endParaRPr lang="es-AR" baseline="0" dirty="0" smtClean="0"/>
          </a:p>
          <a:p>
            <a:pPr>
              <a:buFont typeface="Arial" charset="0"/>
              <a:buChar char="•"/>
            </a:pPr>
            <a:r>
              <a:rPr lang="es-AR" baseline="0" dirty="0" smtClean="0"/>
              <a:t> Por el lado de la configuración: Vamos a mantener un documento con toda la información de configuración de ambiente necesaria para utilizar y levantar la aplicación en un servidor.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 sz="quarter"/>
          </p:nvPr>
        </p:nvSpPr>
        <p:spPr>
          <a:xfrm>
            <a:off x="1428728" y="1000108"/>
            <a:ext cx="4286280" cy="573099"/>
          </a:xfrm>
        </p:spPr>
        <p:txBody>
          <a:bodyPr/>
          <a:lstStyle/>
          <a:p>
            <a:r>
              <a:rPr lang="es-A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Trabajo Practico</a:t>
            </a:r>
            <a:endParaRPr lang="es-E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alibri" pitchFamily="34" charset="0"/>
              </a:rPr>
              <a:t>Integrantes: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857752" y="6276997"/>
            <a:ext cx="4071966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 dirty="0">
                <a:latin typeface="Calibri" pitchFamily="34" charset="0"/>
              </a:rPr>
              <a:t>75.47 Taller de desarrollo de proyectos II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63" y="285750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2571735" y="1928802"/>
            <a:ext cx="4888357" cy="1714512"/>
            <a:chOff x="1714540" y="2845316"/>
            <a:chExt cx="3959986" cy="1388901"/>
          </a:xfrm>
        </p:grpSpPr>
        <p:grpSp>
          <p:nvGrpSpPr>
            <p:cNvPr id="26" name="40 Grupo"/>
            <p:cNvGrpSpPr/>
            <p:nvPr/>
          </p:nvGrpSpPr>
          <p:grpSpPr>
            <a:xfrm>
              <a:off x="1714540" y="2845316"/>
              <a:ext cx="3959986" cy="1388901"/>
              <a:chOff x="1248519" y="2734549"/>
              <a:chExt cx="3959986" cy="1388901"/>
            </a:xfrm>
          </p:grpSpPr>
          <p:sp>
            <p:nvSpPr>
              <p:cNvPr id="34" name="33 Flecha curvada hacia arriba"/>
              <p:cNvSpPr/>
              <p:nvPr/>
            </p:nvSpPr>
            <p:spPr>
              <a:xfrm>
                <a:off x="1353323" y="3475378"/>
                <a:ext cx="3855182" cy="648072"/>
              </a:xfrm>
              <a:prstGeom prst="curvedUpArrow">
                <a:avLst/>
              </a:prstGeom>
              <a:solidFill>
                <a:schemeClr val="tx2">
                  <a:lumMod val="75000"/>
                </a:schemeClr>
              </a:solidFill>
              <a:ln w="24130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34 Flecha curvada hacia arriba"/>
              <p:cNvSpPr/>
              <p:nvPr/>
            </p:nvSpPr>
            <p:spPr>
              <a:xfrm rot="10800000">
                <a:off x="1248519" y="2734549"/>
                <a:ext cx="3855182" cy="648072"/>
              </a:xfrm>
              <a:prstGeom prst="curvedUpArrow">
                <a:avLst/>
              </a:prstGeom>
              <a:solidFill>
                <a:schemeClr val="tx2">
                  <a:lumMod val="75000"/>
                </a:schemeClr>
              </a:solidFill>
              <a:ln w="24130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" name="39 Grupo"/>
            <p:cNvGrpSpPr/>
            <p:nvPr/>
          </p:nvGrpSpPr>
          <p:grpSpPr>
            <a:xfrm>
              <a:off x="2049361" y="3206714"/>
              <a:ext cx="3600400" cy="581223"/>
              <a:chOff x="1583340" y="3095947"/>
              <a:chExt cx="3600400" cy="581223"/>
            </a:xfrm>
          </p:grpSpPr>
          <p:sp>
            <p:nvSpPr>
              <p:cNvPr id="28" name="27 CuadroTexto"/>
              <p:cNvSpPr txBox="1"/>
              <p:nvPr/>
            </p:nvSpPr>
            <p:spPr>
              <a:xfrm>
                <a:off x="1583340" y="3095947"/>
                <a:ext cx="3600400" cy="473718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pperplate Gothic Light" pitchFamily="34" charset="0"/>
                    <a:ea typeface="Cambria Math" pitchFamily="18" charset="0"/>
                  </a:rPr>
                  <a:t>Self</a:t>
                </a:r>
                <a:r>
                  <a:rPr lang="en-US" sz="32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pperplate Gothic Light" pitchFamily="34" charset="0"/>
                    <a:ea typeface="Cambria Math" pitchFamily="18" charset="0"/>
                  </a:rPr>
                  <a:t>Management</a:t>
                </a:r>
                <a:endParaRPr lang="en-US" sz="3200" b="1" dirty="0">
                  <a:solidFill>
                    <a:schemeClr val="accent2">
                      <a:lumMod val="50000"/>
                    </a:schemeClr>
                  </a:solidFill>
                  <a:latin typeface="Copperplate Gothic Light" pitchFamily="34" charset="0"/>
                  <a:ea typeface="Cambria Math" pitchFamily="18" charset="0"/>
                </a:endParaRPr>
              </a:p>
            </p:txBody>
          </p:sp>
          <p:sp>
            <p:nvSpPr>
              <p:cNvPr id="29" name="28 CuadroTexto"/>
              <p:cNvSpPr txBox="1"/>
              <p:nvPr/>
            </p:nvSpPr>
            <p:spPr>
              <a:xfrm>
                <a:off x="4209751" y="3468679"/>
                <a:ext cx="892602" cy="208491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PAYROLL</a:t>
                </a:r>
                <a:endParaRPr lang="en-US" sz="120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sp>
            <p:nvSpPr>
              <p:cNvPr id="30" name="29 CuadroTexto"/>
              <p:cNvSpPr txBox="1"/>
              <p:nvPr/>
            </p:nvSpPr>
            <p:spPr>
              <a:xfrm>
                <a:off x="1634084" y="3457909"/>
                <a:ext cx="964800" cy="208491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CALLCENTER</a:t>
                </a:r>
                <a:endParaRPr lang="en-US" sz="120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grpSp>
            <p:nvGrpSpPr>
              <p:cNvPr id="31" name="38 Grupo"/>
              <p:cNvGrpSpPr/>
              <p:nvPr/>
            </p:nvGrpSpPr>
            <p:grpSpPr>
              <a:xfrm>
                <a:off x="2392286" y="3534257"/>
                <a:ext cx="1816949" cy="57600"/>
                <a:chOff x="2393069" y="3522284"/>
                <a:chExt cx="1812812" cy="64953"/>
              </a:xfrm>
              <a:effectLst>
                <a:outerShdw blurRad="38100" dist="25400" dir="2700000" sx="98000" sy="98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" name="31 Trapecio"/>
                <p:cNvSpPr/>
                <p:nvPr/>
              </p:nvSpPr>
              <p:spPr>
                <a:xfrm rot="10800000">
                  <a:off x="3179552" y="3522284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32 Trapecio"/>
                <p:cNvSpPr/>
                <p:nvPr/>
              </p:nvSpPr>
              <p:spPr>
                <a:xfrm>
                  <a:off x="2393069" y="3522437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Arquitectura y diseño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143240" y="5072074"/>
            <a:ext cx="2714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dirty="0" smtClean="0">
                <a:latin typeface="Calibri" pitchFamily="34" charset="0"/>
                <a:cs typeface="Arial" charset="0"/>
              </a:rPr>
              <a:t>Mapa de Arquitectura</a:t>
            </a:r>
            <a:endParaRPr lang="es-AR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 unitarias automatizadas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4652963"/>
            <a:ext cx="6913562" cy="1655762"/>
          </a:xfrm>
        </p:spPr>
        <p:txBody>
          <a:bodyPr/>
          <a:lstStyle/>
          <a:p>
            <a:pPr eaLnBrk="1" hangingPunct="1"/>
            <a:r>
              <a:rPr lang="es-AR" sz="2500" smtClean="0"/>
              <a:t>Pruebas unitarias provistas por el visual studio</a:t>
            </a: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060575"/>
            <a:ext cx="4392612" cy="158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1" name="TextBox 24"/>
          <p:cNvSpPr txBox="1">
            <a:spLocks noChangeArrowheads="1"/>
          </p:cNvSpPr>
          <p:nvPr/>
        </p:nvSpPr>
        <p:spPr bwMode="auto">
          <a:xfrm>
            <a:off x="2411413" y="3933825"/>
            <a:ext cx="4033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Unitarias Automatizadas: VSTS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dirty="0" smtClean="0"/>
              <a:t>Seguimiento y control: </a:t>
            </a:r>
            <a:br>
              <a:rPr lang="es-AR" sz="3200" dirty="0" smtClean="0"/>
            </a:br>
            <a:r>
              <a:rPr lang="es-AR" sz="3200" dirty="0" smtClean="0"/>
              <a:t>Indicadores y métricas</a:t>
            </a:r>
          </a:p>
        </p:txBody>
      </p:sp>
      <p:pic>
        <p:nvPicPr>
          <p:cNvPr id="1536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71868" y="3072121"/>
            <a:ext cx="5045071" cy="1428449"/>
          </a:xfrm>
          <a:noFill/>
        </p:spPr>
      </p:pic>
      <p:pic>
        <p:nvPicPr>
          <p:cNvPr id="1536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500166" y="1919286"/>
            <a:ext cx="4699048" cy="1581152"/>
          </a:xfrm>
          <a:noFill/>
        </p:spPr>
      </p:pic>
      <p:pic>
        <p:nvPicPr>
          <p:cNvPr id="7" name="6 Imagen" descr="SampleBurndownChar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4714884"/>
            <a:ext cx="3143272" cy="1893773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2857488" y="5072074"/>
            <a:ext cx="264320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>
                <a:solidFill>
                  <a:schemeClr val="tx1"/>
                </a:solidFill>
              </a:rPr>
              <a:t>Burndown</a:t>
            </a:r>
            <a:r>
              <a:rPr lang="es-AR" sz="2000" dirty="0" smtClean="0">
                <a:solidFill>
                  <a:schemeClr val="tx1"/>
                </a:solidFill>
              </a:rPr>
              <a:t> Chart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286380" y="1857364"/>
            <a:ext cx="321471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Evolución de la Prueba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428728" y="3857628"/>
            <a:ext cx="321471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Cobertura de la Prueba</a:t>
            </a:r>
            <a:endParaRPr lang="es-A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dirty="0" smtClean="0"/>
              <a:t>Seguimiento y Control: </a:t>
            </a:r>
            <a:br>
              <a:rPr lang="es-AR" sz="3200" dirty="0" smtClean="0"/>
            </a:br>
            <a:r>
              <a:rPr lang="es-AR" sz="3200" dirty="0" smtClean="0"/>
              <a:t>Gestión de riesgos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54" y="2349500"/>
            <a:ext cx="5276850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1285852" y="5403871"/>
            <a:ext cx="75295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GB" sz="2900">
                <a:solidFill>
                  <a:srgbClr val="000000"/>
                </a:solidFill>
              </a:rPr>
              <a:t>Planes de contingencia y mitigación para los 5 riesgos de mayor prioridad</a:t>
            </a:r>
            <a:endParaRPr lang="es-AR" sz="2900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1401791" y="1628775"/>
            <a:ext cx="73136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/>
              <a:t>Planilla de riesgos: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Comunicación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857364"/>
            <a:ext cx="7326335" cy="3602051"/>
          </a:xfrm>
        </p:spPr>
        <p:txBody>
          <a:bodyPr/>
          <a:lstStyle/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Reunión de Sprint </a:t>
            </a:r>
            <a:r>
              <a:rPr lang="es-AR" dirty="0" err="1" smtClean="0">
                <a:solidFill>
                  <a:srgbClr val="000000"/>
                </a:solidFill>
              </a:rPr>
              <a:t>Planning</a:t>
            </a:r>
            <a:r>
              <a:rPr lang="es-AR" dirty="0" smtClean="0">
                <a:solidFill>
                  <a:srgbClr val="000000"/>
                </a:solidFill>
              </a:rPr>
              <a:t>: Al comienzo de cada sprint</a:t>
            </a:r>
          </a:p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Reunión de Sprint </a:t>
            </a:r>
            <a:r>
              <a:rPr lang="es-AR" dirty="0" err="1" smtClean="0">
                <a:solidFill>
                  <a:srgbClr val="000000"/>
                </a:solidFill>
              </a:rPr>
              <a:t>Review</a:t>
            </a:r>
            <a:r>
              <a:rPr lang="es-AR" dirty="0" smtClean="0">
                <a:solidFill>
                  <a:srgbClr val="000000"/>
                </a:solidFill>
              </a:rPr>
              <a:t>: Al finalizar cada sprint</a:t>
            </a:r>
          </a:p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Presentación del trabajo completado a los interesados: Al finalizar cada sprint</a:t>
            </a:r>
          </a:p>
        </p:txBody>
      </p:sp>
      <p:pic>
        <p:nvPicPr>
          <p:cNvPr id="4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857752" y="5214950"/>
            <a:ext cx="1143008" cy="1143008"/>
          </a:xfrm>
          <a:prstGeom prst="rect">
            <a:avLst/>
          </a:prstGeom>
          <a:noFill/>
        </p:spPr>
      </p:pic>
      <p:pic>
        <p:nvPicPr>
          <p:cNvPr id="5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5214950"/>
            <a:ext cx="1214414" cy="1143008"/>
          </a:xfrm>
          <a:prstGeom prst="rect">
            <a:avLst/>
          </a:prstGeom>
          <a:noFill/>
        </p:spPr>
      </p:pic>
      <p:sp>
        <p:nvSpPr>
          <p:cNvPr id="6" name="5 Flecha izquierda y derecha"/>
          <p:cNvSpPr/>
          <p:nvPr/>
        </p:nvSpPr>
        <p:spPr bwMode="auto">
          <a:xfrm>
            <a:off x="6072198" y="5429264"/>
            <a:ext cx="1143008" cy="642942"/>
          </a:xfrm>
          <a:prstGeom prst="left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2060575"/>
            <a:ext cx="7632700" cy="4321175"/>
          </a:xfrm>
          <a:noFill/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Planificación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3498" y="1827213"/>
            <a:ext cx="2952750" cy="3186112"/>
          </a:xfrm>
        </p:spPr>
        <p:txBody>
          <a:bodyPr/>
          <a:lstStyle/>
          <a:p>
            <a:pPr eaLnBrk="1" hangingPunct="1"/>
            <a:r>
              <a:rPr lang="es-AR" sz="2100" dirty="0" smtClean="0">
                <a:solidFill>
                  <a:srgbClr val="000000"/>
                </a:solidFill>
              </a:rPr>
              <a:t>En el tiempo planificado para cada Sprint se reserva parte para resolver </a:t>
            </a:r>
            <a:r>
              <a:rPr lang="es-AR" sz="2100" dirty="0" err="1" smtClean="0">
                <a:solidFill>
                  <a:srgbClr val="000000"/>
                </a:solidFill>
              </a:rPr>
              <a:t>bugs</a:t>
            </a:r>
            <a:r>
              <a:rPr lang="es-AR" sz="2100" dirty="0" smtClean="0">
                <a:solidFill>
                  <a:srgbClr val="000000"/>
                </a:solidFill>
              </a:rPr>
              <a:t> del Sprint anterior detectados por los </a:t>
            </a:r>
            <a:r>
              <a:rPr lang="es-AR" sz="2100" dirty="0" err="1" smtClean="0">
                <a:solidFill>
                  <a:srgbClr val="000000"/>
                </a:solidFill>
              </a:rPr>
              <a:t>testers</a:t>
            </a:r>
            <a:r>
              <a:rPr lang="es-AR" sz="21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s-A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Diseño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85852" y="2133600"/>
            <a:ext cx="7358114" cy="208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 dirty="0">
                <a:solidFill>
                  <a:srgbClr val="000000"/>
                </a:solidFill>
              </a:rPr>
              <a:t>Pruebas basadas en Casos de Uso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AR" sz="25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 dirty="0">
                <a:solidFill>
                  <a:srgbClr val="000000"/>
                </a:solidFill>
              </a:rPr>
              <a:t>Desarrollo de Pruebas al comienzo de cada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Ejecución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692275" y="1989138"/>
          <a:ext cx="2457450" cy="1400175"/>
        </p:xfrm>
        <a:graphic>
          <a:graphicData uri="http://schemas.openxmlformats.org/presentationml/2006/ole">
            <p:oleObj spid="_x0000_s3074" name="Imagen de mapa de bits" r:id="rId4" imgW="2457143" imgH="1400000" progId="PBrush">
              <p:embed/>
            </p:oleObj>
          </a:graphicData>
        </a:graphic>
      </p:graphicFrame>
      <p:sp>
        <p:nvSpPr>
          <p:cNvPr id="3077" name="TextBox 20"/>
          <p:cNvSpPr txBox="1">
            <a:spLocks noChangeArrowheads="1"/>
          </p:cNvSpPr>
          <p:nvPr/>
        </p:nvSpPr>
        <p:spPr bwMode="auto">
          <a:xfrm>
            <a:off x="1619250" y="3500438"/>
            <a:ext cx="2928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Cruzadas de los items del backlog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572000" y="2060575"/>
            <a:ext cx="3579813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/>
              <a:t>Pruebas Cruzadas para mejorar el testing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051050" y="4437063"/>
          <a:ext cx="1895475" cy="1390650"/>
        </p:xfrm>
        <a:graphic>
          <a:graphicData uri="http://schemas.openxmlformats.org/presentationml/2006/ole">
            <p:oleObj spid="_x0000_s3075" name="Imagen de mapa de bits" r:id="rId5" imgW="1895238" imgH="1390844" progId="PBrush">
              <p:embed/>
            </p:oleObj>
          </a:graphicData>
        </a:graphic>
      </p:graphicFrame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76375" y="5949950"/>
            <a:ext cx="2928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de Integración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4572000" y="4437063"/>
            <a:ext cx="35798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/>
              <a:t>Pruebas de integración antes de finalizar cada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Seguimiento de bugs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9338" y="2743200"/>
            <a:ext cx="3922712" cy="4114800"/>
          </a:xfrm>
        </p:spPr>
        <p:txBody>
          <a:bodyPr/>
          <a:lstStyle/>
          <a:p>
            <a:pPr eaLnBrk="1" hangingPunct="1"/>
            <a:r>
              <a:rPr lang="es-AR" smtClean="0"/>
              <a:t>Utilización de la herramienta que brinda el soft elegido.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2781300"/>
            <a:ext cx="2905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23"/>
          <p:cNvSpPr txBox="1">
            <a:spLocks noChangeArrowheads="1"/>
          </p:cNvSpPr>
          <p:nvPr/>
        </p:nvSpPr>
        <p:spPr bwMode="auto">
          <a:xfrm>
            <a:off x="1403350" y="4365625"/>
            <a:ext cx="292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Bug Tracking: Pivotal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Trazabilidad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/>
              <a:t>Metodología de desarrollo</a:t>
            </a:r>
          </a:p>
        </p:txBody>
      </p:sp>
      <p:pic>
        <p:nvPicPr>
          <p:cNvPr id="8196" name="4 Imagen" descr="ok.jp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72330" y="4929198"/>
            <a:ext cx="1071552" cy="10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1" y="2468584"/>
            <a:ext cx="6740549" cy="36036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s-ES" sz="21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Incremento del valor del producto en periodos cortos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Evitar gran cantidad de </a:t>
            </a:r>
            <a:r>
              <a:rPr lang="es-ES" sz="2100" dirty="0" err="1" smtClean="0"/>
              <a:t>retrabajo</a:t>
            </a: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Aceptación del cliente periódicamente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s-ES" sz="21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s-ES" sz="1900" dirty="0" smtClean="0"/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1428728" y="1785926"/>
            <a:ext cx="1500198" cy="71438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itchFamily="34" charset="0"/>
              </a:rPr>
              <a:t>SCRUM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0" name="9 Flecha arriba"/>
          <p:cNvSpPr/>
          <p:nvPr/>
        </p:nvSpPr>
        <p:spPr bwMode="auto">
          <a:xfrm>
            <a:off x="7143768" y="2928934"/>
            <a:ext cx="928694" cy="714380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7215206" y="4071942"/>
            <a:ext cx="785818" cy="725370"/>
            <a:chOff x="5857884" y="2000240"/>
            <a:chExt cx="928694" cy="8572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10 Flecha curvada hacia abajo"/>
            <p:cNvSpPr/>
            <p:nvPr/>
          </p:nvSpPr>
          <p:spPr bwMode="auto">
            <a:xfrm flipH="1">
              <a:off x="5857884" y="2000240"/>
              <a:ext cx="857256" cy="428628"/>
            </a:xfrm>
            <a:prstGeom prst="curvedDownArrow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11 Flecha curvada hacia arriba"/>
            <p:cNvSpPr/>
            <p:nvPr/>
          </p:nvSpPr>
          <p:spPr bwMode="auto">
            <a:xfrm>
              <a:off x="5929322" y="2500306"/>
              <a:ext cx="857256" cy="357190"/>
            </a:xfrm>
            <a:prstGeom prst="curvedUpArrow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Plan y estrategia de despliegue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/>
              <a:t>Criterios de aceptación de la entrega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403350" y="1844675"/>
            <a:ext cx="6840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>
                <a:solidFill>
                  <a:srgbClr val="000000"/>
                </a:solidFill>
              </a:rPr>
              <a:t>Se aceptarán aquellas funcionalidades que no presenten errores críticos.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>
                <a:solidFill>
                  <a:srgbClr val="000000"/>
                </a:solidFill>
              </a:rPr>
              <a:t>Los errores detectados en un Sprint deben ser corregidos para el próximo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Cierre y lecciones aprendidas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2195513" y="1827221"/>
          <a:ext cx="5256212" cy="2816225"/>
        </p:xfrm>
        <a:graphic>
          <a:graphicData uri="http://schemas.openxmlformats.org/presentationml/2006/ole">
            <p:oleObj spid="_x0000_s4098" name="Imagen de mapa de bits" r:id="rId4" imgW="4001058" imgH="2142857" progId="PBrush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835150" y="4857759"/>
            <a:ext cx="6840538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 dirty="0">
                <a:solidFill>
                  <a:srgbClr val="000000"/>
                </a:solidFill>
              </a:rPr>
              <a:t>Reuniones de retrospectiva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s-AR" sz="2500" dirty="0">
                <a:solidFill>
                  <a:srgbClr val="000000"/>
                </a:solidFill>
              </a:rPr>
              <a:t>Al finalizar cada sprint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s-AR" sz="2500" dirty="0">
                <a:solidFill>
                  <a:srgbClr val="000000"/>
                </a:solidFill>
              </a:rPr>
              <a:t>Al finalizar el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92275" y="2924175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/>
              <a:t>¿Preguntas?</a:t>
            </a:r>
            <a:endParaRPr lang="es-AR" dirty="0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92275" y="2924175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/>
              <a:t>Gracias</a:t>
            </a:r>
            <a:endParaRPr lang="es-AR" dirty="0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/>
              <a:t>SCRUM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ph idx="1"/>
          </p:nvPr>
        </p:nvGraphicFramePr>
        <p:xfrm>
          <a:off x="1658967" y="1893907"/>
          <a:ext cx="7056437" cy="4321175"/>
        </p:xfrm>
        <a:graphic>
          <a:graphicData uri="http://schemas.openxmlformats.org/presentationml/2006/ole">
            <p:oleObj spid="_x0000_s1026" name="Imagen de mapa de bits" r:id="rId4" imgW="4963218" imgH="30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Herramienta principal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Tecnologías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215074" y="607220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Base de Datos</a:t>
            </a:r>
            <a:endParaRPr lang="es-AR" sz="2000" b="1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0034" y="4601453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Application</a:t>
            </a:r>
            <a:endParaRPr lang="es-AR" sz="2000" b="1" dirty="0">
              <a:latin typeface="+mj-lt"/>
            </a:endParaRP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2198022"/>
            <a:ext cx="2852908" cy="730911"/>
          </a:xfrm>
          <a:prstGeom prst="rect">
            <a:avLst/>
          </a:prstGeom>
        </p:spPr>
      </p:pic>
      <p:pic>
        <p:nvPicPr>
          <p:cNvPr id="12" name="11 Imagen" descr="logoA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3887073"/>
            <a:ext cx="1714512" cy="698505"/>
          </a:xfrm>
          <a:prstGeom prst="rect">
            <a:avLst/>
          </a:prstGeom>
        </p:spPr>
      </p:pic>
      <p:pic>
        <p:nvPicPr>
          <p:cNvPr id="13" name="12 Imagen" descr="logoASPNETMV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3" y="3975616"/>
            <a:ext cx="1357321" cy="554399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5214950"/>
            <a:ext cx="1428759" cy="927766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453539" y="6142717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Server</a:t>
            </a:r>
            <a:endParaRPr lang="es-AR" sz="2000" b="1" dirty="0"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571736" y="5214950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ADO.NET</a:t>
            </a:r>
          </a:p>
          <a:p>
            <a:pPr algn="ctr"/>
            <a:r>
              <a:rPr lang="es-AR" sz="2000" dirty="0" err="1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Entity</a:t>
            </a:r>
            <a:r>
              <a:rPr lang="es-AR" sz="200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Framework</a:t>
            </a:r>
            <a:endParaRPr lang="es-AR" sz="200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714612" y="610072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ORM</a:t>
            </a:r>
            <a:endParaRPr lang="es-AR" sz="2000" b="1" dirty="0">
              <a:latin typeface="+mj-lt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5572132" y="5214950"/>
            <a:ext cx="3458052" cy="867648"/>
            <a:chOff x="3143240" y="5357826"/>
            <a:chExt cx="3458052" cy="867648"/>
          </a:xfrm>
        </p:grpSpPr>
        <p:pic>
          <p:nvPicPr>
            <p:cNvPr id="11" name="10 Imagen" descr="logoSQLServer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3240" y="5357826"/>
              <a:ext cx="3286148" cy="678956"/>
            </a:xfrm>
            <a:prstGeom prst="rect">
              <a:avLst/>
            </a:prstGeom>
          </p:spPr>
        </p:pic>
        <p:sp>
          <p:nvSpPr>
            <p:cNvPr id="18" name="17 CuadroTexto"/>
            <p:cNvSpPr txBox="1"/>
            <p:nvPr/>
          </p:nvSpPr>
          <p:spPr>
            <a:xfrm>
              <a:off x="4815342" y="5886920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R2 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852" y="2000240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6190"/>
            <a:ext cx="4386276" cy="824552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5143504" y="464344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Seguridad</a:t>
            </a:r>
            <a:endParaRPr lang="es-AR" sz="2000" b="1" dirty="0"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000364" y="307181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Desarrollo</a:t>
            </a:r>
            <a:endParaRPr lang="es-A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500166" y="1785926"/>
          <a:ext cx="6096000" cy="471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2396" y="3000372"/>
            <a:ext cx="1062640" cy="1165868"/>
          </a:xfrm>
          <a:prstGeom prst="rect">
            <a:avLst/>
          </a:prstGeom>
        </p:spPr>
      </p:pic>
      <p:pic>
        <p:nvPicPr>
          <p:cNvPr id="17" name="16 Imagen" descr="wbs-car-exampl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8082" y="1785926"/>
            <a:ext cx="1285884" cy="1102966"/>
          </a:xfrm>
          <a:prstGeom prst="rect">
            <a:avLst/>
          </a:prstGeom>
        </p:spPr>
      </p:pic>
      <p:pic>
        <p:nvPicPr>
          <p:cNvPr id="12" name="Picture 7" descr="http://railspikes.com/assets/2009/2/2/Picture_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6578" y="4286256"/>
            <a:ext cx="1796919" cy="85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15 Grupo"/>
          <p:cNvGrpSpPr/>
          <p:nvPr/>
        </p:nvGrpSpPr>
        <p:grpSpPr>
          <a:xfrm>
            <a:off x="6215074" y="5357826"/>
            <a:ext cx="2357454" cy="1227519"/>
            <a:chOff x="4786314" y="4572008"/>
            <a:chExt cx="3643311" cy="1897060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6314" y="4572008"/>
              <a:ext cx="2057375" cy="1897060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715125" y="4643438"/>
              <a:ext cx="1714500" cy="12779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Planificación: Asignación de tareas</a:t>
            </a:r>
          </a:p>
        </p:txBody>
      </p:sp>
      <p:pic>
        <p:nvPicPr>
          <p:cNvPr id="1126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28728" y="1928802"/>
            <a:ext cx="4167931" cy="2857520"/>
          </a:xfrm>
          <a:noFill/>
        </p:spPr>
      </p:pic>
      <p:sp>
        <p:nvSpPr>
          <p:cNvPr id="6" name="5 Rectángulo redondeado"/>
          <p:cNvSpPr/>
          <p:nvPr/>
        </p:nvSpPr>
        <p:spPr bwMode="auto">
          <a:xfrm>
            <a:off x="4857752" y="4000504"/>
            <a:ext cx="3714776" cy="17145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s-AR" sz="180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kumimoji="0" lang="es-AR" sz="180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Autogestionado</a:t>
            </a:r>
            <a:r>
              <a:rPr kumimoji="0" lang="es-AR" sz="180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durante cada Sprint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s-AR" sz="18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s-AR" dirty="0" smtClean="0">
                <a:solidFill>
                  <a:schemeClr val="accent4"/>
                </a:solidFill>
                <a:latin typeface="Verdana" pitchFamily="34" charset="0"/>
              </a:rPr>
              <a:t> Elección de tareas y compromiso para terminarla</a:t>
            </a:r>
            <a:endParaRPr kumimoji="0" lang="es-ES" sz="18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5072066" y="5857892"/>
            <a:ext cx="2071702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Diagrama de Casos de Uso</a:t>
            </a:r>
            <a:endParaRPr lang="es-A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Análisis</a:t>
            </a:r>
          </a:p>
        </p:txBody>
      </p:sp>
      <p:sp>
        <p:nvSpPr>
          <p:cNvPr id="22" name="21 Elipse"/>
          <p:cNvSpPr/>
          <p:nvPr/>
        </p:nvSpPr>
        <p:spPr>
          <a:xfrm>
            <a:off x="3738557" y="4500570"/>
            <a:ext cx="1571636" cy="6429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Use Case 1</a:t>
            </a:r>
          </a:p>
        </p:txBody>
      </p:sp>
      <p:cxnSp>
        <p:nvCxnSpPr>
          <p:cNvPr id="23" name="22 Conector recto de flecha"/>
          <p:cNvCxnSpPr>
            <a:stCxn id="28" idx="1"/>
          </p:cNvCxnSpPr>
          <p:nvPr/>
        </p:nvCxnSpPr>
        <p:spPr>
          <a:xfrm flipV="1">
            <a:off x="2357422" y="4857760"/>
            <a:ext cx="1381135" cy="797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8" idx="1"/>
          </p:cNvCxnSpPr>
          <p:nvPr/>
        </p:nvCxnSpPr>
        <p:spPr>
          <a:xfrm>
            <a:off x="2357422" y="5655484"/>
            <a:ext cx="1381135" cy="20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23979" y="5238762"/>
            <a:ext cx="833443" cy="833443"/>
          </a:xfrm>
          <a:prstGeom prst="rect">
            <a:avLst/>
          </a:prstGeom>
          <a:noFill/>
        </p:spPr>
      </p:pic>
      <p:sp>
        <p:nvSpPr>
          <p:cNvPr id="31" name="30 Elipse"/>
          <p:cNvSpPr/>
          <p:nvPr/>
        </p:nvSpPr>
        <p:spPr>
          <a:xfrm>
            <a:off x="3738557" y="5572140"/>
            <a:ext cx="1571636" cy="6429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Use Case 2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1428728" y="3500438"/>
            <a:ext cx="2071702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endParaRPr lang="es-AR" dirty="0"/>
          </a:p>
        </p:txBody>
      </p:sp>
      <p:pic>
        <p:nvPicPr>
          <p:cNvPr id="32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86050" y="2315020"/>
            <a:ext cx="1285884" cy="1285884"/>
          </a:xfrm>
          <a:prstGeom prst="rect">
            <a:avLst/>
          </a:prstGeom>
          <a:noFill/>
        </p:spPr>
      </p:pic>
      <p:sp>
        <p:nvSpPr>
          <p:cNvPr id="35" name="34 Rectángulo redondeado"/>
          <p:cNvSpPr/>
          <p:nvPr/>
        </p:nvSpPr>
        <p:spPr>
          <a:xfrm>
            <a:off x="5857884" y="3857628"/>
            <a:ext cx="292895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Mockup</a:t>
            </a:r>
            <a:r>
              <a:rPr lang="es-AR" dirty="0" smtClean="0"/>
              <a:t> de </a:t>
            </a:r>
            <a:r>
              <a:rPr lang="es-AR" dirty="0" err="1" smtClean="0"/>
              <a:t>Pantalllas</a:t>
            </a:r>
            <a:r>
              <a:rPr lang="es-AR" dirty="0" smtClean="0"/>
              <a:t> (</a:t>
            </a:r>
            <a:r>
              <a:rPr lang="es-AR" dirty="0" err="1" smtClean="0"/>
              <a:t>Balsamiq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33" name="32 Imagen" descr="exportdialo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143116"/>
            <a:ext cx="2214578" cy="186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Configuración y Versionado</a:t>
            </a:r>
          </a:p>
        </p:txBody>
      </p:sp>
      <p:grpSp>
        <p:nvGrpSpPr>
          <p:cNvPr id="13315" name="45 Grupo"/>
          <p:cNvGrpSpPr>
            <a:grpSpLocks/>
          </p:cNvGrpSpPr>
          <p:nvPr/>
        </p:nvGrpSpPr>
        <p:grpSpPr bwMode="auto">
          <a:xfrm>
            <a:off x="6516688" y="4581525"/>
            <a:ext cx="2376487" cy="1285875"/>
            <a:chOff x="6072198" y="3143248"/>
            <a:chExt cx="2776518" cy="1285866"/>
          </a:xfrm>
        </p:grpSpPr>
        <p:pic>
          <p:nvPicPr>
            <p:cNvPr id="13325" name="Picture 3" descr="D:\sebastian\Documents\Disenio\Icons - Illustrations\Internet Clouds web\cloud illustration ico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143248"/>
              <a:ext cx="2776518" cy="128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2" descr="Google Cod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3643314"/>
              <a:ext cx="1533525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8" name="Picture 4" descr="http://tortoisesvn.net/themes/logo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7FFF"/>
              </a:clrFrom>
              <a:clrTo>
                <a:srgbClr val="497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29095" y="4828628"/>
            <a:ext cx="1247775" cy="69532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Straight Arrow Connector 15"/>
          <p:cNvCxnSpPr>
            <a:stCxn id="16388" idx="3"/>
          </p:cNvCxnSpPr>
          <p:nvPr/>
        </p:nvCxnSpPr>
        <p:spPr>
          <a:xfrm>
            <a:off x="5508625" y="5229225"/>
            <a:ext cx="104775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/>
          <p:cNvCxnSpPr>
            <a:stCxn id="25" idx="3"/>
            <a:endCxn id="16388" idx="1"/>
          </p:cNvCxnSpPr>
          <p:nvPr/>
        </p:nvCxnSpPr>
        <p:spPr>
          <a:xfrm>
            <a:off x="2700338" y="4292600"/>
            <a:ext cx="1439862" cy="649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/>
          <p:cNvCxnSpPr>
            <a:stCxn id="26" idx="3"/>
            <a:endCxn id="16388" idx="1"/>
          </p:cNvCxnSpPr>
          <p:nvPr/>
        </p:nvCxnSpPr>
        <p:spPr>
          <a:xfrm flipV="1">
            <a:off x="2916238" y="5445125"/>
            <a:ext cx="1152525" cy="50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Familia Compaq\Documents\Disenio\usuario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3010" y="3443282"/>
            <a:ext cx="1418075" cy="1417792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1026" name="Picture 2" descr="D:\sebastian\Documents\Disenio\Icons - Illustrations\_WINDOWS SERVER ICONS\Documents\Document Bullet List Whi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5738" y="1773238"/>
            <a:ext cx="1338262" cy="1727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322" name="TextBox 5"/>
          <p:cNvSpPr txBox="1">
            <a:spLocks noChangeArrowheads="1"/>
          </p:cNvSpPr>
          <p:nvPr/>
        </p:nvSpPr>
        <p:spPr bwMode="auto">
          <a:xfrm>
            <a:off x="3203575" y="3500438"/>
            <a:ext cx="321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Documento de Configuración</a:t>
            </a:r>
          </a:p>
        </p:txBody>
      </p:sp>
      <p:sp>
        <p:nvSpPr>
          <p:cNvPr id="13323" name="TextBox 5"/>
          <p:cNvSpPr txBox="1">
            <a:spLocks noChangeArrowheads="1"/>
          </p:cNvSpPr>
          <p:nvPr/>
        </p:nvSpPr>
        <p:spPr bwMode="auto">
          <a:xfrm>
            <a:off x="4284663" y="6021388"/>
            <a:ext cx="321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Versionado</a:t>
            </a:r>
          </a:p>
        </p:txBody>
      </p:sp>
      <p:pic>
        <p:nvPicPr>
          <p:cNvPr id="26" name="Picture 3" descr="C:\Users\Familia Compaq\Documents\Disenio\usuario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5742" y="5103928"/>
            <a:ext cx="1265872" cy="126449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1732</Words>
  <Application>Microsoft Office PowerPoint</Application>
  <PresentationFormat>Presentación en pantalla (4:3)</PresentationFormat>
  <Paragraphs>220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Diseño predeterminado</vt:lpstr>
      <vt:lpstr>Imagen de mapa de bits</vt:lpstr>
      <vt:lpstr>Trabajo Practico</vt:lpstr>
      <vt:lpstr>Metodología de desarrollo</vt:lpstr>
      <vt:lpstr>SCRUM</vt:lpstr>
      <vt:lpstr>Herramienta principal</vt:lpstr>
      <vt:lpstr>Tecnologías</vt:lpstr>
      <vt:lpstr>Planificación</vt:lpstr>
      <vt:lpstr>Planificación: Asignación de tareas</vt:lpstr>
      <vt:lpstr>Análisis</vt:lpstr>
      <vt:lpstr>Configuración y Versionado</vt:lpstr>
      <vt:lpstr>Arquitectura y diseño</vt:lpstr>
      <vt:lpstr>Pruebas unitarias automatizadas</vt:lpstr>
      <vt:lpstr>Seguimiento y control:  Indicadores y métricas</vt:lpstr>
      <vt:lpstr>Seguimiento y Control:  Gestión de riesgos</vt:lpstr>
      <vt:lpstr>Comunicación</vt:lpstr>
      <vt:lpstr>Pruebas: Planificación</vt:lpstr>
      <vt:lpstr>Pruebas: Diseño</vt:lpstr>
      <vt:lpstr>Pruebas: Ejecución</vt:lpstr>
      <vt:lpstr>Pruebas: Seguimiento de bugs</vt:lpstr>
      <vt:lpstr>Trazabilidad</vt:lpstr>
      <vt:lpstr>Plan y estrategia de despliegue</vt:lpstr>
      <vt:lpstr>Criterios de aceptación de la entrega</vt:lpstr>
      <vt:lpstr>Cierre y lecciones aprendidas</vt:lpstr>
      <vt:lpstr>Diapositiva 23</vt:lpstr>
      <vt:lpstr>Diapositiva 24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WinXP</cp:lastModifiedBy>
  <cp:revision>421</cp:revision>
  <dcterms:created xsi:type="dcterms:W3CDTF">2006-12-03T18:41:32Z</dcterms:created>
  <dcterms:modified xsi:type="dcterms:W3CDTF">2010-09-05T23:18:59Z</dcterms:modified>
</cp:coreProperties>
</file>