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60" r:id="rId4"/>
    <p:sldId id="266" r:id="rId5"/>
    <p:sldId id="291" r:id="rId6"/>
    <p:sldId id="274" r:id="rId7"/>
    <p:sldId id="273" r:id="rId8"/>
    <p:sldId id="272" r:id="rId9"/>
    <p:sldId id="276" r:id="rId10"/>
    <p:sldId id="279" r:id="rId11"/>
    <p:sldId id="281" r:id="rId12"/>
    <p:sldId id="282" r:id="rId13"/>
    <p:sldId id="278" r:id="rId14"/>
    <p:sldId id="284" r:id="rId15"/>
    <p:sldId id="294" r:id="rId16"/>
    <p:sldId id="286" r:id="rId17"/>
    <p:sldId id="293" r:id="rId18"/>
    <p:sldId id="264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72899" autoAdjust="0"/>
  </p:normalViewPr>
  <p:slideViewPr>
    <p:cSldViewPr>
      <p:cViewPr>
        <p:scale>
          <a:sx n="66" d="100"/>
          <a:sy n="66" d="100"/>
        </p:scale>
        <p:origin x="-10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FAF2F-2C65-48DD-B838-D264F89F321A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AF2AE2BE-3904-4B73-87A6-083F0D0EC880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1C8F5086-AD9B-41DF-97C5-F9204C936A1A}" type="parTrans" cxnId="{F4994E65-E5DF-40E5-82BE-01F7DBEB9C2E}">
      <dgm:prSet/>
      <dgm:spPr/>
      <dgm:t>
        <a:bodyPr/>
        <a:lstStyle/>
        <a:p>
          <a:endParaRPr lang="es-ES"/>
        </a:p>
      </dgm:t>
    </dgm:pt>
    <dgm:pt modelId="{F7EB25DC-9F59-4F50-920E-4AEDBE2DB05D}" type="sibTrans" cxnId="{F4994E65-E5DF-40E5-82BE-01F7DBEB9C2E}">
      <dgm:prSet/>
      <dgm:spPr/>
      <dgm:t>
        <a:bodyPr/>
        <a:lstStyle/>
        <a:p>
          <a:endParaRPr lang="es-ES"/>
        </a:p>
      </dgm:t>
    </dgm:pt>
    <dgm:pt modelId="{5E1F52FE-4748-4DBA-9FE0-CBADD7B6586E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350AC9-DF79-459D-896F-70A754EEF075}" type="parTrans" cxnId="{DD9A2045-6CAE-4592-8795-B72C81BDD938}">
      <dgm:prSet/>
      <dgm:spPr/>
      <dgm:t>
        <a:bodyPr/>
        <a:lstStyle/>
        <a:p>
          <a:endParaRPr lang="es-ES"/>
        </a:p>
      </dgm:t>
    </dgm:pt>
    <dgm:pt modelId="{850D6697-5B2D-4E41-A2DB-4C64967A0CA6}" type="sibTrans" cxnId="{DD9A2045-6CAE-4592-8795-B72C81BDD938}">
      <dgm:prSet/>
      <dgm:spPr/>
      <dgm:t>
        <a:bodyPr/>
        <a:lstStyle/>
        <a:p>
          <a:endParaRPr lang="es-ES"/>
        </a:p>
      </dgm:t>
    </dgm:pt>
    <dgm:pt modelId="{7E66EEB9-8069-41C6-96C3-FFF530D10CA9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FF5B3658-5AB7-4E5F-AB51-976CC31AD900}" type="parTrans" cxnId="{EDFDB75B-72AE-4AA3-9E2F-C729298328E2}">
      <dgm:prSet/>
      <dgm:spPr/>
      <dgm:t>
        <a:bodyPr/>
        <a:lstStyle/>
        <a:p>
          <a:endParaRPr lang="es-ES"/>
        </a:p>
      </dgm:t>
    </dgm:pt>
    <dgm:pt modelId="{F568E413-6106-4749-9320-E7EC8B45B452}" type="sibTrans" cxnId="{EDFDB75B-72AE-4AA3-9E2F-C729298328E2}">
      <dgm:prSet/>
      <dgm:spPr/>
      <dgm:t>
        <a:bodyPr/>
        <a:lstStyle/>
        <a:p>
          <a:endParaRPr lang="es-ES"/>
        </a:p>
      </dgm:t>
    </dgm:pt>
    <dgm:pt modelId="{BBB1456E-C659-4C2D-AF52-A2972257CEF0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81FD2942-D196-4FF1-9CDE-D16C9E7275E3}" type="parTrans" cxnId="{3E7D5BCF-210B-4AA1-A5E5-BDDE2201ECAE}">
      <dgm:prSet/>
      <dgm:spPr/>
      <dgm:t>
        <a:bodyPr/>
        <a:lstStyle/>
        <a:p>
          <a:endParaRPr lang="es-ES"/>
        </a:p>
      </dgm:t>
    </dgm:pt>
    <dgm:pt modelId="{43AF8EE6-E994-4492-A81C-36216AFFA4ED}" type="sibTrans" cxnId="{3E7D5BCF-210B-4AA1-A5E5-BDDE2201ECAE}">
      <dgm:prSet/>
      <dgm:spPr/>
      <dgm:t>
        <a:bodyPr/>
        <a:lstStyle/>
        <a:p>
          <a:endParaRPr lang="es-ES"/>
        </a:p>
      </dgm:t>
    </dgm:pt>
    <dgm:pt modelId="{6D18EE4E-E1F8-43B6-AF00-4467118E47E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A58D0B3F-A1A6-4244-AA6B-5893405B7F8B}" type="parTrans" cxnId="{0CFF52F4-774C-44A7-B1B0-E5F79F0AC476}">
      <dgm:prSet/>
      <dgm:spPr/>
      <dgm:t>
        <a:bodyPr/>
        <a:lstStyle/>
        <a:p>
          <a:endParaRPr lang="es-ES"/>
        </a:p>
      </dgm:t>
    </dgm:pt>
    <dgm:pt modelId="{C999C91E-C0E9-4BC6-A1F8-5F2B4A1BA1FB}" type="sibTrans" cxnId="{0CFF52F4-774C-44A7-B1B0-E5F79F0AC476}">
      <dgm:prSet/>
      <dgm:spPr/>
      <dgm:t>
        <a:bodyPr/>
        <a:lstStyle/>
        <a:p>
          <a:endParaRPr lang="es-ES"/>
        </a:p>
      </dgm:t>
    </dgm:pt>
    <dgm:pt modelId="{E5979834-0D99-47F4-838F-4DB1AB7EEB86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0BEDD5D3-32F9-4F38-B15F-DD1A209994CF}" type="parTrans" cxnId="{03F7F166-2DEB-4305-96B8-F7FFC0436304}">
      <dgm:prSet/>
      <dgm:spPr/>
      <dgm:t>
        <a:bodyPr/>
        <a:lstStyle/>
        <a:p>
          <a:endParaRPr lang="es-ES"/>
        </a:p>
      </dgm:t>
    </dgm:pt>
    <dgm:pt modelId="{3350CE72-B90F-4C47-9D44-3A8849A49861}" type="sibTrans" cxnId="{03F7F166-2DEB-4305-96B8-F7FFC0436304}">
      <dgm:prSet/>
      <dgm:spPr/>
      <dgm:t>
        <a:bodyPr/>
        <a:lstStyle/>
        <a:p>
          <a:endParaRPr lang="es-ES"/>
        </a:p>
      </dgm:t>
    </dgm:pt>
    <dgm:pt modelId="{7869D8F3-29CC-496F-BC7F-F01B87DD48ED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3A6DABBE-37EA-43A2-B064-5D823CC7F775}" type="parTrans" cxnId="{6C589687-4EB7-4F49-A144-B717DD23838E}">
      <dgm:prSet/>
      <dgm:spPr/>
      <dgm:t>
        <a:bodyPr/>
        <a:lstStyle/>
        <a:p>
          <a:endParaRPr lang="es-ES"/>
        </a:p>
      </dgm:t>
    </dgm:pt>
    <dgm:pt modelId="{8500ED34-2580-48C5-9F74-CEBD55C27A94}" type="sibTrans" cxnId="{6C589687-4EB7-4F49-A144-B717DD23838E}">
      <dgm:prSet/>
      <dgm:spPr/>
      <dgm:t>
        <a:bodyPr/>
        <a:lstStyle/>
        <a:p>
          <a:endParaRPr lang="es-ES"/>
        </a:p>
      </dgm:t>
    </dgm:pt>
    <dgm:pt modelId="{5D7E576F-EC55-47B8-80A7-75D78D5D3D8E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113395FF-B69A-40D7-B0BD-D3006571A395}" type="parTrans" cxnId="{3A399BBB-7304-49F1-A94A-0F6A2DADB005}">
      <dgm:prSet/>
      <dgm:spPr/>
      <dgm:t>
        <a:bodyPr/>
        <a:lstStyle/>
        <a:p>
          <a:endParaRPr lang="es-ES"/>
        </a:p>
      </dgm:t>
    </dgm:pt>
    <dgm:pt modelId="{E506218D-4E39-47C2-9C0A-655ED6D468C5}" type="sibTrans" cxnId="{3A399BBB-7304-49F1-A94A-0F6A2DADB005}">
      <dgm:prSet/>
      <dgm:spPr/>
      <dgm:t>
        <a:bodyPr/>
        <a:lstStyle/>
        <a:p>
          <a:endParaRPr lang="es-ES"/>
        </a:p>
      </dgm:t>
    </dgm:pt>
    <dgm:pt modelId="{D967BBBD-6B61-4FA6-B424-9F659F9A0EEA}">
      <dgm:prSet phldrT="[Texto]" custT="1"/>
      <dgm:spPr/>
      <dgm:t>
        <a:bodyPr/>
        <a:lstStyle/>
        <a:p>
          <a:r>
            <a:rPr lang="es-ES" sz="18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CC59BB79-353F-4574-AB13-A476C9F6F7D1}" type="parTrans" cxnId="{C772746E-4D21-4C4A-8F62-BDDADC63B78D}">
      <dgm:prSet/>
      <dgm:spPr/>
      <dgm:t>
        <a:bodyPr/>
        <a:lstStyle/>
        <a:p>
          <a:endParaRPr lang="es-AR"/>
        </a:p>
      </dgm:t>
    </dgm:pt>
    <dgm:pt modelId="{B93CF391-FAF7-4C76-AA09-6E6E5F857191}" type="sibTrans" cxnId="{C772746E-4D21-4C4A-8F62-BDDADC63B78D}">
      <dgm:prSet/>
      <dgm:spPr/>
      <dgm:t>
        <a:bodyPr/>
        <a:lstStyle/>
        <a:p>
          <a:endParaRPr lang="es-AR"/>
        </a:p>
      </dgm:t>
    </dgm:pt>
    <dgm:pt modelId="{276B09E2-9CFB-41D1-B08B-52C3D1E6C218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C934652D-048E-4796-8B80-14CEDD0B974D}" type="sibTrans" cxnId="{DEE520C1-CEFD-404C-A4D8-E6364A74D49C}">
      <dgm:prSet/>
      <dgm:spPr/>
      <dgm:t>
        <a:bodyPr/>
        <a:lstStyle/>
        <a:p>
          <a:endParaRPr lang="es-ES"/>
        </a:p>
      </dgm:t>
    </dgm:pt>
    <dgm:pt modelId="{72F6BAE7-B7CF-44BB-A58B-C57FE5BCC13F}" type="parTrans" cxnId="{DEE520C1-CEFD-404C-A4D8-E6364A74D49C}">
      <dgm:prSet/>
      <dgm:spPr/>
      <dgm:t>
        <a:bodyPr/>
        <a:lstStyle/>
        <a:p>
          <a:endParaRPr lang="es-ES"/>
        </a:p>
      </dgm:t>
    </dgm:pt>
    <dgm:pt modelId="{71050B0F-A8A7-438F-88B1-13EE51F0C9C1}">
      <dgm:prSet phldrT="[Texto]" custT="1"/>
      <dgm:spPr/>
      <dgm:t>
        <a:bodyPr/>
        <a:lstStyle/>
        <a:p>
          <a:r>
            <a:rPr lang="es-ES" sz="205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dirty="0">
            <a:latin typeface="Calibri" pitchFamily="34" charset="0"/>
            <a:cs typeface="Calibri" pitchFamily="34" charset="0"/>
          </a:endParaRPr>
        </a:p>
      </dgm:t>
    </dgm:pt>
    <dgm:pt modelId="{337A923D-BFC0-4FD8-B327-D19C9CD0A99B}" type="parTrans" cxnId="{83DCF8BF-4098-4D98-83CD-2A31B2F5072B}">
      <dgm:prSet/>
      <dgm:spPr/>
      <dgm:t>
        <a:bodyPr/>
        <a:lstStyle/>
        <a:p>
          <a:endParaRPr lang="es-AR"/>
        </a:p>
      </dgm:t>
    </dgm:pt>
    <dgm:pt modelId="{8AF7930B-17B6-4FF4-9DDB-17740AB5A48D}" type="sibTrans" cxnId="{83DCF8BF-4098-4D98-83CD-2A31B2F5072B}">
      <dgm:prSet/>
      <dgm:spPr/>
      <dgm:t>
        <a:bodyPr/>
        <a:lstStyle/>
        <a:p>
          <a:endParaRPr lang="es-AR"/>
        </a:p>
      </dgm:t>
    </dgm:pt>
    <dgm:pt modelId="{664E4F2D-9E3F-49DF-88F6-A77CFBE65E92}">
      <dgm:prSet phldrT="[Texto]" custT="1"/>
      <dgm:spPr/>
      <dgm:t>
        <a:bodyPr/>
        <a:lstStyle/>
        <a:p>
          <a:r>
            <a:rPr lang="es-ES" sz="18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dirty="0">
            <a:latin typeface="Calibri" pitchFamily="34" charset="0"/>
            <a:cs typeface="Calibri" pitchFamily="34" charset="0"/>
          </a:endParaRPr>
        </a:p>
      </dgm:t>
    </dgm:pt>
    <dgm:pt modelId="{96E7F62A-7924-45F1-9218-F0FC3AAF800E}" type="parTrans" cxnId="{EDC84D78-B0A1-4EB8-96A5-084B49550ECD}">
      <dgm:prSet/>
      <dgm:spPr/>
      <dgm:t>
        <a:bodyPr/>
        <a:lstStyle/>
        <a:p>
          <a:endParaRPr lang="es-AR"/>
        </a:p>
      </dgm:t>
    </dgm:pt>
    <dgm:pt modelId="{7A7A8678-D28E-4043-8CA0-F20C55738D28}" type="sibTrans" cxnId="{EDC84D78-B0A1-4EB8-96A5-084B49550ECD}">
      <dgm:prSet/>
      <dgm:spPr/>
      <dgm:t>
        <a:bodyPr/>
        <a:lstStyle/>
        <a:p>
          <a:endParaRPr lang="es-AR"/>
        </a:p>
      </dgm:t>
    </dgm:pt>
    <dgm:pt modelId="{203E1504-2C0E-460F-A9D0-B69F5D22DCB8}" type="pres">
      <dgm:prSet presAssocID="{56EFAF2F-2C65-48DD-B838-D264F89F32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DE1BC0D6-1951-4FA3-846E-E27A0C0B203B}" type="pres">
      <dgm:prSet presAssocID="{AF2AE2BE-3904-4B73-87A6-083F0D0EC880}" presName="linNode" presStyleCnt="0"/>
      <dgm:spPr/>
    </dgm:pt>
    <dgm:pt modelId="{60BCF3BE-E09F-4ACB-AC1E-70B1FF89EAFF}" type="pres">
      <dgm:prSet presAssocID="{AF2AE2BE-3904-4B73-87A6-083F0D0EC88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4D3E70-0E1D-4E39-9E28-4FC903769D70}" type="pres">
      <dgm:prSet presAssocID="{AF2AE2BE-3904-4B73-87A6-083F0D0EC880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8E0BFC7-9438-4D35-B891-3BA01A7E7124}" type="pres">
      <dgm:prSet presAssocID="{F7EB25DC-9F59-4F50-920E-4AEDBE2DB05D}" presName="sp" presStyleCnt="0"/>
      <dgm:spPr/>
    </dgm:pt>
    <dgm:pt modelId="{97FECECE-F97C-4066-B996-DF8E1689D3A9}" type="pres">
      <dgm:prSet presAssocID="{7E66EEB9-8069-41C6-96C3-FFF530D10CA9}" presName="linNode" presStyleCnt="0"/>
      <dgm:spPr/>
    </dgm:pt>
    <dgm:pt modelId="{2CB32E70-3A12-4333-BC10-3300AB4103C5}" type="pres">
      <dgm:prSet presAssocID="{7E66EEB9-8069-41C6-96C3-FFF530D10CA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C244CBF-9CCB-4E02-9743-A2D5DEDB5459}" type="pres">
      <dgm:prSet presAssocID="{7E66EEB9-8069-41C6-96C3-FFF530D10CA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7282A3A-5DEA-408A-8132-2C9F134C9ECA}" type="pres">
      <dgm:prSet presAssocID="{F568E413-6106-4749-9320-E7EC8B45B452}" presName="sp" presStyleCnt="0"/>
      <dgm:spPr/>
    </dgm:pt>
    <dgm:pt modelId="{EFB22378-F584-47AF-9D9C-0DFCA3178CE1}" type="pres">
      <dgm:prSet presAssocID="{6D18EE4E-E1F8-43B6-AF00-4467118E47E1}" presName="linNode" presStyleCnt="0"/>
      <dgm:spPr/>
    </dgm:pt>
    <dgm:pt modelId="{FAD7FE8E-A8EA-4A09-AE84-B84491A977C5}" type="pres">
      <dgm:prSet presAssocID="{6D18EE4E-E1F8-43B6-AF00-4467118E47E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21D3C46-3216-4752-A26D-976FCB3F5F12}" type="pres">
      <dgm:prSet presAssocID="{6D18EE4E-E1F8-43B6-AF00-4467118E47E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809D711-5A8E-435F-923E-C052DC4B4ACE}" type="pres">
      <dgm:prSet presAssocID="{C999C91E-C0E9-4BC6-A1F8-5F2B4A1BA1FB}" presName="sp" presStyleCnt="0"/>
      <dgm:spPr/>
    </dgm:pt>
    <dgm:pt modelId="{CEF52776-E232-4EF8-A2E3-4E2265AF3F01}" type="pres">
      <dgm:prSet presAssocID="{276B09E2-9CFB-41D1-B08B-52C3D1E6C218}" presName="linNode" presStyleCnt="0"/>
      <dgm:spPr/>
    </dgm:pt>
    <dgm:pt modelId="{04D01959-7D1D-4C71-B92F-130BAEB91BD7}" type="pres">
      <dgm:prSet presAssocID="{276B09E2-9CFB-41D1-B08B-52C3D1E6C218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7F184ED-9C79-4A09-8734-90C5E03A93C1}" type="pres">
      <dgm:prSet presAssocID="{276B09E2-9CFB-41D1-B08B-52C3D1E6C218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AB0E08-DE57-4EDA-8D55-B195596A651B}" type="pres">
      <dgm:prSet presAssocID="{C934652D-048E-4796-8B80-14CEDD0B974D}" presName="sp" presStyleCnt="0"/>
      <dgm:spPr/>
    </dgm:pt>
    <dgm:pt modelId="{FC140987-603D-4FC5-B683-01B66264F81A}" type="pres">
      <dgm:prSet presAssocID="{71050B0F-A8A7-438F-88B1-13EE51F0C9C1}" presName="linNode" presStyleCnt="0"/>
      <dgm:spPr/>
    </dgm:pt>
    <dgm:pt modelId="{458CB32D-D699-49F4-A1BA-B897420AC197}" type="pres">
      <dgm:prSet presAssocID="{71050B0F-A8A7-438F-88B1-13EE51F0C9C1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A29485-5738-4011-AF6F-A7441D6222A8}" type="pres">
      <dgm:prSet presAssocID="{71050B0F-A8A7-438F-88B1-13EE51F0C9C1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EDC84D78-B0A1-4EB8-96A5-084B49550ECD}" srcId="{71050B0F-A8A7-438F-88B1-13EE51F0C9C1}" destId="{664E4F2D-9E3F-49DF-88F6-A77CFBE65E92}" srcOrd="0" destOrd="0" parTransId="{96E7F62A-7924-45F1-9218-F0FC3AAF800E}" sibTransId="{7A7A8678-D28E-4043-8CA0-F20C55738D28}"/>
    <dgm:cxn modelId="{3A399BBB-7304-49F1-A94A-0F6A2DADB005}" srcId="{276B09E2-9CFB-41D1-B08B-52C3D1E6C218}" destId="{5D7E576F-EC55-47B8-80A7-75D78D5D3D8E}" srcOrd="0" destOrd="0" parTransId="{113395FF-B69A-40D7-B0BD-D3006571A395}" sibTransId="{E506218D-4E39-47C2-9C0A-655ED6D468C5}"/>
    <dgm:cxn modelId="{29A9F676-8923-428C-8836-836A98CC6799}" type="presOf" srcId="{7869D8F3-29CC-496F-BC7F-F01B87DD48ED}" destId="{17F184ED-9C79-4A09-8734-90C5E03A93C1}" srcOrd="0" destOrd="1" presId="urn:microsoft.com/office/officeart/2005/8/layout/vList5"/>
    <dgm:cxn modelId="{B6A2E794-DEB4-4FC1-9991-6BB3D892035C}" type="presOf" srcId="{56EFAF2F-2C65-48DD-B838-D264F89F321A}" destId="{203E1504-2C0E-460F-A9D0-B69F5D22DCB8}" srcOrd="0" destOrd="0" presId="urn:microsoft.com/office/officeart/2005/8/layout/vList5"/>
    <dgm:cxn modelId="{7FA45002-CBD4-4493-8409-058B38A42EF9}" type="presOf" srcId="{664E4F2D-9E3F-49DF-88F6-A77CFBE65E92}" destId="{85A29485-5738-4011-AF6F-A7441D6222A8}" srcOrd="0" destOrd="0" presId="urn:microsoft.com/office/officeart/2005/8/layout/vList5"/>
    <dgm:cxn modelId="{09988C49-2F1A-4CC3-BD5A-796AD2699FAC}" type="presOf" srcId="{BBB1456E-C659-4C2D-AF52-A2972257CEF0}" destId="{CC244CBF-9CCB-4E02-9743-A2D5DEDB5459}" srcOrd="0" destOrd="0" presId="urn:microsoft.com/office/officeart/2005/8/layout/vList5"/>
    <dgm:cxn modelId="{BD92F2B3-413F-45F0-8752-7D5A03AD20DF}" type="presOf" srcId="{5E1F52FE-4748-4DBA-9FE0-CBADD7B6586E}" destId="{324D3E70-0E1D-4E39-9E28-4FC903769D70}" srcOrd="0" destOrd="0" presId="urn:microsoft.com/office/officeart/2005/8/layout/vList5"/>
    <dgm:cxn modelId="{2E7F391B-7390-4371-A48E-EE0F78C46DB8}" type="presOf" srcId="{5D7E576F-EC55-47B8-80A7-75D78D5D3D8E}" destId="{17F184ED-9C79-4A09-8734-90C5E03A93C1}" srcOrd="0" destOrd="0" presId="urn:microsoft.com/office/officeart/2005/8/layout/vList5"/>
    <dgm:cxn modelId="{59597979-D048-4834-B778-77FCC0C7BDBE}" type="presOf" srcId="{D967BBBD-6B61-4FA6-B424-9F659F9A0EEA}" destId="{324D3E70-0E1D-4E39-9E28-4FC903769D70}" srcOrd="0" destOrd="1" presId="urn:microsoft.com/office/officeart/2005/8/layout/vList5"/>
    <dgm:cxn modelId="{3E7D5BCF-210B-4AA1-A5E5-BDDE2201ECAE}" srcId="{7E66EEB9-8069-41C6-96C3-FFF530D10CA9}" destId="{BBB1456E-C659-4C2D-AF52-A2972257CEF0}" srcOrd="0" destOrd="0" parTransId="{81FD2942-D196-4FF1-9CDE-D16C9E7275E3}" sibTransId="{43AF8EE6-E994-4492-A81C-36216AFFA4ED}"/>
    <dgm:cxn modelId="{DD9A2045-6CAE-4592-8795-B72C81BDD938}" srcId="{AF2AE2BE-3904-4B73-87A6-083F0D0EC880}" destId="{5E1F52FE-4748-4DBA-9FE0-CBADD7B6586E}" srcOrd="0" destOrd="0" parTransId="{CC350AC9-DF79-459D-896F-70A754EEF075}" sibTransId="{850D6697-5B2D-4E41-A2DB-4C64967A0CA6}"/>
    <dgm:cxn modelId="{569771A3-9D30-48DA-A3EF-552A11ED9F32}" type="presOf" srcId="{E5979834-0D99-47F4-838F-4DB1AB7EEB86}" destId="{B21D3C46-3216-4752-A26D-976FCB3F5F12}" srcOrd="0" destOrd="0" presId="urn:microsoft.com/office/officeart/2005/8/layout/vList5"/>
    <dgm:cxn modelId="{EDFDB75B-72AE-4AA3-9E2F-C729298328E2}" srcId="{56EFAF2F-2C65-48DD-B838-D264F89F321A}" destId="{7E66EEB9-8069-41C6-96C3-FFF530D10CA9}" srcOrd="1" destOrd="0" parTransId="{FF5B3658-5AB7-4E5F-AB51-976CC31AD900}" sibTransId="{F568E413-6106-4749-9320-E7EC8B45B452}"/>
    <dgm:cxn modelId="{D500A368-F3A8-401F-9E67-3DF64480872A}" type="presOf" srcId="{71050B0F-A8A7-438F-88B1-13EE51F0C9C1}" destId="{458CB32D-D699-49F4-A1BA-B897420AC197}" srcOrd="0" destOrd="0" presId="urn:microsoft.com/office/officeart/2005/8/layout/vList5"/>
    <dgm:cxn modelId="{2BF64524-5924-4857-830B-FBA312292CD4}" type="presOf" srcId="{AF2AE2BE-3904-4B73-87A6-083F0D0EC880}" destId="{60BCF3BE-E09F-4ACB-AC1E-70B1FF89EAFF}" srcOrd="0" destOrd="0" presId="urn:microsoft.com/office/officeart/2005/8/layout/vList5"/>
    <dgm:cxn modelId="{0CFF52F4-774C-44A7-B1B0-E5F79F0AC476}" srcId="{56EFAF2F-2C65-48DD-B838-D264F89F321A}" destId="{6D18EE4E-E1F8-43B6-AF00-4467118E47E1}" srcOrd="2" destOrd="0" parTransId="{A58D0B3F-A1A6-4244-AA6B-5893405B7F8B}" sibTransId="{C999C91E-C0E9-4BC6-A1F8-5F2B4A1BA1FB}"/>
    <dgm:cxn modelId="{C0E04515-81D5-44F9-B7CD-0025248E6EED}" type="presOf" srcId="{6D18EE4E-E1F8-43B6-AF00-4467118E47E1}" destId="{FAD7FE8E-A8EA-4A09-AE84-B84491A977C5}" srcOrd="0" destOrd="0" presId="urn:microsoft.com/office/officeart/2005/8/layout/vList5"/>
    <dgm:cxn modelId="{6C589687-4EB7-4F49-A144-B717DD23838E}" srcId="{276B09E2-9CFB-41D1-B08B-52C3D1E6C218}" destId="{7869D8F3-29CC-496F-BC7F-F01B87DD48ED}" srcOrd="1" destOrd="0" parTransId="{3A6DABBE-37EA-43A2-B064-5D823CC7F775}" sibTransId="{8500ED34-2580-48C5-9F74-CEBD55C27A94}"/>
    <dgm:cxn modelId="{C772746E-4D21-4C4A-8F62-BDDADC63B78D}" srcId="{AF2AE2BE-3904-4B73-87A6-083F0D0EC880}" destId="{D967BBBD-6B61-4FA6-B424-9F659F9A0EEA}" srcOrd="1" destOrd="0" parTransId="{CC59BB79-353F-4574-AB13-A476C9F6F7D1}" sibTransId="{B93CF391-FAF7-4C76-AA09-6E6E5F857191}"/>
    <dgm:cxn modelId="{DEE520C1-CEFD-404C-A4D8-E6364A74D49C}" srcId="{56EFAF2F-2C65-48DD-B838-D264F89F321A}" destId="{276B09E2-9CFB-41D1-B08B-52C3D1E6C218}" srcOrd="3" destOrd="0" parTransId="{72F6BAE7-B7CF-44BB-A58B-C57FE5BCC13F}" sibTransId="{C934652D-048E-4796-8B80-14CEDD0B974D}"/>
    <dgm:cxn modelId="{6F88137D-E3A1-4E42-9A47-3D21C02F391B}" type="presOf" srcId="{7E66EEB9-8069-41C6-96C3-FFF530D10CA9}" destId="{2CB32E70-3A12-4333-BC10-3300AB4103C5}" srcOrd="0" destOrd="0" presId="urn:microsoft.com/office/officeart/2005/8/layout/vList5"/>
    <dgm:cxn modelId="{6FE520FE-E5CF-407E-A8D2-CD04CE94709F}" type="presOf" srcId="{276B09E2-9CFB-41D1-B08B-52C3D1E6C218}" destId="{04D01959-7D1D-4C71-B92F-130BAEB91BD7}" srcOrd="0" destOrd="0" presId="urn:microsoft.com/office/officeart/2005/8/layout/vList5"/>
    <dgm:cxn modelId="{83DCF8BF-4098-4D98-83CD-2A31B2F5072B}" srcId="{56EFAF2F-2C65-48DD-B838-D264F89F321A}" destId="{71050B0F-A8A7-438F-88B1-13EE51F0C9C1}" srcOrd="4" destOrd="0" parTransId="{337A923D-BFC0-4FD8-B327-D19C9CD0A99B}" sibTransId="{8AF7930B-17B6-4FF4-9DDB-17740AB5A48D}"/>
    <dgm:cxn modelId="{03F7F166-2DEB-4305-96B8-F7FFC0436304}" srcId="{6D18EE4E-E1F8-43B6-AF00-4467118E47E1}" destId="{E5979834-0D99-47F4-838F-4DB1AB7EEB86}" srcOrd="0" destOrd="0" parTransId="{0BEDD5D3-32F9-4F38-B15F-DD1A209994CF}" sibTransId="{3350CE72-B90F-4C47-9D44-3A8849A49861}"/>
    <dgm:cxn modelId="{F4994E65-E5DF-40E5-82BE-01F7DBEB9C2E}" srcId="{56EFAF2F-2C65-48DD-B838-D264F89F321A}" destId="{AF2AE2BE-3904-4B73-87A6-083F0D0EC880}" srcOrd="0" destOrd="0" parTransId="{1C8F5086-AD9B-41DF-97C5-F9204C936A1A}" sibTransId="{F7EB25DC-9F59-4F50-920E-4AEDBE2DB05D}"/>
    <dgm:cxn modelId="{443A4A26-9881-43F7-978C-A3993836B1C1}" type="presParOf" srcId="{203E1504-2C0E-460F-A9D0-B69F5D22DCB8}" destId="{DE1BC0D6-1951-4FA3-846E-E27A0C0B203B}" srcOrd="0" destOrd="0" presId="urn:microsoft.com/office/officeart/2005/8/layout/vList5"/>
    <dgm:cxn modelId="{3CD75B18-4B27-48A5-BA40-7D4068B7AC5E}" type="presParOf" srcId="{DE1BC0D6-1951-4FA3-846E-E27A0C0B203B}" destId="{60BCF3BE-E09F-4ACB-AC1E-70B1FF89EAFF}" srcOrd="0" destOrd="0" presId="urn:microsoft.com/office/officeart/2005/8/layout/vList5"/>
    <dgm:cxn modelId="{3D913E4C-A0E5-4C01-84F8-8047AF7B828A}" type="presParOf" srcId="{DE1BC0D6-1951-4FA3-846E-E27A0C0B203B}" destId="{324D3E70-0E1D-4E39-9E28-4FC903769D70}" srcOrd="1" destOrd="0" presId="urn:microsoft.com/office/officeart/2005/8/layout/vList5"/>
    <dgm:cxn modelId="{D65DE6B0-145A-4FD2-AA25-C3539C3FB63C}" type="presParOf" srcId="{203E1504-2C0E-460F-A9D0-B69F5D22DCB8}" destId="{B8E0BFC7-9438-4D35-B891-3BA01A7E7124}" srcOrd="1" destOrd="0" presId="urn:microsoft.com/office/officeart/2005/8/layout/vList5"/>
    <dgm:cxn modelId="{79772FF3-669D-4EAB-B188-34FA4C574841}" type="presParOf" srcId="{203E1504-2C0E-460F-A9D0-B69F5D22DCB8}" destId="{97FECECE-F97C-4066-B996-DF8E1689D3A9}" srcOrd="2" destOrd="0" presId="urn:microsoft.com/office/officeart/2005/8/layout/vList5"/>
    <dgm:cxn modelId="{65E19BF3-EB9D-434C-ADED-03D497DDE244}" type="presParOf" srcId="{97FECECE-F97C-4066-B996-DF8E1689D3A9}" destId="{2CB32E70-3A12-4333-BC10-3300AB4103C5}" srcOrd="0" destOrd="0" presId="urn:microsoft.com/office/officeart/2005/8/layout/vList5"/>
    <dgm:cxn modelId="{9E06E101-5093-47D3-881B-9268050EA475}" type="presParOf" srcId="{97FECECE-F97C-4066-B996-DF8E1689D3A9}" destId="{CC244CBF-9CCB-4E02-9743-A2D5DEDB5459}" srcOrd="1" destOrd="0" presId="urn:microsoft.com/office/officeart/2005/8/layout/vList5"/>
    <dgm:cxn modelId="{F307C953-8DEB-4833-8CFF-E9B8BD384510}" type="presParOf" srcId="{203E1504-2C0E-460F-A9D0-B69F5D22DCB8}" destId="{27282A3A-5DEA-408A-8132-2C9F134C9ECA}" srcOrd="3" destOrd="0" presId="urn:microsoft.com/office/officeart/2005/8/layout/vList5"/>
    <dgm:cxn modelId="{7165DB2D-7D8B-4DCF-9A7A-91E37381FDA3}" type="presParOf" srcId="{203E1504-2C0E-460F-A9D0-B69F5D22DCB8}" destId="{EFB22378-F584-47AF-9D9C-0DFCA3178CE1}" srcOrd="4" destOrd="0" presId="urn:microsoft.com/office/officeart/2005/8/layout/vList5"/>
    <dgm:cxn modelId="{B883F63A-0FAC-47D6-BB74-0F86BE31F387}" type="presParOf" srcId="{EFB22378-F584-47AF-9D9C-0DFCA3178CE1}" destId="{FAD7FE8E-A8EA-4A09-AE84-B84491A977C5}" srcOrd="0" destOrd="0" presId="urn:microsoft.com/office/officeart/2005/8/layout/vList5"/>
    <dgm:cxn modelId="{D94D717D-D9D8-4A42-8A14-D7437DA48AFA}" type="presParOf" srcId="{EFB22378-F584-47AF-9D9C-0DFCA3178CE1}" destId="{B21D3C46-3216-4752-A26D-976FCB3F5F12}" srcOrd="1" destOrd="0" presId="urn:microsoft.com/office/officeart/2005/8/layout/vList5"/>
    <dgm:cxn modelId="{8731C815-D4E1-46AD-ACC0-D2F4FCC54C7D}" type="presParOf" srcId="{203E1504-2C0E-460F-A9D0-B69F5D22DCB8}" destId="{4809D711-5A8E-435F-923E-C052DC4B4ACE}" srcOrd="5" destOrd="0" presId="urn:microsoft.com/office/officeart/2005/8/layout/vList5"/>
    <dgm:cxn modelId="{1F84D451-B582-4BDF-B6B3-787482FA3456}" type="presParOf" srcId="{203E1504-2C0E-460F-A9D0-B69F5D22DCB8}" destId="{CEF52776-E232-4EF8-A2E3-4E2265AF3F01}" srcOrd="6" destOrd="0" presId="urn:microsoft.com/office/officeart/2005/8/layout/vList5"/>
    <dgm:cxn modelId="{04DEB609-C1E0-4212-AB7E-A5166D25B8E4}" type="presParOf" srcId="{CEF52776-E232-4EF8-A2E3-4E2265AF3F01}" destId="{04D01959-7D1D-4C71-B92F-130BAEB91BD7}" srcOrd="0" destOrd="0" presId="urn:microsoft.com/office/officeart/2005/8/layout/vList5"/>
    <dgm:cxn modelId="{BBADC957-CA5E-4E43-BA6A-C09C229B63E3}" type="presParOf" srcId="{CEF52776-E232-4EF8-A2E3-4E2265AF3F01}" destId="{17F184ED-9C79-4A09-8734-90C5E03A93C1}" srcOrd="1" destOrd="0" presId="urn:microsoft.com/office/officeart/2005/8/layout/vList5"/>
    <dgm:cxn modelId="{D480EECF-DC33-4539-9B71-C5776CC97933}" type="presParOf" srcId="{203E1504-2C0E-460F-A9D0-B69F5D22DCB8}" destId="{C0AB0E08-DE57-4EDA-8D55-B195596A651B}" srcOrd="7" destOrd="0" presId="urn:microsoft.com/office/officeart/2005/8/layout/vList5"/>
    <dgm:cxn modelId="{1E9C8C22-0B15-4D66-81CB-7141AF85496C}" type="presParOf" srcId="{203E1504-2C0E-460F-A9D0-B69F5D22DCB8}" destId="{FC140987-603D-4FC5-B683-01B66264F81A}" srcOrd="8" destOrd="0" presId="urn:microsoft.com/office/officeart/2005/8/layout/vList5"/>
    <dgm:cxn modelId="{D7A34703-CED4-49D1-80D2-BFF3594D71A8}" type="presParOf" srcId="{FC140987-603D-4FC5-B683-01B66264F81A}" destId="{458CB32D-D699-49F4-A1BA-B897420AC197}" srcOrd="0" destOrd="0" presId="urn:microsoft.com/office/officeart/2005/8/layout/vList5"/>
    <dgm:cxn modelId="{E1F7F101-C63D-4F6F-845E-3D9276EACFDA}" type="presParOf" srcId="{FC140987-603D-4FC5-B683-01B66264F81A}" destId="{85A29485-5738-4011-AF6F-A7441D622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24D3E70-0E1D-4E39-9E28-4FC903769D70}">
      <dsp:nvSpPr>
        <dsp:cNvPr id="0" name=""/>
        <dsp:cNvSpPr/>
      </dsp:nvSpPr>
      <dsp:spPr>
        <a:xfrm rot="5400000">
          <a:off x="3363200" y="-127204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User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Stories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Entregables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1272044"/>
        <a:ext cx="791303" cy="3537743"/>
      </dsp:txXfrm>
    </dsp:sp>
    <dsp:sp modelId="{60BCF3BE-E09F-4ACB-AC1E-70B1FF89EAFF}">
      <dsp:nvSpPr>
        <dsp:cNvPr id="0" name=""/>
        <dsp:cNvSpPr/>
      </dsp:nvSpPr>
      <dsp:spPr>
        <a:xfrm>
          <a:off x="0" y="2262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Alcance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262"/>
        <a:ext cx="1989980" cy="989129"/>
      </dsp:txXfrm>
    </dsp:sp>
    <dsp:sp modelId="{CC244CBF-9CCB-4E02-9743-A2D5DEDB5459}">
      <dsp:nvSpPr>
        <dsp:cNvPr id="0" name=""/>
        <dsp:cNvSpPr/>
      </dsp:nvSpPr>
      <dsp:spPr>
        <a:xfrm rot="5400000">
          <a:off x="3363200" y="-23345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Planning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Poker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-233458"/>
        <a:ext cx="791303" cy="3537743"/>
      </dsp:txXfrm>
    </dsp:sp>
    <dsp:sp modelId="{2CB32E70-3A12-4333-BC10-3300AB4103C5}">
      <dsp:nvSpPr>
        <dsp:cNvPr id="0" name=""/>
        <dsp:cNvSpPr/>
      </dsp:nvSpPr>
      <dsp:spPr>
        <a:xfrm>
          <a:off x="0" y="1040848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Estimación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1040848"/>
        <a:ext cx="1989980" cy="989129"/>
      </dsp:txXfrm>
    </dsp:sp>
    <dsp:sp modelId="{B21D3C46-3216-4752-A26D-976FCB3F5F12}">
      <dsp:nvSpPr>
        <dsp:cNvPr id="0" name=""/>
        <dsp:cNvSpPr/>
      </dsp:nvSpPr>
      <dsp:spPr>
        <a:xfrm rot="5400000">
          <a:off x="3363200" y="805128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Backlog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 (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Wolof</a:t>
          </a:r>
          <a:r>
            <a:rPr lang="es-ES" sz="1800" kern="1200" dirty="0" smtClean="0">
              <a:latin typeface="Calibri" pitchFamily="34" charset="0"/>
              <a:cs typeface="Calibri" pitchFamily="34" charset="0"/>
            </a:rPr>
            <a:t>)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805128"/>
        <a:ext cx="791303" cy="3537743"/>
      </dsp:txXfrm>
    </dsp:sp>
    <dsp:sp modelId="{FAD7FE8E-A8EA-4A09-AE84-B84491A977C5}">
      <dsp:nvSpPr>
        <dsp:cNvPr id="0" name=""/>
        <dsp:cNvSpPr/>
      </dsp:nvSpPr>
      <dsp:spPr>
        <a:xfrm>
          <a:off x="0" y="2079435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Calendarización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2079435"/>
        <a:ext cx="1989980" cy="989129"/>
      </dsp:txXfrm>
    </dsp:sp>
    <dsp:sp modelId="{17F184ED-9C79-4A09-8734-90C5E03A93C1}">
      <dsp:nvSpPr>
        <dsp:cNvPr id="0" name=""/>
        <dsp:cNvSpPr/>
      </dsp:nvSpPr>
      <dsp:spPr>
        <a:xfrm rot="5400000">
          <a:off x="3363200" y="1843714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Pares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>
              <a:latin typeface="Calibri" pitchFamily="34" charset="0"/>
              <a:cs typeface="Calibri" pitchFamily="34" charset="0"/>
            </a:rPr>
            <a:t>Roles </a:t>
          </a: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Scrum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1843714"/>
        <a:ext cx="791303" cy="3537743"/>
      </dsp:txXfrm>
    </dsp:sp>
    <dsp:sp modelId="{04D01959-7D1D-4C71-B92F-130BAEB91BD7}">
      <dsp:nvSpPr>
        <dsp:cNvPr id="0" name=""/>
        <dsp:cNvSpPr/>
      </dsp:nvSpPr>
      <dsp:spPr>
        <a:xfrm>
          <a:off x="0" y="3118021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Equipo y Roles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3118021"/>
        <a:ext cx="1989980" cy="989129"/>
      </dsp:txXfrm>
    </dsp:sp>
    <dsp:sp modelId="{85A29485-5738-4011-AF6F-A7441D6222A8}">
      <dsp:nvSpPr>
        <dsp:cNvPr id="0" name=""/>
        <dsp:cNvSpPr/>
      </dsp:nvSpPr>
      <dsp:spPr>
        <a:xfrm rot="5400000">
          <a:off x="3363200" y="2882301"/>
          <a:ext cx="791303" cy="353774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err="1" smtClean="0">
              <a:latin typeface="Calibri" pitchFamily="34" charset="0"/>
              <a:cs typeface="Calibri" pitchFamily="34" charset="0"/>
            </a:rPr>
            <a:t>Autogestionado</a:t>
          </a:r>
          <a:endParaRPr lang="es-ES" sz="1800" kern="1200" dirty="0">
            <a:latin typeface="Calibri" pitchFamily="34" charset="0"/>
            <a:cs typeface="Calibri" pitchFamily="34" charset="0"/>
          </a:endParaRPr>
        </a:p>
      </dsp:txBody>
      <dsp:txXfrm rot="5400000">
        <a:off x="3363200" y="2882301"/>
        <a:ext cx="791303" cy="3537743"/>
      </dsp:txXfrm>
    </dsp:sp>
    <dsp:sp modelId="{458CB32D-D699-49F4-A1BA-B897420AC197}">
      <dsp:nvSpPr>
        <dsp:cNvPr id="0" name=""/>
        <dsp:cNvSpPr/>
      </dsp:nvSpPr>
      <dsp:spPr>
        <a:xfrm>
          <a:off x="0" y="4156607"/>
          <a:ext cx="1989980" cy="98912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112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50" kern="1200" dirty="0" smtClean="0">
              <a:latin typeface="Calibri" pitchFamily="34" charset="0"/>
              <a:cs typeface="Calibri" pitchFamily="34" charset="0"/>
            </a:rPr>
            <a:t>Asignación de Tareas</a:t>
          </a:r>
          <a:endParaRPr lang="es-ES" sz="2050" kern="1200" dirty="0">
            <a:latin typeface="Calibri" pitchFamily="34" charset="0"/>
            <a:cs typeface="Calibri" pitchFamily="34" charset="0"/>
          </a:endParaRPr>
        </a:p>
      </dsp:txBody>
      <dsp:txXfrm>
        <a:off x="0" y="4156607"/>
        <a:ext cx="1989980" cy="989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03CED9-B319-4235-AECC-6D230553DB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44EF4-AF40-4770-9DB3-2273B7E220A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88CF56-8CF5-46F3-B746-1C6CA1AC72AF}" type="slidenum">
              <a:rPr lang="es-ES" smtClean="0"/>
              <a:pPr/>
              <a:t>1</a:t>
            </a:fld>
            <a:endParaRPr lang="es-E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Esteban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="0" baseline="0" dirty="0" smtClean="0"/>
              <a:t>En esta presentación vamos a explicar y mostrar como encararemos el proyecto de desarrollo de la aplicación </a:t>
            </a:r>
            <a:r>
              <a:rPr lang="es-AR" b="0" baseline="0" dirty="0" err="1" smtClean="0"/>
              <a:t>SelfManagement</a:t>
            </a:r>
            <a:r>
              <a:rPr lang="es-AR" b="0" baseline="0" dirty="0" smtClean="0"/>
              <a:t>.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1A1660-3780-4A19-B6F5-320F2243A912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s-AR" b="1" dirty="0" smtClean="0"/>
              <a:t>Speaker: Esteban</a:t>
            </a:r>
          </a:p>
          <a:p>
            <a:pPr>
              <a:buFont typeface="Arial" pitchFamily="34" charset="0"/>
              <a:buChar char="•"/>
            </a:pPr>
            <a:endParaRPr lang="es-AR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El seguimiento y control de proyecto se realizara semana</a:t>
            </a:r>
            <a:r>
              <a:rPr lang="es-AR" baseline="0" dirty="0" smtClean="0"/>
              <a:t> a semana y por parte de los mismos integrantes del equipo y el cliente en las reuniones de sprint </a:t>
            </a:r>
            <a:r>
              <a:rPr lang="es-AR" baseline="0" dirty="0" err="1" smtClean="0"/>
              <a:t>planning</a:t>
            </a:r>
            <a:r>
              <a:rPr lang="es-AR" baseline="0" dirty="0" smtClean="0"/>
              <a:t> y </a:t>
            </a:r>
            <a:r>
              <a:rPr lang="es-AR" baseline="0" dirty="0" err="1" smtClean="0"/>
              <a:t>review</a:t>
            </a:r>
            <a:r>
              <a:rPr lang="es-AR" baseline="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AR" baseline="0" dirty="0" smtClean="0"/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También utilizaremos</a:t>
            </a:r>
            <a:r>
              <a:rPr lang="es-AR" baseline="0" dirty="0" smtClean="0"/>
              <a:t> el </a:t>
            </a:r>
            <a:r>
              <a:rPr lang="es-AR" dirty="0" err="1" smtClean="0"/>
              <a:t>Burndown</a:t>
            </a:r>
            <a:r>
              <a:rPr lang="es-AR" baseline="0" dirty="0" smtClean="0"/>
              <a:t> Chart. En dicho gráfico (que se actualizara diariamente), se compara el esfuerzo que resta hacer para finalizar en Sprint en función del tiempo. Sirve para predecir cuando terminará el Sprint, y contrastarlo también con un ritmo de trabajo ideal (ideal </a:t>
            </a:r>
            <a:r>
              <a:rPr lang="es-AR" baseline="0" dirty="0" err="1" smtClean="0"/>
              <a:t>burndown</a:t>
            </a:r>
            <a:r>
              <a:rPr lang="es-AR" baseline="0" dirty="0" smtClean="0"/>
              <a:t>).</a:t>
            </a:r>
          </a:p>
          <a:p>
            <a:pPr>
              <a:buFont typeface="Arial" pitchFamily="34" charset="0"/>
              <a:buNone/>
            </a:pPr>
            <a:endParaRPr lang="es-AR" baseline="0" dirty="0" smtClean="0"/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Al inicio del proyecto realizaremos las tareas de Identificación, Análisis y Planificación (plan de mitigación y contingencia)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quedará plasmado en una Planilla de Riesgos.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Realizaremos el Seguimiento y Control de los riesgos listados en la Planilla en las Reuniones de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. Dicha tabla sufrirá modificaciones/actualizaciones a lo largo del proyecto.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Encararemos una metodología de tratamiento de riesgos PROACTIVA.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Significa que trataremos de mitigarlos, haciendo todo lo posible para que no sucedan, y no tener que actuar sintomáticamente una vez que sucedieron.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 Esto refuerza la importancia del proceso de seguimiento y control por parte del </a:t>
            </a:r>
            <a:r>
              <a:rPr lang="es-AR" b="0" baseline="0" dirty="0" err="1" smtClean="0"/>
              <a:t>Team</a:t>
            </a:r>
            <a:r>
              <a:rPr lang="es-AR" b="0" baseline="0" dirty="0" smtClean="0"/>
              <a:t> en las reuniones que se considere necesario.</a:t>
            </a:r>
          </a:p>
          <a:p>
            <a:pPr>
              <a:buFont typeface="Arial" pitchFamily="34" charset="0"/>
              <a:buChar char="•"/>
            </a:pPr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78039A-70D2-4A09-94FC-99734416FC93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Juan Pablo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E994F-A800-45E0-B4A9-9BF8CAAA6AA7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Jonathan</a:t>
            </a:r>
          </a:p>
          <a:p>
            <a:pPr eaLnBrk="1" hangingPunct="1"/>
            <a:endParaRPr lang="es-AR" baseline="0" dirty="0" smtClean="0"/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Criterios de aceptación interna: vamos a buscar un 70% de cobertura en las pruebas unitarias, y en las pruebas cruzadas, la aceptación del compañero, que va a utilizar el correspondiente </a:t>
            </a:r>
            <a:r>
              <a:rPr lang="es-ES_tradnl" baseline="0" dirty="0" err="1" smtClean="0"/>
              <a:t>user</a:t>
            </a:r>
            <a:r>
              <a:rPr lang="es-ES_tradnl" baseline="0" dirty="0" smtClean="0"/>
              <a:t> </a:t>
            </a:r>
            <a:r>
              <a:rPr lang="es-ES_tradnl" baseline="0" dirty="0" err="1" smtClean="0"/>
              <a:t>story</a:t>
            </a:r>
            <a:r>
              <a:rPr lang="es-ES_tradnl" baseline="0" dirty="0" smtClean="0"/>
              <a:t> para comprobar el funcionamiento.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 Las pruebas de integración se van a realizar siempre antes de la finalización de cada sprint, juntarnos todos y probar todos juntos la aplicación.</a:t>
            </a:r>
          </a:p>
          <a:p>
            <a:pPr>
              <a:buFont typeface="Arial" pitchFamily="34" charset="0"/>
              <a:buChar char="•"/>
            </a:pPr>
            <a:r>
              <a:rPr lang="es-ES_tradnl" baseline="0" dirty="0" smtClean="0"/>
              <a:t>El </a:t>
            </a:r>
            <a:r>
              <a:rPr lang="es-ES_tradnl" baseline="0" dirty="0" err="1" smtClean="0"/>
              <a:t>bug</a:t>
            </a:r>
            <a:r>
              <a:rPr lang="es-ES_tradnl" baseline="0" dirty="0" smtClean="0"/>
              <a:t> tracking lo llevaremos con el sistema </a:t>
            </a:r>
            <a:r>
              <a:rPr lang="es-ES_tradnl" baseline="0" dirty="0" err="1" smtClean="0"/>
              <a:t>Wolof</a:t>
            </a:r>
            <a:r>
              <a:rPr lang="es-ES_tradnl" baseline="0" dirty="0" smtClean="0"/>
              <a:t>.</a:t>
            </a:r>
          </a:p>
          <a:p>
            <a:pPr>
              <a:buFont typeface="Arial" pitchFamily="34" charset="0"/>
              <a:buNone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34D06-4B3E-4649-8770-4AC86EB469B1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Esteban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dirty="0" smtClean="0"/>
              <a:t>Utilizaremos</a:t>
            </a:r>
            <a:r>
              <a:rPr lang="es-AR" baseline="0" dirty="0" smtClean="0"/>
              <a:t> etiquetas, links y otras herramientas del sistema para realizar la trazabilidad.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r>
              <a:rPr lang="es-AR" baseline="0" dirty="0" smtClean="0"/>
              <a:t>Se podrá hacer el seguimiento de todos los: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AR" baseline="0" dirty="0" smtClean="0"/>
              <a:t>Entregables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endParaRPr lang="es-AR" baseline="0" dirty="0" smtClean="0"/>
          </a:p>
          <a:p>
            <a:pPr eaLnBrk="1" hangingPunct="1"/>
            <a:endParaRPr lang="es-AR" baseline="0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5865A-BE62-43A7-B93C-CE2BE49D489C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Mariano</a:t>
            </a:r>
          </a:p>
          <a:p>
            <a:pPr eaLnBrk="1" hangingPunct="1"/>
            <a:endParaRPr lang="es-AR" baseline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5865A-BE62-43A7-B93C-CE2BE49D489C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</a:t>
            </a:r>
            <a:r>
              <a:rPr lang="es-AR" b="1" baseline="0" dirty="0" smtClean="0"/>
              <a:t>Jonathan</a:t>
            </a:r>
            <a:endParaRPr lang="es-AR" b="1" baseline="0" dirty="0" smtClean="0"/>
          </a:p>
          <a:p>
            <a:pPr eaLnBrk="1" hangingPunct="1"/>
            <a:endParaRPr lang="es-AR" baseline="0" dirty="0" smtClean="0"/>
          </a:p>
          <a:p>
            <a:pPr>
              <a:buFont typeface="Arial" pitchFamily="34" charset="0"/>
              <a:buChar char="•"/>
            </a:pPr>
            <a:r>
              <a:rPr lang="es-AR" b="0" dirty="0" smtClean="0"/>
              <a:t>Como se</a:t>
            </a:r>
            <a:r>
              <a:rPr lang="es-AR" b="0" baseline="0" dirty="0" smtClean="0"/>
              <a:t> mencionó anteriormente, e</a:t>
            </a:r>
            <a:r>
              <a:rPr lang="es-AR" b="0" dirty="0" smtClean="0"/>
              <a:t>n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Scrum</a:t>
            </a:r>
            <a:r>
              <a:rPr lang="es-AR" b="0" baseline="0" dirty="0" smtClean="0"/>
              <a:t> la comunicación entre los miembros del equipo es muy importante. Si bien probablemente no hagamos reuniones diarias (</a:t>
            </a:r>
            <a:r>
              <a:rPr lang="es-AR" b="0" baseline="0" dirty="0" err="1" smtClean="0"/>
              <a:t>Daily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Scrums</a:t>
            </a:r>
            <a:r>
              <a:rPr lang="es-AR" b="0" baseline="0" dirty="0" smtClean="0"/>
              <a:t>), al menos nos podemos mantener comunicados constantemente a través de mails (en nuestro </a:t>
            </a:r>
            <a:r>
              <a:rPr lang="es-AR" b="0" baseline="0" dirty="0" err="1" smtClean="0"/>
              <a:t>google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group</a:t>
            </a:r>
            <a:r>
              <a:rPr lang="es-AR" b="0" baseline="0" dirty="0" smtClean="0"/>
              <a:t>) y manteniendo el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siempre actualizados en el sistema </a:t>
            </a:r>
            <a:r>
              <a:rPr lang="es-AR" b="0" baseline="0" dirty="0" err="1" smtClean="0"/>
              <a:t>Wolof</a:t>
            </a:r>
            <a:r>
              <a:rPr lang="es-AR" b="0" baseline="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Además de esto mantendremos reuniones semanales con equipo y cliente, usando el </a:t>
            </a:r>
            <a:r>
              <a:rPr lang="es-AR" b="0" baseline="0" dirty="0" err="1" smtClean="0"/>
              <a:t>Backlog</a:t>
            </a:r>
            <a:r>
              <a:rPr lang="es-AR" b="0" baseline="0" dirty="0" smtClean="0"/>
              <a:t> en </a:t>
            </a:r>
            <a:r>
              <a:rPr lang="es-AR" b="0" baseline="0" dirty="0" err="1" smtClean="0"/>
              <a:t>Wolof</a:t>
            </a:r>
            <a:r>
              <a:rPr lang="es-AR" b="0" baseline="0" dirty="0" smtClean="0"/>
              <a:t> como reporte de avance.</a:t>
            </a:r>
          </a:p>
          <a:p>
            <a:pPr>
              <a:buFont typeface="Arial" pitchFamily="34" charset="0"/>
              <a:buChar char="•"/>
            </a:pPr>
            <a:r>
              <a:rPr lang="es-AR" b="0" baseline="0" dirty="0" smtClean="0"/>
              <a:t>Todo lo que se hable en estas reuniones deberá quedar asentado en las minutas de reunión.</a:t>
            </a:r>
            <a:endParaRPr lang="es-AR" b="0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F6942-349D-437D-B6CE-AF49DFD3E8BD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</a:t>
            </a:r>
            <a:r>
              <a:rPr lang="es-AR" b="1" baseline="0" dirty="0" smtClean="0"/>
              <a:t> Juan Pablo</a:t>
            </a:r>
          </a:p>
          <a:p>
            <a:pPr eaLnBrk="1" hangingPunct="1"/>
            <a:endParaRPr lang="es-AR" b="1" baseline="0" dirty="0" smtClean="0"/>
          </a:p>
          <a:p>
            <a:pPr eaLnBrk="1" hangingPunct="1"/>
            <a:r>
              <a:rPr lang="es-AR" b="0" baseline="0" dirty="0" smtClean="0"/>
              <a:t>En las reuniones de retrospectiva se discute lo que se hizo bien, lo que se hizo mal y se acuerdan </a:t>
            </a:r>
            <a:r>
              <a:rPr lang="es-AR" b="0" baseline="0" dirty="0" err="1" smtClean="0"/>
              <a:t>Action</a:t>
            </a:r>
            <a:r>
              <a:rPr lang="es-AR" b="0" baseline="0" dirty="0" smtClean="0"/>
              <a:t> </a:t>
            </a:r>
            <a:r>
              <a:rPr lang="es-AR" b="0" baseline="0" dirty="0" err="1" smtClean="0"/>
              <a:t>Items</a:t>
            </a:r>
            <a:r>
              <a:rPr lang="es-AR" b="0" baseline="0" dirty="0" smtClean="0"/>
              <a:t> para el equipo.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183F08-FBD3-4A86-BA7F-79516DB782E6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ED3F9-9944-4D2A-9B58-28B119277DDB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 b="1" dirty="0" smtClean="0"/>
              <a:t>Speaker:</a:t>
            </a:r>
            <a:r>
              <a:rPr lang="es-AR" b="1" baseline="0" dirty="0" smtClean="0"/>
              <a:t> Esteban</a:t>
            </a:r>
          </a:p>
          <a:p>
            <a:endParaRPr lang="es-AR" dirty="0" smtClean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sz="2000" dirty="0" smtClean="0"/>
              <a:t>La metodología que vamos a usar es SCRUM. </a:t>
            </a:r>
            <a:r>
              <a:rPr lang="es-ES" sz="1900" dirty="0" smtClean="0"/>
              <a:t>Por que </a:t>
            </a:r>
            <a:r>
              <a:rPr lang="es-ES" sz="1900" dirty="0" err="1" smtClean="0"/>
              <a:t>Scrum</a:t>
            </a:r>
            <a:r>
              <a:rPr lang="es-ES" sz="1900" dirty="0" smtClean="0"/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1900" dirty="0" smtClean="0"/>
              <a:t>Proceso </a:t>
            </a:r>
            <a:r>
              <a:rPr lang="es-AR" sz="1900" dirty="0" smtClean="0"/>
              <a:t>ágil</a:t>
            </a:r>
            <a:endParaRPr lang="es-ES" sz="1900" dirty="0" smtClean="0"/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1900" dirty="0" smtClean="0"/>
              <a:t>Iteraciones cortas (</a:t>
            </a:r>
            <a:r>
              <a:rPr lang="es-ES" sz="1900" dirty="0" err="1" smtClean="0"/>
              <a:t>Sprints</a:t>
            </a:r>
            <a:r>
              <a:rPr lang="es-ES" sz="1900" dirty="0" smtClean="0"/>
              <a:t>, de dos semanas en nuestro caso)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1900" dirty="0" smtClean="0"/>
              <a:t>Equipos auto-organizados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1900" dirty="0" smtClean="0"/>
              <a:t>Permite inspeccionar/mostrar software real en forma rápida y en repetidas ocasiones}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" sz="1900" dirty="0" smtClean="0"/>
              <a:t>Experiencia de algunos integrantes del equipo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s-ES" sz="1900" dirty="0" smtClean="0"/>
          </a:p>
          <a:p>
            <a:pPr lvl="0" eaLnBrk="1" hangingPunct="1">
              <a:lnSpc>
                <a:spcPct val="80000"/>
              </a:lnSpc>
            </a:pPr>
            <a:r>
              <a:rPr lang="es-ES" sz="1900" dirty="0" smtClean="0"/>
              <a:t>Desarrollo superpuesto</a:t>
            </a:r>
          </a:p>
          <a:p>
            <a:pPr lvl="0" eaLnBrk="1" hangingPunct="1">
              <a:lnSpc>
                <a:spcPct val="80000"/>
              </a:lnSpc>
              <a:buFont typeface="Arial" pitchFamily="34" charset="0"/>
              <a:buChar char="•"/>
            </a:pPr>
            <a:r>
              <a:rPr lang="es-ES" sz="1900" dirty="0" smtClean="0"/>
              <a:t>El producto es diseñado, codificado y testeado en cada sprint</a:t>
            </a:r>
          </a:p>
          <a:p>
            <a:endParaRPr lang="es-AR" dirty="0" smtClean="0"/>
          </a:p>
          <a:p>
            <a:r>
              <a:rPr lang="es-AR" dirty="0" smtClean="0"/>
              <a:t>Comentamos brevemente en que</a:t>
            </a:r>
            <a:r>
              <a:rPr lang="es-AR" baseline="0" dirty="0" smtClean="0"/>
              <a:t> consiste </a:t>
            </a:r>
            <a:r>
              <a:rPr lang="es-AR" baseline="0" dirty="0" err="1" smtClean="0"/>
              <a:t>Scrum</a:t>
            </a:r>
            <a:r>
              <a:rPr lang="es-AR" baseline="0" dirty="0" smtClean="0"/>
              <a:t>. </a:t>
            </a:r>
            <a:r>
              <a:rPr lang="es-AR" dirty="0" smtClean="0"/>
              <a:t>En esta metodología, catalogada dentro de las </a:t>
            </a:r>
            <a:r>
              <a:rPr lang="es-AR" dirty="0" err="1" smtClean="0"/>
              <a:t>metodologias</a:t>
            </a:r>
            <a:r>
              <a:rPr lang="es-AR" dirty="0" smtClean="0"/>
              <a:t> agiles, el proyecto se divide en iteraciones, llamadas </a:t>
            </a:r>
            <a:r>
              <a:rPr lang="es-AR" dirty="0" err="1" smtClean="0"/>
              <a:t>sprints</a:t>
            </a:r>
            <a:r>
              <a:rPr lang="es-AR" dirty="0" smtClean="0"/>
              <a:t>, y en cada iteración se crea un incremento entregable del producto. Cada iteración generalmente es de 1 a 4 semanas.</a:t>
            </a:r>
          </a:p>
          <a:p>
            <a:r>
              <a:rPr lang="es-AR" dirty="0" smtClean="0"/>
              <a:t>Los requisitos se mantienen en una lista priorizada llamada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. Al iniciar cada iteración (en la reunión de Sprint </a:t>
            </a:r>
            <a:r>
              <a:rPr lang="es-AR" dirty="0" err="1" smtClean="0"/>
              <a:t>Planning</a:t>
            </a:r>
            <a:r>
              <a:rPr lang="es-AR" dirty="0" smtClean="0"/>
              <a:t>), el equipo toma del </a:t>
            </a: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Backlog</a:t>
            </a:r>
            <a:r>
              <a:rPr lang="es-AR" dirty="0" smtClean="0"/>
              <a:t> la cantidad de trabajo a la que se puede comprometer a terminar. El equipo trabaja durante el sprint, reuniéndose diariamente para revisar el estado del sprint </a:t>
            </a:r>
            <a:r>
              <a:rPr lang="es-AR" dirty="0" err="1" smtClean="0"/>
              <a:t>backlog</a:t>
            </a:r>
            <a:r>
              <a:rPr lang="es-AR" dirty="0" smtClean="0"/>
              <a:t> y presenta los resultados al cliente al final del sprint en la reunión Sprint </a:t>
            </a:r>
            <a:r>
              <a:rPr lang="es-AR" dirty="0" err="1" smtClean="0"/>
              <a:t>Review</a:t>
            </a:r>
            <a:r>
              <a:rPr lang="es-AR" dirty="0" smtClean="0"/>
              <a:t>.</a:t>
            </a:r>
          </a:p>
          <a:p>
            <a:r>
              <a:rPr lang="es-AR" dirty="0" smtClean="0"/>
              <a:t>En SCRUM es importante la participación del cliente para dar </a:t>
            </a:r>
            <a:r>
              <a:rPr lang="es-AR" dirty="0" err="1" smtClean="0"/>
              <a:t>feedback</a:t>
            </a:r>
            <a:r>
              <a:rPr lang="es-AR" dirty="0" smtClean="0"/>
              <a:t> el final de cada iteración y asegurarse de que lo que se esta construyendo es lo que el quiere.</a:t>
            </a:r>
          </a:p>
          <a:p>
            <a:r>
              <a:rPr lang="es-AR" dirty="0" smtClean="0"/>
              <a:t>Una vez definida la metodología, veamos como vamos a administrar el proyecto?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0D17F-1641-467E-8598-9BF28AD17667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</a:t>
            </a:r>
            <a:r>
              <a:rPr lang="es-AR" b="1" baseline="0" dirty="0" smtClean="0"/>
              <a:t> Mariano</a:t>
            </a:r>
          </a:p>
          <a:p>
            <a:pPr>
              <a:buFontTx/>
              <a:buNone/>
            </a:pPr>
            <a:endParaRPr lang="es-AR" dirty="0" smtClean="0"/>
          </a:p>
          <a:p>
            <a:pPr>
              <a:buFontTx/>
              <a:buChar char="•"/>
            </a:pPr>
            <a:r>
              <a:rPr lang="es-AR" dirty="0" smtClean="0"/>
              <a:t>La herramienta principal que planeamos utilizar se llama </a:t>
            </a:r>
            <a:r>
              <a:rPr lang="es-AR" dirty="0" err="1" smtClean="0"/>
              <a:t>Wolof</a:t>
            </a:r>
            <a:r>
              <a:rPr lang="es-AR" dirty="0" smtClean="0"/>
              <a:t>. Esta</a:t>
            </a:r>
            <a:r>
              <a:rPr lang="es-AR" baseline="0" dirty="0" smtClean="0"/>
              <a:t> herramienta fue desarrollada por la empresa Southworks, que es donde yo trabajo actualmente.</a:t>
            </a:r>
            <a:endParaRPr lang="es-AR" dirty="0" smtClean="0"/>
          </a:p>
          <a:p>
            <a:pPr>
              <a:buFontTx/>
              <a:buChar char="•"/>
            </a:pPr>
            <a:r>
              <a:rPr lang="es-AR" dirty="0" smtClean="0"/>
              <a:t>Es una herramienta para administración de proyectos agiles, fuertemente orientada a SCRUM. Permite administrar el </a:t>
            </a:r>
            <a:r>
              <a:rPr lang="es-AR" dirty="0" err="1" smtClean="0"/>
              <a:t>backlog</a:t>
            </a:r>
            <a:r>
              <a:rPr lang="es-AR" dirty="0" smtClean="0"/>
              <a:t> del proyecto, los</a:t>
            </a:r>
            <a:r>
              <a:rPr lang="es-AR" baseline="0" dirty="0" smtClean="0"/>
              <a:t> sprint, las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y los entregables en</a:t>
            </a:r>
            <a:r>
              <a:rPr lang="es-AR" dirty="0" smtClean="0"/>
              <a:t> forma colaborativa.</a:t>
            </a:r>
          </a:p>
          <a:p>
            <a:pPr>
              <a:buFontTx/>
              <a:buChar char="•"/>
            </a:pPr>
            <a:r>
              <a:rPr lang="es-AR" dirty="0" smtClean="0"/>
              <a:t>Es online, lo cual ayuda al tiempo de preparación.</a:t>
            </a:r>
          </a:p>
          <a:p>
            <a:pPr>
              <a:buFontTx/>
              <a:buChar char="•"/>
            </a:pPr>
            <a:r>
              <a:rPr lang="es-AR" dirty="0" smtClean="0"/>
              <a:t>Permite priorizar los </a:t>
            </a:r>
            <a:r>
              <a:rPr lang="es-AR" dirty="0" err="1" smtClean="0"/>
              <a:t>items</a:t>
            </a:r>
            <a:r>
              <a:rPr lang="es-AR" dirty="0" smtClean="0"/>
              <a:t> del </a:t>
            </a:r>
            <a:r>
              <a:rPr lang="es-AR" dirty="0" err="1" smtClean="0"/>
              <a:t>backlog</a:t>
            </a:r>
            <a:r>
              <a:rPr lang="es-AR" dirty="0" smtClean="0"/>
              <a:t>, definir cuales se van a ejecutar en cada iteración y actualizar su estado a medida que se van ejecutando. </a:t>
            </a:r>
          </a:p>
          <a:p>
            <a:pPr>
              <a:buFontTx/>
              <a:buNone/>
            </a:pPr>
            <a:r>
              <a:rPr lang="es-AR" dirty="0" smtClean="0"/>
              <a:t>Presentada la herramienta,</a:t>
            </a:r>
            <a:r>
              <a:rPr lang="es-AR" baseline="0" dirty="0" smtClean="0"/>
              <a:t> a</a:t>
            </a:r>
            <a:r>
              <a:rPr lang="es-AR" dirty="0" smtClean="0"/>
              <a:t>hora nos va a contar un poco mas en detalle sobre la planificación del</a:t>
            </a:r>
            <a:r>
              <a:rPr lang="es-AR" baseline="0" dirty="0" smtClean="0"/>
              <a:t> proyecto</a:t>
            </a:r>
            <a:r>
              <a:rPr lang="es-AR" dirty="0" smtClean="0"/>
              <a:t>.</a:t>
            </a:r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42958-A0D6-4087-AA86-0F579BF6563F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es-AR" b="1" dirty="0" smtClean="0">
                <a:solidFill>
                  <a:schemeClr val="accent6">
                    <a:lumMod val="75000"/>
                  </a:schemeClr>
                </a:solidFill>
              </a:rPr>
              <a:t>Speaker: Juan Pablo</a:t>
            </a:r>
          </a:p>
          <a:p>
            <a:pPr eaLnBrk="1" hangingPunct="1">
              <a:defRPr/>
            </a:pPr>
            <a:endParaRPr lang="es-A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s-AR" b="0" dirty="0" smtClean="0">
                <a:solidFill>
                  <a:schemeClr val="accent6">
                    <a:lumMod val="75000"/>
                  </a:schemeClr>
                </a:solidFill>
              </a:rPr>
              <a:t>Alcance:</a:t>
            </a: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El alcance lo definiremos las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baseline="0" dirty="0" smtClean="0"/>
              <a:t> que arreglemos con el cliente y el mapa de entregables</a:t>
            </a:r>
            <a:r>
              <a:rPr lang="es-AR" dirty="0" smtClean="0"/>
              <a:t>. La</a:t>
            </a:r>
            <a:r>
              <a:rPr lang="es-AR" baseline="0" dirty="0" smtClean="0"/>
              <a:t> documentación de cada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Story</a:t>
            </a:r>
            <a:r>
              <a:rPr lang="es-AR" baseline="0" dirty="0" smtClean="0"/>
              <a:t> así como el mapa de entregables estará disponible online en el sitio de nuestro proyecto en el sistema </a:t>
            </a:r>
            <a:r>
              <a:rPr lang="es-AR" baseline="0" dirty="0" err="1" smtClean="0"/>
              <a:t>Wolof</a:t>
            </a:r>
            <a:r>
              <a:rPr lang="es-AR" baseline="0" dirty="0" smtClean="0"/>
              <a:t>.</a:t>
            </a:r>
            <a:endParaRPr lang="es-AR" dirty="0" smtClean="0"/>
          </a:p>
          <a:p>
            <a:pPr eaLnBrk="1" hangingPunct="1">
              <a:defRPr/>
            </a:pPr>
            <a:endParaRPr lang="es-AR" dirty="0" smtClean="0"/>
          </a:p>
          <a:p>
            <a:pPr eaLnBrk="1" hangingPunct="1">
              <a:defRPr/>
            </a:pPr>
            <a:r>
              <a:rPr lang="es-AR" dirty="0" smtClean="0"/>
              <a:t>Estimaciones: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AR" dirty="0" smtClean="0">
                <a:solidFill>
                  <a:srgbClr val="000000"/>
                </a:solidFill>
              </a:rPr>
              <a:t>(Basados en la experiencia de los miembros del equipo), L</a:t>
            </a:r>
            <a:r>
              <a:rPr lang="es-AR" dirty="0" smtClean="0"/>
              <a:t>as</a:t>
            </a:r>
            <a:r>
              <a:rPr lang="es-AR" baseline="0" dirty="0" smtClean="0"/>
              <a:t> estimaciones se </a:t>
            </a:r>
            <a:r>
              <a:rPr lang="es-AR" baseline="0" dirty="0" err="1" smtClean="0"/>
              <a:t>haran</a:t>
            </a:r>
            <a:r>
              <a:rPr lang="es-AR" baseline="0" dirty="0" smtClean="0"/>
              <a:t> mediante la </a:t>
            </a:r>
            <a:r>
              <a:rPr lang="es-AR" baseline="0" dirty="0" err="1" smtClean="0"/>
              <a:t>tecnica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.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r</a:t>
            </a:r>
            <a:r>
              <a:rPr lang="es-AR" dirty="0" smtClean="0">
                <a:solidFill>
                  <a:srgbClr val="000000"/>
                </a:solidFill>
              </a:rPr>
              <a:t>ealizadas por el equipo de desarrollo y desarrolladas en cada reunión de Sprint </a:t>
            </a:r>
            <a:r>
              <a:rPr lang="es-AR" dirty="0" err="1" smtClean="0">
                <a:solidFill>
                  <a:srgbClr val="000000"/>
                </a:solidFill>
              </a:rPr>
              <a:t>Planning</a:t>
            </a:r>
            <a:r>
              <a:rPr lang="es-AR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>
              <a:defRPr/>
            </a:pPr>
            <a:r>
              <a:rPr lang="es-AR" dirty="0" err="1" smtClean="0"/>
              <a:t>Planning</a:t>
            </a:r>
            <a:r>
              <a:rPr lang="es-AR" baseline="0" dirty="0" smtClean="0"/>
              <a:t> </a:t>
            </a:r>
            <a:r>
              <a:rPr lang="es-AR" baseline="0" dirty="0" err="1" smtClean="0"/>
              <a:t>Poker</a:t>
            </a:r>
            <a:r>
              <a:rPr lang="es-AR" baseline="0" dirty="0" smtClean="0"/>
              <a:t> e</a:t>
            </a:r>
            <a:r>
              <a:rPr lang="es-AR" dirty="0" smtClean="0"/>
              <a:t>s una </a:t>
            </a:r>
            <a:r>
              <a:rPr lang="es-AR" dirty="0" err="1" smtClean="0"/>
              <a:t>tecnica</a:t>
            </a:r>
            <a:r>
              <a:rPr lang="es-AR" dirty="0" smtClean="0"/>
              <a:t> de </a:t>
            </a:r>
            <a:r>
              <a:rPr lang="es-AR" dirty="0" err="1" smtClean="0"/>
              <a:t>estimacion</a:t>
            </a:r>
            <a:r>
              <a:rPr lang="es-AR" dirty="0" smtClean="0"/>
              <a:t> donde varias personas primero debaten, y luego estiman cierto esfuerzo utilizando cartas con valores predefinidos, y las muestran en simultaneo. Luego, si hay extremos, se discute el por que de los mismos hasta llegar a un acuerdo. Existe una pagina web que permite la realización de este procedimiento online</a:t>
            </a:r>
            <a:r>
              <a:rPr lang="es-AR" baseline="0" dirty="0" smtClean="0"/>
              <a:t>.</a:t>
            </a:r>
            <a:endParaRPr lang="es-AR" dirty="0" smtClean="0"/>
          </a:p>
          <a:p>
            <a:pPr eaLnBrk="1" hangingPunct="1"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err="1" smtClean="0"/>
              <a:t>Calendarizacion</a:t>
            </a:r>
            <a:r>
              <a:rPr lang="es-AR" dirty="0" smtClean="0"/>
              <a:t>: </a:t>
            </a:r>
            <a:r>
              <a:rPr lang="es-AR" b="1" dirty="0" err="1" smtClean="0"/>
              <a:t>Backlog</a:t>
            </a:r>
            <a:r>
              <a:rPr lang="es-AR" dirty="0" smtClean="0"/>
              <a:t>. El sistema permite agregar </a:t>
            </a:r>
            <a:r>
              <a:rPr lang="es-AR" dirty="0" err="1" smtClean="0"/>
              <a:t>user</a:t>
            </a:r>
            <a:r>
              <a:rPr lang="es-AR" dirty="0" smtClean="0"/>
              <a:t> </a:t>
            </a:r>
            <a:r>
              <a:rPr lang="es-AR" dirty="0" err="1" smtClean="0"/>
              <a:t>stories</a:t>
            </a:r>
            <a:r>
              <a:rPr lang="es-AR" dirty="0" smtClean="0"/>
              <a:t> al </a:t>
            </a:r>
            <a:r>
              <a:rPr lang="es-AR" dirty="0" err="1" smtClean="0"/>
              <a:t>backlog</a:t>
            </a:r>
            <a:r>
              <a:rPr lang="es-AR" dirty="0" smtClean="0"/>
              <a:t>, y teniendo en cuenta la capacidad</a:t>
            </a:r>
            <a:r>
              <a:rPr lang="es-AR" baseline="0" dirty="0" smtClean="0"/>
              <a:t> </a:t>
            </a:r>
            <a:r>
              <a:rPr lang="es-AR" dirty="0" smtClean="0"/>
              <a:t>del equipo, tomada una por default al comenzar el proyecto y luego calculada a partir de una estadística de lo realmente completado, va dividiendo el trabajo por hacer en </a:t>
            </a:r>
            <a:r>
              <a:rPr lang="es-AR" dirty="0" err="1" smtClean="0"/>
              <a:t>sprints</a:t>
            </a:r>
            <a:r>
              <a:rPr lang="es-AR" dirty="0" smtClean="0"/>
              <a:t> fijando fechas (de acuerdo al valor de </a:t>
            </a:r>
            <a:r>
              <a:rPr lang="es-AR" dirty="0" err="1" smtClean="0"/>
              <a:t>duracion</a:t>
            </a:r>
            <a:r>
              <a:rPr lang="es-AR" dirty="0" smtClean="0"/>
              <a:t> de sprint dado en la </a:t>
            </a:r>
            <a:r>
              <a:rPr lang="es-AR" dirty="0" err="1" smtClean="0"/>
              <a:t>configuracion</a:t>
            </a:r>
            <a:r>
              <a:rPr lang="es-AR" dirty="0" smtClean="0"/>
              <a:t>), lo cual permite tener una calendarización de lo que se esta llevando a cabo.</a:t>
            </a:r>
          </a:p>
          <a:p>
            <a:pPr eaLnBrk="1" hangingPunct="1"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AR" dirty="0" smtClean="0">
                <a:solidFill>
                  <a:srgbClr val="000000"/>
                </a:solidFill>
              </a:rPr>
              <a:t>Equipo y Roles: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b="1" dirty="0" smtClean="0">
                <a:solidFill>
                  <a:srgbClr val="000000"/>
                </a:solidFill>
              </a:rPr>
              <a:t>ET </a:t>
            </a:r>
            <a:r>
              <a:rPr lang="es-AR" dirty="0" smtClean="0">
                <a:solidFill>
                  <a:srgbClr val="000000"/>
                </a:solidFill>
              </a:rPr>
              <a:t>definido en un diagrama de a pares de Equipo de Trabajo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b="1" dirty="0" smtClean="0">
                <a:solidFill>
                  <a:srgbClr val="000000"/>
                </a:solidFill>
              </a:rPr>
              <a:t>Roles</a:t>
            </a:r>
            <a:r>
              <a:rPr lang="es-AR" dirty="0" smtClean="0">
                <a:solidFill>
                  <a:srgbClr val="000000"/>
                </a:solidFill>
              </a:rPr>
              <a:t> contemplados por la metodología (</a:t>
            </a:r>
            <a:r>
              <a:rPr lang="es-AR" dirty="0" err="1" smtClean="0">
                <a:solidFill>
                  <a:srgbClr val="000000"/>
                </a:solidFill>
              </a:rPr>
              <a:t>ProductOwner</a:t>
            </a:r>
            <a:r>
              <a:rPr lang="es-AR" dirty="0" smtClean="0">
                <a:solidFill>
                  <a:srgbClr val="000000"/>
                </a:solidFill>
              </a:rPr>
              <a:t>, </a:t>
            </a:r>
            <a:r>
              <a:rPr lang="es-AR" dirty="0" err="1" smtClean="0">
                <a:solidFill>
                  <a:srgbClr val="000000"/>
                </a:solidFill>
              </a:rPr>
              <a:t>ScrumMaster</a:t>
            </a:r>
            <a:r>
              <a:rPr lang="es-AR" dirty="0" smtClean="0">
                <a:solidFill>
                  <a:srgbClr val="000000"/>
                </a:solidFill>
              </a:rPr>
              <a:t>, </a:t>
            </a:r>
            <a:r>
              <a:rPr lang="es-AR" dirty="0" err="1" smtClean="0">
                <a:solidFill>
                  <a:srgbClr val="000000"/>
                </a:solidFill>
              </a:rPr>
              <a:t>ScrumTeam</a:t>
            </a:r>
            <a:r>
              <a:rPr lang="es-AR" dirty="0" smtClean="0">
                <a:solidFill>
                  <a:srgbClr val="000000"/>
                </a:solidFill>
              </a:rPr>
              <a:t>)</a:t>
            </a:r>
            <a:r>
              <a:rPr lang="ar-SA" dirty="0" smtClean="0">
                <a:solidFill>
                  <a:srgbClr val="000000"/>
                </a:solidFill>
              </a:rPr>
              <a:t>‏</a:t>
            </a:r>
            <a:endParaRPr lang="es-AR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endParaRPr lang="es-AR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s-AR" dirty="0" smtClean="0">
                <a:solidFill>
                  <a:srgbClr val="000000"/>
                </a:solidFill>
              </a:rPr>
              <a:t>Asignación</a:t>
            </a:r>
            <a:r>
              <a:rPr lang="es-AR" baseline="0" dirty="0" smtClean="0">
                <a:solidFill>
                  <a:srgbClr val="000000"/>
                </a:solidFill>
              </a:rPr>
              <a:t> de Tareas.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dirty="0" err="1" smtClean="0">
                <a:solidFill>
                  <a:srgbClr val="000000"/>
                </a:solidFill>
              </a:rPr>
              <a:t>Autogestionado</a:t>
            </a:r>
            <a:r>
              <a:rPr lang="es-AR" dirty="0" smtClean="0">
                <a:solidFill>
                  <a:srgbClr val="000000"/>
                </a:solidFill>
              </a:rPr>
              <a:t> por el equipo de trabajo durante cada Sprint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AR" dirty="0" smtClean="0">
                <a:solidFill>
                  <a:srgbClr val="000000"/>
                </a:solidFill>
              </a:rPr>
              <a:t>Cada integrante elige una tarea de las que deben ejecutarse y se compromete a terminarla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endParaRPr lang="es-AR" dirty="0" smtClean="0"/>
          </a:p>
          <a:p>
            <a:pPr eaLnBrk="1" hangingPunct="1">
              <a:defRPr/>
            </a:pPr>
            <a:endParaRPr lang="es-AR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 Jonathan </a:t>
            </a:r>
          </a:p>
          <a:p>
            <a:pPr eaLnBrk="1" hangingPunct="1"/>
            <a:endParaRPr lang="es-AR" dirty="0" smtClean="0"/>
          </a:p>
          <a:p>
            <a:pPr eaLnBrk="1" hangingPunct="1"/>
            <a:r>
              <a:rPr lang="es-AR" dirty="0" smtClean="0"/>
              <a:t>Nos</a:t>
            </a:r>
            <a:r>
              <a:rPr lang="es-AR" baseline="0" dirty="0" smtClean="0"/>
              <a:t> vamos a concentrar en la </a:t>
            </a:r>
            <a:r>
              <a:rPr lang="es-AR" baseline="0" dirty="0" err="1" smtClean="0"/>
              <a:t>documentacion</a:t>
            </a:r>
            <a:r>
              <a:rPr lang="es-AR" baseline="0" dirty="0" smtClean="0"/>
              <a:t> de </a:t>
            </a:r>
            <a:r>
              <a:rPr lang="es-AR" baseline="0" dirty="0" err="1" smtClean="0"/>
              <a:t>User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Stories</a:t>
            </a:r>
            <a:r>
              <a:rPr lang="es-AR" baseline="0" dirty="0" smtClean="0"/>
              <a:t> que pasaran luego a formar parte del </a:t>
            </a:r>
            <a:r>
              <a:rPr lang="es-AR" baseline="0" dirty="0" err="1" smtClean="0"/>
              <a:t>Backlog</a:t>
            </a:r>
            <a:r>
              <a:rPr lang="es-AR" baseline="0" dirty="0" smtClean="0"/>
              <a:t>. Todo dentro del sistema </a:t>
            </a:r>
            <a:r>
              <a:rPr lang="es-AR" baseline="0" dirty="0" err="1" smtClean="0"/>
              <a:t>Wolof</a:t>
            </a:r>
            <a:r>
              <a:rPr lang="es-AR" baseline="0" dirty="0" smtClean="0"/>
              <a:t>.</a:t>
            </a:r>
          </a:p>
          <a:p>
            <a:pPr eaLnBrk="1" hangingPunct="1"/>
            <a:r>
              <a:rPr lang="es-AR" baseline="0" dirty="0" smtClean="0"/>
              <a:t>Opcionalmente realizaremos diagramas de casos de uso si fuera necesario.</a:t>
            </a:r>
          </a:p>
          <a:p>
            <a:pPr eaLnBrk="1" hangingPunct="1"/>
            <a:r>
              <a:rPr lang="es-AR" baseline="0" dirty="0" err="1" smtClean="0"/>
              <a:t>Tambien</a:t>
            </a:r>
            <a:r>
              <a:rPr lang="es-AR" baseline="0" dirty="0" smtClean="0"/>
              <a:t> vamos a realizar </a:t>
            </a:r>
            <a:r>
              <a:rPr lang="es-AR" baseline="0" dirty="0" err="1" smtClean="0"/>
              <a:t>mockups</a:t>
            </a:r>
            <a:r>
              <a:rPr lang="es-AR" baseline="0" dirty="0" smtClean="0"/>
              <a:t> de pantallas mediante la herramienta </a:t>
            </a:r>
            <a:r>
              <a:rPr lang="es-AR" baseline="0" dirty="0" err="1" smtClean="0"/>
              <a:t>Balsamiq</a:t>
            </a:r>
            <a:r>
              <a:rPr lang="es-AR" baseline="0" dirty="0" smtClean="0"/>
              <a:t>. Los </a:t>
            </a:r>
            <a:r>
              <a:rPr lang="es-AR" baseline="0" dirty="0" err="1" smtClean="0"/>
              <a:t>mockup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seran</a:t>
            </a:r>
            <a:r>
              <a:rPr lang="es-AR" baseline="0" dirty="0" smtClean="0"/>
              <a:t> validados con el usuario hasta obtener un diseño satisfactorio.</a:t>
            </a:r>
            <a:endParaRPr lang="es-AR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DC3AE-307C-4E78-927A-4158402C8BF3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AR" b="1" dirty="0" smtClean="0"/>
              <a:t>Speaker: Jonathan </a:t>
            </a:r>
          </a:p>
          <a:p>
            <a:pPr eaLnBrk="1" hangingPunct="1"/>
            <a:endParaRPr lang="es-AR" dirty="0" smtClean="0"/>
          </a:p>
          <a:p>
            <a:pPr>
              <a:buFont typeface="Arial" charset="0"/>
              <a:buChar char="•"/>
            </a:pPr>
            <a:r>
              <a:rPr lang="es-ES_tradnl" baseline="0" dirty="0" smtClean="0"/>
              <a:t> Por el lado del versionado: Vamos a utilizar un repositorio SVN (Google </a:t>
            </a:r>
            <a:r>
              <a:rPr lang="es-ES_tradnl" baseline="0" dirty="0" err="1" smtClean="0"/>
              <a:t>Code</a:t>
            </a:r>
            <a:r>
              <a:rPr lang="es-ES_tradnl" baseline="0" dirty="0" smtClean="0"/>
              <a:t>) para administrar el control de versiones del proyecto. Como cliente vamos a utilizar </a:t>
            </a:r>
            <a:r>
              <a:rPr lang="es-ES_tradnl" baseline="0" dirty="0" err="1" smtClean="0"/>
              <a:t>TortoiseSVN</a:t>
            </a:r>
            <a:r>
              <a:rPr lang="es-ES_tradnl" baseline="0" dirty="0" smtClean="0"/>
              <a:t>.</a:t>
            </a:r>
            <a:endParaRPr lang="es-AR" baseline="0" dirty="0" smtClean="0"/>
          </a:p>
          <a:p>
            <a:pPr>
              <a:buFont typeface="Arial" charset="0"/>
              <a:buChar char="•"/>
            </a:pPr>
            <a:r>
              <a:rPr lang="es-AR" baseline="0" dirty="0" smtClean="0"/>
              <a:t> Por el lado de la configuración: Vamos a mantener un documento con toda la información de configuración de ambiente necesaria para utilizar y levantar la aplicación en un servidor.</a:t>
            </a:r>
          </a:p>
          <a:p>
            <a:pPr>
              <a:buFont typeface="Arial" charset="0"/>
              <a:buChar char="•"/>
            </a:pPr>
            <a:r>
              <a:rPr lang="es-AR" baseline="0" dirty="0" smtClean="0"/>
              <a:t>Para el ambiente de desarrollo: Dispondremos de una máquina virtual preparada con todos los prerrequisitos de software para desarrollar el sistema.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4A950-2CA0-4741-A25E-EBFB83F43E40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 Mariano</a:t>
            </a:r>
          </a:p>
          <a:p>
            <a:pPr>
              <a:buFontTx/>
              <a:buNone/>
            </a:pPr>
            <a:endParaRPr lang="es-AR" dirty="0" smtClean="0"/>
          </a:p>
          <a:p>
            <a:pPr>
              <a:buFontTx/>
              <a:buNone/>
            </a:pPr>
            <a:r>
              <a:rPr lang="es-AR" dirty="0" smtClean="0"/>
              <a:t>Para diseñar</a:t>
            </a:r>
            <a:r>
              <a:rPr lang="es-AR" baseline="0" dirty="0" smtClean="0"/>
              <a:t> y </a:t>
            </a:r>
            <a:r>
              <a:rPr lang="es-AR" dirty="0" smtClean="0"/>
              <a:t>documentar</a:t>
            </a:r>
            <a:r>
              <a:rPr lang="es-AR" baseline="0" dirty="0" smtClean="0"/>
              <a:t> la arquitectura del sistema usaremos distintos tipos de mapas.</a:t>
            </a:r>
          </a:p>
          <a:p>
            <a:pPr>
              <a:buFontTx/>
              <a:buNone/>
            </a:pPr>
            <a:r>
              <a:rPr lang="es-AR" baseline="0" dirty="0" err="1" smtClean="0"/>
              <a:t>Aca</a:t>
            </a:r>
            <a:r>
              <a:rPr lang="es-AR" baseline="0" dirty="0" smtClean="0"/>
              <a:t> podemos observar la primera versión de la Arquitectura a gran escala del sistema (todavía tenemos que validarlo con el cliente).</a:t>
            </a:r>
          </a:p>
          <a:p>
            <a:pPr>
              <a:buFontTx/>
              <a:buNone/>
            </a:pPr>
            <a:endParaRPr lang="es-AR" dirty="0" smtClean="0"/>
          </a:p>
          <a:p>
            <a:pPr eaLnBrk="1" hangingPunct="1"/>
            <a:r>
              <a:rPr lang="es-AR" dirty="0" smtClean="0"/>
              <a:t>En este</a:t>
            </a:r>
            <a:r>
              <a:rPr lang="es-AR" baseline="0" dirty="0" smtClean="0"/>
              <a:t> mapa podemos observar que: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AR" baseline="0" dirty="0" smtClean="0"/>
              <a:t>Para resolver el problema de la autenticación de los usuarios, nuestro sistema no realizará autenticación propia sino que la misma esta delegada a un servicio que autentica contra el </a:t>
            </a:r>
            <a:r>
              <a:rPr lang="es-AR" baseline="0" dirty="0" err="1" smtClean="0"/>
              <a:t>Actve</a:t>
            </a:r>
            <a:r>
              <a:rPr lang="es-AR" baseline="0" dirty="0" smtClean="0"/>
              <a:t> </a:t>
            </a:r>
            <a:r>
              <a:rPr lang="es-AR" baseline="0" dirty="0" err="1" smtClean="0"/>
              <a:t>Directory</a:t>
            </a:r>
            <a:r>
              <a:rPr lang="es-AR" baseline="0" dirty="0" smtClean="0"/>
              <a:t> del </a:t>
            </a:r>
            <a:r>
              <a:rPr lang="es-AR" baseline="0" dirty="0" err="1" smtClean="0"/>
              <a:t>Call</a:t>
            </a:r>
            <a:r>
              <a:rPr lang="es-AR" baseline="0" dirty="0" smtClean="0"/>
              <a:t> Center. Nuestro sistema </a:t>
            </a:r>
            <a:r>
              <a:rPr lang="es-AR" i="1" baseline="0" dirty="0" smtClean="0"/>
              <a:t>confiará </a:t>
            </a:r>
            <a:r>
              <a:rPr lang="es-AR" i="0" baseline="0" dirty="0" smtClean="0"/>
              <a:t>en este servicio. Esto significa que nuestro sistema no requerirá un nuevo </a:t>
            </a:r>
            <a:r>
              <a:rPr lang="es-AR" i="0" baseline="0" dirty="0" err="1" smtClean="0"/>
              <a:t>provisioning</a:t>
            </a:r>
            <a:r>
              <a:rPr lang="es-AR" i="0" baseline="0" dirty="0" smtClean="0"/>
              <a:t> de usuarios.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AR" i="0" baseline="0" dirty="0" smtClean="0"/>
              <a:t>Nuestro sistema contará con un proceso constante que procesará los datos de los archivos que los sistemas externos generan y actualizará nuestra base de datos.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AR" i="0" baseline="0" dirty="0" smtClean="0"/>
              <a:t>Por ultimo, el sitio web del sistema consumirá esta misma base de datos para mostrar todas las métricas.</a:t>
            </a:r>
          </a:p>
          <a:p>
            <a:pPr eaLnBrk="1" hangingPunct="1"/>
            <a:endParaRPr lang="es-AR" i="0" baseline="0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69C3A0-B024-4FB1-A480-5EA31CD9EEDB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 Mariano</a:t>
            </a:r>
          </a:p>
          <a:p>
            <a:endParaRPr lang="es-AR" dirty="0" smtClean="0"/>
          </a:p>
          <a:p>
            <a:pPr>
              <a:buFontTx/>
              <a:buChar char="•"/>
            </a:pPr>
            <a:r>
              <a:rPr lang="es-AR" dirty="0" err="1" smtClean="0"/>
              <a:t>Metiendonos</a:t>
            </a:r>
            <a:r>
              <a:rPr lang="es-AR" dirty="0" smtClean="0"/>
              <a:t> un poco mas en los detalles del proyecto, nuestra idea es programar sobre Visual Studio 2010 (.NET</a:t>
            </a:r>
            <a:r>
              <a:rPr lang="es-AR" baseline="0" dirty="0" smtClean="0"/>
              <a:t> Framework 4</a:t>
            </a:r>
            <a:r>
              <a:rPr lang="es-AR" dirty="0" smtClean="0"/>
              <a:t>), base en SQL Server 2008 R2 Express.</a:t>
            </a:r>
          </a:p>
          <a:p>
            <a:pPr>
              <a:buFontTx/>
              <a:buChar char="•"/>
            </a:pPr>
            <a:r>
              <a:rPr lang="es-AR" dirty="0" smtClean="0"/>
              <a:t>Para</a:t>
            </a:r>
            <a:r>
              <a:rPr lang="es-AR" baseline="0" dirty="0" smtClean="0"/>
              <a:t> el manejo de identidad de los usuarios vamos a usar Windows </a:t>
            </a:r>
            <a:r>
              <a:rPr lang="es-AR" baseline="0" dirty="0" err="1" smtClean="0"/>
              <a:t>Identity</a:t>
            </a:r>
            <a:r>
              <a:rPr lang="es-AR" baseline="0" dirty="0" smtClean="0"/>
              <a:t> </a:t>
            </a:r>
            <a:r>
              <a:rPr lang="es-AR" baseline="0" dirty="0" err="1" smtClean="0"/>
              <a:t>Foundation</a:t>
            </a:r>
            <a:r>
              <a:rPr lang="es-AR" baseline="0" dirty="0" smtClean="0"/>
              <a:t> (WIF)</a:t>
            </a:r>
            <a:endParaRPr lang="es-AR" dirty="0" smtClean="0"/>
          </a:p>
          <a:p>
            <a:pPr>
              <a:buFontTx/>
              <a:buChar char="•"/>
            </a:pPr>
            <a:r>
              <a:rPr lang="es-AR" dirty="0" smtClean="0"/>
              <a:t>El sistema va a ser Web, para que los clientes usen el sistema a través de internet, esto permite acceder simplemente desde un browser, sin necesidad de instalar nada, y poder funcionar con muy bajos recursos.</a:t>
            </a:r>
          </a:p>
          <a:p>
            <a:pPr>
              <a:buFontTx/>
              <a:buChar char="•"/>
            </a:pPr>
            <a:endParaRPr lang="es-AR" dirty="0" smtClean="0"/>
          </a:p>
          <a:p>
            <a:pPr eaLnBrk="1" hangingPunct="1"/>
            <a:endParaRPr lang="es-AR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AC4B-1C41-41C5-8B73-AFF1C9F3356C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AR" b="1" dirty="0" smtClean="0"/>
              <a:t>Speaker: Mariano</a:t>
            </a:r>
          </a:p>
          <a:p>
            <a:pPr eaLnBrk="1" hangingPunct="1"/>
            <a:endParaRPr lang="es-AR" dirty="0" smtClean="0"/>
          </a:p>
          <a:p>
            <a:pPr eaLnBrk="1" hangingPunct="1"/>
            <a:r>
              <a:rPr lang="es-ES_tradnl" baseline="0" dirty="0" smtClean="0"/>
              <a:t>El </a:t>
            </a:r>
            <a:r>
              <a:rPr lang="es-ES_tradnl" baseline="0" dirty="0" err="1" smtClean="0"/>
              <a:t>framework</a:t>
            </a:r>
            <a:r>
              <a:rPr lang="es-ES_tradnl" baseline="0" dirty="0" smtClean="0"/>
              <a:t> de pruebas unitarias y herramientas que vamos a usar es el </a:t>
            </a:r>
            <a:r>
              <a:rPr lang="es-ES_tradnl" baseline="0" dirty="0" err="1" smtClean="0"/>
              <a:t>qlas</a:t>
            </a:r>
            <a:r>
              <a:rPr lang="es-ES_tradnl" baseline="0" dirty="0" smtClean="0"/>
              <a:t> que provee el Visual Studio 2010.</a:t>
            </a:r>
          </a:p>
          <a:p>
            <a:pPr eaLnBrk="1" hangingPunct="1"/>
            <a:endParaRPr lang="es-ES_tradnl" baseline="0" dirty="0" smtClean="0"/>
          </a:p>
          <a:p>
            <a:pPr eaLnBrk="1" hangingPunct="1"/>
            <a:endParaRPr lang="es-ES_tradnl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6C63F-ADE0-465A-AA7C-9EE6F7B38A3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5" name="Group 9"/>
          <p:cNvGrpSpPr>
            <a:grpSpLocks/>
          </p:cNvGrpSpPr>
          <p:nvPr userDrawn="1"/>
        </p:nvGrpSpPr>
        <p:grpSpPr bwMode="auto">
          <a:xfrm>
            <a:off x="-56956" y="785794"/>
            <a:ext cx="1128494" cy="4156786"/>
            <a:chOff x="-36" y="174"/>
            <a:chExt cx="589" cy="2051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20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17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9539E-1DAE-4CC2-9D0B-35491EFFA1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5E5A8-4780-4511-86CF-30B58DFC16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ítulo y 2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half" idx="3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17178-1719-4FAC-BE0F-728937FC05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F3D8A-6DCE-4726-82DB-608FE5CA77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B46FA-F7C4-4C25-86E9-52DE9925ADD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FBDE-80D1-4C64-90FD-D9F058010CB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BC1EC-BB1F-4361-90D4-1730362D38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05D1B-9D87-4179-8DBE-823420A076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8CCD-CE67-49C4-BC4C-A6474B9251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0BDA-8C5F-4235-9056-861BD194B5D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BC21-0342-4990-98D3-C81AC2DA23D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891D7-97C3-46B0-9418-38F475806ED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46451-6193-4681-9ED4-9941E7D281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D8F0-8E17-48DA-BFE2-B6A57233EB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9"/>
          <p:cNvGrpSpPr>
            <a:grpSpLocks/>
          </p:cNvGrpSpPr>
          <p:nvPr/>
        </p:nvGrpSpPr>
        <p:grpSpPr bwMode="auto">
          <a:xfrm>
            <a:off x="-57150" y="276225"/>
            <a:ext cx="935038" cy="3255963"/>
            <a:chOff x="-36" y="174"/>
            <a:chExt cx="589" cy="2051"/>
          </a:xfrm>
        </p:grpSpPr>
        <p:grpSp>
          <p:nvGrpSpPr>
            <p:cNvPr id="5128" name="Group 4"/>
            <p:cNvGrpSpPr>
              <a:grpSpLocks/>
            </p:cNvGrpSpPr>
            <p:nvPr/>
          </p:nvGrpSpPr>
          <p:grpSpPr bwMode="auto">
            <a:xfrm>
              <a:off x="-36" y="609"/>
              <a:ext cx="589" cy="1616"/>
              <a:chOff x="-36" y="609"/>
              <a:chExt cx="589" cy="1616"/>
            </a:xfrm>
          </p:grpSpPr>
          <p:sp>
            <p:nvSpPr>
              <p:cNvPr id="1026" name="Freeform 2"/>
              <p:cNvSpPr>
                <a:spLocks/>
              </p:cNvSpPr>
              <p:nvPr/>
            </p:nvSpPr>
            <p:spPr bwMode="auto">
              <a:xfrm>
                <a:off x="-3" y="609"/>
                <a:ext cx="556" cy="16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4" y="74"/>
                  </a:cxn>
                  <a:cxn ang="0">
                    <a:pos x="234" y="159"/>
                  </a:cxn>
                  <a:cxn ang="0">
                    <a:pos x="329" y="251"/>
                  </a:cxn>
                  <a:cxn ang="0">
                    <a:pos x="370" y="301"/>
                  </a:cxn>
                  <a:cxn ang="0">
                    <a:pos x="408" y="352"/>
                  </a:cxn>
                  <a:cxn ang="0">
                    <a:pos x="442" y="405"/>
                  </a:cxn>
                  <a:cxn ang="0">
                    <a:pos x="471" y="459"/>
                  </a:cxn>
                  <a:cxn ang="0">
                    <a:pos x="496" y="515"/>
                  </a:cxn>
                  <a:cxn ang="0">
                    <a:pos x="517" y="572"/>
                  </a:cxn>
                  <a:cxn ang="0">
                    <a:pos x="534" y="629"/>
                  </a:cxn>
                  <a:cxn ang="0">
                    <a:pos x="546" y="688"/>
                  </a:cxn>
                  <a:cxn ang="0">
                    <a:pos x="553" y="747"/>
                  </a:cxn>
                  <a:cxn ang="0">
                    <a:pos x="555" y="807"/>
                  </a:cxn>
                  <a:cxn ang="0">
                    <a:pos x="553" y="867"/>
                  </a:cxn>
                  <a:cxn ang="0">
                    <a:pos x="546" y="927"/>
                  </a:cxn>
                  <a:cxn ang="0">
                    <a:pos x="534" y="986"/>
                  </a:cxn>
                  <a:cxn ang="0">
                    <a:pos x="517" y="1043"/>
                  </a:cxn>
                  <a:cxn ang="0">
                    <a:pos x="496" y="1100"/>
                  </a:cxn>
                  <a:cxn ang="0">
                    <a:pos x="471" y="1155"/>
                  </a:cxn>
                  <a:cxn ang="0">
                    <a:pos x="442" y="1210"/>
                  </a:cxn>
                  <a:cxn ang="0">
                    <a:pos x="408" y="1263"/>
                  </a:cxn>
                  <a:cxn ang="0">
                    <a:pos x="370" y="1314"/>
                  </a:cxn>
                  <a:cxn ang="0">
                    <a:pos x="329" y="1363"/>
                  </a:cxn>
                  <a:cxn ang="0">
                    <a:pos x="234" y="1456"/>
                  </a:cxn>
                  <a:cxn ang="0">
                    <a:pos x="124" y="1540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1615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556" h="1616">
                    <a:moveTo>
                      <a:pt x="0" y="0"/>
                    </a:moveTo>
                    <a:lnTo>
                      <a:pt x="124" y="74"/>
                    </a:lnTo>
                    <a:lnTo>
                      <a:pt x="234" y="159"/>
                    </a:lnTo>
                    <a:lnTo>
                      <a:pt x="329" y="251"/>
                    </a:lnTo>
                    <a:lnTo>
                      <a:pt x="370" y="301"/>
                    </a:lnTo>
                    <a:lnTo>
                      <a:pt x="408" y="352"/>
                    </a:lnTo>
                    <a:lnTo>
                      <a:pt x="442" y="405"/>
                    </a:lnTo>
                    <a:lnTo>
                      <a:pt x="471" y="459"/>
                    </a:lnTo>
                    <a:lnTo>
                      <a:pt x="496" y="515"/>
                    </a:lnTo>
                    <a:lnTo>
                      <a:pt x="517" y="572"/>
                    </a:lnTo>
                    <a:lnTo>
                      <a:pt x="534" y="629"/>
                    </a:lnTo>
                    <a:lnTo>
                      <a:pt x="546" y="688"/>
                    </a:lnTo>
                    <a:lnTo>
                      <a:pt x="553" y="747"/>
                    </a:lnTo>
                    <a:lnTo>
                      <a:pt x="555" y="807"/>
                    </a:lnTo>
                    <a:lnTo>
                      <a:pt x="553" y="867"/>
                    </a:lnTo>
                    <a:lnTo>
                      <a:pt x="546" y="927"/>
                    </a:lnTo>
                    <a:lnTo>
                      <a:pt x="534" y="986"/>
                    </a:lnTo>
                    <a:lnTo>
                      <a:pt x="517" y="1043"/>
                    </a:lnTo>
                    <a:lnTo>
                      <a:pt x="496" y="1100"/>
                    </a:lnTo>
                    <a:lnTo>
                      <a:pt x="471" y="1155"/>
                    </a:lnTo>
                    <a:lnTo>
                      <a:pt x="442" y="1210"/>
                    </a:lnTo>
                    <a:lnTo>
                      <a:pt x="408" y="1263"/>
                    </a:lnTo>
                    <a:lnTo>
                      <a:pt x="370" y="1314"/>
                    </a:lnTo>
                    <a:lnTo>
                      <a:pt x="329" y="1363"/>
                    </a:lnTo>
                    <a:lnTo>
                      <a:pt x="234" y="1456"/>
                    </a:lnTo>
                    <a:lnTo>
                      <a:pt x="124" y="1540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1615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27" name="Rectangle 3"/>
              <p:cNvSpPr>
                <a:spLocks noChangeArrowheads="1"/>
              </p:cNvSpPr>
              <p:nvPr/>
            </p:nvSpPr>
            <p:spPr bwMode="auto">
              <a:xfrm>
                <a:off x="-36" y="633"/>
                <a:ext cx="0" cy="156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  <p:grpSp>
          <p:nvGrpSpPr>
            <p:cNvPr id="5129" name="Group 7"/>
            <p:cNvGrpSpPr>
              <a:grpSpLocks/>
            </p:cNvGrpSpPr>
            <p:nvPr/>
          </p:nvGrpSpPr>
          <p:grpSpPr bwMode="auto">
            <a:xfrm>
              <a:off x="-35" y="174"/>
              <a:ext cx="457" cy="1640"/>
              <a:chOff x="-35" y="174"/>
              <a:chExt cx="457" cy="1640"/>
            </a:xfrm>
          </p:grpSpPr>
          <p:sp>
            <p:nvSpPr>
              <p:cNvPr id="1029" name="Freeform 5"/>
              <p:cNvSpPr>
                <a:spLocks/>
              </p:cNvSpPr>
              <p:nvPr/>
            </p:nvSpPr>
            <p:spPr bwMode="auto">
              <a:xfrm>
                <a:off x="-3" y="174"/>
                <a:ext cx="425" cy="16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5" y="75"/>
                  </a:cxn>
                  <a:cxn ang="0">
                    <a:pos x="178" y="160"/>
                  </a:cxn>
                  <a:cxn ang="0">
                    <a:pos x="251" y="254"/>
                  </a:cxn>
                  <a:cxn ang="0">
                    <a:pos x="312" y="357"/>
                  </a:cxn>
                  <a:cxn ang="0">
                    <a:pos x="360" y="465"/>
                  </a:cxn>
                  <a:cxn ang="0">
                    <a:pos x="395" y="580"/>
                  </a:cxn>
                  <a:cxn ang="0">
                    <a:pos x="417" y="698"/>
                  </a:cxn>
                  <a:cxn ang="0">
                    <a:pos x="424" y="820"/>
                  </a:cxn>
                  <a:cxn ang="0">
                    <a:pos x="417" y="942"/>
                  </a:cxn>
                  <a:cxn ang="0">
                    <a:pos x="395" y="1060"/>
                  </a:cxn>
                  <a:cxn ang="0">
                    <a:pos x="360" y="1174"/>
                  </a:cxn>
                  <a:cxn ang="0">
                    <a:pos x="312" y="1283"/>
                  </a:cxn>
                  <a:cxn ang="0">
                    <a:pos x="251" y="1385"/>
                  </a:cxn>
                  <a:cxn ang="0">
                    <a:pos x="178" y="1479"/>
                  </a:cxn>
                  <a:cxn ang="0">
                    <a:pos x="95" y="1565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1639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25" h="1640">
                    <a:moveTo>
                      <a:pt x="0" y="0"/>
                    </a:moveTo>
                    <a:lnTo>
                      <a:pt x="95" y="75"/>
                    </a:lnTo>
                    <a:lnTo>
                      <a:pt x="178" y="160"/>
                    </a:lnTo>
                    <a:lnTo>
                      <a:pt x="251" y="254"/>
                    </a:lnTo>
                    <a:lnTo>
                      <a:pt x="312" y="357"/>
                    </a:lnTo>
                    <a:lnTo>
                      <a:pt x="360" y="465"/>
                    </a:lnTo>
                    <a:lnTo>
                      <a:pt x="395" y="580"/>
                    </a:lnTo>
                    <a:lnTo>
                      <a:pt x="417" y="698"/>
                    </a:lnTo>
                    <a:lnTo>
                      <a:pt x="424" y="820"/>
                    </a:lnTo>
                    <a:lnTo>
                      <a:pt x="417" y="942"/>
                    </a:lnTo>
                    <a:lnTo>
                      <a:pt x="395" y="1060"/>
                    </a:lnTo>
                    <a:lnTo>
                      <a:pt x="360" y="1174"/>
                    </a:lnTo>
                    <a:lnTo>
                      <a:pt x="312" y="1283"/>
                    </a:lnTo>
                    <a:lnTo>
                      <a:pt x="251" y="1385"/>
                    </a:lnTo>
                    <a:lnTo>
                      <a:pt x="178" y="1479"/>
                    </a:lnTo>
                    <a:lnTo>
                      <a:pt x="95" y="1565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16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1003">
                <a:schemeClr val="dk2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es-AR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-35" y="198"/>
                <a:ext cx="0" cy="1592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0" tIns="0" rIns="0" bIns="0"/>
              <a:lstStyle/>
              <a:p>
                <a:pPr>
                  <a:defRPr/>
                </a:pPr>
                <a:endParaRPr lang="es-AR">
                  <a:latin typeface="Arial" charset="0"/>
                </a:endParaRPr>
              </a:p>
            </p:txBody>
          </p:sp>
        </p:grpSp>
      </p:grpSp>
      <p:sp>
        <p:nvSpPr>
          <p:cNvPr id="5123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C1CE4B-A861-4F35-9DBE-2C0249E108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5" name="14 Rectángulo"/>
          <p:cNvSpPr/>
          <p:nvPr userDrawn="1"/>
        </p:nvSpPr>
        <p:spPr bwMode="auto">
          <a:xfrm>
            <a:off x="1428728" y="1500174"/>
            <a:ext cx="7215238" cy="7143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16" name="15 Imagen" descr="selfmanagement_logo2.png"/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7072330" y="106250"/>
            <a:ext cx="1936956" cy="71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lof.southworksinc.com/selfmanagement/deliverables" TargetMode="Externa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lof.southworksinc.com/selfmanagement/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alsamiq.com/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00166" y="4533920"/>
            <a:ext cx="4953016" cy="1609724"/>
          </a:xfrm>
          <a:noFill/>
        </p:spPr>
        <p:txBody>
          <a:bodyPr/>
          <a:lstStyle/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J</a:t>
            </a:r>
            <a:r>
              <a:rPr lang="es-AR" sz="2200" dirty="0" err="1" smtClean="0">
                <a:latin typeface="Calibri" pitchFamily="34" charset="0"/>
              </a:rPr>
              <a:t>onathan</a:t>
            </a:r>
            <a:r>
              <a:rPr lang="es-AR" sz="2200" dirty="0" smtClean="0">
                <a:latin typeface="Calibri" pitchFamily="34" charset="0"/>
              </a:rPr>
              <a:t> </a:t>
            </a:r>
            <a:r>
              <a:rPr lang="es-ES" sz="2200" dirty="0" smtClean="0">
                <a:latin typeface="Calibri" pitchFamily="34" charset="0"/>
              </a:rPr>
              <a:t>Levy (</a:t>
            </a:r>
            <a:r>
              <a:rPr lang="es-AR" sz="2200" dirty="0" smtClean="0">
                <a:latin typeface="Calibri" pitchFamily="34" charset="0"/>
              </a:rPr>
              <a:t>82.897</a:t>
            </a:r>
            <a:r>
              <a:rPr lang="es-ES" sz="2200" dirty="0" smtClean="0">
                <a:latin typeface="Calibri" pitchFamily="34" charset="0"/>
              </a:rPr>
              <a:t>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</a:t>
            </a:r>
            <a:r>
              <a:rPr lang="es-AR" sz="2200" dirty="0" smtClean="0">
                <a:latin typeface="Calibri" pitchFamily="34" charset="0"/>
              </a:rPr>
              <a:t>J</a:t>
            </a:r>
            <a:r>
              <a:rPr lang="es-ES" sz="2200" dirty="0" err="1" smtClean="0">
                <a:latin typeface="Calibri" pitchFamily="34" charset="0"/>
              </a:rPr>
              <a:t>uan</a:t>
            </a:r>
            <a:r>
              <a:rPr lang="es-ES" sz="2200" dirty="0" smtClean="0">
                <a:latin typeface="Calibri" pitchFamily="34" charset="0"/>
              </a:rPr>
              <a:t> Pablo Pérez </a:t>
            </a:r>
            <a:r>
              <a:rPr lang="es-ES" sz="2200" dirty="0" err="1" smtClean="0">
                <a:latin typeface="Calibri" pitchFamily="34" charset="0"/>
              </a:rPr>
              <a:t>Perri</a:t>
            </a:r>
            <a:r>
              <a:rPr lang="es-ES" sz="2200" dirty="0" smtClean="0">
                <a:latin typeface="Calibri" pitchFamily="34" charset="0"/>
              </a:rPr>
              <a:t> (83.558)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Mariano </a:t>
            </a:r>
            <a:r>
              <a:rPr lang="es-ES" sz="2200" dirty="0" err="1" smtClean="0">
                <a:latin typeface="Calibri" pitchFamily="34" charset="0"/>
              </a:rPr>
              <a:t>Converti</a:t>
            </a:r>
            <a:r>
              <a:rPr lang="es-ES" sz="2200" dirty="0" smtClean="0">
                <a:latin typeface="Calibri" pitchFamily="34" charset="0"/>
              </a:rPr>
              <a:t> (85.617)</a:t>
            </a:r>
          </a:p>
          <a:p>
            <a:pPr marL="363538" indent="-363538" algn="l" eaLnBrk="1" hangingPunct="1">
              <a:spcBef>
                <a:spcPts val="200"/>
              </a:spcBef>
              <a:buSzPct val="100000"/>
              <a:buBlip>
                <a:blip r:embed="rId4"/>
              </a:buBlip>
            </a:pPr>
            <a:r>
              <a:rPr lang="es-ES" sz="2200" dirty="0" smtClean="0">
                <a:latin typeface="Calibri" pitchFamily="34" charset="0"/>
              </a:rPr>
              <a:t> Esteban </a:t>
            </a:r>
            <a:r>
              <a:rPr lang="es-ES" sz="2200" dirty="0" err="1" smtClean="0">
                <a:latin typeface="Calibri" pitchFamily="34" charset="0"/>
              </a:rPr>
              <a:t>Lopez</a:t>
            </a:r>
            <a:r>
              <a:rPr lang="es-ES" sz="2200" dirty="0" smtClean="0">
                <a:latin typeface="Calibri" pitchFamily="34" charset="0"/>
              </a:rPr>
              <a:t> (84.960)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00166" y="4104755"/>
            <a:ext cx="2428892" cy="446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s-ES" sz="2800" dirty="0" smtClean="0">
                <a:latin typeface="Calibri" pitchFamily="34" charset="0"/>
              </a:rPr>
              <a:t>Equipo:</a:t>
            </a:r>
            <a:endParaRPr lang="es-ES" sz="2800" dirty="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97014" y="89345"/>
            <a:ext cx="4071966" cy="646331"/>
          </a:xfrm>
          <a:prstGeom prst="rect">
            <a:avLst/>
          </a:prstGeom>
          <a:noFill/>
          <a:ln w="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75.47</a:t>
            </a:r>
          </a:p>
          <a:p>
            <a:pPr>
              <a:spcBef>
                <a:spcPts val="0"/>
              </a:spcBef>
            </a:pPr>
            <a:r>
              <a:rPr lang="es-AR" b="1" dirty="0" smtClean="0">
                <a:latin typeface="Cambria" pitchFamily="18" charset="0"/>
              </a:rPr>
              <a:t>Taller de Desarrollo de Proyectos II</a:t>
            </a:r>
            <a:endParaRPr lang="es-AR" b="1" dirty="0">
              <a:latin typeface="Cambria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1130" y="131146"/>
            <a:ext cx="1866900" cy="600075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8 Rectángulo"/>
          <p:cNvSpPr/>
          <p:nvPr/>
        </p:nvSpPr>
        <p:spPr bwMode="auto">
          <a:xfrm>
            <a:off x="1357290" y="2485792"/>
            <a:ext cx="7429552" cy="1573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3295" y="1518692"/>
            <a:ext cx="5384425" cy="19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sz="3200" smtClean="0">
                <a:latin typeface="Copperplate Gothic Bold" pitchFamily="34" charset="0"/>
              </a:rPr>
              <a:t>Seguimiento y Control</a:t>
            </a:r>
          </a:p>
        </p:txBody>
      </p:sp>
      <p:grpSp>
        <p:nvGrpSpPr>
          <p:cNvPr id="22" name="21 Grupo"/>
          <p:cNvGrpSpPr/>
          <p:nvPr/>
        </p:nvGrpSpPr>
        <p:grpSpPr>
          <a:xfrm>
            <a:off x="5320546" y="1700246"/>
            <a:ext cx="3635358" cy="2122639"/>
            <a:chOff x="5508642" y="3083474"/>
            <a:chExt cx="3635358" cy="2122639"/>
          </a:xfrm>
        </p:grpSpPr>
        <p:sp>
          <p:nvSpPr>
            <p:cNvPr id="15" name="14 CuadroTexto"/>
            <p:cNvSpPr txBox="1"/>
            <p:nvPr/>
          </p:nvSpPr>
          <p:spPr>
            <a:xfrm>
              <a:off x="5508642" y="3083474"/>
              <a:ext cx="3635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Weekly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Scrums</a:t>
              </a:r>
              <a:endPara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6084168" y="3559626"/>
              <a:ext cx="2428892" cy="1646487"/>
              <a:chOff x="5500662" y="3389066"/>
              <a:chExt cx="2428892" cy="1646487"/>
            </a:xfrm>
          </p:grpSpPr>
          <p:pic>
            <p:nvPicPr>
              <p:cNvPr id="14" name="Picture 3" descr="D:\sebastian\Documents\Disenio\Icons - Illustrations\_WINDOWS VISTA ICONS\Generic User person peop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6000728" y="3389066"/>
                <a:ext cx="1067045" cy="1298574"/>
              </a:xfrm>
              <a:prstGeom prst="rect">
                <a:avLst/>
              </a:prstGeom>
              <a:noFill/>
            </p:spPr>
          </p:pic>
          <p:pic>
            <p:nvPicPr>
              <p:cNvPr id="16" name="Picture 3" descr="D:\sebastian\Documents\Disenio\Icons - Illustrations\_WINDOWS SERVER ICONS\People\user man person peopl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29422" y="3674614"/>
                <a:ext cx="1000132" cy="1360939"/>
              </a:xfrm>
              <a:prstGeom prst="rect">
                <a:avLst/>
              </a:prstGeom>
              <a:noFill/>
            </p:spPr>
          </p:pic>
          <p:pic>
            <p:nvPicPr>
              <p:cNvPr id="17" name="Picture 2" descr="D:\sebastian\Documents\Disenio\Icons - Illustrations\_WINDOWS VISTA ICONS\Female User woman people pers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00662" y="3746052"/>
                <a:ext cx="906089" cy="126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1" name="20 Grupo"/>
          <p:cNvGrpSpPr/>
          <p:nvPr/>
        </p:nvGrpSpPr>
        <p:grpSpPr>
          <a:xfrm>
            <a:off x="1325710" y="1704280"/>
            <a:ext cx="3696385" cy="2400936"/>
            <a:chOff x="1325710" y="1631710"/>
            <a:chExt cx="3696385" cy="2400936"/>
          </a:xfrm>
        </p:grpSpPr>
        <p:pic>
          <p:nvPicPr>
            <p:cNvPr id="13" name="Picture 2" descr="http://upload.wikimedia.org/wikipedia/commons/5/59/EjemploDeDiagramaBurnDown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360668" y="2032382"/>
              <a:ext cx="3661427" cy="200026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" name="19 CuadroTexto"/>
            <p:cNvSpPr txBox="1"/>
            <p:nvPr/>
          </p:nvSpPr>
          <p:spPr>
            <a:xfrm>
              <a:off x="1325710" y="1631710"/>
              <a:ext cx="3635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Burn Down Chart</a:t>
              </a:r>
            </a:p>
          </p:txBody>
        </p:sp>
      </p:grpSp>
      <p:grpSp>
        <p:nvGrpSpPr>
          <p:cNvPr id="27" name="26 Grupo"/>
          <p:cNvGrpSpPr/>
          <p:nvPr/>
        </p:nvGrpSpPr>
        <p:grpSpPr>
          <a:xfrm>
            <a:off x="2843808" y="4264630"/>
            <a:ext cx="4896544" cy="2520192"/>
            <a:chOff x="2843808" y="4264630"/>
            <a:chExt cx="4896544" cy="2520192"/>
          </a:xfrm>
        </p:grpSpPr>
        <p:grpSp>
          <p:nvGrpSpPr>
            <p:cNvPr id="24" name="23 Grupo"/>
            <p:cNvGrpSpPr/>
            <p:nvPr/>
          </p:nvGrpSpPr>
          <p:grpSpPr>
            <a:xfrm>
              <a:off x="2843808" y="4264630"/>
              <a:ext cx="4248472" cy="2506328"/>
              <a:chOff x="2843808" y="4250116"/>
              <a:chExt cx="4248472" cy="2506328"/>
            </a:xfrm>
          </p:grpSpPr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2843808" y="4623759"/>
                <a:ext cx="4248472" cy="213268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3" name="22 CuadroTexto"/>
              <p:cNvSpPr txBox="1"/>
              <p:nvPr/>
            </p:nvSpPr>
            <p:spPr>
              <a:xfrm>
                <a:off x="3131840" y="4250116"/>
                <a:ext cx="36353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000" smtClean="0">
                    <a:solidFill>
                      <a:schemeClr val="tx2">
                        <a:lumMod val="50000"/>
                      </a:schemeClr>
                    </a:solidFill>
                    <a:latin typeface="Cambria" pitchFamily="18" charset="0"/>
                  </a:rPr>
                  <a:t>Planilla de Riesgos</a:t>
                </a:r>
              </a:p>
            </p:txBody>
          </p:sp>
        </p:grpSp>
        <p:sp>
          <p:nvSpPr>
            <p:cNvPr id="26" name="25 Rectángulo redondeado"/>
            <p:cNvSpPr/>
            <p:nvPr/>
          </p:nvSpPr>
          <p:spPr bwMode="auto">
            <a:xfrm>
              <a:off x="5436096" y="5992822"/>
              <a:ext cx="2304256" cy="792000"/>
            </a:xfrm>
            <a:prstGeom prst="round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  <a:buClr>
                  <a:schemeClr val="tx2"/>
                </a:buClr>
                <a:buSzPct val="70000"/>
              </a:pPr>
              <a:r>
                <a:rPr lang="es-AR" sz="1400" dirty="0" smtClean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Planes de Contingencia y Mitigación para los 5 riesgos de mayor Exposición</a:t>
              </a:r>
              <a:endParaRPr lang="es-AR" sz="140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Pruebas:</a:t>
            </a:r>
            <a:br>
              <a:rPr lang="es-AR" dirty="0" smtClean="0">
                <a:latin typeface="Copperplate Gothic Bold" pitchFamily="34" charset="0"/>
              </a:rPr>
            </a:br>
            <a:r>
              <a:rPr lang="es-AR" dirty="0" smtClean="0">
                <a:latin typeface="Copperplate Gothic Bold" pitchFamily="34" charset="0"/>
              </a:rPr>
              <a:t>Planificación y Diseño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90644" y="2204864"/>
            <a:ext cx="4680520" cy="7920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AR" sz="21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Se planificado tiempo en cada Sprint para resolver </a:t>
            </a:r>
            <a:r>
              <a:rPr lang="es-AR" sz="2100" dirty="0" err="1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bugs</a:t>
            </a:r>
            <a:r>
              <a:rPr lang="es-AR" sz="21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 del Sprint anterior</a:t>
            </a:r>
          </a:p>
        </p:txBody>
      </p:sp>
      <p:grpSp>
        <p:nvGrpSpPr>
          <p:cNvPr id="18" name="17 Grupo"/>
          <p:cNvGrpSpPr/>
          <p:nvPr/>
        </p:nvGrpSpPr>
        <p:grpSpPr>
          <a:xfrm>
            <a:off x="930245" y="5149541"/>
            <a:ext cx="8228269" cy="1447811"/>
            <a:chOff x="930245" y="5077533"/>
            <a:chExt cx="8228269" cy="1447811"/>
          </a:xfrm>
        </p:grpSpPr>
        <p:grpSp>
          <p:nvGrpSpPr>
            <p:cNvPr id="7" name="12 Grupo"/>
            <p:cNvGrpSpPr/>
            <p:nvPr/>
          </p:nvGrpSpPr>
          <p:grpSpPr>
            <a:xfrm>
              <a:off x="930245" y="5077533"/>
              <a:ext cx="3339771" cy="1447811"/>
              <a:chOff x="1970422" y="4829913"/>
              <a:chExt cx="3339771" cy="1447811"/>
            </a:xfrm>
          </p:grpSpPr>
          <p:sp>
            <p:nvSpPr>
              <p:cNvPr id="8" name="7 Elipse"/>
              <p:cNvSpPr/>
              <p:nvPr/>
            </p:nvSpPr>
            <p:spPr>
              <a:xfrm>
                <a:off x="3738557" y="4829913"/>
                <a:ext cx="1571636" cy="64294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100" b="1" dirty="0" smtClean="0"/>
                  <a:t>Use Case 1</a:t>
                </a:r>
              </a:p>
            </p:txBody>
          </p:sp>
          <p:cxnSp>
            <p:nvCxnSpPr>
              <p:cNvPr id="9" name="8 Conector recto de flecha"/>
              <p:cNvCxnSpPr>
                <a:stCxn id="11" idx="1"/>
                <a:endCxn id="8" idx="2"/>
              </p:cNvCxnSpPr>
              <p:nvPr/>
            </p:nvCxnSpPr>
            <p:spPr>
              <a:xfrm flipV="1">
                <a:off x="2803865" y="5151384"/>
                <a:ext cx="934692" cy="4629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 de flecha"/>
              <p:cNvCxnSpPr>
                <a:stCxn id="11" idx="1"/>
                <a:endCxn id="12" idx="2"/>
              </p:cNvCxnSpPr>
              <p:nvPr/>
            </p:nvCxnSpPr>
            <p:spPr>
              <a:xfrm>
                <a:off x="2803865" y="5614326"/>
                <a:ext cx="934692" cy="3419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11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1970422" y="5197604"/>
                <a:ext cx="833443" cy="833443"/>
              </a:xfrm>
              <a:prstGeom prst="rect">
                <a:avLst/>
              </a:prstGeom>
              <a:noFill/>
            </p:spPr>
          </p:pic>
          <p:sp>
            <p:nvSpPr>
              <p:cNvPr id="12" name="11 Elipse"/>
              <p:cNvSpPr/>
              <p:nvPr/>
            </p:nvSpPr>
            <p:spPr>
              <a:xfrm>
                <a:off x="3738557" y="5634783"/>
                <a:ext cx="1571636" cy="64294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100" b="1" dirty="0" smtClean="0"/>
                  <a:t>Use Case 2</a:t>
                </a:r>
              </a:p>
            </p:txBody>
          </p:sp>
        </p:grp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226474" y="5437573"/>
              <a:ext cx="4932040" cy="884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lang="es-AR" sz="21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Pruebas </a:t>
              </a:r>
              <a:r>
                <a:rPr lang="es-AR" sz="21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basadas en Casos de </a:t>
              </a:r>
              <a:r>
                <a:rPr lang="es-AR" sz="21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Uso</a:t>
              </a:r>
            </a:p>
            <a:p>
              <a: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</a:pPr>
              <a:r>
                <a:rPr lang="es-AR" sz="21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Diseño de pruebas </a:t>
              </a:r>
              <a:r>
                <a:rPr lang="es-AR" sz="21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al comienzo </a:t>
              </a:r>
              <a:r>
                <a:rPr lang="es-AR" sz="21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del Sprint</a:t>
              </a:r>
              <a:endParaRPr lang="es-AR" sz="21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6355" y="1499297"/>
            <a:ext cx="5968618" cy="3384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Pruebas:</a:t>
            </a:r>
            <a:br>
              <a:rPr lang="es-AR" dirty="0" smtClean="0">
                <a:latin typeface="Copperplate Gothic Bold" pitchFamily="34" charset="0"/>
              </a:rPr>
            </a:br>
            <a:r>
              <a:rPr lang="es-AR" dirty="0" smtClean="0">
                <a:latin typeface="Copperplate Gothic Bold" pitchFamily="34" charset="0"/>
              </a:rPr>
              <a:t>Ejecución y Seguimiento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1331640" y="1916832"/>
            <a:ext cx="2928938" cy="2009502"/>
            <a:chOff x="1331640" y="1916832"/>
            <a:chExt cx="2928938" cy="2009502"/>
          </a:xfrm>
        </p:grpSpPr>
        <p:graphicFrame>
          <p:nvGraphicFramePr>
            <p:cNvPr id="3074" name="Object 4"/>
            <p:cNvGraphicFramePr>
              <a:graphicFrameLocks noChangeAspect="1"/>
            </p:cNvGraphicFramePr>
            <p:nvPr>
              <p:ph sz="half" idx="1"/>
            </p:nvPr>
          </p:nvGraphicFramePr>
          <p:xfrm>
            <a:off x="1547664" y="1916832"/>
            <a:ext cx="2457450" cy="1400175"/>
          </p:xfrm>
          <a:graphic>
            <a:graphicData uri="http://schemas.openxmlformats.org/presentationml/2006/ole">
              <p:oleObj spid="_x0000_s3074" name="Imagen de mapa de bits" r:id="rId4" imgW="2457143" imgH="1400000" progId="PBrush">
                <p:embed/>
              </p:oleObj>
            </a:graphicData>
          </a:graphic>
        </p:graphicFrame>
        <p:sp>
          <p:nvSpPr>
            <p:cNvPr id="3077" name="TextBox 20"/>
            <p:cNvSpPr txBox="1">
              <a:spLocks noChangeArrowheads="1"/>
            </p:cNvSpPr>
            <p:nvPr/>
          </p:nvSpPr>
          <p:spPr bwMode="auto">
            <a:xfrm>
              <a:off x="1331640" y="3284984"/>
              <a:ext cx="2928938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Pruebas Cruzadas de los </a:t>
              </a:r>
              <a:r>
                <a:rPr lang="es-AR" dirty="0" err="1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items</a:t>
              </a:r>
              <a:r>
                <a:rPr lang="es-AR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del </a:t>
              </a:r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Sprint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12" name="11 Grupo"/>
          <p:cNvGrpSpPr/>
          <p:nvPr/>
        </p:nvGrpSpPr>
        <p:grpSpPr>
          <a:xfrm>
            <a:off x="5436096" y="1844824"/>
            <a:ext cx="2928938" cy="2086491"/>
            <a:chOff x="5436096" y="1844824"/>
            <a:chExt cx="2928938" cy="2086491"/>
          </a:xfrm>
        </p:grpSpPr>
        <p:graphicFrame>
          <p:nvGraphicFramePr>
            <p:cNvPr id="3075" name="Object 8"/>
            <p:cNvGraphicFramePr>
              <a:graphicFrameLocks noChangeAspect="1"/>
            </p:cNvGraphicFramePr>
            <p:nvPr>
              <p:ph sz="half" idx="2"/>
            </p:nvPr>
          </p:nvGraphicFramePr>
          <p:xfrm>
            <a:off x="6060901" y="1844824"/>
            <a:ext cx="1895475" cy="1390650"/>
          </p:xfrm>
          <a:graphic>
            <a:graphicData uri="http://schemas.openxmlformats.org/presentationml/2006/ole">
              <p:oleObj spid="_x0000_s3075" name="Imagen de mapa de bits" r:id="rId5" imgW="1895238" imgH="1390844" progId="PBrush">
                <p:embed/>
              </p:oleObj>
            </a:graphicData>
          </a:graphic>
        </p:graphicFrame>
        <p:sp>
          <p:nvSpPr>
            <p:cNvPr id="3079" name="TextBox 27"/>
            <p:cNvSpPr txBox="1">
              <a:spLocks noChangeArrowheads="1"/>
            </p:cNvSpPr>
            <p:nvPr/>
          </p:nvSpPr>
          <p:spPr bwMode="auto">
            <a:xfrm>
              <a:off x="5436096" y="3284984"/>
              <a:ext cx="292893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Pruebas de </a:t>
              </a:r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Integración al finalizar cada Sprint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2771800" y="4365104"/>
            <a:ext cx="3993580" cy="2169532"/>
            <a:chOff x="2771800" y="4365104"/>
            <a:chExt cx="3993580" cy="2169532"/>
          </a:xfrm>
        </p:grpSpPr>
        <p:pic>
          <p:nvPicPr>
            <p:cNvPr id="9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771800" y="4365104"/>
              <a:ext cx="3993580" cy="17281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9 Rectángulo"/>
            <p:cNvSpPr/>
            <p:nvPr/>
          </p:nvSpPr>
          <p:spPr>
            <a:xfrm>
              <a:off x="3491880" y="6165304"/>
              <a:ext cx="26642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AR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Bug</a:t>
              </a:r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Tracking </a:t>
              </a:r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  <a:sym typeface="Wingdings" pitchFamily="2" charset="2"/>
                </a:rPr>
                <a:t> </a:t>
              </a:r>
              <a:r>
                <a:rPr lang="es-AR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  <a:sym typeface="Wingdings" pitchFamily="2" charset="2"/>
                </a:rPr>
                <a:t>Wolof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Trazabilidad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403648" y="1898162"/>
            <a:ext cx="5161186" cy="1962886"/>
            <a:chOff x="1211014" y="1673497"/>
            <a:chExt cx="5161186" cy="1962886"/>
          </a:xfrm>
        </p:grpSpPr>
        <p:pic>
          <p:nvPicPr>
            <p:cNvPr id="4" name="3 Imagen" descr="who-what-wh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5969" y="1673497"/>
              <a:ext cx="2726231" cy="196288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TextBox 20"/>
            <p:cNvSpPr txBox="1">
              <a:spLocks noChangeArrowheads="1"/>
            </p:cNvSpPr>
            <p:nvPr/>
          </p:nvSpPr>
          <p:spPr bwMode="auto">
            <a:xfrm>
              <a:off x="1211014" y="2463279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User</a:t>
              </a:r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4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Stories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2708212" y="4256961"/>
            <a:ext cx="5392180" cy="2340391"/>
            <a:chOff x="2013360" y="4221087"/>
            <a:chExt cx="5392180" cy="2340391"/>
          </a:xfrm>
        </p:grpSpPr>
        <p:pic>
          <p:nvPicPr>
            <p:cNvPr id="57346" name="Picture 2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13360" y="4221087"/>
              <a:ext cx="3007512" cy="2340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20"/>
            <p:cNvSpPr txBox="1">
              <a:spLocks noChangeArrowheads="1"/>
            </p:cNvSpPr>
            <p:nvPr/>
          </p:nvSpPr>
          <p:spPr bwMode="auto">
            <a:xfrm>
              <a:off x="4476602" y="5013176"/>
              <a:ext cx="29289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4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Entregables</a:t>
              </a:r>
              <a:endParaRPr lang="es-AR" sz="24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 de Entregables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07244" y="5859269"/>
            <a:ext cx="795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Criterios de Aceptación de Entregables</a:t>
            </a:r>
          </a:p>
          <a:p>
            <a:pPr marL="365125" indent="-274638">
              <a:buFont typeface="Arial" pitchFamily="34" charset="0"/>
              <a:buChar char="•"/>
            </a:pPr>
            <a:r>
              <a:rPr lang="es-A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 explicitará si posee defectos previamente identificados</a:t>
            </a:r>
          </a:p>
          <a:p>
            <a:pPr marL="365125" indent="-274638">
              <a:buFont typeface="Arial" pitchFamily="34" charset="0"/>
              <a:buChar char="•"/>
            </a:pPr>
            <a:r>
              <a:rPr lang="es-A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Se considerará aceptado luego de la reunión Sprint </a:t>
            </a:r>
            <a:r>
              <a:rPr lang="es-AR" dirty="0" err="1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Review</a:t>
            </a:r>
            <a:endParaRPr lang="es-A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59631" y="1628801"/>
            <a:ext cx="7795469" cy="4235771"/>
            <a:chOff x="1259631" y="1628801"/>
            <a:chExt cx="7795469" cy="4235771"/>
          </a:xfrm>
        </p:grpSpPr>
        <p:pic>
          <p:nvPicPr>
            <p:cNvPr id="4" name="3 Imagen" descr="wolof_delivery_map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631" y="2007323"/>
              <a:ext cx="4856551" cy="355651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55297" name="Picture 1" descr="I:\Desktop\wolof_delivery_map_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78176" y="2293134"/>
              <a:ext cx="4876924" cy="357143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2089820" y="1628801"/>
              <a:ext cx="63367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600" dirty="0" smtClean="0">
                  <a:latin typeface="Cambria" pitchFamily="18" charset="0"/>
                  <a:hlinkClick r:id="rId5"/>
                </a:rPr>
                <a:t>https://wolof.southworksinc.com/selfmanagement/deliverables</a:t>
              </a:r>
              <a:r>
                <a:rPr lang="es-AR" sz="1600" dirty="0" smtClean="0">
                  <a:latin typeface="Cambria" pitchFamily="18" charset="0"/>
                </a:rPr>
                <a:t> </a:t>
              </a:r>
              <a:endParaRPr lang="es-AR" sz="1600" dirty="0"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Comunicaciones</a:t>
            </a:r>
            <a:endParaRPr lang="es-AR" dirty="0" smtClean="0">
              <a:latin typeface="Copperplate Gothic Bold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4716016" y="1738409"/>
            <a:ext cx="3635358" cy="2122639"/>
            <a:chOff x="5508642" y="3083474"/>
            <a:chExt cx="3635358" cy="2122639"/>
          </a:xfrm>
        </p:grpSpPr>
        <p:sp>
          <p:nvSpPr>
            <p:cNvPr id="9" name="8 CuadroTexto"/>
            <p:cNvSpPr txBox="1"/>
            <p:nvPr/>
          </p:nvSpPr>
          <p:spPr>
            <a:xfrm>
              <a:off x="5508642" y="3083474"/>
              <a:ext cx="3635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Weekly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Scrums</a:t>
              </a:r>
              <a:endPara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  <p:grpSp>
          <p:nvGrpSpPr>
            <p:cNvPr id="10" name="18 Grupo"/>
            <p:cNvGrpSpPr/>
            <p:nvPr/>
          </p:nvGrpSpPr>
          <p:grpSpPr>
            <a:xfrm>
              <a:off x="6084168" y="3559626"/>
              <a:ext cx="2428892" cy="1646487"/>
              <a:chOff x="5500662" y="3389066"/>
              <a:chExt cx="2428892" cy="1646487"/>
            </a:xfrm>
          </p:grpSpPr>
          <p:pic>
            <p:nvPicPr>
              <p:cNvPr id="11" name="Picture 3" descr="D:\sebastian\Documents\Disenio\Icons - Illustrations\_WINDOWS VISTA ICONS\Generic User person people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6000728" y="3389066"/>
                <a:ext cx="1067045" cy="1298574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D:\sebastian\Documents\Disenio\Icons - Illustrations\_WINDOWS SERVER ICONS\People\user man person people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29422" y="3674614"/>
                <a:ext cx="1000132" cy="1360939"/>
              </a:xfrm>
              <a:prstGeom prst="rect">
                <a:avLst/>
              </a:prstGeom>
              <a:noFill/>
            </p:spPr>
          </p:pic>
          <p:pic>
            <p:nvPicPr>
              <p:cNvPr id="13" name="Picture 2" descr="D:\sebastian\Documents\Disenio\Icons - Illustrations\_WINDOWS VISTA ICONS\Female User woman people person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500662" y="3746052"/>
                <a:ext cx="906089" cy="126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9" name="18 Grupo"/>
          <p:cNvGrpSpPr/>
          <p:nvPr/>
        </p:nvGrpSpPr>
        <p:grpSpPr>
          <a:xfrm>
            <a:off x="1207004" y="2924944"/>
            <a:ext cx="3148972" cy="2272318"/>
            <a:chOff x="1187624" y="2924944"/>
            <a:chExt cx="3148972" cy="2272318"/>
          </a:xfrm>
        </p:grpSpPr>
        <p:pic>
          <p:nvPicPr>
            <p:cNvPr id="14" name="Picture 7" descr="http://venturebeat.com/wp-content/uploads/2009/12/google-groups-logo.jpeg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63688" y="2924944"/>
              <a:ext cx="2000264" cy="2000264"/>
            </a:xfrm>
            <a:prstGeom prst="rect">
              <a:avLst/>
            </a:prstGeom>
            <a:noFill/>
            <a:effectLst/>
          </p:spPr>
        </p:pic>
        <p:sp>
          <p:nvSpPr>
            <p:cNvPr id="15" name="TextBox 17"/>
            <p:cNvSpPr txBox="1"/>
            <p:nvPr/>
          </p:nvSpPr>
          <p:spPr>
            <a:xfrm>
              <a:off x="1187624" y="4797152"/>
              <a:ext cx="3148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Google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Group</a:t>
              </a:r>
              <a:endPara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5004048" y="4901098"/>
            <a:ext cx="3148972" cy="1264206"/>
            <a:chOff x="5023428" y="4725144"/>
            <a:chExt cx="3148972" cy="1264206"/>
          </a:xfrm>
        </p:grpSpPr>
        <p:pic>
          <p:nvPicPr>
            <p:cNvPr id="16" name="Picture 1" descr="I:\Desktop\wolof_logo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436096" y="4725144"/>
              <a:ext cx="2335394" cy="86409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7" name="TextBox 17"/>
            <p:cNvSpPr txBox="1"/>
            <p:nvPr/>
          </p:nvSpPr>
          <p:spPr>
            <a:xfrm>
              <a:off x="5023428" y="5589240"/>
              <a:ext cx="3148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Herramienta Principal</a:t>
              </a:r>
              <a:endParaRPr lang="es-AR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Cierre y Lecciones Aprendidas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idx="1"/>
          </p:nvPr>
        </p:nvGraphicFramePr>
        <p:xfrm>
          <a:off x="2301652" y="2149748"/>
          <a:ext cx="5256212" cy="2816225"/>
        </p:xfrm>
        <a:graphic>
          <a:graphicData uri="http://schemas.openxmlformats.org/presentationml/2006/ole">
            <p:oleObj spid="_x0000_s4098" name="Imagen de mapa de bits" r:id="rId4" imgW="4001058" imgH="2142857" progId="PBrush">
              <p:embed/>
            </p:oleObj>
          </a:graphicData>
        </a:graphic>
      </p:graphicFrame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051720" y="4653136"/>
            <a:ext cx="6078388" cy="17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AR" sz="32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Reuniones de </a:t>
            </a:r>
            <a:r>
              <a:rPr lang="es-AR" sz="32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</a:rPr>
              <a:t>Retrospectiva</a:t>
            </a:r>
          </a:p>
          <a:p>
            <a:pPr marL="444500" indent="-34290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s-AR" sz="2000" dirty="0" smtClean="0">
                <a:solidFill>
                  <a:srgbClr val="000000"/>
                </a:solidFill>
              </a:rPr>
              <a:t>Al </a:t>
            </a:r>
            <a:r>
              <a:rPr lang="es-AR" sz="2000" dirty="0">
                <a:solidFill>
                  <a:srgbClr val="000000"/>
                </a:solidFill>
              </a:rPr>
              <a:t>finalizar cada </a:t>
            </a:r>
            <a:r>
              <a:rPr lang="es-AR" sz="2000" dirty="0" smtClean="0">
                <a:solidFill>
                  <a:srgbClr val="000000"/>
                </a:solidFill>
              </a:rPr>
              <a:t>sprint (de ser necesario)</a:t>
            </a:r>
          </a:p>
          <a:p>
            <a:pPr marL="444500" indent="-34290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es-AR" sz="2000" dirty="0" smtClean="0">
                <a:solidFill>
                  <a:srgbClr val="000000"/>
                </a:solidFill>
              </a:rPr>
              <a:t>Al </a:t>
            </a:r>
            <a:r>
              <a:rPr lang="es-AR" sz="2000" dirty="0">
                <a:solidFill>
                  <a:srgbClr val="000000"/>
                </a:solidFill>
              </a:rPr>
              <a:t>finalizar el proyecto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  <p:grpSp>
        <p:nvGrpSpPr>
          <p:cNvPr id="6" name="5 Grupo"/>
          <p:cNvGrpSpPr/>
          <p:nvPr/>
        </p:nvGrpSpPr>
        <p:grpSpPr>
          <a:xfrm>
            <a:off x="1547664" y="2276872"/>
            <a:ext cx="6121400" cy="2649476"/>
            <a:chOff x="1547664" y="2276872"/>
            <a:chExt cx="6121400" cy="2649476"/>
          </a:xfrm>
        </p:grpSpPr>
        <p:sp>
          <p:nvSpPr>
            <p:cNvPr id="24579" name="Text Box 6"/>
            <p:cNvSpPr txBox="1">
              <a:spLocks noChangeArrowheads="1"/>
            </p:cNvSpPr>
            <p:nvPr/>
          </p:nvSpPr>
          <p:spPr bwMode="auto">
            <a:xfrm>
              <a:off x="1547664" y="2276872"/>
              <a:ext cx="6121400" cy="8239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AR" sz="4800" dirty="0" smtClean="0">
                  <a:solidFill>
                    <a:schemeClr val="tx2">
                      <a:lumMod val="50000"/>
                    </a:schemeClr>
                  </a:solidFill>
                  <a:latin typeface="Copperplate Gothic Bold" pitchFamily="34" charset="0"/>
                </a:rPr>
                <a:t>¿Preguntas?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endParaRPr>
            </a:p>
          </p:txBody>
        </p:sp>
        <p:pic>
          <p:nvPicPr>
            <p:cNvPr id="5" name="Picture 2" descr="C:\Users\Familia Compaq\Documents\Disenio\Icons - Illustrations\_WINDOWS VISTA ICONS\Help Question mark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5896" y="3068960"/>
              <a:ext cx="1857388" cy="18573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8172450" y="1268413"/>
            <a:ext cx="576263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endParaRPr lang="es-AR">
              <a:latin typeface="Arial" charset="0"/>
            </a:endParaRP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1619672" y="2852936"/>
            <a:ext cx="61214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4800" dirty="0" smtClean="0">
                <a:solidFill>
                  <a:schemeClr val="tx2">
                    <a:lumMod val="50000"/>
                  </a:schemeClr>
                </a:solidFill>
                <a:latin typeface="Copperplate Gothic Bold" pitchFamily="34" charset="0"/>
              </a:rPr>
              <a:t>Gracias</a:t>
            </a:r>
            <a:endParaRPr lang="es-AR" dirty="0">
              <a:solidFill>
                <a:schemeClr val="tx2">
                  <a:lumMod val="50000"/>
                </a:schemeClr>
              </a:solidFill>
              <a:latin typeface="Copperplate Gothic Bold" pitchFamily="34" charset="0"/>
            </a:endParaRPr>
          </a:p>
        </p:txBody>
      </p:sp>
      <p:sp>
        <p:nvSpPr>
          <p:cNvPr id="24580" name="Rectangle 7"/>
          <p:cNvSpPr>
            <a:spLocks noChangeArrowheads="1"/>
          </p:cNvSpPr>
          <p:nvPr/>
        </p:nvSpPr>
        <p:spPr bwMode="auto">
          <a:xfrm>
            <a:off x="1187450" y="1341438"/>
            <a:ext cx="7272338" cy="3587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I:\Desktop\scrum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89466" y="1568868"/>
            <a:ext cx="6696000" cy="5220556"/>
          </a:xfrm>
          <a:prstGeom prst="rect">
            <a:avLst/>
          </a:prstGeom>
          <a:noFill/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6476" y="3529286"/>
            <a:ext cx="6740549" cy="360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lang="es-ES" sz="21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Ventajas</a:t>
            </a:r>
          </a:p>
          <a:p>
            <a:pPr marL="447675" marR="0" lvl="0" indent="-447675" algn="l" defTabSz="914400" rtl="0" eaLnBrk="1" fontAlgn="base" latinLnBrk="0" hangingPunct="1">
              <a:spcBef>
                <a:spcPts val="800"/>
              </a:spcBef>
              <a:spcAft>
                <a:spcPts val="200"/>
              </a:spcAft>
              <a:buClr>
                <a:schemeClr val="tx2"/>
              </a:buClr>
              <a:buSzPct val="200000"/>
              <a:buBlip>
                <a:blip r:embed="rId4"/>
              </a:buBlip>
              <a:tabLst/>
              <a:defRPr/>
            </a:pPr>
            <a:r>
              <a:rPr lang="es-ES" dirty="0" smtClean="0">
                <a:latin typeface="Calibri" pitchFamily="34" charset="0"/>
                <a:cs typeface="Calibri" pitchFamily="34" charset="0"/>
              </a:rPr>
              <a:t>Incrementos en periodos cortos</a:t>
            </a:r>
          </a:p>
          <a:p>
            <a:pPr marL="447675" marR="0" lvl="0" indent="-447675" algn="l" defTabSz="914400" rtl="0" eaLnBrk="1" fontAlgn="base" latinLnBrk="0" hangingPunct="1">
              <a:spcBef>
                <a:spcPts val="800"/>
              </a:spcBef>
              <a:spcAft>
                <a:spcPts val="200"/>
              </a:spcAft>
              <a:buClr>
                <a:schemeClr val="tx2"/>
              </a:buClr>
              <a:buSzPct val="200000"/>
              <a:buBlip>
                <a:blip r:embed="rId5"/>
              </a:buBlip>
              <a:tabLst/>
              <a:defRPr/>
            </a:pPr>
            <a:r>
              <a:rPr lang="es-ES" dirty="0" smtClean="0">
                <a:latin typeface="Calibri" pitchFamily="34" charset="0"/>
                <a:cs typeface="Calibri" pitchFamily="34" charset="0"/>
              </a:rPr>
              <a:t>Menos re-trabajo</a:t>
            </a:r>
          </a:p>
          <a:p>
            <a:pPr marL="447675" marR="0" lvl="0" indent="-361950" algn="l" defTabSz="914400" rtl="0" eaLnBrk="1" fontAlgn="base" latinLnBrk="0" hangingPunct="1">
              <a:spcBef>
                <a:spcPts val="800"/>
              </a:spcBef>
              <a:spcAft>
                <a:spcPts val="200"/>
              </a:spcAft>
              <a:buClr>
                <a:schemeClr val="tx2"/>
              </a:buClr>
              <a:buSzPct val="200000"/>
              <a:buBlip>
                <a:blip r:embed="rId6"/>
              </a:buBlip>
              <a:tabLst/>
              <a:defRPr/>
            </a:pPr>
            <a:r>
              <a:rPr lang="es-ES" dirty="0" smtClean="0">
                <a:latin typeface="Calibri" pitchFamily="34" charset="0"/>
                <a:cs typeface="Calibri" pitchFamily="34" charset="0"/>
              </a:rPr>
              <a:t>Aceptación periódica</a:t>
            </a:r>
          </a:p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1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Características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dirty="0" smtClean="0">
                <a:latin typeface="Calibri" pitchFamily="34" charset="0"/>
                <a:cs typeface="Calibri" pitchFamily="34" charset="0"/>
              </a:rPr>
              <a:t>Sprint de 2 semanas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dirty="0" smtClean="0">
                <a:latin typeface="Calibri" pitchFamily="34" charset="0"/>
                <a:cs typeface="Calibri" pitchFamily="34" charset="0"/>
              </a:rPr>
              <a:t>Equipo de pares de 4 integrantes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dirty="0" smtClean="0">
                <a:latin typeface="Calibri" pitchFamily="34" charset="0"/>
                <a:cs typeface="Calibri" pitchFamily="34" charset="0"/>
              </a:rPr>
              <a:t>Sprint </a:t>
            </a:r>
            <a:r>
              <a:rPr lang="es-AR" dirty="0" err="1" smtClean="0">
                <a:latin typeface="Calibri" pitchFamily="34" charset="0"/>
                <a:cs typeface="Calibri" pitchFamily="34" charset="0"/>
              </a:rPr>
              <a:t>Review</a:t>
            </a:r>
            <a:r>
              <a:rPr lang="es-AR" dirty="0" smtClean="0">
                <a:latin typeface="Calibri" pitchFamily="34" charset="0"/>
                <a:cs typeface="Calibri" pitchFamily="34" charset="0"/>
              </a:rPr>
              <a:t> + </a:t>
            </a:r>
            <a:r>
              <a:rPr lang="es-AR" dirty="0" err="1" smtClean="0">
                <a:latin typeface="Calibri" pitchFamily="34" charset="0"/>
                <a:cs typeface="Calibri" pitchFamily="34" charset="0"/>
              </a:rPr>
              <a:t>Planning</a:t>
            </a:r>
            <a:r>
              <a:rPr lang="es-A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s-AR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AR" dirty="0" smtClean="0">
                <a:latin typeface="Calibri" pitchFamily="34" charset="0"/>
                <a:cs typeface="Calibri" pitchFamily="34" charset="0"/>
              </a:rPr>
              <a:t>Reuniones formales de la materia</a:t>
            </a:r>
            <a:endParaRPr lang="es-ES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ES" dirty="0" smtClean="0">
                <a:latin typeface="Copperplate Gothic Bold" pitchFamily="34" charset="0"/>
              </a:rPr>
              <a:t>Metodología</a:t>
            </a:r>
          </a:p>
        </p:txBody>
      </p:sp>
      <p:pic>
        <p:nvPicPr>
          <p:cNvPr id="1031" name="Picture 7" descr="I:\Desktop\scrum.gif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1650008"/>
            <a:ext cx="1764000" cy="7790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566 -0.88634 L -5.55556E-7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" y="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I:\Desktop\wolof_landingpa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232" y="1688107"/>
            <a:ext cx="5569277" cy="40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Herramienta Principal</a:t>
            </a:r>
          </a:p>
        </p:txBody>
      </p:sp>
      <p:pic>
        <p:nvPicPr>
          <p:cNvPr id="49153" name="Picture 1" descr="I:\Desktop\wolof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3340" y="5127600"/>
            <a:ext cx="2140540" cy="79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6 CuadroTexto"/>
          <p:cNvSpPr txBox="1"/>
          <p:nvPr/>
        </p:nvSpPr>
        <p:spPr>
          <a:xfrm>
            <a:off x="1611164" y="6378042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 smtClean="0">
                <a:latin typeface="Cambria" pitchFamily="18" charset="0"/>
                <a:hlinkClick r:id="rId5"/>
              </a:rPr>
              <a:t>https://wolof.southworksinc.com/selfmanagement/</a:t>
            </a:r>
            <a:endParaRPr lang="es-AR" sz="2000" b="1" dirty="0">
              <a:latin typeface="Cambria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61752" y="4466828"/>
            <a:ext cx="6740549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16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lang="es-ES" sz="24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Calibri" pitchFamily="34" charset="0"/>
              </a:rPr>
              <a:t>Características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Orientada a </a:t>
            </a:r>
            <a:r>
              <a:rPr lang="es-AR" sz="2000" dirty="0" err="1" smtClean="0">
                <a:latin typeface="Calibri" pitchFamily="34" charset="0"/>
                <a:cs typeface="Calibri" pitchFamily="34" charset="0"/>
              </a:rPr>
              <a:t>Scrum</a:t>
            </a:r>
            <a:endParaRPr lang="es-AR" sz="2000" dirty="0" smtClean="0">
              <a:latin typeface="Calibri" pitchFamily="34" charset="0"/>
              <a:cs typeface="Calibri" pitchFamily="34" charset="0"/>
            </a:endParaRP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AR" sz="2000" dirty="0" smtClean="0">
                <a:latin typeface="Calibri" pitchFamily="34" charset="0"/>
                <a:cs typeface="Calibri" pitchFamily="34" charset="0"/>
              </a:rPr>
              <a:t>Simple y completa</a:t>
            </a:r>
          </a:p>
          <a:p>
            <a:pPr marL="447675" lvl="0" indent="-361950">
              <a:spcBef>
                <a:spcPts val="800"/>
              </a:spcBef>
              <a:spcAft>
                <a:spcPts val="200"/>
              </a:spcAft>
              <a:buSzPct val="120000"/>
              <a:buFont typeface="Arial" pitchFamily="34" charset="0"/>
              <a:buChar char="•"/>
              <a:defRPr/>
            </a:pPr>
            <a:r>
              <a:rPr lang="es-ES" sz="2000" dirty="0" smtClean="0">
                <a:latin typeface="Calibri" pitchFamily="34" charset="0"/>
                <a:cs typeface="Calibri" pitchFamily="34" charset="0"/>
              </a:rPr>
              <a:t>Online </a:t>
            </a:r>
            <a:r>
              <a:rPr lang="es-E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es-ES" sz="2000" dirty="0" smtClean="0">
                <a:latin typeface="Calibri" pitchFamily="34" charset="0"/>
                <a:cs typeface="Calibri" pitchFamily="34" charset="0"/>
              </a:rPr>
              <a:t>Administración colaborativa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title" sz="quarter"/>
          </p:nvPr>
        </p:nvSpPr>
        <p:spPr>
          <a:xfrm>
            <a:off x="1368456" y="301625"/>
            <a:ext cx="7561262" cy="1143000"/>
          </a:xfrm>
        </p:spPr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Planificación</a:t>
            </a:r>
          </a:p>
        </p:txBody>
      </p:sp>
      <p:graphicFrame>
        <p:nvGraphicFramePr>
          <p:cNvPr id="15" name="14 Diagrama"/>
          <p:cNvGraphicFramePr/>
          <p:nvPr/>
        </p:nvGraphicFramePr>
        <p:xfrm>
          <a:off x="1132508" y="1666900"/>
          <a:ext cx="5527724" cy="51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18 Imagen" descr="8s5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59104" y="2653928"/>
            <a:ext cx="972000" cy="1066423"/>
          </a:xfrm>
          <a:prstGeom prst="rect">
            <a:avLst/>
          </a:prstGeom>
        </p:spPr>
      </p:pic>
      <p:grpSp>
        <p:nvGrpSpPr>
          <p:cNvPr id="16" name="15 Grupo"/>
          <p:cNvGrpSpPr/>
          <p:nvPr/>
        </p:nvGrpSpPr>
        <p:grpSpPr>
          <a:xfrm>
            <a:off x="6876257" y="4774592"/>
            <a:ext cx="2093767" cy="995955"/>
            <a:chOff x="5613027" y="4771718"/>
            <a:chExt cx="3235793" cy="1539191"/>
          </a:xfrm>
        </p:grpSpPr>
        <p:pic>
          <p:nvPicPr>
            <p:cNvPr id="21" name="20 Imagen" descr="ScrumRoles.jpg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13027" y="4771718"/>
              <a:ext cx="1669262" cy="1539191"/>
            </a:xfrm>
            <a:prstGeom prst="rect">
              <a:avLst/>
            </a:prstGeom>
          </p:spPr>
        </p:pic>
        <p:pic>
          <p:nvPicPr>
            <p:cNvPr id="10247" name="Picture 17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6F6FB"/>
                </a:clrFrom>
                <a:clrTo>
                  <a:srgbClr val="F6F6FB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3580" y="5059855"/>
              <a:ext cx="1455240" cy="10846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38156" y="170080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67748" y="3822948"/>
            <a:ext cx="2016000" cy="872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" descr="I:\Desktop\tasks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99796" y="5881465"/>
            <a:ext cx="1296000" cy="8447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Análisis y Diseño</a:t>
            </a:r>
          </a:p>
        </p:txBody>
      </p:sp>
      <p:grpSp>
        <p:nvGrpSpPr>
          <p:cNvPr id="25" name="24 Grupo"/>
          <p:cNvGrpSpPr/>
          <p:nvPr/>
        </p:nvGrpSpPr>
        <p:grpSpPr>
          <a:xfrm>
            <a:off x="1080716" y="1873852"/>
            <a:ext cx="4801942" cy="2315298"/>
            <a:chOff x="1080716" y="1873852"/>
            <a:chExt cx="4801942" cy="2315298"/>
          </a:xfrm>
        </p:grpSpPr>
        <p:grpSp>
          <p:nvGrpSpPr>
            <p:cNvPr id="17" name="16 Grupo"/>
            <p:cNvGrpSpPr/>
            <p:nvPr/>
          </p:nvGrpSpPr>
          <p:grpSpPr>
            <a:xfrm>
              <a:off x="1080716" y="1873852"/>
              <a:ext cx="4801942" cy="2211040"/>
              <a:chOff x="937692" y="1988840"/>
              <a:chExt cx="4801942" cy="2211040"/>
            </a:xfrm>
          </p:grpSpPr>
          <p:pic>
            <p:nvPicPr>
              <p:cNvPr id="1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35400" y="1988840"/>
                <a:ext cx="4404234" cy="19059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937692" y="3191768"/>
                <a:ext cx="1008112" cy="1008112"/>
              </a:xfrm>
              <a:prstGeom prst="rect">
                <a:avLst/>
              </a:prstGeom>
              <a:noFill/>
            </p:spPr>
          </p:pic>
        </p:grpSp>
        <p:sp>
          <p:nvSpPr>
            <p:cNvPr id="24" name="23 Rectángulo"/>
            <p:cNvSpPr/>
            <p:nvPr/>
          </p:nvSpPr>
          <p:spPr>
            <a:xfrm>
              <a:off x="2961021" y="3789040"/>
              <a:ext cx="15081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User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Stories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29" name="28 Grupo"/>
          <p:cNvGrpSpPr/>
          <p:nvPr/>
        </p:nvGrpSpPr>
        <p:grpSpPr>
          <a:xfrm>
            <a:off x="6098120" y="2766976"/>
            <a:ext cx="2673582" cy="2908786"/>
            <a:chOff x="6098120" y="2766976"/>
            <a:chExt cx="2673582" cy="2908786"/>
          </a:xfrm>
        </p:grpSpPr>
        <p:grpSp>
          <p:nvGrpSpPr>
            <p:cNvPr id="21" name="20 Grupo"/>
            <p:cNvGrpSpPr/>
            <p:nvPr/>
          </p:nvGrpSpPr>
          <p:grpSpPr>
            <a:xfrm>
              <a:off x="6107406" y="3214673"/>
              <a:ext cx="2664296" cy="2461089"/>
              <a:chOff x="6107406" y="3214673"/>
              <a:chExt cx="2664296" cy="2461089"/>
            </a:xfrm>
          </p:grpSpPr>
          <p:pic>
            <p:nvPicPr>
              <p:cNvPr id="409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36151" y="3214673"/>
                <a:ext cx="2573616" cy="216000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19" name="18 CuadroTexto"/>
              <p:cNvSpPr txBox="1"/>
              <p:nvPr/>
            </p:nvSpPr>
            <p:spPr>
              <a:xfrm>
                <a:off x="6107406" y="5337208"/>
                <a:ext cx="26642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>
                    <a:latin typeface="Cambria" pitchFamily="18" charset="0"/>
                    <a:hlinkClick r:id="rId6"/>
                  </a:rPr>
                  <a:t>http://www.balsamiq.com/</a:t>
                </a:r>
                <a:endParaRPr lang="es-AR" sz="1600" dirty="0">
                  <a:latin typeface="Cambria" pitchFamily="18" charset="0"/>
                </a:endParaRPr>
              </a:p>
            </p:txBody>
          </p:sp>
        </p:grpSp>
        <p:sp>
          <p:nvSpPr>
            <p:cNvPr id="26" name="25 Rectángulo"/>
            <p:cNvSpPr/>
            <p:nvPr/>
          </p:nvSpPr>
          <p:spPr>
            <a:xfrm>
              <a:off x="6098120" y="2766976"/>
              <a:ext cx="259228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Mockups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 de Pantallas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  <p:grpSp>
        <p:nvGrpSpPr>
          <p:cNvPr id="37" name="36 Grupo"/>
          <p:cNvGrpSpPr/>
          <p:nvPr/>
        </p:nvGrpSpPr>
        <p:grpSpPr>
          <a:xfrm>
            <a:off x="1865906" y="4797152"/>
            <a:ext cx="3786214" cy="1784370"/>
            <a:chOff x="1793898" y="4768686"/>
            <a:chExt cx="3786214" cy="1784370"/>
          </a:xfrm>
        </p:grpSpPr>
        <p:grpSp>
          <p:nvGrpSpPr>
            <p:cNvPr id="13" name="12 Grupo"/>
            <p:cNvGrpSpPr/>
            <p:nvPr/>
          </p:nvGrpSpPr>
          <p:grpSpPr>
            <a:xfrm>
              <a:off x="1793898" y="5105245"/>
              <a:ext cx="3786214" cy="1447811"/>
              <a:chOff x="1523979" y="4829913"/>
              <a:chExt cx="3786214" cy="1447811"/>
            </a:xfrm>
          </p:grpSpPr>
          <p:sp>
            <p:nvSpPr>
              <p:cNvPr id="22" name="21 Elipse"/>
              <p:cNvSpPr/>
              <p:nvPr/>
            </p:nvSpPr>
            <p:spPr>
              <a:xfrm>
                <a:off x="3738557" y="4829913"/>
                <a:ext cx="1571636" cy="64294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100" b="1" dirty="0" smtClean="0"/>
                  <a:t>Use Case 1</a:t>
                </a:r>
              </a:p>
            </p:txBody>
          </p:sp>
          <p:cxnSp>
            <p:nvCxnSpPr>
              <p:cNvPr id="23" name="22 Conector recto de flecha"/>
              <p:cNvCxnSpPr>
                <a:stCxn id="28" idx="1"/>
                <a:endCxn id="22" idx="2"/>
              </p:cNvCxnSpPr>
              <p:nvPr/>
            </p:nvCxnSpPr>
            <p:spPr>
              <a:xfrm flipV="1">
                <a:off x="2357422" y="5151384"/>
                <a:ext cx="1381135" cy="5041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26 Conector recto de flecha"/>
              <p:cNvCxnSpPr>
                <a:stCxn id="28" idx="1"/>
                <a:endCxn id="31" idx="2"/>
              </p:cNvCxnSpPr>
              <p:nvPr/>
            </p:nvCxnSpPr>
            <p:spPr>
              <a:xfrm>
                <a:off x="2357422" y="5655484"/>
                <a:ext cx="1381135" cy="30077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28" name="Picture 3" descr="C:\Users\Familia Compaq\Pictures\Microsoft Clip Organizer\j0432621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1523979" y="5238762"/>
                <a:ext cx="833443" cy="833443"/>
              </a:xfrm>
              <a:prstGeom prst="rect">
                <a:avLst/>
              </a:prstGeom>
              <a:noFill/>
            </p:spPr>
          </p:pic>
          <p:sp>
            <p:nvSpPr>
              <p:cNvPr id="31" name="30 Elipse"/>
              <p:cNvSpPr/>
              <p:nvPr/>
            </p:nvSpPr>
            <p:spPr>
              <a:xfrm>
                <a:off x="3738557" y="5634783"/>
                <a:ext cx="1571636" cy="642941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1100" b="1" dirty="0" smtClean="0"/>
                  <a:t>Use Case 2</a:t>
                </a:r>
              </a:p>
            </p:txBody>
          </p:sp>
        </p:grpSp>
        <p:sp>
          <p:nvSpPr>
            <p:cNvPr id="30" name="29 Rectángulo"/>
            <p:cNvSpPr/>
            <p:nvPr/>
          </p:nvSpPr>
          <p:spPr>
            <a:xfrm>
              <a:off x="1907704" y="4768686"/>
              <a:ext cx="1604927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Diagrama de</a:t>
              </a:r>
            </a:p>
            <a:p>
              <a:pPr algn="ctr"/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</a:rPr>
                <a:t>Casos de Uso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Configuración y Versionado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1454425" y="1556792"/>
            <a:ext cx="7294039" cy="2416627"/>
            <a:chOff x="1541080" y="3849481"/>
            <a:chExt cx="7294039" cy="2416627"/>
          </a:xfrm>
        </p:grpSpPr>
        <p:grpSp>
          <p:nvGrpSpPr>
            <p:cNvPr id="13315" name="45 Grupo"/>
            <p:cNvGrpSpPr>
              <a:grpSpLocks/>
            </p:cNvGrpSpPr>
            <p:nvPr/>
          </p:nvGrpSpPr>
          <p:grpSpPr bwMode="auto">
            <a:xfrm>
              <a:off x="6458632" y="4581525"/>
              <a:ext cx="2376487" cy="1285875"/>
              <a:chOff x="6004370" y="3143248"/>
              <a:chExt cx="2776518" cy="1285866"/>
            </a:xfrm>
          </p:grpSpPr>
          <p:pic>
            <p:nvPicPr>
              <p:cNvPr id="13325" name="Picture 3" descr="D:\sebastian\Documents\Disenio\Icons - Illustrations\Internet Clouds web\cloud illustration icon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004370" y="3143248"/>
                <a:ext cx="2776518" cy="12858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326" name="Picture 2" descr="Google Code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643702" y="3643314"/>
                <a:ext cx="1533525" cy="3810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6388" name="Picture 4" descr="http://tortoisesvn.net/themes/logo.png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497FFF"/>
                </a:clrFrom>
                <a:clrTo>
                  <a:srgbClr val="497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229095" y="4828628"/>
              <a:ext cx="1247775" cy="695325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  <p:cxnSp>
          <p:nvCxnSpPr>
            <p:cNvPr id="8" name="Straight Arrow Connector 15"/>
            <p:cNvCxnSpPr>
              <a:stCxn id="16388" idx="3"/>
            </p:cNvCxnSpPr>
            <p:nvPr/>
          </p:nvCxnSpPr>
          <p:spPr>
            <a:xfrm>
              <a:off x="5508625" y="5229225"/>
              <a:ext cx="10477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5"/>
            <p:cNvCxnSpPr>
              <a:stCxn id="25" idx="3"/>
              <a:endCxn id="16388" idx="1"/>
            </p:cNvCxnSpPr>
            <p:nvPr/>
          </p:nvCxnSpPr>
          <p:spPr>
            <a:xfrm>
              <a:off x="2715178" y="4436413"/>
              <a:ext cx="1513917" cy="7398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5"/>
            <p:cNvCxnSpPr>
              <a:stCxn id="26" idx="3"/>
              <a:endCxn id="16388" idx="1"/>
            </p:cNvCxnSpPr>
            <p:nvPr/>
          </p:nvCxnSpPr>
          <p:spPr>
            <a:xfrm flipV="1">
              <a:off x="2676927" y="5176291"/>
              <a:ext cx="1552168" cy="5663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" descr="C:\Users\Familia Compaq\Documents\Disenio\usuario4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41080" y="3849481"/>
              <a:ext cx="1174098" cy="1173864"/>
            </a:xfrm>
            <a:prstGeom prst="rect">
              <a:avLst/>
            </a:prstGeom>
            <a:noFill/>
            <a:scene3d>
              <a:camera prst="orthographicFront">
                <a:rot lat="0" lon="10799977" rev="0"/>
              </a:camera>
              <a:lightRig rig="threePt" dir="t"/>
            </a:scene3d>
          </p:spPr>
        </p:pic>
        <p:sp>
          <p:nvSpPr>
            <p:cNvPr id="13323" name="TextBox 5"/>
            <p:cNvSpPr txBox="1">
              <a:spLocks noChangeArrowheads="1"/>
            </p:cNvSpPr>
            <p:nvPr/>
          </p:nvSpPr>
          <p:spPr bwMode="auto">
            <a:xfrm>
              <a:off x="3435258" y="5834060"/>
              <a:ext cx="32146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Versionado</a:t>
              </a:r>
            </a:p>
          </p:txBody>
        </p:sp>
        <p:pic>
          <p:nvPicPr>
            <p:cNvPr id="26" name="Picture 3" descr="C:\Users\Familia Compaq\Documents\Disenio\usuario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28845" y="5219163"/>
              <a:ext cx="1048082" cy="1046945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grpSp>
        <p:nvGrpSpPr>
          <p:cNvPr id="24" name="23 Grupo"/>
          <p:cNvGrpSpPr/>
          <p:nvPr/>
        </p:nvGrpSpPr>
        <p:grpSpPr>
          <a:xfrm>
            <a:off x="1691680" y="4785548"/>
            <a:ext cx="3528392" cy="1811804"/>
            <a:chOff x="1403648" y="4797152"/>
            <a:chExt cx="3528392" cy="1811804"/>
          </a:xfrm>
        </p:grpSpPr>
        <p:sp>
          <p:nvSpPr>
            <p:cNvPr id="13322" name="TextBox 5"/>
            <p:cNvSpPr txBox="1">
              <a:spLocks noChangeArrowheads="1"/>
            </p:cNvSpPr>
            <p:nvPr/>
          </p:nvSpPr>
          <p:spPr bwMode="auto">
            <a:xfrm>
              <a:off x="1403648" y="6208846"/>
              <a:ext cx="3528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Documento de Configuración</a:t>
              </a:r>
            </a:p>
          </p:txBody>
        </p:sp>
        <p:pic>
          <p:nvPicPr>
            <p:cNvPr id="16" name="15 Imagen" descr="document_icon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flipH="1">
              <a:off x="2051720" y="4797152"/>
              <a:ext cx="1900770" cy="1512168"/>
            </a:xfrm>
            <a:prstGeom prst="rect">
              <a:avLst/>
            </a:prstGeom>
          </p:spPr>
        </p:pic>
      </p:grpSp>
      <p:grpSp>
        <p:nvGrpSpPr>
          <p:cNvPr id="27" name="26 Grupo"/>
          <p:cNvGrpSpPr/>
          <p:nvPr/>
        </p:nvGrpSpPr>
        <p:grpSpPr>
          <a:xfrm>
            <a:off x="5652120" y="4325034"/>
            <a:ext cx="3528392" cy="1048182"/>
            <a:chOff x="5220072" y="5229200"/>
            <a:chExt cx="3528392" cy="1048182"/>
          </a:xfrm>
        </p:grpSpPr>
        <p:pic>
          <p:nvPicPr>
            <p:cNvPr id="38913" name="Picture 1" descr="I:\Desktop\logo_virtualpc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868144" y="5229200"/>
              <a:ext cx="2052228" cy="576064"/>
            </a:xfrm>
            <a:prstGeom prst="rect">
              <a:avLst/>
            </a:prstGeom>
            <a:noFill/>
          </p:spPr>
        </p:pic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5220072" y="5877272"/>
              <a:ext cx="35283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Ambiente de Desarrollo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Arquitectura</a:t>
            </a:r>
          </a:p>
        </p:txBody>
      </p:sp>
      <p:grpSp>
        <p:nvGrpSpPr>
          <p:cNvPr id="5" name="4 Grupo"/>
          <p:cNvGrpSpPr>
            <a:grpSpLocks noChangeAspect="1"/>
          </p:cNvGrpSpPr>
          <p:nvPr/>
        </p:nvGrpSpPr>
        <p:grpSpPr>
          <a:xfrm>
            <a:off x="338042" y="1541716"/>
            <a:ext cx="8820473" cy="5328000"/>
            <a:chOff x="482058" y="1556230"/>
            <a:chExt cx="8654537" cy="5119803"/>
          </a:xfrm>
        </p:grpSpPr>
        <p:pic>
          <p:nvPicPr>
            <p:cNvPr id="4" name="3 Imagen" descr="diagrama_arquitectur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58" y="1556230"/>
              <a:ext cx="8654537" cy="5112048"/>
            </a:xfrm>
            <a:prstGeom prst="rect">
              <a:avLst/>
            </a:prstGeom>
          </p:spPr>
        </p:pic>
        <p:sp>
          <p:nvSpPr>
            <p:cNvPr id="12294" name="TextBox 5"/>
            <p:cNvSpPr txBox="1">
              <a:spLocks noChangeArrowheads="1"/>
            </p:cNvSpPr>
            <p:nvPr/>
          </p:nvSpPr>
          <p:spPr bwMode="auto">
            <a:xfrm>
              <a:off x="3347864" y="6309320"/>
              <a:ext cx="27146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Mapas de Arquitectura</a:t>
              </a:r>
              <a:endParaRPr lang="es-AR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Tecnologías</a:t>
            </a:r>
          </a:p>
        </p:txBody>
      </p:sp>
      <p:pic>
        <p:nvPicPr>
          <p:cNvPr id="10" name="9 Imagen" descr="dotNe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2204864"/>
            <a:ext cx="2852908" cy="730911"/>
          </a:xfrm>
          <a:prstGeom prst="rect">
            <a:avLst/>
          </a:prstGeom>
        </p:spPr>
      </p:pic>
      <p:pic>
        <p:nvPicPr>
          <p:cNvPr id="14" name="13 Imagen" descr="logoII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5696" y="5157191"/>
            <a:ext cx="1572775" cy="1021283"/>
          </a:xfrm>
          <a:prstGeom prst="rect">
            <a:avLst/>
          </a:prstGeom>
        </p:spPr>
      </p:pic>
      <p:grpSp>
        <p:nvGrpSpPr>
          <p:cNvPr id="20" name="19 Grupo"/>
          <p:cNvGrpSpPr/>
          <p:nvPr/>
        </p:nvGrpSpPr>
        <p:grpSpPr>
          <a:xfrm>
            <a:off x="4686426" y="5108036"/>
            <a:ext cx="4004808" cy="1044120"/>
            <a:chOff x="4686426" y="4955682"/>
            <a:chExt cx="4004808" cy="1044120"/>
          </a:xfrm>
        </p:grpSpPr>
        <p:pic>
          <p:nvPicPr>
            <p:cNvPr id="47105" name="Picture 1"/>
            <p:cNvPicPr>
              <a:picLocks noChangeAspect="1" noChangeArrowheads="1"/>
            </p:cNvPicPr>
            <p:nvPr/>
          </p:nvPicPr>
          <p:blipFill>
            <a:blip r:embed="rId5" cstate="print"/>
            <a:srcRect t="26840" b="28427"/>
            <a:stretch>
              <a:fillRect/>
            </a:stretch>
          </p:blipFill>
          <p:spPr bwMode="auto">
            <a:xfrm>
              <a:off x="4686426" y="4955682"/>
              <a:ext cx="3714750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17 CuadroTexto"/>
            <p:cNvSpPr txBox="1"/>
            <p:nvPr/>
          </p:nvSpPr>
          <p:spPr>
            <a:xfrm>
              <a:off x="6905284" y="5661248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1600" dirty="0" smtClean="0">
                  <a:latin typeface="Calibri" pitchFamily="34" charset="0"/>
                </a:rPr>
                <a:t>Express </a:t>
              </a:r>
              <a:r>
                <a:rPr lang="es-AR" sz="1600" dirty="0" err="1" smtClean="0">
                  <a:latin typeface="Calibri" pitchFamily="34" charset="0"/>
                </a:rPr>
                <a:t>Edition</a:t>
              </a:r>
              <a:endParaRPr lang="es-AR" sz="1600" dirty="0">
                <a:latin typeface="Calibri" pitchFamily="34" charset="0"/>
              </a:endParaRPr>
            </a:p>
          </p:txBody>
        </p:sp>
      </p:grpSp>
      <p:pic>
        <p:nvPicPr>
          <p:cNvPr id="21" name="20 Imagen" descr="AU_Visual_Studio_Pro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2822" y="2089876"/>
            <a:ext cx="4257290" cy="1143008"/>
          </a:xfrm>
          <a:prstGeom prst="rect">
            <a:avLst/>
          </a:prstGeom>
        </p:spPr>
      </p:pic>
      <p:pic>
        <p:nvPicPr>
          <p:cNvPr id="22" name="21 Imagen" descr="WIF_logo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30330" y="3684568"/>
            <a:ext cx="4386276" cy="824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 smtClean="0">
                <a:latin typeface="Copperplate Gothic Bold" pitchFamily="34" charset="0"/>
              </a:rPr>
              <a:t>Pruebas Unitarias automatizadas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1056998" y="2017868"/>
            <a:ext cx="6593909" cy="2131212"/>
            <a:chOff x="1056998" y="2017868"/>
            <a:chExt cx="6593909" cy="2131212"/>
          </a:xfrm>
        </p:grpSpPr>
        <p:pic>
          <p:nvPicPr>
            <p:cNvPr id="14346" name="Picture 10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1259632" y="2406005"/>
              <a:ext cx="6391275" cy="17430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4341" name="TextBox 24"/>
            <p:cNvSpPr txBox="1">
              <a:spLocks noChangeArrowheads="1"/>
            </p:cNvSpPr>
            <p:nvPr/>
          </p:nvSpPr>
          <p:spPr bwMode="auto">
            <a:xfrm>
              <a:off x="1056998" y="2017868"/>
              <a:ext cx="403383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AR" sz="2000" dirty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Pruebas Unitarias 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Automatizadas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2195736" y="3847096"/>
            <a:ext cx="6840760" cy="2358278"/>
            <a:chOff x="2195736" y="3847096"/>
            <a:chExt cx="6840760" cy="2358278"/>
          </a:xfrm>
        </p:grpSpPr>
        <p:pic>
          <p:nvPicPr>
            <p:cNvPr id="34817" name="Picture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95736" y="3847096"/>
              <a:ext cx="6617768" cy="2016224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9" name="TextBox 24"/>
            <p:cNvSpPr txBox="1">
              <a:spLocks noChangeArrowheads="1"/>
            </p:cNvSpPr>
            <p:nvPr/>
          </p:nvSpPr>
          <p:spPr bwMode="auto">
            <a:xfrm>
              <a:off x="5436096" y="5805264"/>
              <a:ext cx="3600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Métricas de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Code</a:t>
              </a:r>
              <a:r>
                <a:rPr lang="es-AR" sz="2000" dirty="0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 </a:t>
              </a:r>
              <a:r>
                <a:rPr lang="es-AR" sz="2000" dirty="0" err="1" smtClean="0">
                  <a:solidFill>
                    <a:schemeClr val="tx2">
                      <a:lumMod val="50000"/>
                    </a:schemeClr>
                  </a:solidFill>
                  <a:latin typeface="Cambria" pitchFamily="18" charset="0"/>
                  <a:cs typeface="Arial" charset="0"/>
                </a:rPr>
                <a:t>Coverage</a:t>
              </a:r>
              <a:endParaRPr lang="es-AR" sz="20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6666"/>
    </a:dk2>
    <a:lt2>
      <a:srgbClr val="5F5F5F"/>
    </a:lt2>
    <a:accent1>
      <a:srgbClr val="33CCCC"/>
    </a:accent1>
    <a:accent2>
      <a:srgbClr val="99CCCC"/>
    </a:accent2>
    <a:accent3>
      <a:srgbClr val="FFFFFF"/>
    </a:accent3>
    <a:accent4>
      <a:srgbClr val="000000"/>
    </a:accent4>
    <a:accent5>
      <a:srgbClr val="ADE2E2"/>
    </a:accent5>
    <a:accent6>
      <a:srgbClr val="8A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3099</TotalTime>
  <Words>1865</Words>
  <Application>Microsoft Office PowerPoint</Application>
  <PresentationFormat>Presentación en pantalla (4:3)</PresentationFormat>
  <Paragraphs>210</Paragraphs>
  <Slides>18</Slides>
  <Notes>18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Diseño predeterminado</vt:lpstr>
      <vt:lpstr>Imagen de mapa de bits</vt:lpstr>
      <vt:lpstr>Diapositiva 1</vt:lpstr>
      <vt:lpstr>Metodología</vt:lpstr>
      <vt:lpstr>Herramienta Principal</vt:lpstr>
      <vt:lpstr>Planificación</vt:lpstr>
      <vt:lpstr>Análisis y Diseño</vt:lpstr>
      <vt:lpstr>Configuración y Versionado</vt:lpstr>
      <vt:lpstr>Arquitectura</vt:lpstr>
      <vt:lpstr>Tecnologías</vt:lpstr>
      <vt:lpstr>Pruebas Unitarias automatizadas</vt:lpstr>
      <vt:lpstr>Seguimiento y Control</vt:lpstr>
      <vt:lpstr>Pruebas: Planificación y Diseño</vt:lpstr>
      <vt:lpstr>Pruebas: Ejecución y Seguimiento</vt:lpstr>
      <vt:lpstr>Trazabilidad</vt:lpstr>
      <vt:lpstr>Plan de Entregables</vt:lpstr>
      <vt:lpstr>Comunicaciones</vt:lpstr>
      <vt:lpstr>Cierre y Lecciones Aprendidas</vt:lpstr>
      <vt:lpstr>Diapositiva 17</vt:lpstr>
      <vt:lpstr>Diapositiva 18</vt:lpstr>
    </vt:vector>
  </TitlesOfParts>
  <Company>GSB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8 – TP 2</dc:title>
  <dc:creator>Gonzalo Soriano</dc:creator>
  <cp:lastModifiedBy>Mariano Converti</cp:lastModifiedBy>
  <cp:revision>510</cp:revision>
  <dcterms:created xsi:type="dcterms:W3CDTF">2006-12-03T18:41:32Z</dcterms:created>
  <dcterms:modified xsi:type="dcterms:W3CDTF">2010-09-06T03:45:07Z</dcterms:modified>
</cp:coreProperties>
</file>