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7.xml" ContentType="application/vnd.openxmlformats-officedocument.presentationml.notesSlide+xml"/>
  <Override PartName="/ppt/tags/tag21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3.xml" ContentType="application/vnd.openxmlformats-officedocument.presentationml.notesSlide+xml"/>
  <Override PartName="/ppt/tags/tag32.xml" ContentType="application/vnd.openxmlformats-officedocument.presentationml.tags+xml"/>
  <Override PartName="/ppt/notesSlides/notesSlide24.xml" ContentType="application/vnd.openxmlformats-officedocument.presentationml.notesSlide+xml"/>
  <Override PartName="/ppt/tags/tag33.xml" ContentType="application/vnd.openxmlformats-officedocument.presentationml.tags+xml"/>
  <Override PartName="/ppt/notesSlides/notesSlide25.xml" ContentType="application/vnd.openxmlformats-officedocument.presentationml.notesSlide+xml"/>
  <Override PartName="/ppt/tags/tag34.xml" ContentType="application/vnd.openxmlformats-officedocument.presentationml.tags+xml"/>
  <Override PartName="/ppt/notesSlides/notesSlide26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54"/>
  </p:notesMasterIdLst>
  <p:handoutMasterIdLst>
    <p:handoutMasterId r:id="rId55"/>
  </p:handoutMasterIdLst>
  <p:sldIdLst>
    <p:sldId id="585" r:id="rId2"/>
    <p:sldId id="559" r:id="rId3"/>
    <p:sldId id="576" r:id="rId4"/>
    <p:sldId id="560" r:id="rId5"/>
    <p:sldId id="561" r:id="rId6"/>
    <p:sldId id="562" r:id="rId7"/>
    <p:sldId id="566" r:id="rId8"/>
    <p:sldId id="493" r:id="rId9"/>
    <p:sldId id="582" r:id="rId10"/>
    <p:sldId id="584" r:id="rId11"/>
    <p:sldId id="581" r:id="rId12"/>
    <p:sldId id="583" r:id="rId13"/>
    <p:sldId id="520" r:id="rId14"/>
    <p:sldId id="521" r:id="rId15"/>
    <p:sldId id="522" r:id="rId16"/>
    <p:sldId id="523" r:id="rId17"/>
    <p:sldId id="528" r:id="rId18"/>
    <p:sldId id="529" r:id="rId19"/>
    <p:sldId id="530" r:id="rId20"/>
    <p:sldId id="531" r:id="rId21"/>
    <p:sldId id="532" r:id="rId22"/>
    <p:sldId id="533" r:id="rId23"/>
    <p:sldId id="534" r:id="rId24"/>
    <p:sldId id="567" r:id="rId25"/>
    <p:sldId id="550" r:id="rId26"/>
    <p:sldId id="551" r:id="rId27"/>
    <p:sldId id="552" r:id="rId28"/>
    <p:sldId id="549" r:id="rId29"/>
    <p:sldId id="569" r:id="rId30"/>
    <p:sldId id="570" r:id="rId31"/>
    <p:sldId id="568" r:id="rId32"/>
    <p:sldId id="535" r:id="rId33"/>
    <p:sldId id="536" r:id="rId34"/>
    <p:sldId id="537" r:id="rId35"/>
    <p:sldId id="538" r:id="rId36"/>
    <p:sldId id="539" r:id="rId37"/>
    <p:sldId id="540" r:id="rId38"/>
    <p:sldId id="541" r:id="rId39"/>
    <p:sldId id="542" r:id="rId40"/>
    <p:sldId id="543" r:id="rId41"/>
    <p:sldId id="544" r:id="rId42"/>
    <p:sldId id="545" r:id="rId43"/>
    <p:sldId id="546" r:id="rId44"/>
    <p:sldId id="547" r:id="rId45"/>
    <p:sldId id="548" r:id="rId46"/>
    <p:sldId id="575" r:id="rId47"/>
    <p:sldId id="577" r:id="rId48"/>
    <p:sldId id="578" r:id="rId49"/>
    <p:sldId id="580" r:id="rId50"/>
    <p:sldId id="579" r:id="rId51"/>
    <p:sldId id="571" r:id="rId52"/>
    <p:sldId id="573" r:id="rId53"/>
  </p:sldIdLst>
  <p:sldSz cx="9144000" cy="6858000" type="screen4x3"/>
  <p:notesSz cx="6669088" cy="9928225"/>
  <p:embeddedFontLst>
    <p:embeddedFont>
      <p:font typeface="Consolas" panose="020B0609020204030204" pitchFamily="49" charset="0"/>
      <p:regular r:id="rId56"/>
      <p:bold r:id="rId57"/>
      <p:italic r:id="rId58"/>
      <p:boldItalic r:id="rId59"/>
    </p:embeddedFont>
    <p:embeddedFont>
      <p:font typeface="Calibri" panose="020F0502020204030204" pitchFamily="34" charset="0"/>
      <p:regular r:id="rId60"/>
      <p:bold r:id="rId61"/>
      <p:italic r:id="rId62"/>
      <p:boldItalic r:id="rId63"/>
    </p:embeddedFont>
    <p:embeddedFont>
      <p:font typeface="Comic Sans MS" panose="030F0702030302020204" pitchFamily="66" charset="0"/>
      <p:regular r:id="rId64"/>
      <p:bold r:id="rId65"/>
      <p:italic r:id="rId66"/>
      <p:boldItalic r:id="rId67"/>
    </p:embeddedFont>
  </p:embeddedFontLst>
  <p:custDataLst>
    <p:tags r:id="rId68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0E9FC"/>
    <a:srgbClr val="D3FEA0"/>
    <a:srgbClr val="7F0055"/>
    <a:srgbClr val="FF8080"/>
    <a:srgbClr val="FFEBEB"/>
    <a:srgbClr val="6699FF"/>
    <a:srgbClr val="9BD0FB"/>
    <a:srgbClr val="CCFF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03" autoAdjust="0"/>
    <p:restoredTop sz="79986" autoAdjust="0"/>
  </p:normalViewPr>
  <p:slideViewPr>
    <p:cSldViewPr>
      <p:cViewPr varScale="1">
        <p:scale>
          <a:sx n="77" d="100"/>
          <a:sy n="77" d="100"/>
        </p:scale>
        <p:origin x="77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63" Type="http://schemas.openxmlformats.org/officeDocument/2006/relationships/font" Target="fonts/font8.fntdata"/><Relationship Id="rId68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61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7.fntdata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6412"/>
          </a:xfrm>
          <a:prstGeom prst="rect">
            <a:avLst/>
          </a:prstGeom>
        </p:spPr>
        <p:txBody>
          <a:bodyPr vert="horz" lIns="94827" tIns="47413" rIns="94827" bIns="47413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1"/>
            <a:ext cx="2889938" cy="496412"/>
          </a:xfrm>
          <a:prstGeom prst="rect">
            <a:avLst/>
          </a:prstGeom>
        </p:spPr>
        <p:txBody>
          <a:bodyPr vert="horz" lIns="94827" tIns="47413" rIns="94827" bIns="47413" rtlCol="0"/>
          <a:lstStyle>
            <a:lvl1pPr algn="r">
              <a:defRPr sz="1200"/>
            </a:lvl1pPr>
          </a:lstStyle>
          <a:p>
            <a:fld id="{C31379D9-03CF-454A-879E-E8F1F7A2ED0D}" type="datetimeFigureOut">
              <a:rPr lang="de-DE" smtClean="0"/>
              <a:t>17.06.2019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3"/>
            <a:ext cx="2889938" cy="496412"/>
          </a:xfrm>
          <a:prstGeom prst="rect">
            <a:avLst/>
          </a:prstGeom>
        </p:spPr>
        <p:txBody>
          <a:bodyPr vert="horz" lIns="94827" tIns="47413" rIns="94827" bIns="47413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30093"/>
            <a:ext cx="2889938" cy="496412"/>
          </a:xfrm>
          <a:prstGeom prst="rect">
            <a:avLst/>
          </a:prstGeom>
        </p:spPr>
        <p:txBody>
          <a:bodyPr vert="horz" lIns="94827" tIns="47413" rIns="94827" bIns="47413" rtlCol="0" anchor="b"/>
          <a:lstStyle>
            <a:lvl1pPr algn="r">
              <a:defRPr sz="1200"/>
            </a:lvl1pPr>
          </a:lstStyle>
          <a:p>
            <a:fld id="{10EF355A-2E3C-4F62-BBBE-126AF7D421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4983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89938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7" tIns="47413" rIns="94827" bIns="4741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1"/>
            <a:ext cx="2889938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7" tIns="47413" rIns="94827" bIns="4741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6125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715908"/>
            <a:ext cx="5335270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7" tIns="47413" rIns="94827" bIns="474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3"/>
            <a:ext cx="2889938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7" tIns="47413" rIns="94827" bIns="4741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7" y="9430093"/>
            <a:ext cx="2889938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7" tIns="47413" rIns="94827" bIns="4741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44D168-4BD9-4759-B162-49C31E56C871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32100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Das folgende Kapitel 5 zeigt dann wie die Objektorientierung in Java umgesetzt wird.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9101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9039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Inheritance-Vorlesung-03-People/edu.hm.cs.swe2.inheritance.people.modify/Woman.java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3823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Inheritance-Vorlesung-03-People/edu.hm.cs.swe2.inheritance.people.modify/Woman.java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990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Inheritance-Vorlesung-03-People/edu.hm.cs.swe2.inheritance.people.modify/Man.java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3918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Inheritance-Vorlesung-03-People/edu.hm.cs.swe2.inheritance.people.modify/Woman.java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1698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6693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Das folgende Kapitel 5 zeigt dann wie die Objektorientierung in Java umgesetzt wird.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988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-Methoden bieten zum Teil nur minimale Funktionalität:</a:t>
            </a:r>
          </a:p>
          <a:p>
            <a:endParaRPr lang="de-DE" dirty="0"/>
          </a:p>
          <a:p>
            <a:r>
              <a:rPr lang="de-DE" dirty="0"/>
              <a:t>    </a:t>
            </a:r>
            <a:r>
              <a:rPr lang="de-DE" dirty="0" err="1"/>
              <a:t>toString</a:t>
            </a:r>
            <a:r>
              <a:rPr lang="de-DE" dirty="0"/>
              <a:t> liefert einen String der Form</a:t>
            </a:r>
          </a:p>
          <a:p>
            <a:r>
              <a:rPr lang="de-DE" dirty="0"/>
              <a:t>    </a:t>
            </a:r>
            <a:r>
              <a:rPr lang="de-DE" dirty="0" err="1"/>
              <a:t>classname@hashcode</a:t>
            </a:r>
            <a:endParaRPr lang="de-DE" dirty="0"/>
          </a:p>
          <a:p>
            <a:r>
              <a:rPr lang="de-DE" dirty="0"/>
              <a:t>    </a:t>
            </a:r>
            <a:r>
              <a:rPr lang="de-DE" dirty="0" err="1"/>
              <a:t>equals</a:t>
            </a:r>
            <a:r>
              <a:rPr lang="de-DE" dirty="0"/>
              <a:t> prüft Identität (wie der Vergleich mit ==), nicht logische Gleichheit</a:t>
            </a:r>
          </a:p>
          <a:p>
            <a:r>
              <a:rPr lang="de-DE" dirty="0"/>
              <a:t>    </a:t>
            </a:r>
            <a:r>
              <a:rPr lang="de-DE" dirty="0" err="1"/>
              <a:t>hashCode</a:t>
            </a:r>
            <a:r>
              <a:rPr lang="de-DE" dirty="0"/>
              <a:t> bezieht sich auf Speicheradresse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3886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Das folgende Kapitel 5 zeigt dann wie die Objektorientierung in Java umgesetzt wird.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9880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Deklaration gilt für</a:t>
            </a:r>
            <a:r>
              <a:rPr lang="de-DE" baseline="0" dirty="0"/>
              <a:t> alle Komponenten, d.h. Attribute, Operationen und jeder Konstruktoren.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4622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Bezug auf Vererbung: Soll</a:t>
            </a:r>
            <a:r>
              <a:rPr lang="de-DE" baseline="0" dirty="0"/>
              <a:t> es von einer Oberklasse keine Objekt geben, dann wird diese durch </a:t>
            </a:r>
            <a:r>
              <a:rPr lang="de-DE" baseline="0" dirty="0" err="1"/>
              <a:t>abstract</a:t>
            </a:r>
            <a:r>
              <a:rPr lang="de-DE" baseline="0" dirty="0"/>
              <a:t> gekennzeichnet.</a:t>
            </a:r>
          </a:p>
          <a:p>
            <a:endParaRPr lang="de-DE" baseline="0" dirty="0"/>
          </a:p>
          <a:p>
            <a:r>
              <a:rPr lang="de-DE" baseline="0" dirty="0"/>
              <a:t>Von einer Klasse, die als </a:t>
            </a:r>
            <a:r>
              <a:rPr lang="de-DE" baseline="0" dirty="0" err="1"/>
              <a:t>abstract</a:t>
            </a:r>
            <a:r>
              <a:rPr lang="de-DE" baseline="0" dirty="0"/>
              <a:t> gekennzeichnet ist, können keine Objekte erzeugt werden. Wenn Sie den </a:t>
            </a:r>
            <a:r>
              <a:rPr lang="de-DE" baseline="0" dirty="0" err="1"/>
              <a:t>Konstruktor</a:t>
            </a:r>
            <a:r>
              <a:rPr lang="de-DE" baseline="0" dirty="0"/>
              <a:t> einer abstrakten Klassen aufrufen erhalten sie eine Fehlermeldung. </a:t>
            </a:r>
          </a:p>
          <a:p>
            <a:r>
              <a:rPr lang="de-DE" baseline="0" dirty="0"/>
              <a:t>Eine abstrakte Klasse besitz i.d.R. Konstruktoren, die jedoch nur von den Unterklassen aufgerufen werden können. Voraussetzung dazu ist, dass die Konstruktoren als public oder </a:t>
            </a:r>
            <a:r>
              <a:rPr lang="de-DE" baseline="0" dirty="0" err="1"/>
              <a:t>protected</a:t>
            </a:r>
            <a:r>
              <a:rPr lang="de-DE" baseline="0" dirty="0"/>
              <a:t> gekennzeichnet sind.</a:t>
            </a:r>
          </a:p>
          <a:p>
            <a:endParaRPr lang="de-DE" baseline="0" dirty="0"/>
          </a:p>
          <a:p>
            <a:r>
              <a:rPr lang="de-DE" dirty="0"/>
              <a:t>Eigenschaften: </a:t>
            </a:r>
          </a:p>
          <a:p>
            <a:pPr lvl="1"/>
            <a:r>
              <a:rPr lang="de-DE" dirty="0"/>
              <a:t>Mindestens eine abstrakte Operation </a:t>
            </a:r>
          </a:p>
          <a:p>
            <a:pPr lvl="2"/>
            <a:r>
              <a:rPr lang="de-DE" dirty="0"/>
              <a:t>Definiert nur Methodensignatur ohne Implementierung </a:t>
            </a:r>
          </a:p>
          <a:p>
            <a:pPr lvl="2"/>
            <a:r>
              <a:rPr lang="de-DE" dirty="0"/>
              <a:t>Spezifiziert lediglich die Schnittstelle</a:t>
            </a:r>
          </a:p>
          <a:p>
            <a:pPr lvl="1"/>
            <a:r>
              <a:rPr lang="de-DE" dirty="0"/>
              <a:t>Abgeleitete Klassen müssen </a:t>
            </a:r>
            <a:r>
              <a:rPr lang="de-DE" dirty="0">
                <a:solidFill>
                  <a:schemeClr val="accent2"/>
                </a:solidFill>
              </a:rPr>
              <a:t>alle</a:t>
            </a:r>
            <a:r>
              <a:rPr lang="de-DE" dirty="0"/>
              <a:t> abstrakten Operationen der Oberklasse implementieren</a:t>
            </a:r>
          </a:p>
          <a:p>
            <a:pPr lvl="1"/>
            <a:r>
              <a:rPr lang="de-DE" dirty="0"/>
              <a:t>Zusätzlich in abstrakter Klasse auch konkrete Methoden möglich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135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Deklaration gilt für</a:t>
            </a:r>
            <a:r>
              <a:rPr lang="de-DE" baseline="0" dirty="0"/>
              <a:t> alle Komponenten, d.h. Attribute, Operationen und </a:t>
            </a:r>
            <a:r>
              <a:rPr lang="de-DE" baseline="0"/>
              <a:t>jeder Konstruktoren.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66025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Das folgende Kapitel 5 zeigt dann wie die Objektorientierung in Java umgesetzt wird.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5387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Umsetzung in Programmiersprachen</a:t>
            </a:r>
          </a:p>
          <a:p>
            <a:pPr lvl="1"/>
            <a:r>
              <a:rPr lang="de-DE" dirty="0"/>
              <a:t>Direkte Unterstützung in Java und </a:t>
            </a:r>
            <a:r>
              <a:rPr lang="de-DE" dirty="0" err="1"/>
              <a:t>VisualBasic</a:t>
            </a:r>
            <a:endParaRPr lang="de-DE" dirty="0"/>
          </a:p>
          <a:p>
            <a:pPr lvl="1"/>
            <a:r>
              <a:rPr lang="de-DE" dirty="0"/>
              <a:t>Realisiert durch Vererbung in C++, Eiffel und Smalltalk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178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Inheritance-Vorlesung-04-People/edu.hm.cs.swe2.inheritance.people.interfaces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5435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Inheritance-Vorlesung-04-People/edu.hm.cs.swe2.inheritance.people.interfaces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19851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Inheritance-Vorlesung-04-People/edu.hm.cs.swe2.inheritance.people.interfaces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28969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Inheritance-Vorlesung-04-People/edu.hm.cs.swe2.inheritance.people.interfaces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05071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51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7248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0772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5263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Plus anschließend Aufgabe 5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983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Das folgende Kapitel 5 zeigt dann wie die Objektorientierung in Java umgesetzt wird.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988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Bis hier;  </a:t>
            </a:r>
            <a:r>
              <a:rPr lang="de-DE"/>
              <a:t>braucht Beispiel!</a:t>
            </a:r>
          </a:p>
          <a:p>
            <a:r>
              <a:rPr lang="de-DE" dirty="0"/>
              <a:t>Oder auch Verdeckung genannt</a:t>
            </a:r>
            <a:r>
              <a:rPr lang="de-DE" baseline="0" dirty="0"/>
              <a:t> -&gt; Kapitel 5 – Seite 58</a:t>
            </a:r>
          </a:p>
          <a:p>
            <a:endParaRPr lang="de-DE" baseline="0" dirty="0"/>
          </a:p>
          <a:p>
            <a:r>
              <a:rPr lang="de-DE" baseline="0" dirty="0"/>
              <a:t>Verschattet = verdeckt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450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7430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473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 baseline="0">
                <a:solidFill>
                  <a:schemeClr val="accent2"/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4268688"/>
            <a:ext cx="6400800" cy="1752600"/>
          </a:xfr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6028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4212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44927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09728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0213" y="274638"/>
            <a:ext cx="2176462" cy="610711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274638"/>
            <a:ext cx="6376988" cy="610711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74741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529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484784"/>
            <a:ext cx="8705850" cy="496887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cs typeface="Arial" pitchFamily="34" charset="0"/>
              </a:defRPr>
            </a:lvl1pPr>
            <a:lvl2pPr>
              <a:defRPr baseline="0">
                <a:latin typeface="Calibri" panose="020F0502020204030204" pitchFamily="34" charset="0"/>
                <a:cs typeface="Arial" pitchFamily="34" charset="0"/>
              </a:defRPr>
            </a:lvl2pPr>
            <a:lvl3pPr>
              <a:defRPr baseline="0">
                <a:latin typeface="Calibri" panose="020F0502020204030204" pitchFamily="34" charset="0"/>
                <a:cs typeface="Arial" pitchFamily="34" charset="0"/>
              </a:defRPr>
            </a:lvl3pPr>
            <a:lvl4pPr>
              <a:defRPr baseline="0">
                <a:latin typeface="Calibri" panose="020F0502020204030204" pitchFamily="34" charset="0"/>
                <a:cs typeface="Arial" pitchFamily="34" charset="0"/>
              </a:defRPr>
            </a:lvl4pPr>
            <a:lvl5pPr>
              <a:defRPr baseline="0">
                <a:latin typeface="Calibri" panose="020F0502020204030204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8672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6441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2459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12875"/>
            <a:ext cx="42767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9950" y="1412875"/>
            <a:ext cx="42767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870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0357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2347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4294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0093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12875"/>
            <a:ext cx="870585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2"/>
            <a:endParaRPr lang="de-DE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274638"/>
            <a:ext cx="5407025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5997575" y="6524625"/>
            <a:ext cx="2895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fld id="{D1265ACD-8CF3-4A2A-A304-86FCF731DD9B}" type="slidenum">
              <a:rPr lang="de-DE" sz="1000">
                <a:solidFill>
                  <a:srgbClr val="FF9A00"/>
                </a:solidFill>
              </a:rPr>
              <a:pPr algn="r">
                <a:spcBef>
                  <a:spcPct val="50000"/>
                </a:spcBef>
              </a:pPr>
              <a:t>‹Nr.›</a:t>
            </a:fld>
            <a:r>
              <a:rPr lang="de-DE" sz="1000" dirty="0">
                <a:solidFill>
                  <a:srgbClr val="FF9A00"/>
                </a:solidFill>
              </a:rPr>
              <a:t>    </a:t>
            </a:r>
          </a:p>
        </p:txBody>
      </p:sp>
      <p:pic>
        <p:nvPicPr>
          <p:cNvPr id="10247" name="Picture 7" descr="RZ_logo_FH_RGB_web3_kleiner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88913"/>
            <a:ext cx="2665412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8" name="Rectangle 8"/>
          <p:cNvSpPr>
            <a:spLocks noChangeArrowheads="1"/>
          </p:cNvSpPr>
          <p:nvPr userDrawn="1"/>
        </p:nvSpPr>
        <p:spPr bwMode="auto">
          <a:xfrm>
            <a:off x="3146426" y="6500812"/>
            <a:ext cx="189413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r>
              <a:rPr lang="de-DE" sz="1000" dirty="0">
                <a:solidFill>
                  <a:srgbClr val="FF9A00"/>
                </a:solidFill>
              </a:rPr>
              <a:t>Förster/Riedhammer/Tilly </a:t>
            </a:r>
          </a:p>
        </p:txBody>
      </p:sp>
      <p:sp>
        <p:nvSpPr>
          <p:cNvPr id="10249" name="Line 9"/>
          <p:cNvSpPr>
            <a:spLocks noChangeShapeType="1"/>
          </p:cNvSpPr>
          <p:nvPr userDrawn="1"/>
        </p:nvSpPr>
        <p:spPr bwMode="auto">
          <a:xfrm>
            <a:off x="36513" y="6443663"/>
            <a:ext cx="914400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de-DE" dirty="0"/>
          </a:p>
        </p:txBody>
      </p:sp>
      <p:sp>
        <p:nvSpPr>
          <p:cNvPr id="10250" name="Line 10"/>
          <p:cNvSpPr>
            <a:spLocks noChangeShapeType="1"/>
          </p:cNvSpPr>
          <p:nvPr userDrawn="1"/>
        </p:nvSpPr>
        <p:spPr bwMode="auto">
          <a:xfrm>
            <a:off x="0" y="1196975"/>
            <a:ext cx="9180513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6444208" y="6480001"/>
            <a:ext cx="2016224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/>
          <a:lstStyle/>
          <a:p>
            <a:pPr>
              <a:spcBef>
                <a:spcPct val="50000"/>
              </a:spcBef>
            </a:pPr>
            <a:r>
              <a:rPr lang="de-DE" sz="1000" dirty="0">
                <a:solidFill>
                  <a:srgbClr val="FF9A00"/>
                </a:solidFill>
              </a:rPr>
              <a:t>Kapitel</a:t>
            </a:r>
            <a:r>
              <a:rPr lang="de-DE" sz="1000" baseline="0" dirty="0">
                <a:solidFill>
                  <a:srgbClr val="FF9A00"/>
                </a:solidFill>
              </a:rPr>
              <a:t> 11: </a:t>
            </a:r>
            <a:r>
              <a:rPr lang="de-DE" sz="1000" dirty="0">
                <a:solidFill>
                  <a:srgbClr val="FF9A00"/>
                </a:solidFill>
              </a:rPr>
              <a:t> Vererbung</a:t>
            </a:r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251519" y="6480001"/>
            <a:ext cx="2644081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l">
              <a:spcBef>
                <a:spcPct val="50000"/>
              </a:spcBef>
            </a:pPr>
            <a:r>
              <a:rPr lang="en-US" sz="1000" dirty="0" err="1">
                <a:solidFill>
                  <a:srgbClr val="FF9A00"/>
                </a:solidFill>
                <a:cs typeface="Arial" charset="0"/>
              </a:rPr>
              <a:t>Objektorientiertes</a:t>
            </a:r>
            <a:r>
              <a:rPr lang="en-US" sz="1000" dirty="0">
                <a:solidFill>
                  <a:srgbClr val="FF9A00"/>
                </a:solidFill>
                <a:cs typeface="Arial" charset="0"/>
              </a:rPr>
              <a:t> </a:t>
            </a:r>
            <a:r>
              <a:rPr lang="en-US" sz="1000" dirty="0" err="1">
                <a:solidFill>
                  <a:srgbClr val="FF9A00"/>
                </a:solidFill>
                <a:cs typeface="Arial" charset="0"/>
              </a:rPr>
              <a:t>Programmieren</a:t>
            </a:r>
            <a:r>
              <a:rPr lang="en-US" sz="1000" dirty="0">
                <a:solidFill>
                  <a:srgbClr val="FF9A00"/>
                </a:solidFill>
                <a:cs typeface="Arial" charset="0"/>
              </a:rPr>
              <a:t> (OOP)</a:t>
            </a:r>
            <a:endParaRPr lang="de-DE" sz="1000" dirty="0">
              <a:solidFill>
                <a:srgbClr val="FF9A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5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4" r:id="rId9"/>
    <p:sldLayoutId id="2147483658" r:id="rId10"/>
    <p:sldLayoutId id="2147483659" r:id="rId11"/>
    <p:sldLayoutId id="2147483660" r:id="rId12"/>
    <p:sldLayoutId id="2147483661" r:id="rId13"/>
    <p:sldLayoutId id="2147483666" r:id="rId14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800" baseline="0">
          <a:solidFill>
            <a:schemeClr val="accent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9A00"/>
        </a:buClr>
        <a:buSzPct val="75000"/>
        <a:buFont typeface="Wingdings" pitchFamily="2" charset="2"/>
        <a:buChar char="Ø"/>
        <a:defRPr sz="2400" baseline="0">
          <a:solidFill>
            <a:schemeClr val="tx1"/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9A00"/>
        </a:buClr>
        <a:buSzPct val="75000"/>
        <a:buFont typeface="Wingdings" pitchFamily="2" charset="2"/>
        <a:buChar char="°"/>
        <a:defRPr sz="2200" baseline="0">
          <a:solidFill>
            <a:schemeClr val="tx1"/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9A00"/>
        </a:buClr>
        <a:buSzPct val="75000"/>
        <a:buFont typeface="Wingdings" pitchFamily="2" charset="2"/>
        <a:buChar char="±"/>
        <a:defRPr sz="2000" baseline="0">
          <a:solidFill>
            <a:schemeClr val="tx1"/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 baseline="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 baseline="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09A390-9307-484F-BA69-FDFD13E629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Abstrakte</a:t>
            </a:r>
            <a:r>
              <a:rPr lang="en-US" dirty="0" smtClean="0"/>
              <a:t> </a:t>
            </a:r>
            <a:r>
              <a:rPr lang="en-US" dirty="0" err="1" smtClean="0"/>
              <a:t>Basisklassen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215F044-29B3-CA40-8ED6-4E93213C0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0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Überladen von </a:t>
            </a:r>
            <a:r>
              <a:rPr lang="de-DE" dirty="0" smtClean="0"/>
              <a:t>Methoden</a:t>
            </a:r>
            <a:r>
              <a:rPr lang="en-US" dirty="0" smtClean="0"/>
              <a:t>: </a:t>
            </a:r>
            <a:r>
              <a:rPr lang="en-US" dirty="0" err="1" smtClean="0"/>
              <a:t>Beispiel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7500" y="4437112"/>
            <a:ext cx="8705850" cy="3096667"/>
          </a:xfrm>
        </p:spPr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passiert</a:t>
            </a:r>
            <a:r>
              <a:rPr lang="en-US" dirty="0" smtClean="0"/>
              <a:t> nun?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foo(6,7.0,6.7);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foo(3.1,5);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foo(5,3.1);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foo(5.0,5.0);</a:t>
            </a:r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691680" y="1344384"/>
            <a:ext cx="6192688" cy="2862322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de-D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x,double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y,double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z){</a:t>
            </a:r>
          </a:p>
          <a:p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1");</a:t>
            </a:r>
          </a:p>
          <a:p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de-D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x,double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2");</a:t>
            </a:r>
          </a:p>
          <a:p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de-D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x,int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3");</a:t>
            </a:r>
          </a:p>
          <a:p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00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Überschreiben</a:t>
            </a:r>
            <a:r>
              <a:rPr lang="en-US" dirty="0" smtClean="0"/>
              <a:t> von </a:t>
            </a:r>
            <a:r>
              <a:rPr lang="en-US" dirty="0" err="1" smtClean="0"/>
              <a:t>Methoden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4104456" cy="4536827"/>
          </a:xfrm>
        </p:spPr>
        <p:txBody>
          <a:bodyPr/>
          <a:lstStyle/>
          <a:p>
            <a:r>
              <a:rPr lang="de-DE" sz="2000" dirty="0"/>
              <a:t>Überschreiben von </a:t>
            </a:r>
            <a:r>
              <a:rPr lang="de-DE" sz="2000" dirty="0" smtClean="0"/>
              <a:t>Methoden behandelt gleichnamige </a:t>
            </a:r>
            <a:r>
              <a:rPr lang="de-DE" sz="2000" dirty="0"/>
              <a:t>Methoden, die sich innerhalb einer Vererbungshierarchie auf verschiedene Klassen </a:t>
            </a:r>
            <a:r>
              <a:rPr lang="de-DE" sz="2000" dirty="0" smtClean="0"/>
              <a:t>verteilen</a:t>
            </a:r>
          </a:p>
          <a:p>
            <a:endParaRPr lang="de-DE" sz="2000" dirty="0"/>
          </a:p>
          <a:p>
            <a:r>
              <a:rPr lang="de-DE" sz="2000" dirty="0"/>
              <a:t>Genau wie beim </a:t>
            </a:r>
            <a:r>
              <a:rPr lang="de-DE" sz="2000" dirty="0" smtClean="0"/>
              <a:t>Überladen ist </a:t>
            </a:r>
            <a:r>
              <a:rPr lang="de-DE" sz="2000" dirty="0"/>
              <a:t>auch beim Überschreiben von Methoden die Parameterliste das ausschlaggebende Kriterium für die eindeutige Zuordnung eines Aufrufs zu einer Methode.</a:t>
            </a:r>
          </a:p>
        </p:txBody>
      </p:sp>
      <p:sp>
        <p:nvSpPr>
          <p:cNvPr id="4" name="Rechteck 3"/>
          <p:cNvSpPr/>
          <p:nvPr/>
        </p:nvSpPr>
        <p:spPr>
          <a:xfrm>
            <a:off x="4716016" y="1916832"/>
            <a:ext cx="4104456" cy="4031873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Kreis {</a:t>
            </a:r>
          </a:p>
          <a:p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.... )  </a:t>
            </a:r>
            <a:endParaRPr lang="de-D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drawPoint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x1, y1 );</a:t>
            </a:r>
          </a:p>
          <a:p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BunterKreis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Kreis{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de-D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D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.... )  </a:t>
            </a:r>
          </a:p>
          <a:p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drawColorPoint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(x1,y1,c);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272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Überschreiben vs. Überladen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844824"/>
            <a:ext cx="8705850" cy="4320803"/>
          </a:xfrm>
        </p:spPr>
        <p:txBody>
          <a:bodyPr/>
          <a:lstStyle/>
          <a:p>
            <a:r>
              <a:rPr lang="de-DE" b="1" dirty="0" smtClean="0"/>
              <a:t>Überladung</a:t>
            </a:r>
            <a:r>
              <a:rPr lang="de-DE" dirty="0" smtClean="0"/>
              <a:t>: </a:t>
            </a:r>
            <a:r>
              <a:rPr lang="de-DE" dirty="0"/>
              <a:t>Zwei Methoden haben gleichen </a:t>
            </a:r>
            <a:r>
              <a:rPr lang="de-DE" dirty="0" smtClean="0"/>
              <a:t>Namen</a:t>
            </a:r>
            <a:r>
              <a:rPr lang="de-DE" dirty="0"/>
              <a:t>, aber verschiedene Parameter. Aufruf </a:t>
            </a:r>
            <a:r>
              <a:rPr lang="de-DE" dirty="0" smtClean="0"/>
              <a:t>wird </a:t>
            </a:r>
            <a:r>
              <a:rPr lang="de-DE" dirty="0"/>
              <a:t>zur </a:t>
            </a:r>
            <a:r>
              <a:rPr lang="de-DE" dirty="0" err="1"/>
              <a:t>Compilezeit</a:t>
            </a:r>
            <a:r>
              <a:rPr lang="de-DE" dirty="0"/>
              <a:t> unterschieden</a:t>
            </a:r>
            <a:r>
              <a:rPr lang="de-DE" dirty="0" smtClean="0"/>
              <a:t>.</a:t>
            </a:r>
          </a:p>
          <a:p>
            <a:r>
              <a:rPr lang="de-DE" b="1" dirty="0" smtClean="0"/>
              <a:t>Überschreiben</a:t>
            </a:r>
            <a:r>
              <a:rPr lang="de-DE" dirty="0" smtClean="0"/>
              <a:t>: </a:t>
            </a:r>
            <a:r>
              <a:rPr lang="de-DE" dirty="0"/>
              <a:t>Zwei Methoden mit gleichem </a:t>
            </a:r>
            <a:r>
              <a:rPr lang="de-DE" dirty="0" smtClean="0"/>
              <a:t>Namen </a:t>
            </a:r>
            <a:r>
              <a:rPr lang="de-DE" dirty="0"/>
              <a:t>und gleichen Parametern, aber eine </a:t>
            </a:r>
            <a:r>
              <a:rPr lang="de-DE" dirty="0" smtClean="0"/>
              <a:t>davon </a:t>
            </a:r>
            <a:r>
              <a:rPr lang="de-DE" dirty="0"/>
              <a:t>in Basisklasse und eine in abgeleiteter </a:t>
            </a:r>
            <a:r>
              <a:rPr lang="de-DE" dirty="0" smtClean="0"/>
              <a:t>Klasse</a:t>
            </a:r>
            <a:r>
              <a:rPr lang="de-DE" dirty="0"/>
              <a:t>. Erst zur Laufzeit wird Typ des Objekts </a:t>
            </a:r>
            <a:r>
              <a:rPr lang="de-DE" dirty="0" smtClean="0"/>
              <a:t>geprüft </a:t>
            </a:r>
            <a:r>
              <a:rPr lang="de-DE" dirty="0"/>
              <a:t>und die richtige Methode ausgewählt</a:t>
            </a:r>
            <a:r>
              <a:rPr lang="de-DE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Das </a:t>
            </a:r>
            <a:r>
              <a:rPr lang="en-US" dirty="0" err="1" smtClean="0"/>
              <a:t>Binden</a:t>
            </a:r>
            <a:r>
              <a:rPr lang="en-US" dirty="0" smtClean="0"/>
              <a:t> von </a:t>
            </a:r>
            <a:r>
              <a:rPr lang="en-US" dirty="0" err="1" smtClean="0"/>
              <a:t>überladenen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b="1" dirty="0" err="1" smtClean="0"/>
              <a:t>statisches</a:t>
            </a:r>
            <a:r>
              <a:rPr lang="en-US" b="1" dirty="0" smtClean="0"/>
              <a:t> </a:t>
            </a:r>
            <a:r>
              <a:rPr lang="en-US" b="1" dirty="0" err="1" smtClean="0"/>
              <a:t>Binden</a:t>
            </a:r>
            <a:r>
              <a:rPr lang="en-US" b="1" dirty="0" smtClean="0"/>
              <a:t> </a:t>
            </a:r>
            <a:r>
              <a:rPr lang="en-US" dirty="0" smtClean="0"/>
              <a:t>(static binding). Das </a:t>
            </a:r>
            <a:r>
              <a:rPr lang="en-US" dirty="0" err="1" smtClean="0"/>
              <a:t>Binden</a:t>
            </a:r>
            <a:r>
              <a:rPr lang="en-US" dirty="0" smtClean="0"/>
              <a:t> von </a:t>
            </a:r>
            <a:r>
              <a:rPr lang="en-US" dirty="0" err="1" smtClean="0"/>
              <a:t>überschriebenen</a:t>
            </a:r>
            <a:r>
              <a:rPr lang="en-US" dirty="0" smtClean="0"/>
              <a:t> </a:t>
            </a:r>
            <a:r>
              <a:rPr lang="en-US" dirty="0" err="1" smtClean="0"/>
              <a:t>Methode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b="1" dirty="0" err="1" smtClean="0"/>
              <a:t>dynamisches</a:t>
            </a:r>
            <a:r>
              <a:rPr lang="en-US" b="1" dirty="0" smtClean="0"/>
              <a:t> </a:t>
            </a:r>
            <a:r>
              <a:rPr lang="en-US" b="1" dirty="0" err="1" smtClean="0"/>
              <a:t>Binden</a:t>
            </a:r>
            <a:r>
              <a:rPr lang="en-US" b="1" dirty="0" smtClean="0"/>
              <a:t> </a:t>
            </a:r>
            <a:r>
              <a:rPr lang="en-US" dirty="0" smtClean="0"/>
              <a:t>(late binding </a:t>
            </a:r>
            <a:r>
              <a:rPr lang="en-US" dirty="0" err="1" smtClean="0"/>
              <a:t>oder</a:t>
            </a:r>
            <a:r>
              <a:rPr lang="en-US" dirty="0" smtClean="0"/>
              <a:t> dynamic binding)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55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Verschattung (1)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Bereits bekannt von „normalen“ Klassen </a:t>
            </a:r>
          </a:p>
          <a:p>
            <a:pPr lvl="1"/>
            <a:r>
              <a:rPr lang="de-DE" dirty="0"/>
              <a:t>Lokale Variablen bzw. Parameternamen verschatten Attribute</a:t>
            </a:r>
            <a:br>
              <a:rPr lang="de-DE" dirty="0"/>
            </a:br>
            <a:endParaRPr lang="de-DE" dirty="0"/>
          </a:p>
          <a:p>
            <a:r>
              <a:rPr lang="de-DE" dirty="0"/>
              <a:t>Neue Art der Verschattung bei Vererbung</a:t>
            </a:r>
          </a:p>
          <a:p>
            <a:pPr lvl="1"/>
            <a:r>
              <a:rPr lang="de-DE" dirty="0"/>
              <a:t>Attribut der Unterklasse verschattet Attribut der Oberklasse</a:t>
            </a:r>
          </a:p>
          <a:p>
            <a:pPr lvl="1"/>
            <a:r>
              <a:rPr lang="de-DE" dirty="0"/>
              <a:t>Methode der Unterklasse verschattet Methode der Oberklasse </a:t>
            </a:r>
            <a:br>
              <a:rPr lang="de-DE" dirty="0"/>
            </a:br>
            <a:endParaRPr lang="de-DE" dirty="0"/>
          </a:p>
          <a:p>
            <a:r>
              <a:rPr lang="de-DE" dirty="0"/>
              <a:t>Zugriff</a:t>
            </a:r>
          </a:p>
          <a:p>
            <a:pPr lvl="1"/>
            <a:r>
              <a:rPr lang="de-DE" dirty="0"/>
              <a:t>Auf </a:t>
            </a:r>
            <a:r>
              <a:rPr lang="de-DE" dirty="0" err="1"/>
              <a:t>verschattetes</a:t>
            </a:r>
            <a:r>
              <a:rPr lang="de-DE" dirty="0"/>
              <a:t> Element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de-DE" dirty="0"/>
              <a:t>der Oberklasse: </a:t>
            </a:r>
            <a:r>
              <a:rPr lang="de-DE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super.x</a:t>
            </a:r>
            <a:endParaRPr lang="de-DE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>
                <a:latin typeface="+mn-lt"/>
                <a:cs typeface="Courier New" panose="02070309020205020404" pitchFamily="49" charset="0"/>
              </a:rPr>
              <a:t>Auf </a:t>
            </a:r>
            <a:r>
              <a:rPr lang="de-DE" dirty="0" err="1">
                <a:latin typeface="+mn-lt"/>
                <a:cs typeface="Courier New" panose="02070309020205020404" pitchFamily="49" charset="0"/>
              </a:rPr>
              <a:t>verschattetes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Element x der aktuellen Klasse: </a:t>
            </a:r>
            <a:r>
              <a:rPr lang="de-DE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endParaRPr lang="de-DE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696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Verschattung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r>
              <a:rPr lang="de-DE" dirty="0"/>
              <a:t>Oberklasse</a:t>
            </a:r>
            <a:br>
              <a:rPr lang="de-DE" dirty="0"/>
            </a:b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  <a:cs typeface="Courier New" panose="02070309020205020404" pitchFamily="49" charset="0"/>
              </a:rPr>
              <a:t>abstract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Courier New" pitchFamily="49" charset="0"/>
                <a:cs typeface="Courier New" panose="02070309020205020404" pitchFamily="49" charset="0"/>
              </a:rPr>
              <a:t>Person {</a:t>
            </a:r>
            <a:br>
              <a:rPr lang="de-DE" sz="1800" dirty="0">
                <a:latin typeface="Courier New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itchFamily="49" charset="0"/>
                <a:cs typeface="Courier New" panose="02070309020205020404" pitchFamily="49" charset="0"/>
              </a:rPr>
              <a:t>  …</a:t>
            </a:r>
            <a:br>
              <a:rPr lang="de-DE" sz="1800" dirty="0">
                <a:latin typeface="Courier New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i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800" i="1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de-DE" sz="1800" i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: </a:t>
            </a:r>
            <a:r>
              <a:rPr lang="de-DE" sz="1800" i="1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Mmmmh</a:t>
            </a:r>
            <a:r>
              <a:rPr lang="de-DE" sz="1800" i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lecker.\n"</a:t>
            </a:r>
            <a: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de-DE" sz="1800" dirty="0">
                <a:latin typeface="Courier New" pitchFamily="49" charset="0"/>
                <a:cs typeface="Courier New" panose="02070309020205020404" pitchFamily="49" charset="0"/>
              </a:rPr>
              <a:t/>
            </a:r>
            <a:br>
              <a:rPr lang="de-DE" sz="1800" dirty="0">
                <a:latin typeface="Courier New" pitchFamily="49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Unterklasse 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7F0055"/>
                </a:solidFill>
                <a:latin typeface="Courier New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>
                <a:latin typeface="Courier New" pitchFamily="49" charset="0"/>
                <a:cs typeface="Courier New" panose="02070309020205020404" pitchFamily="49" charset="0"/>
              </a:rPr>
              <a:t>Fussballfan</a:t>
            </a:r>
            <a:r>
              <a:rPr lang="en-US" sz="1800" dirty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urier New" pitchFamily="49" charset="0"/>
                <a:cs typeface="Courier New" panose="02070309020205020404" pitchFamily="49" charset="0"/>
              </a:rPr>
              <a:t>extends </a:t>
            </a:r>
            <a:r>
              <a:rPr lang="en-US" sz="1800" dirty="0">
                <a:latin typeface="Courier New" pitchFamily="49" charset="0"/>
                <a:cs typeface="Courier New" panose="02070309020205020404" pitchFamily="49" charset="0"/>
              </a:rPr>
              <a:t>Person {</a:t>
            </a:r>
            <a:br>
              <a:rPr lang="en-US" sz="1800" dirty="0">
                <a:latin typeface="Courier New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itchFamily="49" charset="0"/>
                <a:cs typeface="Courier New" panose="02070309020205020404" pitchFamily="49" charset="0"/>
              </a:rPr>
              <a:t>  …</a:t>
            </a:r>
            <a:br>
              <a:rPr lang="de-DE" sz="1800" dirty="0">
                <a:latin typeface="Courier New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.eat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b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DE" sz="1800" i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"Kann ich einen Nachschlag haben?"</a:t>
            </a:r>
            <a: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800" dirty="0">
              <a:latin typeface="Courier New" pitchFamily="49" charset="0"/>
              <a:cs typeface="Courier New" panose="02070309020205020404" pitchFamily="49" charset="0"/>
            </a:endParaRPr>
          </a:p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474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Modifizieren der Unterklassen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Erweitern </a:t>
            </a:r>
          </a:p>
          <a:p>
            <a:pPr lvl="1"/>
            <a:r>
              <a:rPr lang="de-DE" sz="2000" dirty="0"/>
              <a:t>Etwas Neues hinzufügen</a:t>
            </a:r>
          </a:p>
          <a:p>
            <a:pPr lvl="1"/>
            <a:r>
              <a:rPr lang="de-DE" sz="2000" dirty="0"/>
              <a:t>Unterklasse erweitert Oberklasse um weitere Attribute, Operationen und/oder Beziehungen </a:t>
            </a:r>
          </a:p>
          <a:p>
            <a:r>
              <a:rPr lang="de-DE" dirty="0" err="1">
                <a:solidFill>
                  <a:schemeClr val="accent2"/>
                </a:solidFill>
              </a:rPr>
              <a:t>Redefinieren</a:t>
            </a:r>
            <a:r>
              <a:rPr lang="de-DE" dirty="0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de-DE" sz="2000" dirty="0"/>
              <a:t>Sich ähnlich verhalten </a:t>
            </a:r>
          </a:p>
          <a:p>
            <a:pPr lvl="1"/>
            <a:r>
              <a:rPr lang="de-DE" sz="2000" dirty="0"/>
              <a:t>In Unterklasse geerbte Methoden aus der Oberklasse bei Bedarf durch eigene spezifische Implementierung überschreiben </a:t>
            </a:r>
          </a:p>
          <a:p>
            <a:pPr lvl="1"/>
            <a:r>
              <a:rPr lang="de-DE" sz="2000" dirty="0"/>
              <a:t>Ggf. dabei geerbte Implementierungen verwenden </a:t>
            </a:r>
          </a:p>
          <a:p>
            <a:r>
              <a:rPr lang="de-DE" dirty="0">
                <a:solidFill>
                  <a:schemeClr val="accent2"/>
                </a:solidFill>
              </a:rPr>
              <a:t>Definieren</a:t>
            </a:r>
          </a:p>
          <a:p>
            <a:pPr lvl="1"/>
            <a:r>
              <a:rPr lang="de-DE" sz="2000" dirty="0"/>
              <a:t>Etwas Versprochenes realisieren</a:t>
            </a:r>
          </a:p>
          <a:p>
            <a:pPr lvl="1"/>
            <a:r>
              <a:rPr lang="de-DE" sz="2000" dirty="0"/>
              <a:t>Abstrakt deklarierte Operationen der Oberklasse in Unterklasse implementieren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416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422852" cy="850900"/>
          </a:xfrm>
        </p:spPr>
        <p:txBody>
          <a:bodyPr/>
          <a:lstStyle/>
          <a:p>
            <a:r>
              <a:rPr lang="de-DE" dirty="0"/>
              <a:t>Eigenschaften in Unterklasse erweitern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484784"/>
            <a:ext cx="8705850" cy="4968875"/>
          </a:xfrm>
        </p:spPr>
        <p:txBody>
          <a:bodyPr/>
          <a:lstStyle/>
          <a:p>
            <a:r>
              <a:rPr lang="de-DE" dirty="0"/>
              <a:t>Ausgangsbasis</a:t>
            </a:r>
          </a:p>
          <a:p>
            <a:pPr lvl="1"/>
            <a:r>
              <a:rPr lang="de-DE" dirty="0"/>
              <a:t>Oberklasse </a:t>
            </a:r>
            <a:r>
              <a:rPr lang="de-DE" dirty="0" smtClean="0"/>
              <a:t>Person</a:t>
            </a:r>
            <a:endParaRPr lang="de-DE" dirty="0"/>
          </a:p>
          <a:p>
            <a:pPr lvl="1"/>
            <a:r>
              <a:rPr lang="de-DE" dirty="0"/>
              <a:t>Gemeinsame Attribute</a:t>
            </a:r>
          </a:p>
          <a:p>
            <a:pPr lvl="1"/>
            <a:r>
              <a:rPr lang="de-DE" dirty="0"/>
              <a:t>Grundlegende gemeinsame Methoden</a:t>
            </a:r>
          </a:p>
          <a:p>
            <a:pPr lvl="1"/>
            <a:r>
              <a:rPr lang="de-DE" dirty="0"/>
              <a:t>Konstruktor</a:t>
            </a:r>
            <a:br>
              <a:rPr lang="de-DE" dirty="0"/>
            </a:br>
            <a:endParaRPr lang="de-DE" dirty="0"/>
          </a:p>
          <a:p>
            <a:r>
              <a:rPr lang="de-DE" dirty="0"/>
              <a:t>Erweiterung in Unterklassen</a:t>
            </a:r>
          </a:p>
          <a:p>
            <a:pPr lvl="1"/>
            <a:r>
              <a:rPr lang="de-DE" dirty="0"/>
              <a:t>Spezifische Attribute</a:t>
            </a:r>
          </a:p>
          <a:p>
            <a:pPr lvl="1"/>
            <a:r>
              <a:rPr lang="de-DE" dirty="0"/>
              <a:t>Spezifische Methoden</a:t>
            </a:r>
          </a:p>
          <a:p>
            <a:pPr lvl="1"/>
            <a:r>
              <a:rPr lang="de-DE" dirty="0"/>
              <a:t>Insbesondere eigene </a:t>
            </a:r>
            <a:br>
              <a:rPr lang="de-DE" dirty="0"/>
            </a:br>
            <a:r>
              <a:rPr lang="de-DE" dirty="0"/>
              <a:t>Konstruktoren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5580385" y="1266204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800" b="1" i="1" dirty="0" smtClean="0">
                <a:latin typeface="+mn-lt"/>
              </a:rPr>
              <a:t>Person</a:t>
            </a:r>
            <a:endParaRPr lang="de-DE" sz="1800" b="1" i="1" dirty="0">
              <a:latin typeface="+mn-lt"/>
            </a:endParaRP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5580385" y="1559892"/>
            <a:ext cx="2232025" cy="5032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/>
              <a:t>- </a:t>
            </a:r>
            <a:r>
              <a:rPr lang="de-DE" sz="1800" dirty="0" err="1">
                <a:latin typeface="+mn-lt"/>
              </a:rPr>
              <a:t>name</a:t>
            </a:r>
            <a:endParaRPr lang="de-DE" sz="18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- alter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5580385" y="2063129"/>
            <a:ext cx="2232025" cy="1365871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Mensch(String, </a:t>
            </a:r>
            <a:r>
              <a:rPr lang="de-DE" sz="1800" dirty="0" err="1">
                <a:latin typeface="+mn-lt"/>
              </a:rPr>
              <a:t>int</a:t>
            </a:r>
            <a:r>
              <a:rPr lang="de-DE" sz="1800" dirty="0"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schlafen()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essen()</a:t>
            </a:r>
            <a:endParaRPr lang="de-DE" sz="1800" dirty="0"/>
          </a:p>
          <a:p>
            <a:pPr algn="ctr" defTabSz="1042988">
              <a:spcBef>
                <a:spcPct val="5000"/>
              </a:spcBef>
            </a:pPr>
            <a:endParaRPr lang="de-DE" sz="1800" dirty="0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4211960" y="4145681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b="1" dirty="0"/>
              <a:t>Fußballfan</a:t>
            </a:r>
            <a:endParaRPr lang="de-DE" sz="1800" b="1" dirty="0">
              <a:latin typeface="+mn-lt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4211960" y="4434606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</a:rPr>
              <a:t>- </a:t>
            </a:r>
            <a:r>
              <a:rPr lang="de-DE" sz="1800" dirty="0" err="1">
                <a:solidFill>
                  <a:schemeClr val="accent2"/>
                </a:solidFill>
                <a:latin typeface="+mn-lt"/>
              </a:rPr>
              <a:t>lieblingsVerein</a:t>
            </a:r>
            <a:endParaRPr lang="de-DE" sz="18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4211960" y="4725119"/>
            <a:ext cx="2232025" cy="115215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  <a:latin typeface="+mn-lt"/>
              </a:rPr>
              <a:t>Mann(</a:t>
            </a:r>
            <a:r>
              <a:rPr lang="de-DE" sz="1800" dirty="0" err="1">
                <a:solidFill>
                  <a:schemeClr val="accent2"/>
                </a:solidFill>
                <a:latin typeface="+mn-lt"/>
              </a:rPr>
              <a:t>String,int,bool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.)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solidFill>
                  <a:schemeClr val="accent2"/>
                </a:solidFill>
                <a:latin typeface="+mn-lt"/>
              </a:rPr>
              <a:t>fussballSchauen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</a:endParaRPr>
          </a:p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6912298" y="4148856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800" b="1" dirty="0" err="1">
                <a:latin typeface="+mn-lt"/>
              </a:rPr>
              <a:t>Schuhefan</a:t>
            </a:r>
            <a:endParaRPr lang="de-DE" sz="1800" b="1" dirty="0">
              <a:latin typeface="+mn-lt"/>
            </a:endParaRP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6912298" y="4437781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</a:rPr>
              <a:t>- </a:t>
            </a:r>
            <a:r>
              <a:rPr lang="de-DE" sz="1800" dirty="0" err="1">
                <a:solidFill>
                  <a:schemeClr val="accent2"/>
                </a:solidFill>
                <a:latin typeface="+mn-lt"/>
              </a:rPr>
              <a:t>anzahlSchuhe</a:t>
            </a:r>
            <a:endParaRPr lang="de-DE" sz="18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6912298" y="4725119"/>
            <a:ext cx="2232025" cy="115215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  <a:latin typeface="+mn-lt"/>
              </a:rPr>
              <a:t>Frau(String, </a:t>
            </a:r>
            <a:r>
              <a:rPr lang="de-DE" sz="1800" dirty="0" err="1">
                <a:solidFill>
                  <a:schemeClr val="accent2"/>
                </a:solidFill>
                <a:latin typeface="+mn-lt"/>
              </a:rPr>
              <a:t>int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solidFill>
                  <a:schemeClr val="accent2"/>
                </a:solidFill>
                <a:latin typeface="+mn-lt"/>
              </a:rPr>
              <a:t>schuheKaufen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</a:endParaRPr>
          </a:p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</a:endParaRPr>
          </a:p>
        </p:txBody>
      </p:sp>
      <p:sp>
        <p:nvSpPr>
          <p:cNvPr id="13" name="Freeform 25"/>
          <p:cNvSpPr>
            <a:spLocks/>
          </p:cNvSpPr>
          <p:nvPr/>
        </p:nvSpPr>
        <p:spPr bwMode="auto">
          <a:xfrm>
            <a:off x="6623373" y="3424956"/>
            <a:ext cx="144462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14" name="AutoShape 26"/>
          <p:cNvCxnSpPr>
            <a:cxnSpLocks noChangeShapeType="1"/>
            <a:stCxn id="7" idx="0"/>
            <a:endCxn id="13" idx="4"/>
          </p:cNvCxnSpPr>
          <p:nvPr/>
        </p:nvCxnSpPr>
        <p:spPr bwMode="auto">
          <a:xfrm rot="16200000">
            <a:off x="5724055" y="3173337"/>
            <a:ext cx="576262" cy="1368425"/>
          </a:xfrm>
          <a:prstGeom prst="bentConnector3">
            <a:avLst>
              <a:gd name="adj1" fmla="val 5013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27"/>
          <p:cNvCxnSpPr>
            <a:cxnSpLocks noChangeShapeType="1"/>
            <a:stCxn id="10" idx="0"/>
            <a:endCxn id="13" idx="4"/>
          </p:cNvCxnSpPr>
          <p:nvPr/>
        </p:nvCxnSpPr>
        <p:spPr bwMode="auto">
          <a:xfrm rot="5400000" flipH="1">
            <a:off x="7072635" y="3193182"/>
            <a:ext cx="579437" cy="1331912"/>
          </a:xfrm>
          <a:prstGeom prst="bentConnector3">
            <a:avLst>
              <a:gd name="adj1" fmla="val 5013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9760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350844" cy="850900"/>
          </a:xfrm>
        </p:spPr>
        <p:txBody>
          <a:bodyPr/>
          <a:lstStyle/>
          <a:p>
            <a:r>
              <a:rPr lang="de-DE" dirty="0"/>
              <a:t>Eigenschaften in Unterklasse </a:t>
            </a:r>
            <a:r>
              <a:rPr lang="de-DE" dirty="0" err="1"/>
              <a:t>redefinieren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484784"/>
            <a:ext cx="8705850" cy="4968875"/>
          </a:xfrm>
        </p:spPr>
        <p:txBody>
          <a:bodyPr/>
          <a:lstStyle/>
          <a:p>
            <a:r>
              <a:rPr lang="de-DE" dirty="0"/>
              <a:t>Ausgangsbasis</a:t>
            </a:r>
          </a:p>
          <a:p>
            <a:pPr lvl="1"/>
            <a:r>
              <a:rPr lang="de-DE" sz="2000" dirty="0"/>
              <a:t>Methode mit Basisfunktionalität, </a:t>
            </a:r>
            <a:br>
              <a:rPr lang="de-DE" sz="2000" dirty="0"/>
            </a:br>
            <a:r>
              <a:rPr lang="de-DE" sz="2000" dirty="0"/>
              <a:t>die in allen Unterklassen auftritt,</a:t>
            </a:r>
            <a:br>
              <a:rPr lang="de-DE" sz="2000" dirty="0"/>
            </a:br>
            <a:r>
              <a:rPr lang="de-DE" sz="2000" dirty="0"/>
              <a:t>aber ergänzt wird</a:t>
            </a:r>
          </a:p>
          <a:p>
            <a:pPr lvl="1"/>
            <a:r>
              <a:rPr lang="de-DE" sz="2000" dirty="0"/>
              <a:t>Methode mit Standardfunktionalität,</a:t>
            </a:r>
            <a:br>
              <a:rPr lang="de-DE" sz="2000" dirty="0"/>
            </a:br>
            <a:r>
              <a:rPr lang="de-DE" sz="2000" dirty="0"/>
              <a:t>die für einige Unterklassen so ausreicht</a:t>
            </a:r>
          </a:p>
          <a:p>
            <a:pPr lvl="1"/>
            <a:endParaRPr lang="de-DE" dirty="0"/>
          </a:p>
          <a:p>
            <a:r>
              <a:rPr lang="de-DE" dirty="0" err="1"/>
              <a:t>Redefinition</a:t>
            </a:r>
            <a:r>
              <a:rPr lang="de-DE" dirty="0"/>
              <a:t> in Unterklassen</a:t>
            </a:r>
          </a:p>
          <a:p>
            <a:pPr lvl="1"/>
            <a:r>
              <a:rPr lang="de-DE" sz="2000" dirty="0">
                <a:solidFill>
                  <a:schemeClr val="accent2"/>
                </a:solidFill>
              </a:rPr>
              <a:t>Überschreiben</a:t>
            </a:r>
            <a:r>
              <a:rPr lang="de-DE" sz="2000" dirty="0"/>
              <a:t> der Methode </a:t>
            </a:r>
            <a:br>
              <a:rPr lang="de-DE" sz="2000" dirty="0"/>
            </a:br>
            <a:r>
              <a:rPr lang="de-DE" sz="2000" dirty="0"/>
              <a:t>aus der Oberklasse durch </a:t>
            </a:r>
            <a:br>
              <a:rPr lang="de-DE" sz="2000" dirty="0"/>
            </a:br>
            <a:r>
              <a:rPr lang="de-DE" sz="2000" dirty="0">
                <a:solidFill>
                  <a:schemeClr val="accent2"/>
                </a:solidFill>
              </a:rPr>
              <a:t>spezifische Implementierung</a:t>
            </a:r>
          </a:p>
          <a:p>
            <a:pPr lvl="1"/>
            <a:r>
              <a:rPr lang="de-DE" sz="2000" dirty="0"/>
              <a:t>Einbinden der Implementierung </a:t>
            </a:r>
            <a:br>
              <a:rPr lang="de-DE" sz="2000" dirty="0"/>
            </a:br>
            <a:r>
              <a:rPr lang="de-DE" sz="2000" dirty="0"/>
              <a:t>aus der Oberklasse über </a:t>
            </a:r>
            <a:br>
              <a:rPr lang="de-DE" sz="2000" dirty="0"/>
            </a:br>
            <a:r>
              <a:rPr lang="de-DE" sz="2000" b="1" dirty="0">
                <a:latin typeface="Courier New" pitchFamily="49" charset="0"/>
              </a:rPr>
              <a:t>super</a:t>
            </a:r>
            <a:r>
              <a:rPr lang="de-DE" sz="2000" dirty="0">
                <a:latin typeface="Courier New" pitchFamily="49" charset="0"/>
              </a:rPr>
              <a:t>.&lt;</a:t>
            </a:r>
            <a:r>
              <a:rPr lang="de-DE" sz="2000" dirty="0" err="1">
                <a:latin typeface="Courier New" pitchFamily="49" charset="0"/>
              </a:rPr>
              <a:t>methodenname</a:t>
            </a:r>
            <a:r>
              <a:rPr lang="de-DE" sz="2000" dirty="0">
                <a:latin typeface="Courier New" pitchFamily="49" charset="0"/>
              </a:rPr>
              <a:t>&gt;()</a:t>
            </a:r>
          </a:p>
          <a:p>
            <a:endParaRPr lang="de-D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96136" y="1266204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600" b="1" i="1" dirty="0" smtClean="0">
                <a:latin typeface="+mn-lt"/>
              </a:rPr>
              <a:t>Person</a:t>
            </a:r>
            <a:endParaRPr lang="de-DE" sz="1600" b="1" i="1" dirty="0">
              <a:latin typeface="+mn-lt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796136" y="1559892"/>
            <a:ext cx="2232025" cy="5032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- </a:t>
            </a:r>
            <a:r>
              <a:rPr lang="de-DE" sz="1600" dirty="0" err="1">
                <a:latin typeface="+mn-lt"/>
              </a:rPr>
              <a:t>name</a:t>
            </a:r>
            <a:endParaRPr lang="de-DE" sz="16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- alter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796136" y="2063129"/>
            <a:ext cx="2232025" cy="1650999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Mensch(String, </a:t>
            </a:r>
            <a:r>
              <a:rPr lang="de-DE" sz="1600" dirty="0" err="1">
                <a:latin typeface="+mn-lt"/>
              </a:rPr>
              <a:t>int</a:t>
            </a:r>
            <a:r>
              <a:rPr lang="de-DE" sz="1600" dirty="0"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schlafen()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solidFill>
                  <a:schemeClr val="accent2"/>
                </a:solidFill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solidFill>
                  <a:srgbClr val="DA0000"/>
                </a:solidFill>
                <a:latin typeface="+mn-lt"/>
              </a:rPr>
              <a:t>anziehen()</a:t>
            </a:r>
          </a:p>
          <a:p>
            <a:pPr algn="ctr" defTabSz="1042988">
              <a:spcBef>
                <a:spcPct val="5000"/>
              </a:spcBef>
            </a:pPr>
            <a:endParaRPr lang="de-DE" sz="1600" i="1" dirty="0">
              <a:solidFill>
                <a:schemeClr val="accent2"/>
              </a:solidFill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solidFill>
                  <a:schemeClr val="accent2"/>
                </a:solidFill>
                <a:latin typeface="+mn-lt"/>
              </a:rPr>
              <a:t>toString</a:t>
            </a:r>
            <a:r>
              <a:rPr lang="de-DE" sz="1600" dirty="0">
                <a:solidFill>
                  <a:schemeClr val="accent2"/>
                </a:solidFill>
                <a:latin typeface="+mn-lt"/>
              </a:rPr>
              <a:t>()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499991" y="4293096"/>
            <a:ext cx="2305052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600" b="1" dirty="0"/>
              <a:t>Fußballfan</a:t>
            </a:r>
            <a:endParaRPr lang="de-DE" sz="1600" b="1" dirty="0">
              <a:latin typeface="+mn-lt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499990" y="4582021"/>
            <a:ext cx="2305053" cy="28714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- </a:t>
            </a:r>
            <a:r>
              <a:rPr lang="de-DE" sz="1600" dirty="0" err="1">
                <a:latin typeface="+mn-lt"/>
              </a:rPr>
              <a:t>lieblingsVerein</a:t>
            </a:r>
            <a:endParaRPr lang="de-DE" sz="1600" dirty="0">
              <a:latin typeface="+mn-lt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499991" y="4869161"/>
            <a:ext cx="2305052" cy="1440159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 err="1">
                <a:latin typeface="+mn-lt"/>
              </a:rPr>
              <a:t>Fussballfan</a:t>
            </a:r>
            <a:r>
              <a:rPr lang="de-DE" sz="1600" dirty="0">
                <a:latin typeface="+mn-lt"/>
              </a:rPr>
              <a:t>(</a:t>
            </a:r>
            <a:r>
              <a:rPr lang="de-DE" sz="1600" dirty="0" err="1">
                <a:latin typeface="+mn-lt"/>
              </a:rPr>
              <a:t>String,int,bool</a:t>
            </a:r>
            <a:r>
              <a:rPr lang="de-DE" sz="1600" dirty="0">
                <a:latin typeface="+mn-lt"/>
              </a:rPr>
              <a:t>.)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latin typeface="+mn-lt"/>
              </a:rPr>
              <a:t>fussballSchauen</a:t>
            </a:r>
            <a:r>
              <a:rPr lang="de-DE" sz="1600" dirty="0"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solidFill>
                  <a:schemeClr val="accent2"/>
                </a:solidFill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endParaRPr lang="de-DE" sz="1600" dirty="0">
              <a:solidFill>
                <a:schemeClr val="accent2"/>
              </a:solidFill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endParaRPr lang="de-DE" sz="1600" dirty="0">
              <a:solidFill>
                <a:schemeClr val="accent2"/>
              </a:solidFill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solidFill>
                  <a:schemeClr val="accent2"/>
                </a:solidFill>
                <a:latin typeface="+mn-lt"/>
              </a:rPr>
              <a:t>toString</a:t>
            </a:r>
            <a:r>
              <a:rPr lang="de-DE" sz="1600" dirty="0">
                <a:solidFill>
                  <a:schemeClr val="accent2"/>
                </a:solidFill>
                <a:latin typeface="+mn-lt"/>
              </a:rPr>
              <a:t>()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020273" y="4296271"/>
            <a:ext cx="2016224" cy="2841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600" b="1" dirty="0" err="1">
                <a:latin typeface="+mn-lt"/>
              </a:rPr>
              <a:t>Schuhefan</a:t>
            </a:r>
            <a:endParaRPr lang="de-DE" sz="1600" b="1" dirty="0">
              <a:latin typeface="+mn-lt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020272" y="4585196"/>
            <a:ext cx="20162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/>
              <a:t>- </a:t>
            </a:r>
            <a:r>
              <a:rPr lang="de-DE" sz="1600" dirty="0" err="1">
                <a:latin typeface="+mn-lt"/>
              </a:rPr>
              <a:t>anzahlSchuhe</a:t>
            </a:r>
            <a:endParaRPr lang="de-DE" sz="1600" dirty="0">
              <a:latin typeface="+mn-lt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7020272" y="4869161"/>
            <a:ext cx="2016225" cy="144016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 err="1">
                <a:latin typeface="+mn-lt"/>
              </a:rPr>
              <a:t>Schuhefan</a:t>
            </a:r>
            <a:r>
              <a:rPr lang="de-DE" sz="1600" dirty="0">
                <a:latin typeface="+mn-lt"/>
              </a:rPr>
              <a:t>(String, </a:t>
            </a:r>
            <a:r>
              <a:rPr lang="de-DE" sz="1600" dirty="0" err="1">
                <a:latin typeface="+mn-lt"/>
              </a:rPr>
              <a:t>int</a:t>
            </a:r>
            <a:r>
              <a:rPr lang="de-DE" sz="1600" dirty="0"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latin typeface="+mn-lt"/>
              </a:rPr>
              <a:t>schuheKaufen</a:t>
            </a:r>
            <a:r>
              <a:rPr lang="de-DE" sz="1600" dirty="0"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solidFill>
                  <a:schemeClr val="accent2"/>
                </a:solidFill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solidFill>
                  <a:srgbClr val="DA0000"/>
                </a:solidFill>
                <a:latin typeface="+mn-lt"/>
              </a:rPr>
              <a:t>anziehen()</a:t>
            </a:r>
          </a:p>
          <a:p>
            <a:pPr algn="ctr" defTabSz="1042988">
              <a:spcBef>
                <a:spcPct val="5000"/>
              </a:spcBef>
            </a:pPr>
            <a:endParaRPr lang="de-DE" sz="1600" dirty="0">
              <a:solidFill>
                <a:schemeClr val="accent2"/>
              </a:solidFill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solidFill>
                  <a:schemeClr val="accent2"/>
                </a:solidFill>
                <a:latin typeface="+mn-lt"/>
              </a:rPr>
              <a:t>toString</a:t>
            </a:r>
            <a:r>
              <a:rPr lang="de-DE" sz="1600" dirty="0">
                <a:solidFill>
                  <a:schemeClr val="accent2"/>
                </a:solidFill>
                <a:latin typeface="+mn-lt"/>
              </a:rPr>
              <a:t>()</a:t>
            </a: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6875438" y="3716585"/>
            <a:ext cx="144462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4968751" y="3034480"/>
            <a:ext cx="1115417" cy="66873"/>
          </a:xfrm>
          <a:prstGeom prst="line">
            <a:avLst/>
          </a:prstGeom>
          <a:noFill/>
          <a:ln w="19050">
            <a:solidFill>
              <a:srgbClr val="DA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4392489" y="2237755"/>
            <a:ext cx="2051720" cy="1263254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4499991" y="2237755"/>
            <a:ext cx="2088627" cy="509586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37" name="Gerade Verbindung 36"/>
          <p:cNvCxnSpPr/>
          <p:nvPr/>
        </p:nvCxnSpPr>
        <p:spPr>
          <a:xfrm>
            <a:off x="5580507" y="4077072"/>
            <a:ext cx="25198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5580507" y="407707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8100392" y="407707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6947669" y="3861048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3243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</a:t>
            </a:r>
            <a:r>
              <a:rPr lang="de-DE" dirty="0" err="1"/>
              <a:t>Redefinieren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Erweitern der Klasse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dirty="0"/>
              <a:t> um Methode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anziehen()</a:t>
            </a:r>
          </a:p>
          <a:p>
            <a:pPr marL="400050" lvl="1" indent="0">
              <a:buNone/>
            </a:pPr>
            <a:r>
              <a:rPr lang="de-DE" sz="1800" dirty="0" err="1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18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Person { …</a:t>
            </a:r>
          </a:p>
          <a:p>
            <a:pPr marL="400050" lvl="1" indent="0">
              <a:buNone/>
            </a:pP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anziehen() {</a:t>
            </a:r>
            <a:b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"anziehen: Unterhose und Socken"</a:t>
            </a:r>
            <a: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…</a:t>
            </a:r>
            <a: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800" dirty="0">
              <a:latin typeface="Courier New" pitchFamily="49" charset="0"/>
              <a:cs typeface="Courier New" panose="02070309020205020404" pitchFamily="49" charset="0"/>
            </a:endParaRPr>
          </a:p>
          <a:p>
            <a:r>
              <a:rPr lang="de-DE" dirty="0" err="1">
                <a:latin typeface="+mn-lt"/>
                <a:cs typeface="Courier New" panose="02070309020205020404" pitchFamily="49" charset="0"/>
              </a:rPr>
              <a:t>Redefinieren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der Klasse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{ …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anziehen() {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„anziehen: Unterhose, Socken und Schuhe"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 …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959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998916" cy="850900"/>
          </a:xfrm>
        </p:spPr>
        <p:txBody>
          <a:bodyPr/>
          <a:lstStyle/>
          <a:p>
            <a:r>
              <a:rPr lang="de-DE" dirty="0"/>
              <a:t>Beispiel: </a:t>
            </a:r>
            <a:r>
              <a:rPr lang="de-DE" dirty="0" err="1"/>
              <a:t>Redefinieren</a:t>
            </a:r>
            <a:r>
              <a:rPr lang="de-DE" dirty="0"/>
              <a:t>, Basisfunktion nutzen (1)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Veränderungen gegenüber obigem Beispiel</a:t>
            </a:r>
          </a:p>
          <a:p>
            <a:pPr lvl="1"/>
            <a:r>
              <a:rPr lang="de-DE" dirty="0"/>
              <a:t>Klassen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lang="de-DE" dirty="0" smtClean="0"/>
              <a:t>unverändert</a:t>
            </a:r>
            <a:endParaRPr lang="de-DE" dirty="0"/>
          </a:p>
          <a:p>
            <a:pPr lvl="1"/>
            <a:r>
              <a:rPr lang="de-DE" dirty="0"/>
              <a:t>In Klassen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Fussballfan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jeweils Methode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e-DE" dirty="0"/>
              <a:t>überschreiben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Redefinieren</a:t>
            </a:r>
            <a:r>
              <a:rPr lang="de-DE" dirty="0"/>
              <a:t> der Klasse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.eat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"\n       Wirklich schade,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dass das so viele Kalorien hat...";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}…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801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30412" y="3933056"/>
            <a:ext cx="7741988" cy="5400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Objektorientiertes Programmieren (OOP)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u="sng" dirty="0"/>
              <a:t>Kapitel 11:  Vererbung</a:t>
            </a:r>
          </a:p>
          <a:p>
            <a:endParaRPr lang="de-DE" b="1" u="sng" dirty="0"/>
          </a:p>
          <a:p>
            <a:pPr lvl="1">
              <a:buNone/>
            </a:pPr>
            <a:r>
              <a:rPr lang="de-DE" dirty="0"/>
              <a:t>11.1  Motivation und Begriffsdefinitionen</a:t>
            </a:r>
          </a:p>
          <a:p>
            <a:pPr lvl="1">
              <a:buNone/>
            </a:pPr>
            <a:r>
              <a:rPr lang="de-DE" dirty="0"/>
              <a:t>11.2  Vorgehensweise und Implementierung </a:t>
            </a:r>
          </a:p>
          <a:p>
            <a:pPr lvl="1">
              <a:buNone/>
            </a:pPr>
            <a:r>
              <a:rPr lang="de-DE" dirty="0"/>
              <a:t>11.3  Arten von Vererbung</a:t>
            </a:r>
          </a:p>
          <a:p>
            <a:pPr lvl="1">
              <a:buNone/>
            </a:pPr>
            <a:r>
              <a:rPr lang="de-DE" dirty="0"/>
              <a:t>11.4  Konstruktoren</a:t>
            </a:r>
          </a:p>
          <a:p>
            <a:pPr lvl="1">
              <a:buNone/>
            </a:pPr>
            <a:r>
              <a:rPr lang="de-DE" dirty="0"/>
              <a:t>11.5  Abstrakte Klasse</a:t>
            </a:r>
          </a:p>
          <a:p>
            <a:pPr lvl="1">
              <a:buNone/>
            </a:pPr>
            <a:r>
              <a:rPr lang="de-DE" dirty="0"/>
              <a:t>11.6  </a:t>
            </a:r>
            <a:r>
              <a:rPr lang="de-DE" dirty="0"/>
              <a:t>Überschreiben, Überladen, </a:t>
            </a:r>
            <a:r>
              <a:rPr lang="de-DE" dirty="0" smtClean="0"/>
              <a:t>Verschattung</a:t>
            </a:r>
            <a:endParaRPr lang="de-DE" dirty="0"/>
          </a:p>
          <a:p>
            <a:pPr lvl="1">
              <a:buNone/>
            </a:pPr>
            <a:r>
              <a:rPr lang="de-DE" dirty="0"/>
              <a:t>11.7  Wurzelklasse Object</a:t>
            </a:r>
          </a:p>
          <a:p>
            <a:pPr lvl="1">
              <a:buNone/>
            </a:pPr>
            <a:r>
              <a:rPr lang="de-DE" dirty="0"/>
              <a:t>11.8  Zugriffsrechte und Sichtbarkeit</a:t>
            </a:r>
          </a:p>
          <a:p>
            <a:pPr lvl="1">
              <a:buNone/>
            </a:pPr>
            <a:r>
              <a:rPr lang="de-DE" dirty="0"/>
              <a:t>11.9  Schnittstelle</a:t>
            </a:r>
          </a:p>
          <a:p>
            <a:pPr lvl="1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126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638876" cy="850900"/>
          </a:xfrm>
        </p:spPr>
        <p:txBody>
          <a:bodyPr/>
          <a:lstStyle/>
          <a:p>
            <a:r>
              <a:rPr lang="de-DE" dirty="0"/>
              <a:t>Beispiel: </a:t>
            </a:r>
            <a:r>
              <a:rPr lang="de-DE" dirty="0" err="1"/>
              <a:t>Redefinieren</a:t>
            </a:r>
            <a:r>
              <a:rPr lang="de-DE" dirty="0"/>
              <a:t>, Basisfunktion nutzen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Redefinieren</a:t>
            </a:r>
            <a:r>
              <a:rPr lang="de-DE" dirty="0"/>
              <a:t> der Klasse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Fussballfan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Fussballfan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.eat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"\n Kann ich noch einen 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Nachschlag haben?";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76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638876" cy="850900"/>
          </a:xfrm>
        </p:spPr>
        <p:txBody>
          <a:bodyPr/>
          <a:lstStyle/>
          <a:p>
            <a:r>
              <a:rPr lang="de-DE" dirty="0"/>
              <a:t>Eigenschaften in Unterklasse definieren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0775" y="1592634"/>
            <a:ext cx="8705850" cy="4968875"/>
          </a:xfrm>
        </p:spPr>
        <p:txBody>
          <a:bodyPr/>
          <a:lstStyle/>
          <a:p>
            <a:r>
              <a:rPr lang="de-DE" sz="2200" dirty="0"/>
              <a:t>Ausgangsbasis</a:t>
            </a:r>
          </a:p>
          <a:p>
            <a:pPr lvl="1"/>
            <a:r>
              <a:rPr lang="de-DE" sz="2000" dirty="0"/>
              <a:t>Operation </a:t>
            </a:r>
            <a:r>
              <a:rPr lang="de-DE" sz="2000" i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autoFahren</a:t>
            </a:r>
            <a:r>
              <a:rPr lang="de-DE" sz="2000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/>
              <a:t>ist </a:t>
            </a:r>
            <a:r>
              <a:rPr lang="de-DE" sz="2000" dirty="0">
                <a:solidFill>
                  <a:schemeClr val="accent2"/>
                </a:solidFill>
              </a:rPr>
              <a:t>abstrakt</a:t>
            </a:r>
            <a:r>
              <a:rPr lang="de-DE" sz="2000" dirty="0"/>
              <a:t>, </a:t>
            </a:r>
            <a:br>
              <a:rPr lang="de-DE" sz="2000" dirty="0"/>
            </a:br>
            <a:r>
              <a:rPr lang="de-DE" sz="2000" dirty="0"/>
              <a:t>d.h. definiert nur die Signatur</a:t>
            </a:r>
          </a:p>
          <a:p>
            <a:pPr lvl="1"/>
            <a:r>
              <a:rPr lang="de-DE" sz="2000" dirty="0"/>
              <a:t>Sichert damit die Existenz </a:t>
            </a:r>
            <a:br>
              <a:rPr lang="de-DE" sz="2000" dirty="0"/>
            </a:br>
            <a:r>
              <a:rPr lang="de-DE" sz="2000" dirty="0"/>
              <a:t>dieser Verhaltensweise</a:t>
            </a:r>
          </a:p>
          <a:p>
            <a:pPr lvl="1"/>
            <a:r>
              <a:rPr lang="de-DE" sz="2000" dirty="0">
                <a:solidFill>
                  <a:schemeClr val="accent2"/>
                </a:solidFill>
              </a:rPr>
              <a:t>Keine Implementierung</a:t>
            </a:r>
            <a:r>
              <a:rPr lang="de-DE" sz="2000" dirty="0"/>
              <a:t>!</a:t>
            </a:r>
          </a:p>
          <a:p>
            <a:pPr lvl="1"/>
            <a:r>
              <a:rPr lang="de-DE" sz="2000" dirty="0"/>
              <a:t>Oberklasse wird damit auch abstrakt</a:t>
            </a:r>
          </a:p>
          <a:p>
            <a:r>
              <a:rPr lang="de-DE" sz="2200" dirty="0"/>
              <a:t>Definition in Unterklassen</a:t>
            </a:r>
          </a:p>
          <a:p>
            <a:pPr lvl="1"/>
            <a:r>
              <a:rPr lang="de-DE" sz="2000" dirty="0"/>
              <a:t>Definieren zu den abstrakten </a:t>
            </a:r>
            <a:br>
              <a:rPr lang="de-DE" sz="2000" dirty="0"/>
            </a:br>
            <a:r>
              <a:rPr lang="de-DE" sz="2000" dirty="0"/>
              <a:t>Operationen </a:t>
            </a:r>
            <a:r>
              <a:rPr lang="de-DE" sz="2000" dirty="0">
                <a:solidFill>
                  <a:schemeClr val="accent2"/>
                </a:solidFill>
              </a:rPr>
              <a:t>spezifische </a:t>
            </a:r>
            <a:br>
              <a:rPr lang="de-DE" sz="2000" dirty="0">
                <a:solidFill>
                  <a:schemeClr val="accent2"/>
                </a:solidFill>
              </a:rPr>
            </a:br>
            <a:r>
              <a:rPr lang="de-DE" sz="2000" dirty="0">
                <a:solidFill>
                  <a:schemeClr val="accent2"/>
                </a:solidFill>
              </a:rPr>
              <a:t>Implementierungen</a:t>
            </a:r>
          </a:p>
          <a:p>
            <a:pPr lvl="1"/>
            <a:r>
              <a:rPr lang="de-DE" sz="2000" dirty="0"/>
              <a:t>In </a:t>
            </a:r>
            <a:r>
              <a:rPr lang="de-DE" sz="2000" i="1" dirty="0">
                <a:solidFill>
                  <a:schemeClr val="accent2"/>
                </a:solidFill>
              </a:rPr>
              <a:t>jeder</a:t>
            </a:r>
            <a:r>
              <a:rPr lang="de-DE" sz="2000" dirty="0">
                <a:solidFill>
                  <a:schemeClr val="accent2"/>
                </a:solidFill>
              </a:rPr>
              <a:t> nicht abstrakten </a:t>
            </a:r>
            <a:br>
              <a:rPr lang="de-DE" sz="2000" dirty="0">
                <a:solidFill>
                  <a:schemeClr val="accent2"/>
                </a:solidFill>
              </a:rPr>
            </a:br>
            <a:r>
              <a:rPr lang="de-DE" sz="2000" dirty="0">
                <a:solidFill>
                  <a:schemeClr val="accent2"/>
                </a:solidFill>
              </a:rPr>
              <a:t>Unterklasse erforderlich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796136" y="1266204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600" b="1" i="1" dirty="0" smtClean="0">
                <a:solidFill>
                  <a:schemeClr val="accent2"/>
                </a:solidFill>
                <a:latin typeface="+mn-lt"/>
              </a:rPr>
              <a:t>Person</a:t>
            </a:r>
            <a:endParaRPr lang="de-DE" sz="16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796136" y="1559892"/>
            <a:ext cx="2232025" cy="5032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- </a:t>
            </a:r>
            <a:r>
              <a:rPr lang="de-DE" sz="1600" dirty="0" err="1">
                <a:latin typeface="+mn-lt"/>
              </a:rPr>
              <a:t>name</a:t>
            </a:r>
            <a:endParaRPr lang="de-DE" sz="16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- alter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5796136" y="2063129"/>
            <a:ext cx="2232025" cy="1650999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Mensch(String, </a:t>
            </a:r>
            <a:r>
              <a:rPr lang="de-DE" sz="1600" dirty="0" err="1">
                <a:latin typeface="+mn-lt"/>
              </a:rPr>
              <a:t>int</a:t>
            </a:r>
            <a:r>
              <a:rPr lang="de-DE" sz="1600" dirty="0"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schlafen()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arbeiten()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i="1" dirty="0" err="1">
                <a:solidFill>
                  <a:schemeClr val="accent2"/>
                </a:solidFill>
                <a:latin typeface="+mn-lt"/>
              </a:rPr>
              <a:t>autoFahren</a:t>
            </a:r>
            <a:r>
              <a:rPr lang="de-DE" sz="1600" i="1" dirty="0">
                <a:solidFill>
                  <a:schemeClr val="accent2"/>
                </a:solidFill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latin typeface="+mn-lt"/>
              </a:rPr>
              <a:t>toString</a:t>
            </a:r>
            <a:r>
              <a:rPr lang="de-DE" sz="1600" dirty="0">
                <a:latin typeface="+mn-lt"/>
              </a:rPr>
              <a:t>()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4716339" y="4293096"/>
            <a:ext cx="2088704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600" b="1" dirty="0"/>
              <a:t>Fußballfan</a:t>
            </a:r>
            <a:endParaRPr lang="de-DE" sz="1600" b="1" dirty="0">
              <a:latin typeface="+mn-lt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4716339" y="4869161"/>
            <a:ext cx="2088704" cy="1440159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Mann(</a:t>
            </a:r>
            <a:r>
              <a:rPr lang="de-DE" sz="1600" dirty="0" err="1">
                <a:latin typeface="+mn-lt"/>
              </a:rPr>
              <a:t>String,int,bool</a:t>
            </a:r>
            <a:r>
              <a:rPr lang="de-DE" sz="1600" dirty="0">
                <a:latin typeface="+mn-lt"/>
              </a:rPr>
              <a:t>.)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latin typeface="+mn-lt"/>
              </a:rPr>
              <a:t>fussballSchauen</a:t>
            </a:r>
            <a:r>
              <a:rPr lang="de-DE" sz="1600" dirty="0"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essen()</a:t>
            </a:r>
            <a:br>
              <a:rPr lang="de-DE" sz="1600" dirty="0">
                <a:latin typeface="+mn-lt"/>
              </a:rPr>
            </a:br>
            <a:endParaRPr lang="de-DE" sz="16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solidFill>
                  <a:schemeClr val="accent2"/>
                </a:solidFill>
                <a:latin typeface="+mn-lt"/>
              </a:rPr>
              <a:t>autoFahren</a:t>
            </a:r>
            <a:r>
              <a:rPr lang="de-DE" sz="1600" dirty="0">
                <a:solidFill>
                  <a:schemeClr val="accent2"/>
                </a:solidFill>
                <a:latin typeface="+mn-lt"/>
              </a:rPr>
              <a:t>()</a:t>
            </a:r>
            <a:endParaRPr lang="de-DE" sz="16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latin typeface="+mn-lt"/>
              </a:rPr>
              <a:t>toString</a:t>
            </a:r>
            <a:r>
              <a:rPr lang="de-DE" sz="1600" dirty="0">
                <a:latin typeface="+mn-lt"/>
              </a:rPr>
              <a:t>()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7020273" y="4296271"/>
            <a:ext cx="2016224" cy="2841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600" b="1" dirty="0" err="1">
                <a:latin typeface="+mn-lt"/>
              </a:rPr>
              <a:t>Schuhefan</a:t>
            </a:r>
            <a:endParaRPr lang="de-DE" sz="1600" b="1" dirty="0">
              <a:latin typeface="+mn-lt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7020272" y="4585196"/>
            <a:ext cx="20162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/>
              <a:t>- </a:t>
            </a:r>
            <a:r>
              <a:rPr lang="de-DE" sz="1600" dirty="0" err="1">
                <a:latin typeface="+mn-lt"/>
              </a:rPr>
              <a:t>anzahlSchuhe</a:t>
            </a:r>
            <a:endParaRPr lang="de-DE" sz="1600" dirty="0">
              <a:latin typeface="+mn-lt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7020272" y="4869161"/>
            <a:ext cx="2016225" cy="144016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Frau(String, </a:t>
            </a:r>
            <a:r>
              <a:rPr lang="de-DE" sz="1600" dirty="0" err="1">
                <a:latin typeface="+mn-lt"/>
              </a:rPr>
              <a:t>int</a:t>
            </a:r>
            <a:r>
              <a:rPr lang="de-DE" sz="1600" dirty="0"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latin typeface="+mn-lt"/>
              </a:rPr>
              <a:t>schuheKaufen</a:t>
            </a:r>
            <a:r>
              <a:rPr lang="de-DE" sz="1600" dirty="0"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arbeiten()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solidFill>
                  <a:schemeClr val="accent2"/>
                </a:solidFill>
                <a:latin typeface="+mn-lt"/>
              </a:rPr>
              <a:t>autoFahren</a:t>
            </a:r>
            <a:r>
              <a:rPr lang="de-DE" sz="1600" dirty="0">
                <a:solidFill>
                  <a:schemeClr val="accent2"/>
                </a:solidFill>
                <a:latin typeface="+mn-lt"/>
              </a:rPr>
              <a:t>()</a:t>
            </a:r>
            <a:endParaRPr lang="de-DE" sz="16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latin typeface="+mn-lt"/>
              </a:rPr>
              <a:t>toString</a:t>
            </a:r>
            <a:r>
              <a:rPr lang="de-DE" sz="1600" dirty="0">
                <a:latin typeface="+mn-lt"/>
              </a:rPr>
              <a:t>()</a:t>
            </a:r>
          </a:p>
        </p:txBody>
      </p:sp>
      <p:cxnSp>
        <p:nvCxnSpPr>
          <p:cNvPr id="24" name="Gerade Verbindung 23"/>
          <p:cNvCxnSpPr/>
          <p:nvPr/>
        </p:nvCxnSpPr>
        <p:spPr>
          <a:xfrm>
            <a:off x="5580507" y="4077072"/>
            <a:ext cx="25198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5580507" y="407707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8100392" y="407707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6947669" y="3861048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4716338" y="4582021"/>
            <a:ext cx="2088705" cy="28714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- </a:t>
            </a:r>
            <a:r>
              <a:rPr lang="de-DE" sz="1600" dirty="0" err="1">
                <a:latin typeface="+mn-lt"/>
              </a:rPr>
              <a:t>lieblingsVerein</a:t>
            </a:r>
            <a:endParaRPr lang="de-DE" sz="1600" dirty="0">
              <a:latin typeface="+mn-lt"/>
            </a:endParaRPr>
          </a:p>
        </p:txBody>
      </p:sp>
      <p:sp>
        <p:nvSpPr>
          <p:cNvPr id="28" name="Freeform 13"/>
          <p:cNvSpPr>
            <a:spLocks/>
          </p:cNvSpPr>
          <p:nvPr/>
        </p:nvSpPr>
        <p:spPr bwMode="auto">
          <a:xfrm>
            <a:off x="6875438" y="3716585"/>
            <a:ext cx="144462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028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Definieren (1)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Veränderungen gegenüber obigem Beispiel</a:t>
            </a:r>
          </a:p>
          <a:p>
            <a:pPr lvl="1"/>
            <a:r>
              <a:rPr lang="de-DE" dirty="0" smtClean="0"/>
              <a:t>Klasse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dirty="0"/>
              <a:t> definiert nur Schnittstelle der Methode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autoFahren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;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wird damit zur abstrakten Klasse</a:t>
            </a:r>
          </a:p>
          <a:p>
            <a:pPr lvl="1"/>
            <a:r>
              <a:rPr lang="de-DE" dirty="0"/>
              <a:t>Klasse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r>
              <a:rPr lang="de-DE" dirty="0"/>
              <a:t>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Fussballfan</a:t>
            </a:r>
            <a:r>
              <a:rPr lang="de-DE" dirty="0"/>
              <a:t> jeweils erweitert um Implementierung der Methode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autoFahren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+mn-lt"/>
                <a:cs typeface="Courier New" panose="02070309020205020404" pitchFamily="49" charset="0"/>
              </a:rPr>
              <a:t>Neue Version der Klasse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pPr marL="400050" lvl="1" indent="0">
              <a:buNone/>
            </a:pP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 marL="400050" lvl="1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400050" lvl="1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883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Definieren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Erweiterung von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Fussballfan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um Definition von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Fussballfan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Jetz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fahr schon, ich will zum Spiel!";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}…}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10000"/>
              </a:spcBef>
            </a:pPr>
            <a:r>
              <a:rPr lang="de-DE" dirty="0">
                <a:latin typeface="+mn-lt"/>
                <a:cs typeface="Courier New" panose="02070309020205020404" pitchFamily="49" charset="0"/>
              </a:rPr>
              <a:t>Erweiterung von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um Definition von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“Dann mal los zum Schuhladen!";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}…}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415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8142932" cy="850900"/>
          </a:xfrm>
        </p:spPr>
        <p:txBody>
          <a:bodyPr/>
          <a:lstStyle/>
          <a:p>
            <a:r>
              <a:rPr lang="de-DE" dirty="0"/>
              <a:t>Übung – Methoden </a:t>
            </a:r>
            <a:r>
              <a:rPr lang="de-DE" dirty="0" err="1"/>
              <a:t>redefinieren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Live Übung</a:t>
            </a:r>
          </a:p>
          <a:p>
            <a:pPr lvl="1"/>
            <a:r>
              <a:rPr lang="de-DE" dirty="0"/>
              <a:t>Bearbeiten Sie </a:t>
            </a:r>
            <a:r>
              <a:rPr lang="de-DE" dirty="0">
                <a:solidFill>
                  <a:schemeClr val="accent2"/>
                </a:solidFill>
              </a:rPr>
              <a:t>Aufgabe 6 </a:t>
            </a:r>
            <a:r>
              <a:rPr lang="de-DE" dirty="0"/>
              <a:t>des Blatts</a:t>
            </a:r>
            <a:br>
              <a:rPr lang="de-DE" dirty="0"/>
            </a:br>
            <a:r>
              <a:rPr lang="de-DE" dirty="0"/>
              <a:t>Live Übung „Vererbung“</a:t>
            </a:r>
          </a:p>
          <a:p>
            <a:pPr lvl="1"/>
            <a:r>
              <a:rPr lang="de-DE" dirty="0"/>
              <a:t>Sie haben 5 Minuten Zeit.</a:t>
            </a:r>
          </a:p>
          <a:p>
            <a:endParaRPr lang="de-DE" dirty="0"/>
          </a:p>
        </p:txBody>
      </p:sp>
      <p:pic>
        <p:nvPicPr>
          <p:cNvPr id="4" name="Picture 7" descr="C:\Users\thurner.ARS\AppData\Local\Microsoft\Windows\Temporary Internet Files\Content.IE5\D5NDB6P2\MP90042279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12776"/>
            <a:ext cx="2216423" cy="22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94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30412" y="4725144"/>
            <a:ext cx="7741988" cy="5400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Objektorientiertes Programmieren (OOP)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u="sng" dirty="0"/>
              <a:t>Kapitel 11:  Vererbung</a:t>
            </a:r>
          </a:p>
          <a:p>
            <a:endParaRPr lang="de-DE" b="1" u="sng" dirty="0"/>
          </a:p>
          <a:p>
            <a:pPr lvl="1">
              <a:buNone/>
            </a:pPr>
            <a:r>
              <a:rPr lang="de-DE" dirty="0"/>
              <a:t>11.1  Motivation und Begriffsdefinitionen</a:t>
            </a:r>
          </a:p>
          <a:p>
            <a:pPr lvl="1">
              <a:buNone/>
            </a:pPr>
            <a:r>
              <a:rPr lang="de-DE" dirty="0"/>
              <a:t>11.2  Vorgehensweise und Implementierung </a:t>
            </a:r>
          </a:p>
          <a:p>
            <a:pPr lvl="1">
              <a:buNone/>
            </a:pPr>
            <a:r>
              <a:rPr lang="de-DE" dirty="0"/>
              <a:t>11.3  Arten von Vererbung</a:t>
            </a:r>
          </a:p>
          <a:p>
            <a:pPr lvl="1">
              <a:buNone/>
            </a:pPr>
            <a:r>
              <a:rPr lang="de-DE" dirty="0"/>
              <a:t>11.4  Konstruktoren</a:t>
            </a:r>
          </a:p>
          <a:p>
            <a:pPr lvl="1">
              <a:buNone/>
            </a:pPr>
            <a:r>
              <a:rPr lang="de-DE" dirty="0"/>
              <a:t>11.5  Abstrakte Klasse</a:t>
            </a:r>
          </a:p>
          <a:p>
            <a:pPr lvl="1">
              <a:buNone/>
            </a:pPr>
            <a:r>
              <a:rPr lang="de-DE" dirty="0"/>
              <a:t>11.6  </a:t>
            </a:r>
            <a:r>
              <a:rPr lang="de-DE" dirty="0" smtClean="0"/>
              <a:t>Überschreiben, Überladen, Verschattung</a:t>
            </a:r>
            <a:endParaRPr lang="de-DE" dirty="0"/>
          </a:p>
          <a:p>
            <a:pPr lvl="1">
              <a:buNone/>
            </a:pPr>
            <a:r>
              <a:rPr lang="de-DE" dirty="0"/>
              <a:t>11.7  Wurzelklasse Object</a:t>
            </a:r>
          </a:p>
          <a:p>
            <a:pPr lvl="1">
              <a:buNone/>
            </a:pPr>
            <a:r>
              <a:rPr lang="de-DE" dirty="0"/>
              <a:t>11.8  Zugriffsrechte und Sichtbarkeit</a:t>
            </a:r>
          </a:p>
          <a:p>
            <a:pPr lvl="1">
              <a:buNone/>
            </a:pPr>
            <a:r>
              <a:rPr lang="de-DE" dirty="0"/>
              <a:t>11.9  Schnittstelle</a:t>
            </a:r>
          </a:p>
          <a:p>
            <a:pPr lvl="1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633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DE" dirty="0"/>
              <a:t> ist </a:t>
            </a:r>
            <a:r>
              <a:rPr lang="de-DE" dirty="0">
                <a:solidFill>
                  <a:schemeClr val="accent2"/>
                </a:solidFill>
              </a:rPr>
              <a:t>voreingestellte Basisklasse aller Klassen </a:t>
            </a:r>
          </a:p>
          <a:p>
            <a:r>
              <a:rPr lang="de-DE" dirty="0"/>
              <a:t>Äquivalent: </a:t>
            </a:r>
          </a:p>
          <a:p>
            <a:pPr marL="400050" lvl="1" indent="0">
              <a:buNone/>
            </a:pP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</a:p>
          <a:p>
            <a:pPr marL="400050" lvl="1" indent="0">
              <a:buNone/>
            </a:pPr>
            <a:r>
              <a:rPr lang="de-DE" dirty="0">
                <a:latin typeface="+mn-lt"/>
                <a:cs typeface="Courier New" panose="02070309020205020404" pitchFamily="49" charset="0"/>
              </a:rPr>
              <a:t>und</a:t>
            </a:r>
          </a:p>
          <a:p>
            <a:pPr marL="400050" lvl="1" indent="0">
              <a:buNone/>
            </a:pP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</a:p>
          <a:p>
            <a:r>
              <a:rPr lang="de-DE" dirty="0">
                <a:latin typeface="+mn-lt"/>
                <a:cs typeface="Courier New" panose="02070309020205020404" pitchFamily="49" charset="0"/>
              </a:rPr>
              <a:t>Jede Klasse ist von einer anderen Klasse abgeleitet, außer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+mn-lt"/>
                <a:cs typeface="Courier New" panose="02070309020205020404" pitchFamily="49" charset="0"/>
              </a:rPr>
              <a:t>Alle Klassen (abgesehen von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) haben, direkt oder indirekt,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als gemeinsame Basisklasse</a:t>
            </a:r>
          </a:p>
          <a:p>
            <a:pPr marL="40005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66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Vordefinierte Methoden in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Methoden von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werden </a:t>
            </a:r>
            <a:r>
              <a:rPr lang="de-DE" dirty="0">
                <a:solidFill>
                  <a:schemeClr val="accent2"/>
                </a:solidFill>
              </a:rPr>
              <a:t>an jede Klasse vererbt</a:t>
            </a:r>
          </a:p>
          <a:p>
            <a:r>
              <a:rPr lang="de-DE" dirty="0"/>
              <a:t>Beispiele: 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DE" dirty="0"/>
              <a:t>-Methoden bieten zum Teil nur minimale Funktionalität</a:t>
            </a:r>
          </a:p>
          <a:p>
            <a:r>
              <a:rPr lang="de-DE" dirty="0"/>
              <a:t>Methoden sollten in der Regel </a:t>
            </a:r>
            <a:r>
              <a:rPr lang="de-DE" dirty="0" err="1"/>
              <a:t>redefiniert</a:t>
            </a:r>
            <a:r>
              <a:rPr lang="de-DE" dirty="0"/>
              <a:t> werden!</a:t>
            </a:r>
          </a:p>
          <a:p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8208463" cy="177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0506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30412" y="5121248"/>
            <a:ext cx="7741988" cy="5400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Objektorientiertes Programmieren (OOP)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251520" y="1484784"/>
            <a:ext cx="8705850" cy="4968875"/>
          </a:xfrm>
        </p:spPr>
        <p:txBody>
          <a:bodyPr/>
          <a:lstStyle/>
          <a:p>
            <a:pPr>
              <a:buNone/>
            </a:pPr>
            <a:r>
              <a:rPr lang="de-DE" b="1" u="sng" dirty="0"/>
              <a:t>Kapitel 11:  Vererbung</a:t>
            </a:r>
          </a:p>
          <a:p>
            <a:endParaRPr lang="de-DE" b="1" u="sng" dirty="0"/>
          </a:p>
          <a:p>
            <a:pPr lvl="1">
              <a:buNone/>
            </a:pPr>
            <a:r>
              <a:rPr lang="de-DE" dirty="0"/>
              <a:t>11.1  Motivation und Begriffsdefinitionen</a:t>
            </a:r>
          </a:p>
          <a:p>
            <a:pPr lvl="1">
              <a:buNone/>
            </a:pPr>
            <a:r>
              <a:rPr lang="de-DE" dirty="0"/>
              <a:t>11.2  Vorgehensweise und Implementierung </a:t>
            </a:r>
          </a:p>
          <a:p>
            <a:pPr lvl="1">
              <a:buNone/>
            </a:pPr>
            <a:r>
              <a:rPr lang="de-DE" dirty="0"/>
              <a:t>11.3  Arten von Vererbung</a:t>
            </a:r>
          </a:p>
          <a:p>
            <a:pPr lvl="1">
              <a:buNone/>
            </a:pPr>
            <a:r>
              <a:rPr lang="de-DE" dirty="0"/>
              <a:t>11.4  Konstruktoren</a:t>
            </a:r>
          </a:p>
          <a:p>
            <a:pPr lvl="1">
              <a:buNone/>
            </a:pPr>
            <a:r>
              <a:rPr lang="de-DE" dirty="0"/>
              <a:t>11.5  Abstrakte Klasse</a:t>
            </a:r>
          </a:p>
          <a:p>
            <a:pPr lvl="1">
              <a:buNone/>
            </a:pPr>
            <a:r>
              <a:rPr lang="de-DE" dirty="0"/>
              <a:t>11.6  Verschattung</a:t>
            </a:r>
          </a:p>
          <a:p>
            <a:pPr lvl="1">
              <a:buNone/>
            </a:pPr>
            <a:r>
              <a:rPr lang="de-DE" dirty="0"/>
              <a:t>11.7  Wurzelklasse Object</a:t>
            </a:r>
          </a:p>
          <a:p>
            <a:pPr lvl="1">
              <a:buNone/>
            </a:pPr>
            <a:r>
              <a:rPr lang="de-DE" dirty="0"/>
              <a:t>11.8  Zugriffsrechte und Sichtbarkeit</a:t>
            </a:r>
          </a:p>
          <a:p>
            <a:pPr lvl="1">
              <a:buNone/>
            </a:pPr>
            <a:r>
              <a:rPr lang="de-DE" dirty="0"/>
              <a:t>11.9  Schnittstelle</a:t>
            </a:r>
          </a:p>
          <a:p>
            <a:pPr lvl="1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322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Zugriffsrechte und Sichtbarkeit (1)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Zusätzliche Zugriffsrechte und Sichtbarkeitsregeln durch Vererbungskonzept</a:t>
            </a:r>
          </a:p>
          <a:p>
            <a:r>
              <a:rPr lang="de-DE" dirty="0"/>
              <a:t>4 Kategorien: 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(+)</a:t>
            </a:r>
            <a:r>
              <a:rPr lang="de-DE" dirty="0"/>
              <a:t>: „weltweiter“ Zugriff sowohl von außen als auch von allen Nachfahren unabhängig von Paketzugehörigkeit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(-)</a:t>
            </a:r>
            <a:r>
              <a:rPr lang="de-DE" dirty="0"/>
              <a:t>: nur innerhalb der eigenen Klasse sichtbar; werden vererbt, sind aber von der Unterklasse aus nicht zugreifbar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(#)</a:t>
            </a:r>
            <a:r>
              <a:rPr lang="de-DE" dirty="0"/>
              <a:t>: von allen Nachfahren darf darauf zugegriffen werden unabhängig davon, ob sich die Nachfahren im gleichen Paket oder in einem anderen Paket befinden und von allen Klassen im gleichen Paket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Implizit</a:t>
            </a:r>
            <a:r>
              <a:rPr lang="de-DE" dirty="0"/>
              <a:t>: nur innerhalb des Pakets sichtbar, in dem die Klasse definiert ist; gilt für Nachfahren und Nicht-Nachfahren</a:t>
            </a:r>
          </a:p>
        </p:txBody>
      </p:sp>
    </p:spTree>
    <p:extLst>
      <p:ext uri="{BB962C8B-B14F-4D97-AF65-F5344CB8AC3E}">
        <p14:creationId xmlns:p14="http://schemas.microsoft.com/office/powerpoint/2010/main" val="410500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Abstrakte</a:t>
            </a:r>
            <a:r>
              <a:rPr lang="en-US" dirty="0" smtClean="0"/>
              <a:t> </a:t>
            </a:r>
            <a:r>
              <a:rPr lang="en-US" dirty="0" err="1" smtClean="0"/>
              <a:t>Klassen</a:t>
            </a:r>
            <a:r>
              <a:rPr lang="en-US" dirty="0" smtClean="0"/>
              <a:t> – </a:t>
            </a:r>
            <a:r>
              <a:rPr lang="en-US" dirty="0" err="1" smtClean="0"/>
              <a:t>Wozu</a:t>
            </a:r>
            <a:r>
              <a:rPr lang="en-US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2276872"/>
            <a:ext cx="8705850" cy="4176787"/>
          </a:xfrm>
        </p:spPr>
        <p:txBody>
          <a:bodyPr/>
          <a:lstStyle/>
          <a:p>
            <a:r>
              <a:rPr lang="de-DE" sz="2000" dirty="0" smtClean="0"/>
              <a:t>Abstrakte </a:t>
            </a:r>
            <a:r>
              <a:rPr lang="de-DE" sz="2000" dirty="0"/>
              <a:t>Klassen sind ein wichtiges technisches Konzept der </a:t>
            </a:r>
            <a:r>
              <a:rPr lang="de-DE" sz="2000" dirty="0" smtClean="0"/>
              <a:t>objektorientierten Softwareentwicklung</a:t>
            </a:r>
            <a:endParaRPr lang="de-DE" sz="2000" dirty="0"/>
          </a:p>
          <a:p>
            <a:r>
              <a:rPr lang="de-DE" sz="2000" dirty="0" smtClean="0"/>
              <a:t>Sie </a:t>
            </a:r>
            <a:r>
              <a:rPr lang="de-DE" sz="2000" dirty="0"/>
              <a:t>dienen dazu, die Schnittstellen künftiger Unterklassen </a:t>
            </a:r>
            <a:r>
              <a:rPr lang="de-DE" sz="2000" dirty="0" smtClean="0"/>
              <a:t>festzulegen </a:t>
            </a:r>
            <a:r>
              <a:rPr lang="de-DE" sz="2000" dirty="0"/>
              <a:t>(wenn man z.B. noch keine Implementierung </a:t>
            </a:r>
            <a:r>
              <a:rPr lang="de-DE" sz="2000" dirty="0" smtClean="0"/>
              <a:t>angeben </a:t>
            </a:r>
            <a:r>
              <a:rPr lang="de-DE" sz="2000" dirty="0"/>
              <a:t>kann oder will</a:t>
            </a:r>
            <a:r>
              <a:rPr lang="de-DE" sz="2000" dirty="0" smtClean="0"/>
              <a:t>)</a:t>
            </a:r>
            <a:endParaRPr lang="de-DE" sz="2000" dirty="0"/>
          </a:p>
          <a:p>
            <a:r>
              <a:rPr lang="de-DE" sz="2000" dirty="0" smtClean="0"/>
              <a:t>Sie </a:t>
            </a:r>
            <a:r>
              <a:rPr lang="de-DE" sz="2000" dirty="0"/>
              <a:t>sind quasi ein </a:t>
            </a:r>
            <a:r>
              <a:rPr lang="de-DE" sz="2000" dirty="0" smtClean="0"/>
              <a:t>Muster </a:t>
            </a:r>
            <a:r>
              <a:rPr lang="de-DE" sz="2000" dirty="0"/>
              <a:t>(Template </a:t>
            </a:r>
            <a:r>
              <a:rPr lang="de-DE" sz="2000" dirty="0" err="1" smtClean="0"/>
              <a:t>Method</a:t>
            </a:r>
            <a:r>
              <a:rPr lang="de-DE" sz="2000" dirty="0"/>
              <a:t> </a:t>
            </a:r>
            <a:r>
              <a:rPr lang="de-DE" sz="2000" dirty="0" smtClean="0"/>
              <a:t>Pattern</a:t>
            </a:r>
            <a:r>
              <a:rPr lang="de-DE" sz="2000" dirty="0"/>
              <a:t>), </a:t>
            </a:r>
            <a:r>
              <a:rPr lang="de-DE" sz="2000" dirty="0" smtClean="0"/>
              <a:t>das vorgibt</a:t>
            </a:r>
            <a:r>
              <a:rPr lang="de-DE" sz="2000" dirty="0"/>
              <a:t>, welche Methoden in Unterklassen implementiert </a:t>
            </a:r>
            <a:r>
              <a:rPr lang="de-DE" sz="2000" dirty="0" smtClean="0"/>
              <a:t>werden müssen</a:t>
            </a:r>
            <a:endParaRPr lang="de-DE" sz="2000" dirty="0"/>
          </a:p>
          <a:p>
            <a:r>
              <a:rPr lang="de-DE" sz="2000" dirty="0" smtClean="0"/>
              <a:t>Erst </a:t>
            </a:r>
            <a:r>
              <a:rPr lang="de-DE" sz="2000" dirty="0"/>
              <a:t>die Unterklassen wissen, wie sich die Methoden genau </a:t>
            </a:r>
            <a:r>
              <a:rPr lang="de-DE" sz="2000" dirty="0" smtClean="0"/>
              <a:t>verhalten sollen</a:t>
            </a:r>
            <a:endParaRPr lang="de-DE" sz="2000" dirty="0"/>
          </a:p>
          <a:p>
            <a:r>
              <a:rPr lang="de-DE" sz="2000" dirty="0" smtClean="0"/>
              <a:t>Eine abstrakte </a:t>
            </a:r>
            <a:r>
              <a:rPr lang="de-DE" sz="2000" dirty="0"/>
              <a:t>Klasse wirkt wie ein Steckplatz, in den Objekte </a:t>
            </a:r>
            <a:r>
              <a:rPr lang="de-DE" sz="2000" dirty="0" smtClean="0"/>
              <a:t>der </a:t>
            </a:r>
            <a:r>
              <a:rPr lang="de-DE" sz="2000" dirty="0"/>
              <a:t>Unterklassen eingesteckt werden</a:t>
            </a:r>
          </a:p>
          <a:p>
            <a:r>
              <a:rPr lang="de-DE" sz="2000" dirty="0" smtClean="0"/>
              <a:t>Software, </a:t>
            </a:r>
            <a:r>
              <a:rPr lang="de-DE" sz="2000" dirty="0"/>
              <a:t>die solche Steckplätze bereitstellt = </a:t>
            </a:r>
            <a:r>
              <a:rPr lang="de-DE" sz="2000" dirty="0" smtClean="0"/>
              <a:t>Framework</a:t>
            </a:r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5596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Zugriffsrechte und Sichtbarkeit (2)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Regeln zum Ändern der Zugriffskategorie beim Überschreiben: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latin typeface="+mn-lt"/>
                <a:cs typeface="Courier New" panose="02070309020205020404" pitchFamily="49" charset="0"/>
              </a:rPr>
              <a:t>Zugriffsrechte dürfen </a:t>
            </a:r>
            <a:r>
              <a:rPr lang="de-DE" dirty="0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nur erweitert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, aber </a:t>
            </a:r>
            <a:r>
              <a:rPr lang="de-DE" dirty="0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nicht weiter eingeschränkt 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werden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-Operationen müssen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bleiben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-Operationen, die in Unterklassen neu definiert werden, dürfen eine beliebige Zugriffskategorie haben, da es sich um neue Operationen handelt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latin typeface="+mn-lt"/>
                <a:cs typeface="Courier New" panose="02070309020205020404" pitchFamily="49" charset="0"/>
              </a:rPr>
              <a:t>Operationen ohne explizite Zugriffskategorie können so bleiben oder als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oder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überschrieben werden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darf als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überschrieben werden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984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30412" y="5553296"/>
            <a:ext cx="7741988" cy="5400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Objektorientiertes Programmieren (OOP)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419872" y="6480001"/>
            <a:ext cx="13684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r>
              <a:rPr lang="en-US" sz="1000" dirty="0">
                <a:solidFill>
                  <a:srgbClr val="FF9A00"/>
                </a:solidFill>
                <a:cs typeface="Arial" charset="0"/>
              </a:rPr>
              <a:t>© </a:t>
            </a:r>
            <a:r>
              <a:rPr lang="de-DE" sz="1000" dirty="0">
                <a:solidFill>
                  <a:srgbClr val="FF9A00"/>
                </a:solidFill>
              </a:rPr>
              <a:t>Prof. Dr. C. Förster 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51520" y="1484784"/>
            <a:ext cx="8705850" cy="4968875"/>
          </a:xfrm>
        </p:spPr>
        <p:txBody>
          <a:bodyPr/>
          <a:lstStyle/>
          <a:p>
            <a:pPr>
              <a:buNone/>
            </a:pPr>
            <a:r>
              <a:rPr lang="de-DE" b="1" u="sng" dirty="0"/>
              <a:t>Kapitel 11:  Vererbung</a:t>
            </a:r>
          </a:p>
          <a:p>
            <a:endParaRPr lang="de-DE" b="1" u="sng" dirty="0"/>
          </a:p>
          <a:p>
            <a:pPr lvl="1">
              <a:buNone/>
            </a:pPr>
            <a:r>
              <a:rPr lang="de-DE" dirty="0"/>
              <a:t>11.1  Motivation und Begriffsdefinitionen</a:t>
            </a:r>
          </a:p>
          <a:p>
            <a:pPr lvl="1">
              <a:buNone/>
            </a:pPr>
            <a:r>
              <a:rPr lang="de-DE" dirty="0"/>
              <a:t>11.2  Vorgehensweise und Implementierung </a:t>
            </a:r>
          </a:p>
          <a:p>
            <a:pPr lvl="1">
              <a:buNone/>
            </a:pPr>
            <a:r>
              <a:rPr lang="de-DE" dirty="0"/>
              <a:t>11.3  Arten von Vererbung</a:t>
            </a:r>
          </a:p>
          <a:p>
            <a:pPr lvl="1">
              <a:buNone/>
            </a:pPr>
            <a:r>
              <a:rPr lang="de-DE" dirty="0"/>
              <a:t>11.4  Konstruktoren</a:t>
            </a:r>
          </a:p>
          <a:p>
            <a:pPr lvl="1">
              <a:buNone/>
            </a:pPr>
            <a:r>
              <a:rPr lang="de-DE" dirty="0"/>
              <a:t>11.5  Abstrakte Klasse</a:t>
            </a:r>
          </a:p>
          <a:p>
            <a:pPr lvl="1">
              <a:buNone/>
            </a:pPr>
            <a:r>
              <a:rPr lang="de-DE" dirty="0"/>
              <a:t>11.6  Verschattung</a:t>
            </a:r>
          </a:p>
          <a:p>
            <a:pPr lvl="1">
              <a:buNone/>
            </a:pPr>
            <a:r>
              <a:rPr lang="de-DE" dirty="0"/>
              <a:t>11.7  Wurzelklasse Object</a:t>
            </a:r>
          </a:p>
          <a:p>
            <a:pPr lvl="1">
              <a:buNone/>
            </a:pPr>
            <a:r>
              <a:rPr lang="de-DE" dirty="0"/>
              <a:t>11.8  Zugriffsrechte und Sichtbarkeit</a:t>
            </a:r>
          </a:p>
          <a:p>
            <a:pPr lvl="1">
              <a:buNone/>
            </a:pPr>
            <a:r>
              <a:rPr lang="de-DE" dirty="0"/>
              <a:t>11.9  Schnittstelle</a:t>
            </a:r>
          </a:p>
          <a:p>
            <a:pPr lvl="1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938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Schnittstelle – Bedeutung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412776"/>
            <a:ext cx="8705850" cy="4968875"/>
          </a:xfrm>
        </p:spPr>
        <p:txBody>
          <a:bodyPr/>
          <a:lstStyle/>
          <a:p>
            <a:r>
              <a:rPr lang="de-DE" sz="2200" dirty="0"/>
              <a:t>Definition: </a:t>
            </a:r>
            <a:r>
              <a:rPr lang="de-DE" sz="2200" dirty="0">
                <a:solidFill>
                  <a:schemeClr val="accent2"/>
                </a:solidFill>
              </a:rPr>
              <a:t>Schnittstelle, Interface</a:t>
            </a:r>
          </a:p>
          <a:p>
            <a:pPr lvl="1"/>
            <a:r>
              <a:rPr lang="de-DE" sz="2000" dirty="0"/>
              <a:t>Spezielle Form von Klasse</a:t>
            </a:r>
          </a:p>
          <a:p>
            <a:pPr lvl="1"/>
            <a:r>
              <a:rPr lang="de-DE" sz="2000" dirty="0"/>
              <a:t>Keine Objekte direkt von Interface ableitbar</a:t>
            </a:r>
          </a:p>
          <a:p>
            <a:r>
              <a:rPr lang="de-DE" sz="2200" dirty="0"/>
              <a:t>Verhalten</a:t>
            </a:r>
          </a:p>
          <a:p>
            <a:pPr lvl="1"/>
            <a:r>
              <a:rPr lang="de-DE" sz="2000" dirty="0"/>
              <a:t>Definiert </a:t>
            </a:r>
            <a:r>
              <a:rPr lang="de-DE" sz="2000" dirty="0">
                <a:solidFill>
                  <a:schemeClr val="accent2"/>
                </a:solidFill>
              </a:rPr>
              <a:t>nur abstrakte Operationen</a:t>
            </a:r>
            <a:r>
              <a:rPr lang="de-DE" sz="2000" dirty="0"/>
              <a:t>, keine Implementierungen</a:t>
            </a:r>
          </a:p>
          <a:p>
            <a:pPr lvl="1"/>
            <a:r>
              <a:rPr lang="de-DE" sz="2000" dirty="0"/>
              <a:t>Legt also nur Anforderungen fest</a:t>
            </a:r>
          </a:p>
          <a:p>
            <a:pPr lvl="1"/>
            <a:r>
              <a:rPr lang="de-DE" sz="2000" dirty="0"/>
              <a:t>Keine ausführbaren Anweisungen (seit Java8: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DE" sz="2000" dirty="0"/>
              <a:t> und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de-DE" sz="2000" dirty="0"/>
              <a:t> möglich)</a:t>
            </a:r>
          </a:p>
          <a:p>
            <a:pPr lvl="1"/>
            <a:r>
              <a:rPr lang="de-DE" sz="2000" dirty="0"/>
              <a:t>Keine </a:t>
            </a:r>
            <a:r>
              <a:rPr lang="de-DE" sz="2000" dirty="0" smtClean="0"/>
              <a:t>Konstruktoren</a:t>
            </a:r>
          </a:p>
          <a:p>
            <a:r>
              <a:rPr lang="de-DE" sz="2200" dirty="0" smtClean="0"/>
              <a:t>Eigenschaften</a:t>
            </a:r>
            <a:endParaRPr lang="de-DE" sz="2200" dirty="0"/>
          </a:p>
          <a:p>
            <a:pPr lvl="1"/>
            <a:r>
              <a:rPr lang="de-DE" sz="2000" dirty="0"/>
              <a:t>Enthält keine veränderbaren Attribute</a:t>
            </a:r>
          </a:p>
          <a:p>
            <a:pPr lvl="1"/>
            <a:r>
              <a:rPr lang="de-DE" sz="2000" dirty="0">
                <a:solidFill>
                  <a:schemeClr val="accent2"/>
                </a:solidFill>
              </a:rPr>
              <a:t>Öffentlich sichtbare Konstanten als Attribute möglich</a:t>
            </a:r>
          </a:p>
          <a:p>
            <a:r>
              <a:rPr lang="de-DE" sz="2200" dirty="0"/>
              <a:t>Alle Methoden / Datenelemente haben implizit Sichtbarkeit </a:t>
            </a:r>
            <a:r>
              <a:rPr lang="de-DE" sz="22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2200" dirty="0"/>
              <a:t>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073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Schnittstelle – Umsetzung in Java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Bedeutung von Java</a:t>
            </a:r>
          </a:p>
          <a:p>
            <a:pPr lvl="1"/>
            <a:r>
              <a:rPr lang="de-DE" dirty="0"/>
              <a:t>Ermöglicht klare Trennung von Implementierung und Schnittstelle</a:t>
            </a:r>
          </a:p>
          <a:p>
            <a:pPr lvl="1"/>
            <a:r>
              <a:rPr lang="de-DE" u="sng" dirty="0"/>
              <a:t>Mehrfachvererbung</a:t>
            </a:r>
            <a:r>
              <a:rPr lang="de-DE" dirty="0"/>
              <a:t> von konkreten Klassen in Java nicht erlaubt</a:t>
            </a:r>
          </a:p>
          <a:p>
            <a:pPr lvl="1"/>
            <a:r>
              <a:rPr lang="de-DE" u="sng" dirty="0"/>
              <a:t>Implementierung</a:t>
            </a:r>
            <a:r>
              <a:rPr lang="de-DE" dirty="0"/>
              <a:t> von mehreren Schnittstellen ist aber möglich!!!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/>
              <a:t>Umsetzung in Java:</a:t>
            </a:r>
          </a:p>
          <a:p>
            <a:pPr lvl="1"/>
            <a:r>
              <a:rPr lang="de-DE" dirty="0"/>
              <a:t>Reserviertes Wort </a:t>
            </a:r>
            <a:r>
              <a:rPr lang="de-DE" dirty="0" err="1">
                <a:solidFill>
                  <a:srgbClr val="7F0055"/>
                </a:solidFill>
                <a:latin typeface="Courier New" pitchFamily="49" charset="0"/>
              </a:rPr>
              <a:t>interface</a:t>
            </a:r>
            <a:r>
              <a:rPr lang="de-DE" b="1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dirty="0"/>
              <a:t>(statt </a:t>
            </a:r>
            <a:r>
              <a:rPr lang="de-DE" dirty="0" err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Je Interface eigene 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/>
              <a:t>-Datei, wird übersetzt zu 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dirty="0"/>
              <a:t>Datei</a:t>
            </a:r>
          </a:p>
          <a:p>
            <a:pPr lvl="1"/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070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Schnittstelle in UML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Schnittstelle in UML</a:t>
            </a:r>
          </a:p>
          <a:p>
            <a:pPr lvl="1"/>
            <a:r>
              <a:rPr lang="de-DE" dirty="0"/>
              <a:t>Symbol analog zu Klasse</a:t>
            </a:r>
          </a:p>
          <a:p>
            <a:pPr lvl="1"/>
            <a:r>
              <a:rPr lang="de-DE" dirty="0"/>
              <a:t>Stereotyp </a:t>
            </a:r>
            <a:r>
              <a:rPr lang="de-DE" dirty="0">
                <a:latin typeface="Courier New" pitchFamily="49" charset="0"/>
              </a:rPr>
              <a:t>&lt;&lt;</a:t>
            </a:r>
            <a:r>
              <a:rPr lang="de-DE" dirty="0" err="1">
                <a:latin typeface="Courier New" pitchFamily="49" charset="0"/>
              </a:rPr>
              <a:t>interface</a:t>
            </a:r>
            <a:r>
              <a:rPr lang="de-DE" dirty="0">
                <a:latin typeface="Courier New" pitchFamily="49" charset="0"/>
              </a:rPr>
              <a:t>&gt;&gt;</a:t>
            </a:r>
            <a:r>
              <a:rPr lang="de-DE" dirty="0"/>
              <a:t> oberhalb des Klassennamens</a:t>
            </a:r>
          </a:p>
          <a:p>
            <a:pPr lvl="1"/>
            <a:r>
              <a:rPr lang="de-DE" dirty="0"/>
              <a:t>Schnittstelle ist immer auch abstrakt, </a:t>
            </a:r>
            <a:br>
              <a:rPr lang="de-DE" dirty="0"/>
            </a:br>
            <a:r>
              <a:rPr lang="de-DE" dirty="0"/>
              <a:t>muss nicht explizit als abstrakt gekennzeichnet werden</a:t>
            </a: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45396" y="3861048"/>
            <a:ext cx="2879725" cy="719137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ctr" defTabSz="1041400"/>
            <a:r>
              <a:rPr lang="de-DE" sz="2000" dirty="0">
                <a:latin typeface="+mn-lt"/>
              </a:rPr>
              <a:t>&lt;&lt;</a:t>
            </a:r>
            <a:r>
              <a:rPr lang="de-DE" sz="2000" dirty="0" err="1">
                <a:latin typeface="+mn-lt"/>
              </a:rPr>
              <a:t>interface</a:t>
            </a:r>
            <a:r>
              <a:rPr lang="de-DE" sz="2000" dirty="0">
                <a:latin typeface="+mn-lt"/>
              </a:rPr>
              <a:t>&gt;&gt;</a:t>
            </a:r>
          </a:p>
          <a:p>
            <a:pPr algn="ctr" defTabSz="1041400"/>
            <a:r>
              <a:rPr lang="de-DE" sz="2000" b="1" dirty="0">
                <a:latin typeface="+mn-lt"/>
              </a:rPr>
              <a:t>Zeichenbar</a:t>
            </a:r>
            <a:endParaRPr lang="de-DE" sz="2000" dirty="0">
              <a:latin typeface="+mn-lt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45396" y="4580185"/>
            <a:ext cx="2879725" cy="2159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1400"/>
            <a:endParaRPr lang="de-DE" sz="24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843808" y="4796085"/>
            <a:ext cx="2879725" cy="6477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1400"/>
            <a:r>
              <a:rPr lang="de-DE" sz="2000" dirty="0">
                <a:latin typeface="+mn-lt"/>
              </a:rPr>
              <a:t>anzeigen()</a:t>
            </a:r>
          </a:p>
          <a:p>
            <a:pPr algn="ctr" defTabSz="1041400"/>
            <a:r>
              <a:rPr lang="de-DE" sz="2000" dirty="0">
                <a:latin typeface="+mn-lt"/>
              </a:rPr>
              <a:t>entfernen()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592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Begriffe – Anbieter und Nutzer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Anbieter</a:t>
            </a:r>
            <a:r>
              <a:rPr lang="de-DE" dirty="0"/>
              <a:t> einer Schnittstelle</a:t>
            </a:r>
          </a:p>
          <a:p>
            <a:pPr lvl="1"/>
            <a:r>
              <a:rPr lang="de-DE" dirty="0"/>
              <a:t>Realisiert die Schnittstelle, d.h. implementiert die Operationen</a:t>
            </a:r>
          </a:p>
          <a:p>
            <a:pPr lvl="1"/>
            <a:endParaRPr lang="de-DE" dirty="0"/>
          </a:p>
          <a:p>
            <a:r>
              <a:rPr lang="de-DE" dirty="0">
                <a:solidFill>
                  <a:schemeClr val="accent2"/>
                </a:solidFill>
              </a:rPr>
              <a:t>Nutzer</a:t>
            </a:r>
            <a:r>
              <a:rPr lang="de-DE" dirty="0"/>
              <a:t> einer Schnittstelle</a:t>
            </a:r>
          </a:p>
          <a:p>
            <a:pPr lvl="1"/>
            <a:r>
              <a:rPr lang="de-DE" dirty="0"/>
              <a:t>Verwendet die Schnittstelle, d.h. ruft die Operation auf</a:t>
            </a:r>
          </a:p>
          <a:p>
            <a:pPr lvl="1"/>
            <a:r>
              <a:rPr lang="de-DE" dirty="0"/>
              <a:t>Kennt konkrete Implementierung nicht!</a:t>
            </a:r>
          </a:p>
          <a:p>
            <a:pPr marL="0" indent="0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663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Anbieter und Nutzer in UML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85" y="1700808"/>
            <a:ext cx="8457279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291185" y="1268760"/>
            <a:ext cx="5470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>
                <a:latin typeface="+mn-lt"/>
              </a:rPr>
              <a:t>Bereitstellung und Nutzung der Schnittstelle-A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323528" y="3790201"/>
            <a:ext cx="37557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>
                <a:latin typeface="+mn-lt"/>
              </a:rPr>
              <a:t>Interaktion über Schnittstelle-A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234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6630764" cy="850900"/>
          </a:xfrm>
        </p:spPr>
        <p:txBody>
          <a:bodyPr/>
          <a:lstStyle/>
          <a:p>
            <a:r>
              <a:rPr lang="de-DE" dirty="0"/>
              <a:t>Begriffe – Realisierung und 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Realisierung</a:t>
            </a:r>
          </a:p>
          <a:p>
            <a:pPr lvl="1"/>
            <a:r>
              <a:rPr lang="de-DE" dirty="0"/>
              <a:t>Schnittstelle alleine nicht ausführbar</a:t>
            </a:r>
          </a:p>
          <a:p>
            <a:pPr lvl="1"/>
            <a:r>
              <a:rPr lang="de-DE" dirty="0"/>
              <a:t>Konkrete Klasse ist von Schnittstelle abgeleitet</a:t>
            </a:r>
          </a:p>
          <a:p>
            <a:pPr lvl="1"/>
            <a:r>
              <a:rPr lang="de-DE" dirty="0"/>
              <a:t>Sprachgebrauch: „Konkrete Klasse implementiert das Interface“</a:t>
            </a:r>
          </a:p>
          <a:p>
            <a:pPr lvl="1"/>
            <a:r>
              <a:rPr lang="de-DE" dirty="0"/>
              <a:t>Implementiert dabei alle definierten Operationen der Schnittstelle</a:t>
            </a:r>
          </a:p>
          <a:p>
            <a:endParaRPr lang="de-DE" dirty="0">
              <a:solidFill>
                <a:schemeClr val="accent2"/>
              </a:solidFill>
            </a:endParaRPr>
          </a:p>
          <a:p>
            <a:r>
              <a:rPr lang="de-DE" dirty="0">
                <a:solidFill>
                  <a:schemeClr val="accent2"/>
                </a:solidFill>
              </a:rPr>
              <a:t>Vererbung</a:t>
            </a:r>
            <a:r>
              <a:rPr lang="de-DE" dirty="0"/>
              <a:t> zwischen Schnittstellen</a:t>
            </a:r>
          </a:p>
          <a:p>
            <a:pPr lvl="1"/>
            <a:r>
              <a:rPr lang="de-DE" dirty="0"/>
              <a:t>Neue Schnittstelle erweitert alte Schnittstelle</a:t>
            </a:r>
          </a:p>
          <a:p>
            <a:pPr lvl="1"/>
            <a:r>
              <a:rPr lang="de-DE" dirty="0"/>
              <a:t>Dabei lediglich Hinzufügen von abstrakten Operationen</a:t>
            </a:r>
          </a:p>
          <a:p>
            <a:pPr lvl="1"/>
            <a:r>
              <a:rPr lang="de-DE" dirty="0"/>
              <a:t>In Java: Interface kann mehrere Interfaces erweitern</a:t>
            </a:r>
          </a:p>
          <a:p>
            <a:pPr lvl="1"/>
            <a:r>
              <a:rPr lang="de-DE" dirty="0"/>
              <a:t>D.h. Mehrfachvererbung zwischen Schnittstellen möglich!</a:t>
            </a:r>
          </a:p>
          <a:p>
            <a:pPr marL="0" indent="0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898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Realisierung und Vererbung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98" y="1628800"/>
            <a:ext cx="7612318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976626" y="5373216"/>
            <a:ext cx="15791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>
                <a:solidFill>
                  <a:schemeClr val="accent2"/>
                </a:solidFill>
                <a:latin typeface="+mn-lt"/>
              </a:rPr>
              <a:t>Realisierung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369114" y="5373216"/>
            <a:ext cx="13803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>
                <a:solidFill>
                  <a:schemeClr val="accent2"/>
                </a:solidFill>
                <a:latin typeface="+mn-lt"/>
              </a:rPr>
              <a:t>Vererbung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031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07" y="1628799"/>
            <a:ext cx="8374657" cy="396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6D0A1E-DEC4-9E4D-89E2-BF2F56F51608}"/>
              </a:ext>
            </a:extLst>
          </p:cNvPr>
          <p:cNvSpPr txBox="1"/>
          <p:nvPr/>
        </p:nvSpPr>
        <p:spPr>
          <a:xfrm>
            <a:off x="971600" y="4067780"/>
            <a:ext cx="13516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b="1" dirty="0"/>
              <a:t>Fußballfan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D28CF-3C4F-CA45-8B1E-844AEFB884A3}"/>
              </a:ext>
            </a:extLst>
          </p:cNvPr>
          <p:cNvSpPr txBox="1"/>
          <p:nvPr/>
        </p:nvSpPr>
        <p:spPr>
          <a:xfrm>
            <a:off x="3885309" y="4066398"/>
            <a:ext cx="13644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b="1" dirty="0" err="1"/>
              <a:t>Schuhefan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518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Abstrakte Klasse (1)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Definition: </a:t>
            </a:r>
          </a:p>
          <a:p>
            <a:pPr lvl="1"/>
            <a:r>
              <a:rPr lang="de-DE" dirty="0"/>
              <a:t>Klasse, die </a:t>
            </a:r>
            <a:r>
              <a:rPr lang="de-DE" dirty="0">
                <a:solidFill>
                  <a:schemeClr val="accent2"/>
                </a:solidFill>
              </a:rPr>
              <a:t>nicht instanziiert </a:t>
            </a:r>
            <a:r>
              <a:rPr lang="de-DE" dirty="0"/>
              <a:t>werden kann </a:t>
            </a:r>
            <a:br>
              <a:rPr lang="de-DE" dirty="0"/>
            </a:br>
            <a:endParaRPr lang="de-DE" dirty="0"/>
          </a:p>
          <a:p>
            <a:r>
              <a:rPr lang="de-DE" dirty="0"/>
              <a:t>Zwei verschiedene Arten möglich: </a:t>
            </a:r>
          </a:p>
          <a:p>
            <a:pPr marL="857250" lvl="1" indent="-457200">
              <a:buFont typeface="+mj-lt"/>
              <a:buAutoNum type="arabicParenBoth"/>
            </a:pPr>
            <a:r>
              <a:rPr lang="de-DE" dirty="0"/>
              <a:t>Alle Operationen werden – wie bei konkreten Klassen – vollständig implementiert</a:t>
            </a:r>
          </a:p>
          <a:p>
            <a:pPr marL="857250" lvl="1" indent="-457200">
              <a:buFont typeface="+mj-lt"/>
              <a:buAutoNum type="arabicParenBoth"/>
            </a:pPr>
            <a:r>
              <a:rPr lang="de-DE" dirty="0"/>
              <a:t>Mindestens eine Operation wir nicht implementiert (</a:t>
            </a:r>
            <a:r>
              <a:rPr lang="de-DE" dirty="0">
                <a:solidFill>
                  <a:schemeClr val="accent2"/>
                </a:solidFill>
              </a:rPr>
              <a:t>abstrakte Operation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Definiert nur Methodensignatur – Methodenrumpf ist leer</a:t>
            </a:r>
          </a:p>
          <a:p>
            <a:pPr lvl="2"/>
            <a:r>
              <a:rPr lang="de-DE" dirty="0"/>
              <a:t>Spezifiziert lediglich die Schnittstelle</a:t>
            </a:r>
          </a:p>
          <a:p>
            <a:pPr lvl="2"/>
            <a:r>
              <a:rPr lang="de-DE" dirty="0"/>
              <a:t>Abgeleitete Klassen müssen </a:t>
            </a:r>
            <a:r>
              <a:rPr lang="de-DE" dirty="0">
                <a:solidFill>
                  <a:schemeClr val="accent2"/>
                </a:solidFill>
              </a:rPr>
              <a:t>alle</a:t>
            </a:r>
            <a:r>
              <a:rPr lang="de-DE" dirty="0"/>
              <a:t> abstrakten Operationen der Oberklasse implementieren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184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des Interfaces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Veränderungen gegenüber obigem Beispiel</a:t>
            </a:r>
          </a:p>
          <a:p>
            <a:pPr lvl="1"/>
            <a:r>
              <a:rPr lang="de-DE" dirty="0"/>
              <a:t>Klassen </a:t>
            </a:r>
            <a:r>
              <a:rPr lang="de-DE" dirty="0" err="1">
                <a:latin typeface="Courier New" pitchFamily="49" charset="0"/>
              </a:rPr>
              <a:t>Fussballfan</a:t>
            </a:r>
            <a:r>
              <a:rPr lang="de-DE" dirty="0"/>
              <a:t>, </a:t>
            </a:r>
            <a:r>
              <a:rPr lang="de-DE" dirty="0">
                <a:latin typeface="Courier New" pitchFamily="49" charset="0"/>
              </a:rPr>
              <a:t>Person</a:t>
            </a:r>
            <a:r>
              <a:rPr lang="de-DE" dirty="0"/>
              <a:t> unverändert</a:t>
            </a:r>
          </a:p>
          <a:p>
            <a:pPr lvl="1"/>
            <a:r>
              <a:rPr lang="de-DE" dirty="0"/>
              <a:t>Erweiterung der Klasse </a:t>
            </a:r>
            <a:r>
              <a:rPr lang="de-DE" dirty="0">
                <a:latin typeface="Courier New" pitchFamily="49" charset="0"/>
              </a:rPr>
              <a:t>Main</a:t>
            </a:r>
            <a:endParaRPr lang="de-DE" dirty="0"/>
          </a:p>
          <a:p>
            <a:pPr lvl="1"/>
            <a:r>
              <a:rPr lang="de-DE" dirty="0"/>
              <a:t>Neues Interface </a:t>
            </a:r>
            <a:r>
              <a:rPr lang="de-DE" dirty="0" err="1">
                <a:latin typeface="Courier New" pitchFamily="49" charset="0"/>
              </a:rPr>
              <a:t>Beautifyable</a:t>
            </a:r>
            <a:endParaRPr lang="de-DE" dirty="0"/>
          </a:p>
          <a:p>
            <a:pPr lvl="1"/>
            <a:r>
              <a:rPr lang="de-DE" dirty="0"/>
              <a:t>Klasse </a:t>
            </a:r>
            <a:r>
              <a:rPr lang="de-DE" dirty="0" err="1">
                <a:latin typeface="Courier New" pitchFamily="49" charset="0"/>
              </a:rPr>
              <a:t>Schuhefan</a:t>
            </a:r>
            <a:r>
              <a:rPr lang="de-DE" dirty="0"/>
              <a:t> implementiert Interface </a:t>
            </a:r>
            <a:r>
              <a:rPr lang="de-DE" dirty="0" err="1">
                <a:latin typeface="Courier New" pitchFamily="49" charset="0"/>
              </a:rPr>
              <a:t>Beautifyable</a:t>
            </a:r>
            <a:endParaRPr lang="de-DE" dirty="0">
              <a:latin typeface="Courier New" pitchFamily="49" charset="0"/>
            </a:endParaRPr>
          </a:p>
          <a:p>
            <a:pPr lvl="1"/>
            <a:r>
              <a:rPr lang="de-DE" dirty="0"/>
              <a:t>Neue Klasse </a:t>
            </a:r>
            <a:r>
              <a:rPr lang="de-DE" dirty="0">
                <a:latin typeface="Courier New" pitchFamily="49" charset="0"/>
              </a:rPr>
              <a:t>Child</a:t>
            </a:r>
            <a:r>
              <a:rPr lang="de-DE" dirty="0"/>
              <a:t> implementiert Interface </a:t>
            </a:r>
            <a:r>
              <a:rPr lang="de-DE" dirty="0" err="1">
                <a:latin typeface="Courier New" pitchFamily="49" charset="0"/>
              </a:rPr>
              <a:t>Beautifyable</a:t>
            </a:r>
            <a:endParaRPr lang="de-DE" dirty="0">
              <a:latin typeface="Courier New" pitchFamily="49" charset="0"/>
            </a:endParaRPr>
          </a:p>
          <a:p>
            <a:endParaRPr lang="de-DE" dirty="0">
              <a:latin typeface="Courier New" pitchFamily="49" charset="0"/>
            </a:endParaRPr>
          </a:p>
          <a:p>
            <a:r>
              <a:rPr lang="de-DE" dirty="0"/>
              <a:t>Neues Interface </a:t>
            </a:r>
            <a:r>
              <a:rPr lang="de-DE" dirty="0" err="1">
                <a:latin typeface="Courier New" pitchFamily="49" charset="0"/>
              </a:rPr>
              <a:t>Beautifyable</a:t>
            </a:r>
            <a:endParaRPr lang="de-DE" dirty="0">
              <a:latin typeface="Courier New" pitchFamily="49" charset="0"/>
            </a:endParaRPr>
          </a:p>
          <a:p>
            <a:pPr marL="400050" lvl="1" indent="0">
              <a:buNone/>
            </a:pP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interface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800" dirty="0" err="1">
                <a:latin typeface="Courier New" pitchFamily="49" charset="0"/>
              </a:rPr>
              <a:t>Beautifyable</a:t>
            </a:r>
            <a:r>
              <a:rPr lang="de-DE" sz="1800" dirty="0">
                <a:latin typeface="Courier New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String </a:t>
            </a:r>
            <a:r>
              <a:rPr lang="de-DE" sz="1800" dirty="0" err="1">
                <a:latin typeface="Courier New" pitchFamily="49" charset="0"/>
              </a:rPr>
              <a:t>beautify</a:t>
            </a:r>
            <a:r>
              <a:rPr lang="de-DE" sz="1800" dirty="0">
                <a:latin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8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String </a:t>
            </a:r>
            <a:r>
              <a:rPr lang="de-DE" sz="1800" dirty="0" err="1">
                <a:latin typeface="Courier New" pitchFamily="49" charset="0"/>
              </a:rPr>
              <a:t>debeautify</a:t>
            </a:r>
            <a:r>
              <a:rPr lang="de-DE" sz="1800" dirty="0">
                <a:latin typeface="Courier New" pitchFamily="49" charset="0"/>
              </a:rPr>
              <a:t>(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1800" dirty="0">
                <a:latin typeface="Courier New" pitchFamily="49" charset="0"/>
              </a:rPr>
              <a:t> </a:t>
            </a:r>
            <a:r>
              <a:rPr lang="de-DE" sz="1800" dirty="0" err="1">
                <a:latin typeface="Courier New" pitchFamily="49" charset="0"/>
              </a:rPr>
              <a:t>minutes</a:t>
            </a:r>
            <a:r>
              <a:rPr lang="de-DE" sz="1800" dirty="0">
                <a:latin typeface="Courier New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itchFamily="49" charset="0"/>
              </a:rPr>
              <a:t>}</a:t>
            </a:r>
          </a:p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17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Veränderungen der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dirty="0"/>
              <a:t>-Klasse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07504" y="1412875"/>
            <a:ext cx="5364087" cy="4968875"/>
          </a:xfrm>
        </p:spPr>
        <p:txBody>
          <a:bodyPr/>
          <a:lstStyle/>
          <a:p>
            <a:r>
              <a:rPr lang="de-DE" sz="2000" dirty="0"/>
              <a:t>Erweiterte Klasse </a:t>
            </a:r>
            <a:r>
              <a:rPr lang="de-DE" sz="2000" dirty="0">
                <a:latin typeface="Courier New" pitchFamily="49" charset="0"/>
              </a:rPr>
              <a:t>Main</a:t>
            </a:r>
            <a:endParaRPr lang="de-DE" sz="2000" dirty="0">
              <a:solidFill>
                <a:schemeClr val="accent6"/>
              </a:solidFill>
              <a:latin typeface="Courier New" pitchFamily="49" charset="0"/>
            </a:endParaRPr>
          </a:p>
          <a:p>
            <a:pPr marL="0" indent="0">
              <a:buNone/>
            </a:pPr>
            <a:r>
              <a:rPr lang="de-DE" sz="1600" dirty="0" err="1">
                <a:solidFill>
                  <a:schemeClr val="accent6"/>
                </a:solidFill>
                <a:latin typeface="Courier New" pitchFamily="49" charset="0"/>
              </a:rPr>
              <a:t>public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 err="1">
                <a:solidFill>
                  <a:schemeClr val="accent6"/>
                </a:solidFill>
                <a:latin typeface="Courier New" pitchFamily="49" charset="0"/>
              </a:rPr>
              <a:t>class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>
                <a:latin typeface="Courier New" pitchFamily="49" charset="0"/>
              </a:rPr>
              <a:t>Main{</a:t>
            </a: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</a:rPr>
              <a:t>  </a:t>
            </a:r>
            <a:r>
              <a:rPr lang="de-DE" sz="1600" dirty="0" err="1">
                <a:solidFill>
                  <a:schemeClr val="accent6"/>
                </a:solidFill>
                <a:latin typeface="Courier New" pitchFamily="49" charset="0"/>
              </a:rPr>
              <a:t>public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 err="1">
                <a:solidFill>
                  <a:schemeClr val="accent6"/>
                </a:solidFill>
                <a:latin typeface="Courier New" pitchFamily="49" charset="0"/>
              </a:rPr>
              <a:t>static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 err="1">
                <a:solidFill>
                  <a:schemeClr val="accent6"/>
                </a:solidFill>
                <a:latin typeface="Courier New" pitchFamily="49" charset="0"/>
              </a:rPr>
              <a:t>void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 err="1">
                <a:latin typeface="Courier New" pitchFamily="49" charset="0"/>
              </a:rPr>
              <a:t>main</a:t>
            </a:r>
            <a:r>
              <a:rPr lang="de-DE" sz="1600" dirty="0">
                <a:latin typeface="Courier New" pitchFamily="49" charset="0"/>
              </a:rPr>
              <a:t>(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String[] </a:t>
            </a:r>
            <a:r>
              <a:rPr lang="de-DE" sz="1600" dirty="0" err="1">
                <a:latin typeface="Courier New" pitchFamily="49" charset="0"/>
              </a:rPr>
              <a:t>args</a:t>
            </a:r>
            <a:r>
              <a:rPr lang="de-DE" sz="1600" dirty="0">
                <a:latin typeface="Courier New" pitchFamily="49" charset="0"/>
              </a:rPr>
              <a:t>) {</a:t>
            </a:r>
            <a:br>
              <a:rPr lang="de-DE" sz="1600" dirty="0">
                <a:latin typeface="Courier New" pitchFamily="49" charset="0"/>
              </a:rPr>
            </a:br>
            <a:endParaRPr lang="de-DE" sz="16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Fussballfan</a:t>
            </a:r>
            <a:r>
              <a:rPr lang="de-DE" sz="1600" dirty="0">
                <a:latin typeface="Courier New" pitchFamily="49" charset="0"/>
              </a:rPr>
              <a:t> </a:t>
            </a:r>
            <a:r>
              <a:rPr lang="de-DE" sz="1600" dirty="0" err="1">
                <a:latin typeface="Courier New" pitchFamily="49" charset="0"/>
              </a:rPr>
              <a:t>adam</a:t>
            </a:r>
            <a:r>
              <a:rPr lang="de-DE" sz="1600" dirty="0">
                <a:latin typeface="Courier New" pitchFamily="49" charset="0"/>
              </a:rPr>
              <a:t> = </a:t>
            </a:r>
            <a:r>
              <a:rPr lang="de-DE" sz="1600" dirty="0" err="1">
                <a:solidFill>
                  <a:schemeClr val="accent6"/>
                </a:solidFill>
                <a:latin typeface="Courier New" pitchFamily="49" charset="0"/>
              </a:rPr>
              <a:t>new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 err="1">
                <a:latin typeface="Courier New" pitchFamily="49" charset="0"/>
              </a:rPr>
              <a:t>Fussballfan</a:t>
            </a:r>
            <a:r>
              <a:rPr lang="de-DE" sz="1600" dirty="0">
                <a:latin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Schuhefan</a:t>
            </a:r>
            <a:r>
              <a:rPr lang="de-DE" sz="1600" dirty="0">
                <a:latin typeface="Courier New" pitchFamily="49" charset="0"/>
              </a:rPr>
              <a:t> </a:t>
            </a:r>
            <a:r>
              <a:rPr lang="de-DE" sz="1600" dirty="0" err="1">
                <a:latin typeface="Courier New" pitchFamily="49" charset="0"/>
              </a:rPr>
              <a:t>eva</a:t>
            </a:r>
            <a:r>
              <a:rPr lang="de-DE" sz="1600" dirty="0">
                <a:latin typeface="Courier New" pitchFamily="49" charset="0"/>
              </a:rPr>
              <a:t> = </a:t>
            </a:r>
            <a:r>
              <a:rPr lang="de-DE" sz="1600" dirty="0" err="1">
                <a:solidFill>
                  <a:schemeClr val="accent6"/>
                </a:solidFill>
                <a:latin typeface="Courier New" pitchFamily="49" charset="0"/>
              </a:rPr>
              <a:t>new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 err="1">
                <a:latin typeface="Courier New" pitchFamily="49" charset="0"/>
              </a:rPr>
              <a:t>Schuhefan</a:t>
            </a:r>
            <a:r>
              <a:rPr lang="de-DE" sz="1600" dirty="0">
                <a:latin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</a:rPr>
              <a:t>    Child </a:t>
            </a:r>
            <a:r>
              <a:rPr lang="de-DE" sz="1600" dirty="0" err="1">
                <a:latin typeface="Courier New" pitchFamily="49" charset="0"/>
              </a:rPr>
              <a:t>kain</a:t>
            </a:r>
            <a:r>
              <a:rPr lang="de-DE" sz="1600" dirty="0">
                <a:latin typeface="Courier New" pitchFamily="49" charset="0"/>
              </a:rPr>
              <a:t> = </a:t>
            </a:r>
            <a:r>
              <a:rPr lang="de-DE" sz="1600" dirty="0" err="1">
                <a:solidFill>
                  <a:schemeClr val="accent6"/>
                </a:solidFill>
                <a:latin typeface="Courier New" pitchFamily="49" charset="0"/>
              </a:rPr>
              <a:t>new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>
                <a:latin typeface="Courier New" pitchFamily="49" charset="0"/>
              </a:rPr>
              <a:t>Child();</a:t>
            </a: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</a:rPr>
              <a:t>		</a:t>
            </a: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adam.processPerson</a:t>
            </a:r>
            <a:r>
              <a:rPr lang="de-DE" sz="1600" dirty="0">
                <a:latin typeface="Courier New" pitchFamily="49" charset="0"/>
              </a:rPr>
              <a:t>();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  </a:t>
            </a:r>
            <a:r>
              <a:rPr lang="de-DE" sz="1600" dirty="0" err="1">
                <a:latin typeface="Courier New" pitchFamily="49" charset="0"/>
              </a:rPr>
              <a:t>adam.watchSoccerGame</a:t>
            </a:r>
            <a:r>
              <a:rPr lang="de-DE" sz="1600" dirty="0">
                <a:latin typeface="Courier New" pitchFamily="49" charset="0"/>
              </a:rPr>
              <a:t>());</a:t>
            </a: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</a:rPr>
              <a:t>    …</a:t>
            </a:r>
          </a:p>
          <a:p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5220072" y="1412875"/>
            <a:ext cx="3736603" cy="4968875"/>
          </a:xfrm>
        </p:spPr>
        <p:txBody>
          <a:bodyPr/>
          <a:lstStyle/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…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eva.processPerson</a:t>
            </a:r>
            <a:r>
              <a:rPr lang="de-DE" sz="1600" dirty="0">
                <a:latin typeface="Courier New" pitchFamily="49" charset="0"/>
              </a:rPr>
              <a:t>();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  </a:t>
            </a:r>
            <a:r>
              <a:rPr lang="de-DE" sz="1600" dirty="0" err="1">
                <a:latin typeface="Courier New" pitchFamily="49" charset="0"/>
              </a:rPr>
              <a:t>eva.buyShoes</a:t>
            </a:r>
            <a:r>
              <a:rPr lang="de-DE" sz="1600" dirty="0">
                <a:latin typeface="Courier New" pitchFamily="49" charset="0"/>
              </a:rPr>
              <a:t>());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  </a:t>
            </a:r>
            <a:r>
              <a:rPr lang="de-DE" sz="1600" dirty="0" err="1">
                <a:latin typeface="Courier New" pitchFamily="49" charset="0"/>
              </a:rPr>
              <a:t>eva.beautify</a:t>
            </a:r>
            <a:r>
              <a:rPr lang="de-DE" sz="1600" dirty="0">
                <a:latin typeface="Courier New" pitchFamily="49" charset="0"/>
              </a:rPr>
              <a:t>());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  </a:t>
            </a:r>
            <a:r>
              <a:rPr lang="de-DE" sz="1600" dirty="0" err="1">
                <a:latin typeface="Courier New" pitchFamily="49" charset="0"/>
              </a:rPr>
              <a:t>eva.debeautify</a:t>
            </a:r>
            <a:r>
              <a:rPr lang="de-DE" sz="1600" dirty="0">
                <a:latin typeface="Courier New" pitchFamily="49" charset="0"/>
              </a:rPr>
              <a:t>(3));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		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kain.processPerson</a:t>
            </a:r>
            <a:r>
              <a:rPr lang="de-DE" sz="1600" dirty="0">
                <a:latin typeface="Courier New" pitchFamily="49" charset="0"/>
              </a:rPr>
              <a:t>(); 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  </a:t>
            </a:r>
            <a:r>
              <a:rPr lang="de-DE" sz="1600" dirty="0" err="1">
                <a:latin typeface="Courier New" pitchFamily="49" charset="0"/>
              </a:rPr>
              <a:t>kain.play</a:t>
            </a:r>
            <a:r>
              <a:rPr lang="de-DE" sz="1600" dirty="0">
                <a:latin typeface="Courier New" pitchFamily="49" charset="0"/>
              </a:rPr>
              <a:t>());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  </a:t>
            </a:r>
            <a:r>
              <a:rPr lang="de-DE" sz="1600" dirty="0" err="1">
                <a:latin typeface="Courier New" pitchFamily="49" charset="0"/>
              </a:rPr>
              <a:t>kain.beautify</a:t>
            </a:r>
            <a:r>
              <a:rPr lang="de-DE" sz="1600" dirty="0">
                <a:latin typeface="Courier New" pitchFamily="49" charset="0"/>
              </a:rPr>
              <a:t>());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  </a:t>
            </a:r>
            <a:r>
              <a:rPr lang="de-DE" sz="1600" dirty="0" err="1">
                <a:latin typeface="Courier New" pitchFamily="49" charset="0"/>
              </a:rPr>
              <a:t>kain.debeautify</a:t>
            </a:r>
            <a:r>
              <a:rPr lang="de-DE" sz="1600" dirty="0">
                <a:latin typeface="Courier New" pitchFamily="49" charset="0"/>
              </a:rPr>
              <a:t>(3));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}  }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660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Veränderung der Klasse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Woman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Erweiterte Klasse </a:t>
            </a:r>
            <a:r>
              <a:rPr lang="de-DE" dirty="0" err="1">
                <a:latin typeface="Courier New" pitchFamily="49" charset="0"/>
              </a:rPr>
              <a:t>Schuhefan</a:t>
            </a:r>
            <a:endParaRPr lang="de-DE" dirty="0">
              <a:latin typeface="Courier New" pitchFamily="49" charset="0"/>
            </a:endParaRPr>
          </a:p>
          <a:p>
            <a:pPr marL="400050" lvl="1" indent="0">
              <a:buNone/>
            </a:pPr>
            <a:r>
              <a:rPr lang="de-DE" sz="1600" dirty="0">
                <a:solidFill>
                  <a:srgbClr val="7F0055"/>
                </a:solidFill>
                <a:latin typeface="Courier New" pitchFamily="49" charset="0"/>
              </a:rPr>
              <a:t>public </a:t>
            </a:r>
            <a:r>
              <a:rPr lang="de-DE" sz="1600" dirty="0" err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de-DE" sz="16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600" dirty="0" err="1">
                <a:latin typeface="Courier New" pitchFamily="49" charset="0"/>
              </a:rPr>
              <a:t>Schuhefan</a:t>
            </a:r>
            <a:r>
              <a:rPr lang="de-DE" sz="1600" dirty="0">
                <a:latin typeface="Courier New" pitchFamily="49" charset="0"/>
              </a:rPr>
              <a:t> </a:t>
            </a:r>
            <a:r>
              <a:rPr lang="de-DE" sz="1600" dirty="0" err="1">
                <a:solidFill>
                  <a:srgbClr val="7F0055"/>
                </a:solidFill>
                <a:latin typeface="Courier New" pitchFamily="49" charset="0"/>
              </a:rPr>
              <a:t>extends</a:t>
            </a:r>
            <a:r>
              <a:rPr lang="de-DE" sz="1600" dirty="0">
                <a:latin typeface="Courier New" pitchFamily="49" charset="0"/>
              </a:rPr>
              <a:t> Person </a:t>
            </a:r>
            <a:r>
              <a:rPr lang="de-DE" sz="1600" dirty="0" err="1">
                <a:solidFill>
                  <a:srgbClr val="7F0055"/>
                </a:solidFill>
                <a:latin typeface="Courier New" pitchFamily="49" charset="0"/>
              </a:rPr>
              <a:t>implements</a:t>
            </a:r>
            <a:r>
              <a:rPr lang="de-DE" sz="16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600" dirty="0" err="1">
                <a:latin typeface="Courier New" pitchFamily="49" charset="0"/>
              </a:rPr>
              <a:t>Beautifyable</a:t>
            </a:r>
            <a:r>
              <a:rPr lang="de-DE" sz="1600" dirty="0">
                <a:latin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de-DE" sz="1600" dirty="0">
                <a:latin typeface="Courier New" pitchFamily="49" charset="0"/>
              </a:rPr>
              <a:t>  …</a:t>
            </a:r>
          </a:p>
          <a:p>
            <a:pPr marL="400050" lvl="1" indent="0">
              <a:buNone/>
            </a:pPr>
            <a:r>
              <a:rPr lang="de-DE" sz="1600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de-DE" sz="16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>
                <a:latin typeface="Courier New" pitchFamily="49" charset="0"/>
              </a:rPr>
              <a:t>String </a:t>
            </a:r>
            <a:r>
              <a:rPr lang="de-DE" sz="1600" dirty="0" err="1">
                <a:latin typeface="Courier New" pitchFamily="49" charset="0"/>
              </a:rPr>
              <a:t>beautify</a:t>
            </a:r>
            <a:r>
              <a:rPr lang="de-DE" sz="1600" dirty="0">
                <a:latin typeface="Courier New" pitchFamily="49" charset="0"/>
              </a:rPr>
              <a:t>() {</a:t>
            </a:r>
          </a:p>
          <a:p>
            <a:pPr marL="400050" lvl="1" indent="0"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>
                <a:latin typeface="Courier New" pitchFamily="49" charset="0"/>
              </a:rPr>
              <a:t>"Oh, mein Haar ist schon wieder durcheinander!.");</a:t>
            </a:r>
          </a:p>
          <a:p>
            <a:pPr marL="400050" lvl="1" indent="0">
              <a:buNone/>
            </a:pPr>
            <a:r>
              <a:rPr lang="de-DE" sz="1600" dirty="0">
                <a:latin typeface="Courier New" pitchFamily="49" charset="0"/>
              </a:rPr>
              <a:t>  }</a:t>
            </a:r>
          </a:p>
          <a:p>
            <a:pPr marL="400050" lvl="1" indent="0">
              <a:buNone/>
            </a:pPr>
            <a:r>
              <a:rPr lang="de-DE" sz="1600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de-DE" sz="16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6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600" dirty="0">
                <a:latin typeface="Courier New" pitchFamily="49" charset="0"/>
              </a:rPr>
              <a:t>String </a:t>
            </a:r>
            <a:r>
              <a:rPr lang="de-DE" sz="1600" dirty="0" err="1">
                <a:latin typeface="Courier New" pitchFamily="49" charset="0"/>
              </a:rPr>
              <a:t>debeautify</a:t>
            </a:r>
            <a:r>
              <a:rPr lang="de-DE" sz="1600" dirty="0">
                <a:latin typeface="Courier New" pitchFamily="49" charset="0"/>
              </a:rPr>
              <a:t>(</a:t>
            </a:r>
            <a:r>
              <a:rPr lang="de-DE" sz="1600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1600" dirty="0">
                <a:latin typeface="Courier New" pitchFamily="49" charset="0"/>
              </a:rPr>
              <a:t> </a:t>
            </a:r>
            <a:r>
              <a:rPr lang="de-DE" sz="1600" dirty="0" err="1">
                <a:latin typeface="Courier New" pitchFamily="49" charset="0"/>
              </a:rPr>
              <a:t>minutes</a:t>
            </a:r>
            <a:r>
              <a:rPr lang="de-DE" sz="1600" dirty="0">
                <a:latin typeface="Courier New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>
                <a:latin typeface="Courier New" pitchFamily="49" charset="0"/>
              </a:rPr>
              <a:t>"Das schaff ich nie, mich in " </a:t>
            </a:r>
          </a:p>
          <a:p>
            <a:pPr marL="400050" lvl="1" indent="0">
              <a:buNone/>
            </a:pPr>
            <a:r>
              <a:rPr lang="de-DE" sz="1600" dirty="0">
                <a:latin typeface="Courier New" pitchFamily="49" charset="0"/>
              </a:rPr>
              <a:t>      + </a:t>
            </a:r>
            <a:r>
              <a:rPr lang="de-DE" sz="1600" dirty="0" err="1">
                <a:latin typeface="Courier New" pitchFamily="49" charset="0"/>
              </a:rPr>
              <a:t>minutes</a:t>
            </a:r>
            <a:r>
              <a:rPr lang="de-DE" sz="1600" dirty="0">
                <a:latin typeface="Courier New" pitchFamily="49" charset="0"/>
              </a:rPr>
              <a:t> + " Minuten zu stylen.");</a:t>
            </a:r>
          </a:p>
          <a:p>
            <a:pPr marL="400050" lvl="1" indent="0">
              <a:buNone/>
            </a:pPr>
            <a:r>
              <a:rPr lang="de-DE" sz="1600" dirty="0">
                <a:latin typeface="Courier New" pitchFamily="49" charset="0"/>
              </a:rPr>
              <a:t>  }</a:t>
            </a:r>
          </a:p>
          <a:p>
            <a:pPr marL="400050" lvl="1" indent="0">
              <a:buNone/>
            </a:pPr>
            <a:r>
              <a:rPr lang="de-DE" sz="1600" dirty="0">
                <a:latin typeface="Courier New" pitchFamily="49" charset="0"/>
              </a:rPr>
              <a:t>}</a:t>
            </a:r>
          </a:p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56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998916" cy="850900"/>
          </a:xfrm>
        </p:spPr>
        <p:txBody>
          <a:bodyPr/>
          <a:lstStyle/>
          <a:p>
            <a:r>
              <a:rPr lang="de-DE" dirty="0"/>
              <a:t>Implementierung der neuen Klasse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484784"/>
            <a:ext cx="8712968" cy="496887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public class </a:t>
            </a:r>
            <a:r>
              <a:rPr lang="de-DE" sz="1800" dirty="0">
                <a:latin typeface="Courier New" pitchFamily="49" charset="0"/>
              </a:rPr>
              <a:t>Child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extends</a:t>
            </a:r>
            <a:r>
              <a:rPr lang="de-DE" sz="18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Person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implements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800" dirty="0" err="1">
                <a:latin typeface="Courier New" pitchFamily="49" charset="0"/>
              </a:rPr>
              <a:t>Beautifyable</a:t>
            </a:r>
            <a:r>
              <a:rPr lang="de-DE" sz="1800" dirty="0">
                <a:latin typeface="Courier New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private</a:t>
            </a:r>
            <a:r>
              <a:rPr lang="de-DE" sz="18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String </a:t>
            </a:r>
            <a:r>
              <a:rPr lang="de-DE" sz="1800" dirty="0" err="1">
                <a:latin typeface="Courier New" pitchFamily="49" charset="0"/>
              </a:rPr>
              <a:t>favoriteToy</a:t>
            </a:r>
            <a:r>
              <a:rPr lang="de-DE" sz="1800" dirty="0">
                <a:latin typeface="Courier New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String </a:t>
            </a:r>
            <a:r>
              <a:rPr lang="de-DE" sz="1800" dirty="0" err="1">
                <a:latin typeface="Courier New" pitchFamily="49" charset="0"/>
              </a:rPr>
              <a:t>play</a:t>
            </a:r>
            <a:r>
              <a:rPr lang="de-DE" sz="1800" dirty="0">
                <a:latin typeface="Courier New" pitchFamily="49" charset="0"/>
              </a:rPr>
              <a:t>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"</a:t>
            </a:r>
            <a:r>
              <a:rPr lang="de-DE" sz="1800" dirty="0" err="1">
                <a:latin typeface="Courier New" pitchFamily="49" charset="0"/>
              </a:rPr>
              <a:t>play</a:t>
            </a:r>
            <a:r>
              <a:rPr lang="de-DE" sz="1800" dirty="0">
                <a:latin typeface="Courier New" pitchFamily="49" charset="0"/>
              </a:rPr>
              <a:t> : </a:t>
            </a:r>
            <a:r>
              <a:rPr lang="de-DE" sz="1800" dirty="0" err="1">
                <a:latin typeface="Courier New" pitchFamily="49" charset="0"/>
              </a:rPr>
              <a:t>Brrruummmm</a:t>
            </a:r>
            <a:r>
              <a:rPr lang="de-DE" sz="1800" dirty="0">
                <a:latin typeface="Courier New" pitchFamily="49" charset="0"/>
              </a:rPr>
              <a:t>… Miau… Fiep…";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8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String </a:t>
            </a:r>
            <a:r>
              <a:rPr lang="de-DE" sz="1800" dirty="0" err="1">
                <a:latin typeface="Courier New" pitchFamily="49" charset="0"/>
              </a:rPr>
              <a:t>beautify</a:t>
            </a:r>
            <a:r>
              <a:rPr lang="de-DE" sz="1800" dirty="0">
                <a:latin typeface="Courier New" pitchFamily="49" charset="0"/>
              </a:rPr>
              <a:t>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de-DE" sz="18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"Guck mal, ich bin ein Ritter" +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    " mit </a:t>
            </a:r>
            <a:r>
              <a:rPr lang="de-DE" sz="1800" dirty="0" err="1">
                <a:latin typeface="Courier New" pitchFamily="49" charset="0"/>
              </a:rPr>
              <a:t>Prinzessinen</a:t>
            </a:r>
            <a:r>
              <a:rPr lang="de-DE" sz="1800" dirty="0">
                <a:latin typeface="Courier New" pitchFamily="49" charset="0"/>
              </a:rPr>
              <a:t>-Krone!";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8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String </a:t>
            </a:r>
            <a:r>
              <a:rPr lang="de-DE" sz="1800" dirty="0" err="1">
                <a:latin typeface="Courier New" pitchFamily="49" charset="0"/>
              </a:rPr>
              <a:t>debeautify</a:t>
            </a:r>
            <a:r>
              <a:rPr lang="de-DE" sz="1800" dirty="0">
                <a:latin typeface="Courier New" pitchFamily="49" charset="0"/>
              </a:rPr>
              <a:t>(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1800" dirty="0">
                <a:latin typeface="Courier New" pitchFamily="49" charset="0"/>
              </a:rPr>
              <a:t> </a:t>
            </a:r>
            <a:r>
              <a:rPr lang="de-DE" sz="1800" dirty="0" err="1">
                <a:latin typeface="Courier New" pitchFamily="49" charset="0"/>
              </a:rPr>
              <a:t>minutes</a:t>
            </a:r>
            <a:r>
              <a:rPr lang="de-DE" sz="1800" dirty="0">
                <a:latin typeface="Courier New" pitchFamily="49" charset="0"/>
              </a:rPr>
              <a:t>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"Och, muss ich in " 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>
                <a:latin typeface="Courier New" pitchFamily="49" charset="0"/>
              </a:rPr>
              <a:t>      + </a:t>
            </a:r>
            <a:r>
              <a:rPr lang="de-DE" sz="1800" dirty="0" err="1">
                <a:latin typeface="Courier New" pitchFamily="49" charset="0"/>
              </a:rPr>
              <a:t>minutes</a:t>
            </a:r>
            <a:r>
              <a:rPr lang="de-DE" sz="1800" dirty="0">
                <a:latin typeface="Courier New" pitchFamily="49" charset="0"/>
              </a:rPr>
              <a:t> + " Minuten schon aufhören?";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}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385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Ausgabe bei Ausführung von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Adam ist 21 Jahre alt und kann </a:t>
            </a:r>
            <a:r>
              <a:rPr lang="de-DE" sz="1800" dirty="0" err="1">
                <a:latin typeface="Courier New" pitchFamily="49" charset="0"/>
              </a:rPr>
              <a:t>superfix</a:t>
            </a:r>
            <a:r>
              <a:rPr lang="de-DE" sz="1800" dirty="0">
                <a:latin typeface="Courier New" pitchFamily="49" charset="0"/>
              </a:rPr>
              <a:t> Regale zusammenschrauben.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sleep</a:t>
            </a:r>
            <a:r>
              <a:rPr lang="de-DE" sz="1800" dirty="0">
                <a:latin typeface="Courier New" pitchFamily="49" charset="0"/>
              </a:rPr>
              <a:t>: </a:t>
            </a:r>
            <a:r>
              <a:rPr lang="de-DE" sz="1800" dirty="0" err="1">
                <a:latin typeface="Courier New" pitchFamily="49" charset="0"/>
              </a:rPr>
              <a:t>Chrrrrr</a:t>
            </a:r>
            <a:r>
              <a:rPr lang="de-DE" sz="1800" dirty="0">
                <a:latin typeface="Courier New" pitchFamily="49" charset="0"/>
              </a:rPr>
              <a:t>.... </a:t>
            </a:r>
            <a:r>
              <a:rPr lang="de-DE" sz="1800" dirty="0" err="1">
                <a:latin typeface="Courier New" pitchFamily="49" charset="0"/>
              </a:rPr>
              <a:t>chrrrr</a:t>
            </a:r>
            <a:r>
              <a:rPr lang="de-DE" sz="1800" dirty="0">
                <a:latin typeface="Courier New" pitchFamily="49" charset="0"/>
              </a:rPr>
              <a:t>...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eat</a:t>
            </a:r>
            <a:r>
              <a:rPr lang="de-DE" sz="1800" dirty="0">
                <a:latin typeface="Courier New" pitchFamily="49" charset="0"/>
              </a:rPr>
              <a:t>  : </a:t>
            </a:r>
            <a:r>
              <a:rPr lang="de-DE" sz="1800" dirty="0" err="1">
                <a:latin typeface="Courier New" pitchFamily="49" charset="0"/>
              </a:rPr>
              <a:t>Mmmmh</a:t>
            </a:r>
            <a:r>
              <a:rPr lang="de-DE" sz="1800" dirty="0">
                <a:latin typeface="Courier New" pitchFamily="49" charset="0"/>
              </a:rPr>
              <a:t>, lecker.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play</a:t>
            </a:r>
            <a:r>
              <a:rPr lang="de-DE" sz="1800" dirty="0">
                <a:latin typeface="Courier New" pitchFamily="49" charset="0"/>
              </a:rPr>
              <a:t> : Ja... JAA... TOOOOOOOR!!!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Eva ist 19 Jahre alt und hat 0 Paar Schuhe.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sleep</a:t>
            </a:r>
            <a:r>
              <a:rPr lang="de-DE" sz="1800" dirty="0">
                <a:latin typeface="Courier New" pitchFamily="49" charset="0"/>
              </a:rPr>
              <a:t>: </a:t>
            </a:r>
            <a:r>
              <a:rPr lang="de-DE" sz="1800" dirty="0" err="1">
                <a:latin typeface="Courier New" pitchFamily="49" charset="0"/>
              </a:rPr>
              <a:t>Chrrrrr</a:t>
            </a:r>
            <a:r>
              <a:rPr lang="de-DE" sz="1800" dirty="0">
                <a:latin typeface="Courier New" pitchFamily="49" charset="0"/>
              </a:rPr>
              <a:t>.... </a:t>
            </a:r>
            <a:r>
              <a:rPr lang="de-DE" sz="1800" dirty="0" err="1">
                <a:latin typeface="Courier New" pitchFamily="49" charset="0"/>
              </a:rPr>
              <a:t>chrrrr</a:t>
            </a:r>
            <a:r>
              <a:rPr lang="de-DE" sz="1800" dirty="0">
                <a:latin typeface="Courier New" pitchFamily="49" charset="0"/>
              </a:rPr>
              <a:t>...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eat</a:t>
            </a:r>
            <a:r>
              <a:rPr lang="de-DE" sz="1800" dirty="0">
                <a:latin typeface="Courier New" pitchFamily="49" charset="0"/>
              </a:rPr>
              <a:t>  : </a:t>
            </a:r>
            <a:r>
              <a:rPr lang="de-DE" sz="1800" dirty="0" err="1">
                <a:latin typeface="Courier New" pitchFamily="49" charset="0"/>
              </a:rPr>
              <a:t>Mmmmh</a:t>
            </a:r>
            <a:r>
              <a:rPr lang="de-DE" sz="1800" dirty="0">
                <a:latin typeface="Courier New" pitchFamily="49" charset="0"/>
              </a:rPr>
              <a:t>, lecker.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shop</a:t>
            </a:r>
            <a:r>
              <a:rPr lang="de-DE" sz="1800" dirty="0">
                <a:latin typeface="Courier New" pitchFamily="49" charset="0"/>
              </a:rPr>
              <a:t> : DIE sind ja schick...; Paar Nummer 1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>
                <a:latin typeface="Courier New" pitchFamily="49" charset="0"/>
              </a:rPr>
              <a:t>Oh, mein Haar ist schon wieder durcheinander!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>
                <a:latin typeface="Courier New" pitchFamily="49" charset="0"/>
              </a:rPr>
              <a:t>Das schaff ich nie, mich in 3 Minuten zu stylen.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 err="1">
                <a:latin typeface="Courier New" pitchFamily="49" charset="0"/>
              </a:rPr>
              <a:t>Kain</a:t>
            </a:r>
            <a:r>
              <a:rPr lang="de-DE" sz="1800" dirty="0">
                <a:latin typeface="Courier New" pitchFamily="49" charset="0"/>
              </a:rPr>
              <a:t> ist 4 Jahre alt und hat als Lieblingsspielzeug Teddy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sleep</a:t>
            </a:r>
            <a:r>
              <a:rPr lang="de-DE" sz="1800" dirty="0">
                <a:latin typeface="Courier New" pitchFamily="49" charset="0"/>
              </a:rPr>
              <a:t>: </a:t>
            </a:r>
            <a:r>
              <a:rPr lang="de-DE" sz="1800" dirty="0" err="1">
                <a:latin typeface="Courier New" pitchFamily="49" charset="0"/>
              </a:rPr>
              <a:t>Chrrrrr</a:t>
            </a:r>
            <a:r>
              <a:rPr lang="de-DE" sz="1800" dirty="0">
                <a:latin typeface="Courier New" pitchFamily="49" charset="0"/>
              </a:rPr>
              <a:t>.... </a:t>
            </a:r>
            <a:r>
              <a:rPr lang="de-DE" sz="1800" dirty="0" err="1">
                <a:latin typeface="Courier New" pitchFamily="49" charset="0"/>
              </a:rPr>
              <a:t>chrrrr</a:t>
            </a:r>
            <a:r>
              <a:rPr lang="de-DE" sz="1800" dirty="0">
                <a:latin typeface="Courier New" pitchFamily="49" charset="0"/>
              </a:rPr>
              <a:t>...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eat</a:t>
            </a:r>
            <a:r>
              <a:rPr lang="de-DE" sz="1800" dirty="0">
                <a:latin typeface="Courier New" pitchFamily="49" charset="0"/>
              </a:rPr>
              <a:t>  : </a:t>
            </a:r>
            <a:r>
              <a:rPr lang="de-DE" sz="1800" dirty="0" err="1">
                <a:latin typeface="Courier New" pitchFamily="49" charset="0"/>
              </a:rPr>
              <a:t>Mmmmh</a:t>
            </a:r>
            <a:r>
              <a:rPr lang="de-DE" sz="1800" dirty="0">
                <a:latin typeface="Courier New" pitchFamily="49" charset="0"/>
              </a:rPr>
              <a:t>, lecker.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play</a:t>
            </a:r>
            <a:r>
              <a:rPr lang="de-DE" sz="1800" dirty="0">
                <a:latin typeface="Courier New" pitchFamily="49" charset="0"/>
              </a:rPr>
              <a:t>: </a:t>
            </a:r>
            <a:r>
              <a:rPr lang="de-DE" sz="1800" dirty="0" err="1">
                <a:latin typeface="Courier New" pitchFamily="49" charset="0"/>
              </a:rPr>
              <a:t>Brrruummmm</a:t>
            </a:r>
            <a:r>
              <a:rPr lang="de-DE" sz="1800" dirty="0">
                <a:latin typeface="Courier New" pitchFamily="49" charset="0"/>
              </a:rPr>
              <a:t>... Miau... Fiep...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>
                <a:latin typeface="Courier New" pitchFamily="49" charset="0"/>
              </a:rPr>
              <a:t>Guck mal, ich bin ein Ritter mit </a:t>
            </a:r>
            <a:r>
              <a:rPr lang="de-DE" sz="1800" dirty="0" err="1">
                <a:latin typeface="Courier New" pitchFamily="49" charset="0"/>
              </a:rPr>
              <a:t>Prinzessinen</a:t>
            </a:r>
            <a:r>
              <a:rPr lang="de-DE" sz="1800" dirty="0">
                <a:latin typeface="Courier New" pitchFamily="49" charset="0"/>
              </a:rPr>
              <a:t>-Krone!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>
                <a:latin typeface="Courier New" pitchFamily="49" charset="0"/>
              </a:rPr>
              <a:t>Och, muss ich in 10 Minuten schon aufhören?</a:t>
            </a:r>
          </a:p>
          <a:p>
            <a:pPr marL="0" indent="0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654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Interfaces als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Typ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412776"/>
            <a:ext cx="8705850" cy="4968875"/>
          </a:xfrm>
        </p:spPr>
        <p:txBody>
          <a:bodyPr/>
          <a:lstStyle/>
          <a:p>
            <a:pPr marL="0" indent="0"/>
            <a:r>
              <a:rPr lang="de-DE" sz="2200" dirty="0"/>
              <a:t> Interface als Typ</a:t>
            </a:r>
          </a:p>
          <a:p>
            <a:pPr lvl="1"/>
            <a:r>
              <a:rPr lang="de-DE" sz="2000" dirty="0"/>
              <a:t>Definiert Referenztyp (analog zu Klasse)</a:t>
            </a:r>
          </a:p>
          <a:p>
            <a:pPr lvl="1"/>
            <a:r>
              <a:rPr lang="de-DE" sz="2000" dirty="0"/>
              <a:t>Zulässig für Deklaration von Variable, Parameter, Rückgabetyp von Methode</a:t>
            </a:r>
          </a:p>
          <a:p>
            <a:pPr lvl="1"/>
            <a:r>
              <a:rPr lang="de-DE" sz="2000" dirty="0"/>
              <a:t>Alle implementierenden Klassen kompatibel zum Interface</a:t>
            </a:r>
          </a:p>
          <a:p>
            <a:pPr marL="0" indent="0"/>
            <a:endParaRPr lang="de-DE" dirty="0"/>
          </a:p>
          <a:p>
            <a:pPr marL="0" indent="0"/>
            <a:r>
              <a:rPr lang="de-DE" dirty="0"/>
              <a:t> </a:t>
            </a:r>
            <a:r>
              <a:rPr lang="de-DE" sz="2200" dirty="0"/>
              <a:t>Beispiel</a:t>
            </a:r>
          </a:p>
          <a:p>
            <a:pPr marL="400050" lvl="1" indent="0">
              <a:buNone/>
            </a:pPr>
            <a:r>
              <a:rPr lang="de-DE" sz="1800" dirty="0" err="1">
                <a:latin typeface="Courier New" pitchFamily="49" charset="0"/>
              </a:rPr>
              <a:t>Beautifyable</a:t>
            </a:r>
            <a:r>
              <a:rPr lang="de-DE" sz="1800" dirty="0">
                <a:latin typeface="Courier New" pitchFamily="49" charset="0"/>
              </a:rPr>
              <a:t> b;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>
                <a:latin typeface="Courier New" pitchFamily="49" charset="0"/>
              </a:rPr>
              <a:t>b =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de-DE" sz="18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Child(“Sabine", "</a:t>
            </a:r>
            <a:r>
              <a:rPr lang="de-DE" sz="1800" dirty="0" err="1">
                <a:latin typeface="Courier New" pitchFamily="49" charset="0"/>
              </a:rPr>
              <a:t>Bobbycar</a:t>
            </a:r>
            <a:r>
              <a:rPr lang="de-DE" sz="1800" dirty="0">
                <a:latin typeface="Courier New" pitchFamily="49" charset="0"/>
              </a:rPr>
              <a:t>");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b.beautify</a:t>
            </a:r>
            <a:r>
              <a:rPr lang="de-DE" sz="1800" dirty="0">
                <a:latin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itchFamily="49" charset="0"/>
              </a:rPr>
              <a:t>b =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de-DE" sz="18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800" dirty="0" err="1">
                <a:latin typeface="Courier New" pitchFamily="49" charset="0"/>
              </a:rPr>
              <a:t>Schuhefan</a:t>
            </a:r>
            <a:r>
              <a:rPr lang="de-DE" sz="1800" dirty="0">
                <a:latin typeface="Courier New" pitchFamily="49" charset="0"/>
              </a:rPr>
              <a:t>(“Peter", 42);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b.beautify</a:t>
            </a:r>
            <a:r>
              <a:rPr lang="de-DE" sz="1800" dirty="0">
                <a:latin typeface="Courier New" pitchFamily="49" charset="0"/>
              </a:rPr>
              <a:t>();</a:t>
            </a:r>
            <a:br>
              <a:rPr lang="de-DE" sz="1800" dirty="0">
                <a:latin typeface="Courier New" pitchFamily="49" charset="0"/>
              </a:rPr>
            </a:br>
            <a:endParaRPr lang="de-DE" sz="1800" dirty="0">
              <a:latin typeface="Courier New" pitchFamily="49" charset="0"/>
            </a:endParaRPr>
          </a:p>
          <a:p>
            <a:pPr marL="0" indent="0"/>
            <a:r>
              <a:rPr lang="de-DE" sz="2200" dirty="0"/>
              <a:t> Auswahl der Implementierung der Methode dynamisch zur Laufzeit!</a:t>
            </a:r>
          </a:p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02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vs. </a:t>
            </a:r>
            <a:r>
              <a:rPr lang="en-US" dirty="0" err="1" smtClean="0"/>
              <a:t>Abstrakte</a:t>
            </a:r>
            <a:r>
              <a:rPr lang="en-US" dirty="0" smtClean="0"/>
              <a:t> </a:t>
            </a:r>
            <a:r>
              <a:rPr lang="en-US" dirty="0" err="1" smtClean="0"/>
              <a:t>Klasse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Während </a:t>
            </a:r>
            <a:r>
              <a:rPr lang="de-DE" dirty="0" smtClean="0"/>
              <a:t>der </a:t>
            </a:r>
            <a:r>
              <a:rPr lang="de-DE" dirty="0"/>
              <a:t>Designphase eines komplexen </a:t>
            </a:r>
            <a:r>
              <a:rPr lang="de-DE" dirty="0" smtClean="0"/>
              <a:t>Softwaresystems</a:t>
            </a:r>
            <a:r>
              <a:rPr lang="de-DE" dirty="0"/>
              <a:t>: </a:t>
            </a:r>
            <a:r>
              <a:rPr lang="de-DE" dirty="0" smtClean="0"/>
              <a:t>häufig schwierig</a:t>
            </a:r>
            <a:r>
              <a:rPr lang="de-DE" dirty="0"/>
              <a:t>, sich für eine von beiden Varianten zu </a:t>
            </a:r>
            <a:r>
              <a:rPr lang="de-DE" dirty="0" smtClean="0"/>
              <a:t>entscheiden</a:t>
            </a:r>
            <a:endParaRPr lang="de-DE" dirty="0"/>
          </a:p>
          <a:p>
            <a:r>
              <a:rPr lang="de-DE" b="1" dirty="0" smtClean="0"/>
              <a:t>Pro Interfaces</a:t>
            </a:r>
            <a:r>
              <a:rPr lang="de-DE" dirty="0" smtClean="0"/>
              <a:t>: </a:t>
            </a:r>
            <a:r>
              <a:rPr lang="de-DE" dirty="0"/>
              <a:t>größere </a:t>
            </a:r>
            <a:r>
              <a:rPr lang="de-DE" dirty="0" smtClean="0"/>
              <a:t>Flexibilität</a:t>
            </a:r>
            <a:r>
              <a:rPr lang="de-DE" dirty="0"/>
              <a:t> </a:t>
            </a:r>
            <a:r>
              <a:rPr lang="de-DE" dirty="0" smtClean="0"/>
              <a:t>durch </a:t>
            </a:r>
            <a:r>
              <a:rPr lang="de-DE" dirty="0"/>
              <a:t>die Möglichkeit, in </a:t>
            </a:r>
            <a:r>
              <a:rPr lang="de-DE" dirty="0" smtClean="0"/>
              <a:t>unterschiedlichen </a:t>
            </a:r>
            <a:r>
              <a:rPr lang="de-DE" dirty="0"/>
              <a:t>Klassenhierarchien verwendet zu </a:t>
            </a:r>
            <a:r>
              <a:rPr lang="de-DE" dirty="0" smtClean="0"/>
              <a:t>werden</a:t>
            </a:r>
            <a:endParaRPr lang="de-DE" dirty="0"/>
          </a:p>
          <a:p>
            <a:r>
              <a:rPr lang="de-DE" b="1" dirty="0" smtClean="0"/>
              <a:t>Pro Klasse</a:t>
            </a:r>
            <a:r>
              <a:rPr lang="de-DE" dirty="0" smtClean="0"/>
              <a:t>: Möglichkeit</a:t>
            </a:r>
            <a:r>
              <a:rPr lang="de-DE" dirty="0"/>
              <a:t>, bereits ausformulierbare </a:t>
            </a:r>
            <a:r>
              <a:rPr lang="de-DE" dirty="0" smtClean="0"/>
              <a:t>Teile </a:t>
            </a:r>
            <a:r>
              <a:rPr lang="de-DE" dirty="0"/>
              <a:t>der </a:t>
            </a:r>
            <a:r>
              <a:rPr lang="de-DE" dirty="0" smtClean="0"/>
              <a:t>Implementation zu </a:t>
            </a:r>
            <a:r>
              <a:rPr lang="de-DE" dirty="0"/>
              <a:t>realisieren und die Fähigkeit, statische </a:t>
            </a:r>
            <a:r>
              <a:rPr lang="de-DE" dirty="0" smtClean="0"/>
              <a:t>Bestandteile </a:t>
            </a:r>
            <a:r>
              <a:rPr lang="de-DE" dirty="0"/>
              <a:t>und </a:t>
            </a:r>
            <a:r>
              <a:rPr lang="de-DE" dirty="0" smtClean="0"/>
              <a:t>Konstruktoren</a:t>
            </a:r>
            <a:r>
              <a:rPr lang="de-DE" dirty="0"/>
              <a:t> </a:t>
            </a:r>
            <a:r>
              <a:rPr lang="de-DE" dirty="0" smtClean="0"/>
              <a:t>unterzubringen </a:t>
            </a:r>
            <a:endParaRPr lang="de-DE" dirty="0"/>
          </a:p>
          <a:p>
            <a:r>
              <a:rPr lang="de-DE" dirty="0" smtClean="0"/>
              <a:t>Kombination </a:t>
            </a:r>
            <a:r>
              <a:rPr lang="de-DE" dirty="0"/>
              <a:t>der beiden Ansätze: zunächst zur Verfügung </a:t>
            </a:r>
            <a:r>
              <a:rPr lang="de-DE" dirty="0" smtClean="0"/>
              <a:t>stellen </a:t>
            </a:r>
            <a:r>
              <a:rPr lang="de-DE" dirty="0"/>
              <a:t>eines Interfaces, dann Vereinfachung seiner </a:t>
            </a:r>
            <a:r>
              <a:rPr lang="de-DE" dirty="0" smtClean="0"/>
              <a:t>Anwendung </a:t>
            </a:r>
            <a:r>
              <a:rPr lang="de-DE" dirty="0"/>
              <a:t>durch Verwendung einer </a:t>
            </a:r>
            <a:r>
              <a:rPr lang="de-DE" dirty="0" smtClean="0"/>
              <a:t>Hilfsklasse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347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vs. </a:t>
            </a:r>
            <a:r>
              <a:rPr lang="en-US" dirty="0" err="1"/>
              <a:t>Abstrakte</a:t>
            </a:r>
            <a:r>
              <a:rPr lang="en-US" dirty="0"/>
              <a:t> </a:t>
            </a:r>
            <a:r>
              <a:rPr lang="en-US" dirty="0" err="1"/>
              <a:t>Klasse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484785"/>
            <a:ext cx="8705850" cy="2736304"/>
          </a:xfrm>
        </p:spPr>
        <p:txBody>
          <a:bodyPr/>
          <a:lstStyle/>
          <a:p>
            <a:r>
              <a:rPr lang="de-DE" dirty="0" smtClean="0"/>
              <a:t>Beispiel</a:t>
            </a:r>
            <a:r>
              <a:rPr lang="de-DE" dirty="0"/>
              <a:t>: Nachträgliche Änderungen</a:t>
            </a:r>
          </a:p>
          <a:p>
            <a:pPr lvl="1"/>
            <a:r>
              <a:rPr lang="de-DE" dirty="0" smtClean="0"/>
              <a:t>Auch nachträgliche </a:t>
            </a:r>
            <a:r>
              <a:rPr lang="de-DE" dirty="0"/>
              <a:t>Änderungen an Schnittstellen sind nicht </a:t>
            </a:r>
            <a:r>
              <a:rPr lang="de-DE" dirty="0" smtClean="0"/>
              <a:t>einfach</a:t>
            </a:r>
            <a:r>
              <a:rPr lang="de-DE" dirty="0"/>
              <a:t>: Einer abstrakten Klasse kann eine konkrete Methode </a:t>
            </a:r>
            <a:r>
              <a:rPr lang="de-DE" dirty="0" smtClean="0"/>
              <a:t>mitgegeben </a:t>
            </a:r>
            <a:r>
              <a:rPr lang="de-DE" dirty="0"/>
              <a:t>werden, was zu keiner Quellcodeanpassung für </a:t>
            </a:r>
            <a:r>
              <a:rPr lang="de-DE" dirty="0" smtClean="0"/>
              <a:t>Unterklassen </a:t>
            </a:r>
            <a:r>
              <a:rPr lang="de-DE" dirty="0"/>
              <a:t>führt.</a:t>
            </a:r>
          </a:p>
          <a:p>
            <a:endParaRPr lang="de-DE" dirty="0"/>
          </a:p>
          <a:p>
            <a:r>
              <a:rPr lang="de-DE" dirty="0"/>
              <a:t>Ist </a:t>
            </a:r>
            <a:r>
              <a:rPr lang="de-DE" dirty="0" smtClean="0"/>
              <a:t>eine </a:t>
            </a:r>
            <a:r>
              <a:rPr lang="de-DE" dirty="0"/>
              <a:t>Schnittstelle oder eine abstrakte Klasse besser, um </a:t>
            </a:r>
            <a:r>
              <a:rPr lang="de-DE" dirty="0" smtClean="0"/>
              <a:t>folgende </a:t>
            </a:r>
            <a:r>
              <a:rPr lang="de-DE" dirty="0"/>
              <a:t>Operation zu deklarieren?</a:t>
            </a:r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27040" y="4797152"/>
            <a:ext cx="4248472" cy="86177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bstract class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abstract long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getTimeInMillis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708898" y="4797152"/>
            <a:ext cx="4248472" cy="86177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getTimeInMillis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33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vs. </a:t>
            </a:r>
            <a:r>
              <a:rPr lang="en-US" dirty="0" err="1"/>
              <a:t>Abstrakte</a:t>
            </a:r>
            <a:r>
              <a:rPr lang="en-US" dirty="0"/>
              <a:t> </a:t>
            </a:r>
            <a:r>
              <a:rPr lang="en-US" dirty="0" err="1"/>
              <a:t>Klasse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484784"/>
            <a:ext cx="8705850" cy="2448272"/>
          </a:xfrm>
        </p:spPr>
        <p:txBody>
          <a:bodyPr/>
          <a:lstStyle/>
          <a:p>
            <a:r>
              <a:rPr lang="de-DE" dirty="0"/>
              <a:t>Was ist zu tun, wenn man eine Hilfsfunktion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getTimeInSeconds</a:t>
            </a:r>
            <a:r>
              <a:rPr lang="de-DE" dirty="0" smtClean="0"/>
              <a:t>() einführen </a:t>
            </a:r>
            <a:r>
              <a:rPr lang="de-DE" dirty="0"/>
              <a:t>will?</a:t>
            </a:r>
          </a:p>
          <a:p>
            <a:r>
              <a:rPr lang="de-DE" dirty="0"/>
              <a:t>In Schnittstelle </a:t>
            </a:r>
            <a:r>
              <a:rPr lang="de-DE" dirty="0" smtClean="0">
                <a:sym typeface="Wingdings" panose="05000000000000000000" pitchFamily="2" charset="2"/>
              </a:rPr>
              <a:t>  </a:t>
            </a:r>
            <a:r>
              <a:rPr lang="de-DE" dirty="0" smtClean="0"/>
              <a:t>alle implementierenden </a:t>
            </a:r>
            <a:r>
              <a:rPr lang="de-DE" dirty="0"/>
              <a:t>Klassen müssen </a:t>
            </a:r>
            <a:r>
              <a:rPr lang="de-DE" dirty="0" smtClean="0"/>
              <a:t>diese Implementierung neu </a:t>
            </a:r>
            <a:r>
              <a:rPr lang="de-DE" dirty="0"/>
              <a:t>einführen.</a:t>
            </a:r>
          </a:p>
          <a:p>
            <a:r>
              <a:rPr lang="de-DE" dirty="0"/>
              <a:t>In abstrakter </a:t>
            </a:r>
            <a:r>
              <a:rPr lang="de-DE" dirty="0" smtClean="0"/>
              <a:t>Oberklasse 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einfach </a:t>
            </a:r>
            <a:r>
              <a:rPr lang="de-DE" dirty="0"/>
              <a:t>in der abstrakten Klasse </a:t>
            </a:r>
            <a:r>
              <a:rPr lang="de-DE" dirty="0" smtClean="0"/>
              <a:t>einfügen</a:t>
            </a:r>
            <a:r>
              <a:rPr lang="de-DE" dirty="0"/>
              <a:t>, keine Änderungen der </a:t>
            </a:r>
            <a:r>
              <a:rPr lang="de-DE" dirty="0" smtClean="0"/>
              <a:t>Klassen-Verwender </a:t>
            </a:r>
            <a:r>
              <a:rPr lang="de-DE" dirty="0"/>
              <a:t>notwendig.</a:t>
            </a:r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318445" y="4272984"/>
            <a:ext cx="4572000" cy="1600438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>
            <a:spAutoFit/>
          </a:bodyPr>
          <a:lstStyle/>
          <a:p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bstract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getTimeInMillis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getTimeInSeconds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getTimeInMillis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97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vs. </a:t>
            </a:r>
            <a:r>
              <a:rPr lang="en-US" dirty="0" err="1"/>
              <a:t>Abstrakte</a:t>
            </a:r>
            <a:r>
              <a:rPr lang="en-US" dirty="0"/>
              <a:t> </a:t>
            </a:r>
            <a:r>
              <a:rPr lang="en-US" dirty="0" err="1"/>
              <a:t>Klasse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772816"/>
            <a:ext cx="8705850" cy="4680843"/>
          </a:xfrm>
        </p:spPr>
        <p:txBody>
          <a:bodyPr/>
          <a:lstStyle/>
          <a:p>
            <a:r>
              <a:rPr lang="de-DE" dirty="0"/>
              <a:t>Wenn man die Möglichkeit haben will in mehr als einen </a:t>
            </a:r>
            <a:r>
              <a:rPr lang="de-DE" dirty="0" err="1" smtClean="0"/>
              <a:t>Basistyp</a:t>
            </a:r>
            <a:r>
              <a:rPr lang="de-DE" dirty="0"/>
              <a:t> </a:t>
            </a:r>
            <a:r>
              <a:rPr lang="de-DE" dirty="0" smtClean="0"/>
              <a:t>zu </a:t>
            </a:r>
            <a:r>
              <a:rPr lang="de-DE" dirty="0"/>
              <a:t>verallgemeinern </a:t>
            </a:r>
            <a:r>
              <a:rPr lang="de-DE" dirty="0" smtClean="0"/>
              <a:t>(</a:t>
            </a:r>
            <a:r>
              <a:rPr lang="de-DE" dirty="0" err="1" smtClean="0"/>
              <a:t>upcast</a:t>
            </a:r>
            <a:r>
              <a:rPr lang="de-DE" dirty="0" smtClean="0"/>
              <a:t>)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Interface</a:t>
            </a:r>
            <a:endParaRPr lang="de-DE" dirty="0"/>
          </a:p>
          <a:p>
            <a:r>
              <a:rPr lang="de-DE" dirty="0" smtClean="0"/>
              <a:t>Wenn </a:t>
            </a:r>
            <a:r>
              <a:rPr lang="de-DE" dirty="0"/>
              <a:t>der </a:t>
            </a:r>
            <a:r>
              <a:rPr lang="de-DE" dirty="0" smtClean="0"/>
              <a:t>Client-Programmierer </a:t>
            </a:r>
            <a:r>
              <a:rPr lang="de-DE" dirty="0"/>
              <a:t>kein Objekt erzeugen können </a:t>
            </a:r>
            <a:r>
              <a:rPr lang="de-DE" dirty="0" smtClean="0"/>
              <a:t>soll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Interface </a:t>
            </a:r>
            <a:r>
              <a:rPr lang="de-DE" dirty="0"/>
              <a:t>oder abstrakte </a:t>
            </a:r>
            <a:r>
              <a:rPr lang="de-DE" dirty="0" smtClean="0"/>
              <a:t>Klasse</a:t>
            </a:r>
            <a:endParaRPr lang="de-DE" dirty="0"/>
          </a:p>
          <a:p>
            <a:r>
              <a:rPr lang="de-DE" dirty="0" smtClean="0"/>
              <a:t>Wenn </a:t>
            </a:r>
            <a:r>
              <a:rPr lang="de-DE" dirty="0"/>
              <a:t>möglich, d.h. wenn eine Klasse ohne </a:t>
            </a:r>
            <a:r>
              <a:rPr lang="de-DE" dirty="0" smtClean="0"/>
              <a:t>Methoden-Definitionen </a:t>
            </a:r>
            <a:r>
              <a:rPr lang="de-DE" dirty="0"/>
              <a:t>oder </a:t>
            </a:r>
            <a:r>
              <a:rPr lang="de-DE" dirty="0" smtClean="0"/>
              <a:t>Member-Variablen </a:t>
            </a:r>
            <a:r>
              <a:rPr lang="de-DE" dirty="0"/>
              <a:t>vereinbart werden </a:t>
            </a:r>
            <a:r>
              <a:rPr lang="de-DE" dirty="0" smtClean="0"/>
              <a:t>kann</a:t>
            </a:r>
            <a:r>
              <a:rPr lang="de-DE" dirty="0"/>
              <a:t>, dann sollte man ein Interface der abstrakten Klasse </a:t>
            </a:r>
            <a:r>
              <a:rPr lang="de-DE" dirty="0" smtClean="0"/>
              <a:t>vorziehen</a:t>
            </a:r>
            <a:endParaRPr lang="de-DE" dirty="0"/>
          </a:p>
          <a:p>
            <a:r>
              <a:rPr lang="de-DE" dirty="0" smtClean="0"/>
              <a:t>Abstrakte </a:t>
            </a:r>
            <a:r>
              <a:rPr lang="de-DE" dirty="0"/>
              <a:t>Klassen werden eingesetzt, um gemeinsame </a:t>
            </a:r>
            <a:r>
              <a:rPr lang="de-DE" dirty="0" smtClean="0"/>
              <a:t>Methoden </a:t>
            </a:r>
            <a:r>
              <a:rPr lang="de-DE" dirty="0"/>
              <a:t>in der </a:t>
            </a:r>
            <a:r>
              <a:rPr lang="de-DE" dirty="0" err="1" smtClean="0"/>
              <a:t>Vererbungshierachie</a:t>
            </a:r>
            <a:r>
              <a:rPr lang="de-DE" dirty="0" smtClean="0"/>
              <a:t> </a:t>
            </a:r>
            <a:r>
              <a:rPr lang="de-DE" dirty="0"/>
              <a:t>an der „richtigen“ Stelle </a:t>
            </a:r>
            <a:r>
              <a:rPr lang="de-DE" dirty="0" smtClean="0"/>
              <a:t>zu platzieren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000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Abstrakte Klasse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Notation in UML</a:t>
            </a:r>
          </a:p>
          <a:p>
            <a:pPr lvl="1"/>
            <a:r>
              <a:rPr lang="de-DE" dirty="0"/>
              <a:t>Schlüsselwort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>
                <a:latin typeface="+mn-lt"/>
                <a:cs typeface="Courier New" panose="02070309020205020404" pitchFamily="49" charset="0"/>
              </a:rPr>
              <a:t>Kursive Schrift</a:t>
            </a:r>
          </a:p>
          <a:p>
            <a:pPr lvl="1"/>
            <a:r>
              <a:rPr lang="de-DE" dirty="0">
                <a:latin typeface="+mn-lt"/>
                <a:cs typeface="Courier New" panose="02070309020205020404" pitchFamily="49" charset="0"/>
              </a:rPr>
              <a:t>Bei handschriftlicher Darstellung besser mit Schlüsselwort!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99592" y="3501008"/>
            <a:ext cx="2447925" cy="7921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ctr"/>
            <a:r>
              <a:rPr lang="de-DE" sz="2100" dirty="0" smtClean="0">
                <a:solidFill>
                  <a:schemeClr val="accent2"/>
                </a:solidFill>
              </a:rPr>
              <a:t>&lt;&lt;</a:t>
            </a:r>
            <a:r>
              <a:rPr lang="de-DE" sz="2100" dirty="0" err="1" smtClean="0">
                <a:solidFill>
                  <a:schemeClr val="accent2"/>
                </a:solidFill>
              </a:rPr>
              <a:t>abstract</a:t>
            </a:r>
            <a:r>
              <a:rPr lang="de-DE" sz="2100" dirty="0" smtClean="0">
                <a:solidFill>
                  <a:schemeClr val="accent2"/>
                </a:solidFill>
              </a:rPr>
              <a:t>&gt;&gt;</a:t>
            </a:r>
            <a:endParaRPr lang="de-DE" sz="2100" dirty="0">
              <a:solidFill>
                <a:schemeClr val="accent2"/>
              </a:solidFill>
            </a:endParaRPr>
          </a:p>
          <a:p>
            <a:pPr algn="ctr"/>
            <a:r>
              <a:rPr lang="de-DE" sz="2100" b="1" dirty="0"/>
              <a:t>Person</a:t>
            </a:r>
          </a:p>
          <a:p>
            <a:pPr algn="ctr"/>
            <a:endParaRPr lang="de-DE" sz="2100" dirty="0">
              <a:solidFill>
                <a:schemeClr val="accent2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99592" y="4293170"/>
            <a:ext cx="2447925" cy="3603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de-DE" sz="2100" dirty="0" err="1"/>
              <a:t>drive</a:t>
            </a:r>
            <a:r>
              <a:rPr lang="de-DE" sz="2100" dirty="0"/>
              <a:t>() </a:t>
            </a:r>
            <a:r>
              <a:rPr lang="de-DE" sz="2100" dirty="0">
                <a:solidFill>
                  <a:schemeClr val="accent2"/>
                </a:solidFill>
              </a:rPr>
              <a:t>{</a:t>
            </a:r>
            <a:r>
              <a:rPr lang="de-DE" sz="2100" dirty="0" err="1">
                <a:solidFill>
                  <a:schemeClr val="accent2"/>
                </a:solidFill>
              </a:rPr>
              <a:t>abstract</a:t>
            </a:r>
            <a:r>
              <a:rPr lang="de-DE" sz="2100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636442" y="3501008"/>
            <a:ext cx="2087563" cy="7921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ctr"/>
            <a:r>
              <a:rPr lang="de-DE" sz="2100" b="1" i="1" dirty="0">
                <a:solidFill>
                  <a:schemeClr val="accent2"/>
                </a:solidFill>
              </a:rPr>
              <a:t>Person</a:t>
            </a:r>
          </a:p>
          <a:p>
            <a:pPr algn="ctr"/>
            <a:endParaRPr lang="de-DE" sz="2100" b="1" i="1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636442" y="4293170"/>
            <a:ext cx="2087563" cy="3603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de-DE" sz="2100" i="1" dirty="0" err="1">
                <a:solidFill>
                  <a:schemeClr val="accent2"/>
                </a:solidFill>
              </a:rPr>
              <a:t>drive</a:t>
            </a:r>
            <a:r>
              <a:rPr lang="de-DE" sz="2100" i="1" dirty="0">
                <a:solidFill>
                  <a:schemeClr val="accent2"/>
                </a:solidFill>
              </a:rPr>
              <a:t>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586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Kombination</a:t>
            </a:r>
            <a:r>
              <a:rPr lang="en-US" dirty="0" smtClean="0"/>
              <a:t> von Interfaces und </a:t>
            </a:r>
            <a:r>
              <a:rPr lang="en-US" dirty="0" err="1" smtClean="0"/>
              <a:t>abstrakten</a:t>
            </a:r>
            <a:r>
              <a:rPr lang="en-US" dirty="0" smtClean="0"/>
              <a:t> </a:t>
            </a:r>
            <a:r>
              <a:rPr lang="en-US" dirty="0" err="1" smtClean="0"/>
              <a:t>Klassen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484785"/>
            <a:ext cx="8705850" cy="936104"/>
          </a:xfrm>
        </p:spPr>
        <p:txBody>
          <a:bodyPr/>
          <a:lstStyle/>
          <a:p>
            <a:r>
              <a:rPr lang="de-DE" dirty="0"/>
              <a:t>Adapter stellen eine Basisimplementierung eines Interfaces </a:t>
            </a:r>
            <a:r>
              <a:rPr lang="de-DE" dirty="0" smtClean="0"/>
              <a:t>zur </a:t>
            </a:r>
            <a:r>
              <a:rPr lang="de-DE" dirty="0"/>
              <a:t>Verfügung</a:t>
            </a:r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043608" y="2564904"/>
            <a:ext cx="1368152" cy="13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268263" y="2530080"/>
            <a:ext cx="10166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&lt;&lt;interface&gt;&gt;</a:t>
            </a:r>
          </a:p>
          <a:p>
            <a:r>
              <a:rPr lang="en-US" sz="1050" dirty="0" smtClean="0"/>
              <a:t>DoSomething</a:t>
            </a:r>
            <a:endParaRPr lang="de-DE" sz="1050" dirty="0"/>
          </a:p>
        </p:txBody>
      </p:sp>
      <p:cxnSp>
        <p:nvCxnSpPr>
          <p:cNvPr id="7" name="Gerader Verbinder 6"/>
          <p:cNvCxnSpPr/>
          <p:nvPr/>
        </p:nvCxnSpPr>
        <p:spPr>
          <a:xfrm>
            <a:off x="1043608" y="2960967"/>
            <a:ext cx="13681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1115616" y="3033536"/>
            <a:ext cx="9076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+method1()</a:t>
            </a:r>
          </a:p>
          <a:p>
            <a:r>
              <a:rPr lang="en-US" sz="1100" dirty="0" smtClean="0"/>
              <a:t>+method2()</a:t>
            </a:r>
            <a:endParaRPr lang="de-DE" sz="1100" dirty="0"/>
          </a:p>
        </p:txBody>
      </p:sp>
      <p:sp>
        <p:nvSpPr>
          <p:cNvPr id="9" name="Rechteck 8"/>
          <p:cNvSpPr/>
          <p:nvPr/>
        </p:nvSpPr>
        <p:spPr>
          <a:xfrm>
            <a:off x="4211960" y="2564904"/>
            <a:ext cx="1368152" cy="13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147273" y="2546177"/>
            <a:ext cx="149752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&lt;&lt;abstract&gt;&gt;</a:t>
            </a:r>
          </a:p>
          <a:p>
            <a:pPr algn="ctr"/>
            <a:r>
              <a:rPr lang="en-US" sz="1050" i="1" dirty="0" err="1" smtClean="0"/>
              <a:t>AbstractDoSomething</a:t>
            </a:r>
            <a:endParaRPr lang="de-DE" sz="1050" i="1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4211960" y="2960967"/>
            <a:ext cx="13681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283968" y="3033536"/>
            <a:ext cx="9076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+method1()</a:t>
            </a:r>
          </a:p>
          <a:p>
            <a:r>
              <a:rPr lang="en-US" sz="1100" dirty="0" smtClean="0"/>
              <a:t>+</a:t>
            </a:r>
            <a:r>
              <a:rPr lang="en-US" sz="1100" i="1" dirty="0" smtClean="0"/>
              <a:t>method2</a:t>
            </a:r>
            <a:r>
              <a:rPr lang="en-US" sz="1100" dirty="0" smtClean="0"/>
              <a:t>()</a:t>
            </a:r>
            <a:endParaRPr lang="de-DE" sz="1100" dirty="0"/>
          </a:p>
        </p:txBody>
      </p:sp>
      <p:cxnSp>
        <p:nvCxnSpPr>
          <p:cNvPr id="14" name="Gerade Verbindung mit Pfeil 13"/>
          <p:cNvCxnSpPr>
            <a:stCxn id="9" idx="1"/>
            <a:endCxn id="18" idx="3"/>
          </p:cNvCxnSpPr>
          <p:nvPr/>
        </p:nvCxnSpPr>
        <p:spPr>
          <a:xfrm flipH="1">
            <a:off x="2555776" y="3248980"/>
            <a:ext cx="1656184" cy="18002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Gleichschenkliges Dreieck 17"/>
          <p:cNvSpPr/>
          <p:nvPr/>
        </p:nvSpPr>
        <p:spPr>
          <a:xfrm rot="16200000">
            <a:off x="2339752" y="3194974"/>
            <a:ext cx="288032" cy="14401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4211960" y="4869160"/>
            <a:ext cx="1368152" cy="13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4240247" y="4937048"/>
            <a:ext cx="13115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/>
              <a:t>BaseDoSomething</a:t>
            </a:r>
            <a:endParaRPr lang="de-DE" sz="1050" dirty="0"/>
          </a:p>
        </p:txBody>
      </p:sp>
      <p:cxnSp>
        <p:nvCxnSpPr>
          <p:cNvPr id="23" name="Gerader Verbinder 22"/>
          <p:cNvCxnSpPr/>
          <p:nvPr/>
        </p:nvCxnSpPr>
        <p:spPr>
          <a:xfrm>
            <a:off x="4211960" y="5265223"/>
            <a:ext cx="13681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4283968" y="5337792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+method2()</a:t>
            </a:r>
            <a:endParaRPr lang="de-DE" sz="1100" dirty="0"/>
          </a:p>
        </p:txBody>
      </p:sp>
      <p:sp>
        <p:nvSpPr>
          <p:cNvPr id="25" name="Gleichschenkliges Dreieck 24"/>
          <p:cNvSpPr/>
          <p:nvPr/>
        </p:nvSpPr>
        <p:spPr>
          <a:xfrm>
            <a:off x="4752020" y="3951348"/>
            <a:ext cx="288032" cy="14401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r Verbinder 26"/>
          <p:cNvCxnSpPr>
            <a:stCxn id="25" idx="3"/>
            <a:endCxn id="21" idx="0"/>
          </p:cNvCxnSpPr>
          <p:nvPr/>
        </p:nvCxnSpPr>
        <p:spPr>
          <a:xfrm>
            <a:off x="4896036" y="4095364"/>
            <a:ext cx="0" cy="7737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hteckige Legende 27"/>
          <p:cNvSpPr/>
          <p:nvPr/>
        </p:nvSpPr>
        <p:spPr>
          <a:xfrm>
            <a:off x="6012160" y="2530080"/>
            <a:ext cx="1800200" cy="682896"/>
          </a:xfrm>
          <a:prstGeom prst="wedgeRectCallout">
            <a:avLst>
              <a:gd name="adj1" fmla="val -70461"/>
              <a:gd name="adj2" fmla="val 7350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2"/>
                </a:solidFill>
              </a:rPr>
              <a:t>InterfaceAdapter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6031249" y="3464423"/>
            <a:ext cx="16094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/>
              <a:t>Die abstrakte </a:t>
            </a:r>
            <a:r>
              <a:rPr lang="de-DE" sz="1200" dirty="0" smtClean="0"/>
              <a:t>Klasse </a:t>
            </a:r>
            <a:endParaRPr lang="de-DE" sz="1200" dirty="0"/>
          </a:p>
          <a:p>
            <a:r>
              <a:rPr lang="de-DE" sz="1200" dirty="0"/>
              <a:t>implementiert </a:t>
            </a:r>
            <a:r>
              <a:rPr lang="de-DE" sz="1200" dirty="0" smtClean="0"/>
              <a:t>Teile des </a:t>
            </a:r>
            <a:r>
              <a:rPr lang="de-DE" sz="1200" dirty="0"/>
              <a:t>Interface </a:t>
            </a:r>
            <a:r>
              <a:rPr lang="de-DE" sz="1200" dirty="0" smtClean="0"/>
              <a:t>(</a:t>
            </a:r>
            <a:r>
              <a:rPr lang="de-DE" sz="1200" dirty="0" err="1"/>
              <a:t>Implementierungs</a:t>
            </a:r>
            <a:endParaRPr lang="de-DE" sz="1200" dirty="0"/>
          </a:p>
          <a:p>
            <a:r>
              <a:rPr lang="de-DE" sz="1200" dirty="0" err="1"/>
              <a:t>skelett</a:t>
            </a:r>
            <a:r>
              <a:rPr lang="de-DE" sz="1200" dirty="0"/>
              <a:t>) </a:t>
            </a:r>
          </a:p>
        </p:txBody>
      </p:sp>
      <p:sp>
        <p:nvSpPr>
          <p:cNvPr id="30" name="Rechteck 29"/>
          <p:cNvSpPr/>
          <p:nvPr/>
        </p:nvSpPr>
        <p:spPr>
          <a:xfrm>
            <a:off x="6031249" y="5027289"/>
            <a:ext cx="12961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/>
              <a:t>Hier </a:t>
            </a:r>
            <a:r>
              <a:rPr lang="de-DE" sz="1200" dirty="0" smtClean="0"/>
              <a:t>müssen nur </a:t>
            </a:r>
            <a:endParaRPr lang="de-DE" sz="1200" dirty="0"/>
          </a:p>
          <a:p>
            <a:r>
              <a:rPr lang="de-DE" sz="1200" dirty="0"/>
              <a:t>noch wenige </a:t>
            </a:r>
            <a:r>
              <a:rPr lang="de-DE" sz="1200" dirty="0" smtClean="0"/>
              <a:t>Methoden </a:t>
            </a:r>
            <a:endParaRPr lang="de-DE" sz="1200" dirty="0"/>
          </a:p>
          <a:p>
            <a:r>
              <a:rPr lang="de-DE" sz="1200" dirty="0"/>
              <a:t>implementiert </a:t>
            </a:r>
          </a:p>
          <a:p>
            <a:r>
              <a:rPr lang="de-DE" sz="1200" dirty="0"/>
              <a:t>werden</a:t>
            </a:r>
          </a:p>
        </p:txBody>
      </p:sp>
    </p:spTree>
    <p:extLst>
      <p:ext uri="{BB962C8B-B14F-4D97-AF65-F5344CB8AC3E}">
        <p14:creationId xmlns:p14="http://schemas.microsoft.com/office/powerpoint/2010/main" val="337712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8142932" cy="850900"/>
          </a:xfrm>
        </p:spPr>
        <p:txBody>
          <a:bodyPr/>
          <a:lstStyle/>
          <a:p>
            <a:r>
              <a:rPr lang="de-DE" dirty="0"/>
              <a:t>Übung </a:t>
            </a:r>
            <a:r>
              <a:rPr lang="de-DE"/>
              <a:t>– Schnittstellen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Live Übung</a:t>
            </a:r>
          </a:p>
          <a:p>
            <a:pPr lvl="1"/>
            <a:r>
              <a:rPr lang="de-DE" dirty="0"/>
              <a:t>Bearbeiten Sie </a:t>
            </a:r>
            <a:r>
              <a:rPr lang="de-DE" dirty="0">
                <a:solidFill>
                  <a:schemeClr val="accent2"/>
                </a:solidFill>
              </a:rPr>
              <a:t>Aufgabe 7 </a:t>
            </a:r>
            <a:r>
              <a:rPr lang="de-DE" dirty="0"/>
              <a:t>des Blatts</a:t>
            </a:r>
            <a:br>
              <a:rPr lang="de-DE" dirty="0"/>
            </a:br>
            <a:r>
              <a:rPr lang="de-DE" dirty="0"/>
              <a:t>Live Übung „Vererbung“</a:t>
            </a:r>
          </a:p>
          <a:p>
            <a:pPr lvl="1"/>
            <a:r>
              <a:rPr lang="de-DE" dirty="0"/>
              <a:t>Sie haben 8 Minuten Zeit.</a:t>
            </a:r>
          </a:p>
          <a:p>
            <a:endParaRPr lang="de-DE" dirty="0"/>
          </a:p>
        </p:txBody>
      </p:sp>
      <p:pic>
        <p:nvPicPr>
          <p:cNvPr id="4" name="Picture 7" descr="C:\Users\thurner.ARS\AppData\Local\Microsoft\Windows\Temporary Internet Files\Content.IE5\D5NDB6P2\MP90042279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12776"/>
            <a:ext cx="2216423" cy="22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84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Typinformation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Laufzeit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501009"/>
            <a:ext cx="8705850" cy="2592288"/>
          </a:xfrm>
        </p:spPr>
        <p:txBody>
          <a:bodyPr/>
          <a:lstStyle/>
          <a:p>
            <a:r>
              <a:rPr lang="en-US" dirty="0" err="1"/>
              <a:t>Instanzen</a:t>
            </a:r>
            <a:r>
              <a:rPr lang="en-US" dirty="0"/>
              <a:t> von </a:t>
            </a:r>
            <a:r>
              <a:rPr lang="en-US" dirty="0" err="1"/>
              <a:t>Unterklassen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in </a:t>
            </a:r>
            <a:r>
              <a:rPr lang="en-US" dirty="0" err="1"/>
              <a:t>Oberklassen</a:t>
            </a:r>
            <a:r>
              <a:rPr lang="en-US" dirty="0"/>
              <a:t> </a:t>
            </a:r>
            <a:r>
              <a:rPr lang="en-US" dirty="0" err="1"/>
              <a:t>gespeichert</a:t>
            </a:r>
            <a:r>
              <a:rPr lang="en-US" dirty="0"/>
              <a:t> warden</a:t>
            </a:r>
          </a:p>
          <a:p>
            <a:r>
              <a:rPr lang="en-US" dirty="0" err="1"/>
              <a:t>Laufzeitinformation</a:t>
            </a:r>
            <a:r>
              <a:rPr lang="en-US" dirty="0"/>
              <a:t> </a:t>
            </a:r>
            <a:r>
              <a:rPr lang="en-US" dirty="0" err="1"/>
              <a:t>über</a:t>
            </a:r>
            <a:endParaRPr lang="en-US" dirty="0"/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/>
              <a:t>: </a:t>
            </a:r>
            <a:r>
              <a:rPr lang="en-US" dirty="0" err="1"/>
              <a:t>z.B</a:t>
            </a:r>
            <a:r>
              <a:rPr lang="en-US" dirty="0"/>
              <a:t>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if(ref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 … }</a:t>
            </a:r>
          </a:p>
          <a:p>
            <a:pPr lvl="1"/>
            <a:r>
              <a:rPr lang="en-US" dirty="0"/>
              <a:t>Via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Object.getClass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7704" y="1772816"/>
            <a:ext cx="5616624" cy="1477328"/>
          </a:xfrm>
          <a:prstGeom prst="rect">
            <a:avLst/>
          </a:prstGeom>
          <a:solidFill>
            <a:srgbClr val="C0E9FC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AbstrakteBasis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ab1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NormaleBasis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AbstrakteBasis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ab2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KonkreteA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NormaleBasis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nb1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KonkreteB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KonkreteA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ka1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KonkreteA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KonkreteB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kb1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KonkreteB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Aufruf ererbter Methoden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4" y="1196752"/>
            <a:ext cx="8705850" cy="4968875"/>
          </a:xfrm>
        </p:spPr>
        <p:txBody>
          <a:bodyPr/>
          <a:lstStyle/>
          <a:p>
            <a:r>
              <a:rPr lang="de-DE" sz="2000" dirty="0"/>
              <a:t>Beispiel: </a:t>
            </a:r>
          </a:p>
          <a:p>
            <a:pPr lvl="1"/>
            <a:r>
              <a:rPr lang="de-DE" sz="1600" dirty="0" err="1">
                <a:latin typeface="Courier New" pitchFamily="49" charset="0"/>
              </a:rPr>
              <a:t>Schuhefan</a:t>
            </a:r>
            <a:r>
              <a:rPr lang="de-DE" sz="1600" dirty="0">
                <a:latin typeface="Courier New" pitchFamily="49" charset="0"/>
              </a:rPr>
              <a:t> </a:t>
            </a:r>
            <a:r>
              <a:rPr lang="de-DE" sz="1600" dirty="0" err="1">
                <a:latin typeface="Courier New" pitchFamily="49" charset="0"/>
              </a:rPr>
              <a:t>eva</a:t>
            </a:r>
            <a:r>
              <a:rPr lang="de-DE" sz="1600" dirty="0">
                <a:latin typeface="Courier New" pitchFamily="49" charset="0"/>
              </a:rPr>
              <a:t> = </a:t>
            </a:r>
            <a:r>
              <a:rPr lang="de-DE" sz="1600" b="1" dirty="0" err="1">
                <a:latin typeface="Courier New" pitchFamily="49" charset="0"/>
              </a:rPr>
              <a:t>new</a:t>
            </a:r>
            <a:r>
              <a:rPr lang="de-DE" sz="1600" dirty="0">
                <a:latin typeface="Courier New" pitchFamily="49" charset="0"/>
              </a:rPr>
              <a:t> </a:t>
            </a:r>
            <a:r>
              <a:rPr lang="de-DE" sz="1600" dirty="0" err="1">
                <a:latin typeface="Courier New" pitchFamily="49" charset="0"/>
              </a:rPr>
              <a:t>Schuhefan</a:t>
            </a:r>
            <a:r>
              <a:rPr lang="de-DE" sz="1600" dirty="0">
                <a:latin typeface="Courier New" pitchFamily="49" charset="0"/>
              </a:rPr>
              <a:t> ("Eva", 42);</a:t>
            </a:r>
          </a:p>
          <a:p>
            <a:pPr lvl="1"/>
            <a:r>
              <a:rPr lang="de-DE" sz="1600" dirty="0" err="1">
                <a:latin typeface="Courier New" pitchFamily="49" charset="0"/>
              </a:rPr>
              <a:t>eva.sleep</a:t>
            </a:r>
            <a:r>
              <a:rPr lang="de-DE" sz="1600" dirty="0">
                <a:latin typeface="Courier New" pitchFamily="49" charset="0"/>
              </a:rPr>
              <a:t>();   // Geerbt von Person</a:t>
            </a:r>
          </a:p>
          <a:p>
            <a:pPr lvl="1"/>
            <a:r>
              <a:rPr lang="de-DE" sz="1600" dirty="0" err="1">
                <a:latin typeface="Courier New" pitchFamily="49" charset="0"/>
              </a:rPr>
              <a:t>eva.buyShoes</a:t>
            </a:r>
            <a:r>
              <a:rPr lang="de-DE" sz="1600" dirty="0">
                <a:latin typeface="Courier New" pitchFamily="49" charset="0"/>
              </a:rPr>
              <a:t>();// Definiert in </a:t>
            </a:r>
            <a:r>
              <a:rPr lang="de-DE" sz="1600" dirty="0" err="1">
                <a:latin typeface="Courier New" pitchFamily="49" charset="0"/>
              </a:rPr>
              <a:t>Schuhefan</a:t>
            </a:r>
            <a:endParaRPr lang="de-DE" sz="1600" dirty="0">
              <a:latin typeface="Courier New" pitchFamily="49" charset="0"/>
            </a:endParaRPr>
          </a:p>
          <a:p>
            <a:pPr lvl="1"/>
            <a:r>
              <a:rPr lang="de-DE" sz="1600" dirty="0" err="1">
                <a:latin typeface="Courier New" pitchFamily="49" charset="0"/>
              </a:rPr>
              <a:t>eva.anziehen</a:t>
            </a:r>
            <a:r>
              <a:rPr lang="de-DE" sz="1600" dirty="0">
                <a:latin typeface="Courier New" pitchFamily="49" charset="0"/>
              </a:rPr>
              <a:t>();// Überschrieben in </a:t>
            </a:r>
            <a:r>
              <a:rPr lang="de-DE" sz="1600" dirty="0" err="1">
                <a:latin typeface="Courier New" pitchFamily="49" charset="0"/>
              </a:rPr>
              <a:t>Schuhefan</a:t>
            </a:r>
            <a:endParaRPr lang="de-DE" sz="1600" dirty="0">
              <a:latin typeface="Courier New" pitchFamily="49" charset="0"/>
            </a:endParaRPr>
          </a:p>
          <a:p>
            <a:pPr lvl="1"/>
            <a:r>
              <a:rPr lang="de-DE" sz="1600" dirty="0" err="1">
                <a:latin typeface="Courier New" pitchFamily="49" charset="0"/>
              </a:rPr>
              <a:t>eva.drive</a:t>
            </a:r>
            <a:r>
              <a:rPr lang="de-DE" sz="1600" dirty="0">
                <a:latin typeface="Courier New" pitchFamily="49" charset="0"/>
              </a:rPr>
              <a:t>();   // Realisiert von Person</a:t>
            </a:r>
          </a:p>
          <a:p>
            <a:r>
              <a:rPr lang="de-DE" sz="2000" dirty="0">
                <a:latin typeface="+mn-lt"/>
              </a:rPr>
              <a:t>Verarbeitung:</a:t>
            </a:r>
          </a:p>
          <a:p>
            <a:pPr lvl="1"/>
            <a:r>
              <a:rPr lang="de-DE" sz="1800" dirty="0">
                <a:latin typeface="+mn-lt"/>
              </a:rPr>
              <a:t>Compiler stellt sicher, </a:t>
            </a:r>
            <a:br>
              <a:rPr lang="de-DE" sz="1800" dirty="0">
                <a:latin typeface="+mn-lt"/>
              </a:rPr>
            </a:br>
            <a:r>
              <a:rPr lang="de-DE" sz="1800" dirty="0">
                <a:latin typeface="+mn-lt"/>
              </a:rPr>
              <a:t>dass die JVM zur Laufzeit</a:t>
            </a:r>
            <a:br>
              <a:rPr lang="de-DE" sz="1800" dirty="0">
                <a:latin typeface="+mn-lt"/>
              </a:rPr>
            </a:br>
            <a:r>
              <a:rPr lang="de-DE" sz="1800" dirty="0">
                <a:latin typeface="+mn-lt"/>
              </a:rPr>
              <a:t>eine Implementierung </a:t>
            </a:r>
            <a:br>
              <a:rPr lang="de-DE" sz="1800" dirty="0">
                <a:latin typeface="+mn-lt"/>
              </a:rPr>
            </a:br>
            <a:r>
              <a:rPr lang="de-DE" sz="1800" dirty="0">
                <a:latin typeface="+mn-lt"/>
              </a:rPr>
              <a:t>findet</a:t>
            </a:r>
          </a:p>
          <a:p>
            <a:pPr lvl="1"/>
            <a:r>
              <a:rPr lang="de-DE" sz="1800" dirty="0">
                <a:latin typeface="+mn-lt"/>
              </a:rPr>
              <a:t>JVM sucht erst in Klasse</a:t>
            </a:r>
            <a:br>
              <a:rPr lang="de-DE" sz="1800" dirty="0">
                <a:latin typeface="+mn-lt"/>
              </a:rPr>
            </a:br>
            <a:r>
              <a:rPr lang="de-DE" sz="1800" dirty="0">
                <a:latin typeface="+mn-lt"/>
              </a:rPr>
              <a:t>selbst, dann in Basis-</a:t>
            </a:r>
            <a:br>
              <a:rPr lang="de-DE" sz="1800" dirty="0">
                <a:latin typeface="+mn-lt"/>
              </a:rPr>
            </a:br>
            <a:r>
              <a:rPr lang="de-DE" sz="1800" dirty="0">
                <a:latin typeface="+mn-lt"/>
              </a:rPr>
              <a:t>klasse, dann in deren </a:t>
            </a:r>
            <a:br>
              <a:rPr lang="de-DE" sz="1800" dirty="0">
                <a:latin typeface="+mn-lt"/>
              </a:rPr>
            </a:br>
            <a:r>
              <a:rPr lang="de-DE" sz="1800" dirty="0">
                <a:latin typeface="+mn-lt"/>
              </a:rPr>
              <a:t>Basisklasse, usw.</a:t>
            </a:r>
          </a:p>
          <a:p>
            <a:pPr lvl="1"/>
            <a:endParaRPr lang="de-DE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516439" y="908720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800" b="1" i="1" dirty="0" smtClean="0">
                <a:latin typeface="+mn-lt"/>
              </a:rPr>
              <a:t>Person</a:t>
            </a:r>
            <a:endParaRPr lang="de-DE" sz="1800" b="1" i="1" dirty="0">
              <a:latin typeface="+mn-lt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516439" y="1202408"/>
            <a:ext cx="2232025" cy="5032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/>
              <a:t>- </a:t>
            </a:r>
            <a:r>
              <a:rPr lang="de-DE" sz="1800" dirty="0" err="1">
                <a:latin typeface="+mn-lt"/>
              </a:rPr>
              <a:t>name</a:t>
            </a:r>
            <a:endParaRPr lang="de-DE" sz="18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- alter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516439" y="1705645"/>
            <a:ext cx="2232025" cy="17938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Mensch(String, </a:t>
            </a:r>
            <a:r>
              <a:rPr lang="de-DE" sz="1800" dirty="0" err="1">
                <a:latin typeface="+mn-lt"/>
              </a:rPr>
              <a:t>int</a:t>
            </a:r>
            <a:r>
              <a:rPr lang="de-DE" sz="1800" dirty="0"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schlafen()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rgbClr val="FF0000"/>
                </a:solidFill>
                <a:latin typeface="+mn-lt"/>
              </a:rPr>
              <a:t>anziehen()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i="1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autoFahren</a:t>
            </a:r>
            <a:r>
              <a:rPr lang="de-DE" sz="1800" i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solidFill>
                  <a:schemeClr val="accent2"/>
                </a:solidFill>
                <a:latin typeface="+mn-lt"/>
              </a:rPr>
              <a:t>toString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()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563888" y="4077072"/>
            <a:ext cx="2592288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b="1" dirty="0"/>
              <a:t>Fußballfan</a:t>
            </a:r>
            <a:endParaRPr lang="de-DE" sz="1800" b="1" dirty="0">
              <a:latin typeface="+mn-lt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563888" y="4365997"/>
            <a:ext cx="2592288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- </a:t>
            </a:r>
            <a:r>
              <a:rPr lang="de-DE" sz="1800" dirty="0" err="1">
                <a:latin typeface="+mn-lt"/>
              </a:rPr>
              <a:t>lieblingsVerein</a:t>
            </a:r>
            <a:endParaRPr lang="de-DE" sz="1800" dirty="0">
              <a:latin typeface="+mn-lt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563888" y="4656510"/>
            <a:ext cx="2592288" cy="18002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 err="1">
                <a:latin typeface="+mn-lt"/>
              </a:rPr>
              <a:t>Fussballfan</a:t>
            </a:r>
            <a:r>
              <a:rPr lang="de-DE" sz="1800" dirty="0">
                <a:latin typeface="+mn-lt"/>
              </a:rPr>
              <a:t>(</a:t>
            </a:r>
            <a:r>
              <a:rPr lang="de-DE" sz="1800" dirty="0" err="1">
                <a:latin typeface="+mn-lt"/>
              </a:rPr>
              <a:t>String,int,bool</a:t>
            </a:r>
            <a:r>
              <a:rPr lang="de-DE" sz="1800" dirty="0">
                <a:latin typeface="+mn-lt"/>
              </a:rPr>
              <a:t>.)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latin typeface="+mn-lt"/>
              </a:rPr>
              <a:t>fussballGucken</a:t>
            </a:r>
            <a:r>
              <a:rPr lang="de-DE" sz="1800" dirty="0"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endParaRPr lang="de-DE" sz="18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autoFahren</a:t>
            </a:r>
            <a:r>
              <a:rPr lang="de-DE" sz="1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solidFill>
                  <a:schemeClr val="accent2"/>
                </a:solidFill>
                <a:latin typeface="+mn-lt"/>
              </a:rPr>
              <a:t>toString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()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516192" y="4080247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800" b="1" dirty="0" err="1">
                <a:latin typeface="+mn-lt"/>
              </a:rPr>
              <a:t>Schuhefan</a:t>
            </a:r>
            <a:endParaRPr lang="de-DE" sz="1800" b="1" dirty="0">
              <a:latin typeface="+mn-lt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516192" y="4369172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j-lt"/>
              </a:rPr>
              <a:t>- </a:t>
            </a:r>
            <a:r>
              <a:rPr lang="de-DE" sz="1800" dirty="0" err="1">
                <a:latin typeface="+mj-lt"/>
              </a:rPr>
              <a:t>anzahlSchuhe</a:t>
            </a:r>
            <a:endParaRPr lang="de-DE" sz="1800" dirty="0">
              <a:latin typeface="+mj-lt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516192" y="4656510"/>
            <a:ext cx="2232025" cy="18002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 err="1">
                <a:latin typeface="+mn-lt"/>
              </a:rPr>
              <a:t>Schuhefan</a:t>
            </a:r>
            <a:r>
              <a:rPr lang="de-DE" sz="1800" dirty="0">
                <a:latin typeface="+mn-lt"/>
              </a:rPr>
              <a:t>(String, </a:t>
            </a:r>
            <a:r>
              <a:rPr lang="de-DE" sz="1800" dirty="0" err="1">
                <a:latin typeface="+mn-lt"/>
              </a:rPr>
              <a:t>int</a:t>
            </a:r>
            <a:r>
              <a:rPr lang="de-DE" sz="1800" dirty="0"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latin typeface="+mn-lt"/>
              </a:rPr>
              <a:t>schuheKaufen</a:t>
            </a:r>
            <a:r>
              <a:rPr lang="de-DE" sz="1800" dirty="0"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rgbClr val="FF0000"/>
                </a:solidFill>
                <a:latin typeface="+mn-lt"/>
              </a:rPr>
              <a:t>anziehen()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autoFahren</a:t>
            </a:r>
            <a:r>
              <a:rPr lang="de-DE" sz="1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solidFill>
                  <a:schemeClr val="accent2"/>
                </a:solidFill>
                <a:latin typeface="+mn-lt"/>
              </a:rPr>
              <a:t>toString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()</a:t>
            </a: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7595890" y="3499520"/>
            <a:ext cx="144462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20" name="Gerade Verbindung 19"/>
          <p:cNvCxnSpPr>
            <a:cxnSpLocks/>
            <a:stCxn id="7" idx="0"/>
          </p:cNvCxnSpPr>
          <p:nvPr/>
        </p:nvCxnSpPr>
        <p:spPr>
          <a:xfrm flipV="1">
            <a:off x="4860032" y="3789040"/>
            <a:ext cx="71835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H="1" flipV="1">
            <a:off x="7650398" y="3643983"/>
            <a:ext cx="17946" cy="433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4931866" y="3789040"/>
            <a:ext cx="27275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2207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8142932" cy="850900"/>
          </a:xfrm>
        </p:spPr>
        <p:txBody>
          <a:bodyPr/>
          <a:lstStyle/>
          <a:p>
            <a:r>
              <a:rPr lang="de-DE" dirty="0"/>
              <a:t>Übung – Abstrakte Klasse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Live Übung</a:t>
            </a:r>
          </a:p>
          <a:p>
            <a:pPr lvl="1"/>
            <a:r>
              <a:rPr lang="de-DE" dirty="0"/>
              <a:t>Bearbeiten Sie </a:t>
            </a:r>
            <a:r>
              <a:rPr lang="de-DE" dirty="0">
                <a:solidFill>
                  <a:schemeClr val="accent2"/>
                </a:solidFill>
              </a:rPr>
              <a:t>Aufgabe 4 </a:t>
            </a:r>
            <a:r>
              <a:rPr lang="de-DE" dirty="0"/>
              <a:t>des Blatts</a:t>
            </a:r>
            <a:br>
              <a:rPr lang="de-DE" dirty="0"/>
            </a:br>
            <a:r>
              <a:rPr lang="de-DE" dirty="0"/>
              <a:t>Live Übung „Vererbung“</a:t>
            </a:r>
          </a:p>
          <a:p>
            <a:pPr lvl="1"/>
            <a:r>
              <a:rPr lang="de-DE" dirty="0"/>
              <a:t>Sie haben 5 Minuten Zeit.</a:t>
            </a:r>
          </a:p>
          <a:p>
            <a:endParaRPr lang="de-DE" dirty="0"/>
          </a:p>
        </p:txBody>
      </p:sp>
      <p:pic>
        <p:nvPicPr>
          <p:cNvPr id="4" name="Picture 7" descr="C:\Users\thurner.ARS\AppData\Local\Microsoft\Windows\Temporary Internet Files\Content.IE5\D5NDB6P2\MP90042279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12776"/>
            <a:ext cx="2216423" cy="22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23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30412" y="4329160"/>
            <a:ext cx="7741988" cy="5400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Objektorientiertes Programmieren (OOP)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u="sng" dirty="0"/>
              <a:t>Kapitel 11:  Vererbung</a:t>
            </a:r>
          </a:p>
          <a:p>
            <a:endParaRPr lang="de-DE" b="1" u="sng" dirty="0"/>
          </a:p>
          <a:p>
            <a:pPr lvl="1">
              <a:buNone/>
            </a:pPr>
            <a:r>
              <a:rPr lang="de-DE" dirty="0"/>
              <a:t>11.1  Motivation und Begriffsdefinitionen</a:t>
            </a:r>
          </a:p>
          <a:p>
            <a:pPr lvl="1">
              <a:buNone/>
            </a:pPr>
            <a:r>
              <a:rPr lang="de-DE" dirty="0"/>
              <a:t>11.2  Vorgehensweise und Implementierung </a:t>
            </a:r>
          </a:p>
          <a:p>
            <a:pPr lvl="1">
              <a:buNone/>
            </a:pPr>
            <a:r>
              <a:rPr lang="de-DE" dirty="0"/>
              <a:t>11.3  Arten von Vererbung</a:t>
            </a:r>
          </a:p>
          <a:p>
            <a:pPr lvl="1">
              <a:buNone/>
            </a:pPr>
            <a:r>
              <a:rPr lang="de-DE" dirty="0"/>
              <a:t>11.4  Konstruktoren</a:t>
            </a:r>
          </a:p>
          <a:p>
            <a:pPr lvl="1">
              <a:buNone/>
            </a:pPr>
            <a:r>
              <a:rPr lang="de-DE" dirty="0"/>
              <a:t>11.5  Abstrakte Klasse</a:t>
            </a:r>
          </a:p>
          <a:p>
            <a:pPr lvl="1">
              <a:buNone/>
            </a:pPr>
            <a:r>
              <a:rPr lang="de-DE" dirty="0"/>
              <a:t>11.6  </a:t>
            </a:r>
            <a:r>
              <a:rPr lang="de-DE" dirty="0"/>
              <a:t>Überschreiben, Überladen, Verschattung</a:t>
            </a:r>
          </a:p>
          <a:p>
            <a:pPr lvl="1">
              <a:buNone/>
            </a:pPr>
            <a:r>
              <a:rPr lang="de-DE" dirty="0" smtClean="0"/>
              <a:t>11.7  </a:t>
            </a:r>
            <a:r>
              <a:rPr lang="de-DE" dirty="0"/>
              <a:t>Wurzelklasse Object</a:t>
            </a:r>
          </a:p>
          <a:p>
            <a:pPr lvl="1">
              <a:buNone/>
            </a:pPr>
            <a:r>
              <a:rPr lang="de-DE" dirty="0"/>
              <a:t>11.8  Zugriffsrechte und Sichtbarkeit</a:t>
            </a:r>
          </a:p>
          <a:p>
            <a:pPr lvl="1">
              <a:buNone/>
            </a:pPr>
            <a:r>
              <a:rPr lang="de-DE" dirty="0"/>
              <a:t>11.9  Schnittstelle</a:t>
            </a:r>
          </a:p>
          <a:p>
            <a:pPr lvl="1">
              <a:buNone/>
            </a:pPr>
            <a:endParaRPr lang="de-DE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419872" y="6480001"/>
            <a:ext cx="13684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r>
              <a:rPr lang="en-US" sz="1000" dirty="0">
                <a:solidFill>
                  <a:srgbClr val="FF9A00"/>
                </a:solidFill>
                <a:cs typeface="Arial" charset="0"/>
              </a:rPr>
              <a:t>© </a:t>
            </a:r>
            <a:r>
              <a:rPr lang="de-DE" sz="1000" dirty="0">
                <a:solidFill>
                  <a:srgbClr val="FF9A00"/>
                </a:solidFill>
              </a:rPr>
              <a:t>Prof. Dr. C. Förster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285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Überladen von Methoden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Beim Überladen einer Methode betrachten wir gleichnamige Methoden innerhalb einer einzigen Klasse</a:t>
            </a:r>
          </a:p>
          <a:p>
            <a:r>
              <a:rPr lang="de-DE" dirty="0" smtClean="0"/>
              <a:t>Eine </a:t>
            </a:r>
            <a:r>
              <a:rPr lang="de-DE" dirty="0"/>
              <a:t>Methode wird durch drei Eigenschaften festgelegt:</a:t>
            </a:r>
          </a:p>
          <a:p>
            <a:pPr lvl="1"/>
            <a:r>
              <a:rPr lang="de-DE" dirty="0"/>
              <a:t>Methodenname</a:t>
            </a:r>
          </a:p>
          <a:p>
            <a:pPr lvl="1"/>
            <a:r>
              <a:rPr lang="de-DE" dirty="0"/>
              <a:t>Parameterliste</a:t>
            </a:r>
          </a:p>
          <a:p>
            <a:pPr lvl="1"/>
            <a:r>
              <a:rPr lang="de-DE" dirty="0"/>
              <a:t>Rückgabewert</a:t>
            </a:r>
          </a:p>
          <a:p>
            <a:r>
              <a:rPr lang="de-DE" dirty="0"/>
              <a:t>Wenn wir eine Methode überladen bedeutet das, dass wir mindestens zwei Methoden vom gleichem Namen innerhalb einer Klasse haben.</a:t>
            </a:r>
          </a:p>
          <a:p>
            <a:r>
              <a:rPr lang="de-DE" b="1" dirty="0" smtClean="0"/>
              <a:t>Eine </a:t>
            </a:r>
            <a:r>
              <a:rPr lang="de-DE" b="1" dirty="0"/>
              <a:t>Unterscheidung über den Rückgabewert funktioniert nicht. </a:t>
            </a:r>
            <a:endParaRPr lang="de-DE" dirty="0"/>
          </a:p>
          <a:p>
            <a:r>
              <a:rPr lang="de-DE" dirty="0"/>
              <a:t>Somit verbleibt uns zur Unterscheidung lediglich die </a:t>
            </a:r>
            <a:r>
              <a:rPr lang="de-DE" dirty="0" smtClean="0"/>
              <a:t>Parameterliste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77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OWBARVISIBLE" val="True"/>
  <p:tag name="CSVFORMAT" val="0"/>
  <p:tag name="COUNTDOWNSTYLE" val="-1"/>
  <p:tag name="COUNTDOWNSECONDS" val="10"/>
  <p:tag name="BACKUPSESSIONS" val="True"/>
  <p:tag name="REVIEWONLY" val="False"/>
  <p:tag name="RACEENDPOINTS" val="100"/>
  <p:tag name="PARTICIPANTSINLEADERBOARD" val="5"/>
  <p:tag name="BUBBLESIZEVISIBLE" val="True"/>
  <p:tag name="CUSTOMGRIDBACKCOLOR" val="-2830136"/>
  <p:tag name="CUSTOMCELLBACKCOLOR3" val="-268652"/>
  <p:tag name="DISPLAYDEVICENUMBER" val="True"/>
  <p:tag name="AUTOSIZEGRID" val="True"/>
  <p:tag name="POLLINGCYCLE" val="2"/>
  <p:tag name="INCLUDENONRESPONDERS" val="False"/>
  <p:tag name="CORRECTPOINTVALUE" val="1"/>
  <p:tag name="ZEROBASED" val="False"/>
  <p:tag name="FIBDISPLAYRESULTS" val="True"/>
  <p:tag name="PRRESPONSE1" val="10"/>
  <p:tag name="PRRESPONSE5" val="6"/>
  <p:tag name="PRRESPONSE9" val="2"/>
  <p:tag name="TASKPANEKEY" val="5f72b754-8a99-4a08-9181-6c58f8345741"/>
  <p:tag name="USESECONDARYMONITOR" val="True"/>
  <p:tag name="ANSWERNOWTEXT" val="Answer Now"/>
  <p:tag name="INPUTSOURCE" val="1"/>
  <p:tag name="CHARTVALUEFORMAT" val="0%"/>
  <p:tag name="STDCHART" val="1"/>
  <p:tag name="TEAMSINLEADERBOARD" val="5"/>
  <p:tag name="BUBBLEGROUPING" val="3"/>
  <p:tag name="CUSTOMCELLBACKCOLOR2" val="-13395457"/>
  <p:tag name="DISPLAYDEVICEID" val="True"/>
  <p:tag name="GRIDPOSITION" val="1"/>
  <p:tag name="RESETCHARTS" val="True"/>
  <p:tag name="INCORRECTPOINTVALUE" val="0"/>
  <p:tag name="CHARTSCALE" val="True"/>
  <p:tag name="FIBDISPLAYKEYWORDS" val="True"/>
  <p:tag name="PRRESPONSE6" val="5"/>
  <p:tag name="SHOWFLASHWARNING" val="True"/>
  <p:tag name="EXPANDSHOWBAR" val="True"/>
  <p:tag name="RESPCOUNTERSTYLE" val="-1"/>
  <p:tag name="ALLOWDUPLICATES" val="False"/>
  <p:tag name="AUTOUPDATEALIASES" val="True"/>
  <p:tag name="MAXRESPONDERS" val="5"/>
  <p:tag name="CUSTOMCELLFORECOLOR" val="-16777216"/>
  <p:tag name="DISPLAYNAME" val="True"/>
  <p:tag name="GRIDFONTSIZE" val="12"/>
  <p:tag name="INCLUDEPPT" val="True"/>
  <p:tag name="AUTOADJUSTPARTRANGE" val="True"/>
  <p:tag name="PRRESPONSE2" val="9"/>
  <p:tag name="PRRESPONSE8" val="3"/>
  <p:tag name="POWERPOINTVERSION" val="14.0"/>
  <p:tag name="RESPCOUNTERFORMAT" val="0"/>
  <p:tag name="AUTOADVANCE" val="False"/>
  <p:tag name="SKIPREMAININGRACESLIDES" val="True"/>
  <p:tag name="CUSTOMCELLBACKCOLOR1" val="-657956"/>
  <p:tag name="GRIDROTATIONINTERVAL" val="2"/>
  <p:tag name="MULTIRESPDIVISOR" val="1"/>
  <p:tag name="ADVANCEDSETTINGSVIEW" val="False"/>
  <p:tag name="PRRESPONSE4" val="7"/>
  <p:tag name="TPVERSION" val="2008"/>
  <p:tag name="RESPTABLESTYLE" val="-1"/>
  <p:tag name="RACERSMAXDISPLAYED" val="5"/>
  <p:tag name="DEFAULTNUMTEAMS" val="5"/>
  <p:tag name="GRIDSIZE" val="{Width=800, Height=600}"/>
  <p:tag name="REALTIMEBACKUP" val="False"/>
  <p:tag name="PRRESPONSE3" val="8"/>
  <p:tag name="SAVECSVWITHSESSION" val="False"/>
  <p:tag name="BACKUPMAINTENANCE" val="7"/>
  <p:tag name="BUBBLEVALUEFORMAT" val="0.0"/>
  <p:tag name="CHARTCOLORS" val="0"/>
  <p:tag name="FIBNUMRESULTS" val="5"/>
  <p:tag name="ALWAYSOPENPOLL" val="False"/>
  <p:tag name="ROTATIONINTERVAL" val="2"/>
  <p:tag name="USESCHEMECOLORS" val="True"/>
  <p:tag name="REALTIMEBACKUPPATH" val="(None)"/>
  <p:tag name="BULLETTYPE" val="3"/>
  <p:tag name="BUBBLENAMEVISIBLE" val="True"/>
  <p:tag name="ALLOWUSERFEEDBACK" val="True"/>
  <p:tag name="ANSWERNOWSTYLE" val="-1"/>
  <p:tag name="GRIDOPACITY" val="90"/>
  <p:tag name="PRRESPONSE10" val="1"/>
  <p:tag name="CHARTLABELS" val="1"/>
  <p:tag name="RACEANIMATIONSPEED" val="3"/>
  <p:tag name="NUMRESPONSES" val="1"/>
  <p:tag name="CUSTOMCELLBACKCOLOR4" val="-8355712"/>
  <p:tag name="PRRESPONSE7" val="4"/>
  <p:tag name="FIBINCLUDEOTHER" val="True"/>
  <p:tag name="DELIMITERS" val="3.1"/>
  <p:tag name="TPFULLVERSION" val="4.5.1.224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Hochschule_RO">
  <a:themeElements>
    <a:clrScheme name="Hochschule_R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ochschule_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chschule_R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chschule_R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chschule_R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chschule_R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chschule_R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chschule_R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chschule_R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chschule_R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chschule_R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chschule_R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chschule_R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2585</Words>
  <Application>Microsoft Office PowerPoint</Application>
  <PresentationFormat>Bildschirmpräsentation (4:3)</PresentationFormat>
  <Paragraphs>644</Paragraphs>
  <Slides>52</Slides>
  <Notes>27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52</vt:i4>
      </vt:variant>
    </vt:vector>
  </HeadingPairs>
  <TitlesOfParts>
    <vt:vector size="60" baseType="lpstr">
      <vt:lpstr>Symbol</vt:lpstr>
      <vt:lpstr>Arial</vt:lpstr>
      <vt:lpstr>Consolas</vt:lpstr>
      <vt:lpstr>Calibri</vt:lpstr>
      <vt:lpstr>Wingdings</vt:lpstr>
      <vt:lpstr>Courier New</vt:lpstr>
      <vt:lpstr>Comic Sans MS</vt:lpstr>
      <vt:lpstr>Hochschule_RO</vt:lpstr>
      <vt:lpstr>Abstrakte Basisklassen</vt:lpstr>
      <vt:lpstr>Objektorientiertes Programmieren (OOP)</vt:lpstr>
      <vt:lpstr>Abstrakte Klassen – Wozu?</vt:lpstr>
      <vt:lpstr>Abstrakte Klasse (1)</vt:lpstr>
      <vt:lpstr>Abstrakte Klasse (2)</vt:lpstr>
      <vt:lpstr>Aufruf ererbter Methoden </vt:lpstr>
      <vt:lpstr>Übung – Abstrakte Klasse</vt:lpstr>
      <vt:lpstr>Objektorientiertes Programmieren (OOP)</vt:lpstr>
      <vt:lpstr>Überladen von Methoden</vt:lpstr>
      <vt:lpstr>Überladen von Methoden: Beispiel</vt:lpstr>
      <vt:lpstr>Überschreiben von Methoden</vt:lpstr>
      <vt:lpstr>Überschreiben vs. Überladen</vt:lpstr>
      <vt:lpstr>Verschattung (1)</vt:lpstr>
      <vt:lpstr>Verschattung (2)</vt:lpstr>
      <vt:lpstr>Modifizieren der Unterklassen </vt:lpstr>
      <vt:lpstr>Eigenschaften in Unterklasse erweitern</vt:lpstr>
      <vt:lpstr>Eigenschaften in Unterklasse redefinieren </vt:lpstr>
      <vt:lpstr>Beispiel: Redefinieren </vt:lpstr>
      <vt:lpstr>Beispiel: Redefinieren, Basisfunktion nutzen (1)</vt:lpstr>
      <vt:lpstr>Beispiel: Redefinieren, Basisfunktion nutzen (2)</vt:lpstr>
      <vt:lpstr>Eigenschaften in Unterklasse definieren </vt:lpstr>
      <vt:lpstr>Beispiel: Definieren (1)</vt:lpstr>
      <vt:lpstr>Beispiel: Definieren (2)</vt:lpstr>
      <vt:lpstr>Übung – Methoden redefinieren</vt:lpstr>
      <vt:lpstr>Objektorientiertes Programmieren (OOP)</vt:lpstr>
      <vt:lpstr>Klasse Object</vt:lpstr>
      <vt:lpstr>Vordefinierte Methoden in Object</vt:lpstr>
      <vt:lpstr>Objektorientiertes Programmieren (OOP)</vt:lpstr>
      <vt:lpstr>Zugriffsrechte und Sichtbarkeit (1) </vt:lpstr>
      <vt:lpstr>Zugriffsrechte und Sichtbarkeit (2) </vt:lpstr>
      <vt:lpstr>Objektorientiertes Programmieren (OOP)</vt:lpstr>
      <vt:lpstr>Schnittstelle – Bedeutung </vt:lpstr>
      <vt:lpstr>Schnittstelle – Umsetzung in Java</vt:lpstr>
      <vt:lpstr>Schnittstelle in UML</vt:lpstr>
      <vt:lpstr>Begriffe – Anbieter und Nutzer</vt:lpstr>
      <vt:lpstr>Anbieter und Nutzer in UML</vt:lpstr>
      <vt:lpstr>Begriffe – Realisierung und Vererbung</vt:lpstr>
      <vt:lpstr>Beispiel: Realisierung und Vererbung</vt:lpstr>
      <vt:lpstr>Beispiel</vt:lpstr>
      <vt:lpstr>Implementierung des Interfaces</vt:lpstr>
      <vt:lpstr>Veränderungen der Main-Klasse</vt:lpstr>
      <vt:lpstr>Veränderung der Klasse Woman</vt:lpstr>
      <vt:lpstr>Implementierung der neuen Klasse Child</vt:lpstr>
      <vt:lpstr>Ausgabe bei Ausführung von Main</vt:lpstr>
      <vt:lpstr>Interfaces als Typ</vt:lpstr>
      <vt:lpstr>Interface vs. Abstrakte Klasse</vt:lpstr>
      <vt:lpstr>Interface vs. Abstrakte Klasse</vt:lpstr>
      <vt:lpstr>Interface vs. Abstrakte Klasse</vt:lpstr>
      <vt:lpstr>Interface vs. Abstrakte Klasse</vt:lpstr>
      <vt:lpstr>Kombination von Interfaces und abstrakten Klassen</vt:lpstr>
      <vt:lpstr>Übung – Schnittstellen</vt:lpstr>
      <vt:lpstr>Typinformation zur Laufzeit</vt:lpstr>
    </vt:vector>
  </TitlesOfParts>
  <Company>Fachhochschule Rosenheim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Prg1_01Einführung</dc:title>
  <dc:creator>Dr. Claudia Förster</dc:creator>
  <cp:lastModifiedBy>Tilly, Marcel</cp:lastModifiedBy>
  <cp:revision>1689</cp:revision>
  <cp:lastPrinted>2018-06-12T20:51:59Z</cp:lastPrinted>
  <dcterms:created xsi:type="dcterms:W3CDTF">2009-09-11T10:30:09Z</dcterms:created>
  <dcterms:modified xsi:type="dcterms:W3CDTF">2019-06-17T11:14:02Z</dcterms:modified>
</cp:coreProperties>
</file>