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2.xml" ContentType="application/vnd.openxmlformats-officedocument.presentationml.notesSlide+xml"/>
  <Override PartName="/ppt/tags/tag45.xml" ContentType="application/vnd.openxmlformats-officedocument.presentationml.tags+xml"/>
  <Override PartName="/ppt/notesSlides/notesSlide43.xml" ContentType="application/vnd.openxmlformats-officedocument.presentationml.notesSlide+xml"/>
  <Override PartName="/ppt/tags/tag46.xml" ContentType="application/vnd.openxmlformats-officedocument.presentationml.tags+xml"/>
  <Override PartName="/ppt/notesSlides/notesSlide4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5.xml" ContentType="application/vnd.openxmlformats-officedocument.presentationml.notesSlide+xml"/>
  <Override PartName="/ppt/tags/tag49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1.xml" ContentType="application/vnd.openxmlformats-officedocument.presentationml.notesSlide+xml"/>
  <Override PartName="/ppt/tags/tag60.xml" ContentType="application/vnd.openxmlformats-officedocument.presentationml.tags+xml"/>
  <Override PartName="/ppt/notesSlides/notesSlide52.xml" ContentType="application/vnd.openxmlformats-officedocument.presentationml.notesSlide+xml"/>
  <Override PartName="/ppt/tags/tag61.xml" ContentType="application/vnd.openxmlformats-officedocument.presentationml.tags+xml"/>
  <Override PartName="/ppt/notesSlides/notesSlide53.xml" ContentType="application/vnd.openxmlformats-officedocument.presentationml.notesSlide+xml"/>
  <Override PartName="/ppt/tags/tag62.xml" ContentType="application/vnd.openxmlformats-officedocument.presentationml.tags+xml"/>
  <Override PartName="/ppt/notesSlides/notesSlide5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77"/>
  </p:notesMasterIdLst>
  <p:handoutMasterIdLst>
    <p:handoutMasterId r:id="rId78"/>
  </p:handoutMasterIdLst>
  <p:sldIdLst>
    <p:sldId id="574" r:id="rId2"/>
    <p:sldId id="489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491" r:id="rId11"/>
    <p:sldId id="508" r:id="rId12"/>
    <p:sldId id="509" r:id="rId13"/>
    <p:sldId id="510" r:id="rId14"/>
    <p:sldId id="558" r:id="rId15"/>
    <p:sldId id="564" r:id="rId16"/>
    <p:sldId id="572" r:id="rId17"/>
    <p:sldId id="553" r:id="rId18"/>
    <p:sldId id="554" r:id="rId19"/>
    <p:sldId id="555" r:id="rId20"/>
    <p:sldId id="556" r:id="rId21"/>
    <p:sldId id="557" r:id="rId22"/>
    <p:sldId id="563" r:id="rId23"/>
    <p:sldId id="490" r:id="rId24"/>
    <p:sldId id="511" r:id="rId25"/>
    <p:sldId id="512" r:id="rId26"/>
    <p:sldId id="513" r:id="rId27"/>
    <p:sldId id="514" r:id="rId28"/>
    <p:sldId id="515" r:id="rId29"/>
    <p:sldId id="516" r:id="rId30"/>
    <p:sldId id="492" r:id="rId31"/>
    <p:sldId id="517" r:id="rId32"/>
    <p:sldId id="518" r:id="rId33"/>
    <p:sldId id="519" r:id="rId34"/>
    <p:sldId id="565" r:id="rId35"/>
    <p:sldId id="559" r:id="rId36"/>
    <p:sldId id="560" r:id="rId37"/>
    <p:sldId id="561" r:id="rId38"/>
    <p:sldId id="562" r:id="rId39"/>
    <p:sldId id="566" r:id="rId40"/>
    <p:sldId id="493" r:id="rId41"/>
    <p:sldId id="520" r:id="rId42"/>
    <p:sldId id="521" r:id="rId43"/>
    <p:sldId id="522" r:id="rId44"/>
    <p:sldId id="523" r:id="rId45"/>
    <p:sldId id="528" r:id="rId46"/>
    <p:sldId id="529" r:id="rId47"/>
    <p:sldId id="530" r:id="rId48"/>
    <p:sldId id="531" r:id="rId49"/>
    <p:sldId id="532" r:id="rId50"/>
    <p:sldId id="533" r:id="rId51"/>
    <p:sldId id="534" r:id="rId52"/>
    <p:sldId id="567" r:id="rId53"/>
    <p:sldId id="550" r:id="rId54"/>
    <p:sldId id="551" r:id="rId55"/>
    <p:sldId id="552" r:id="rId56"/>
    <p:sldId id="549" r:id="rId57"/>
    <p:sldId id="569" r:id="rId58"/>
    <p:sldId id="570" r:id="rId59"/>
    <p:sldId id="568" r:id="rId60"/>
    <p:sldId id="535" r:id="rId61"/>
    <p:sldId id="536" r:id="rId62"/>
    <p:sldId id="537" r:id="rId63"/>
    <p:sldId id="538" r:id="rId64"/>
    <p:sldId id="539" r:id="rId65"/>
    <p:sldId id="540" r:id="rId66"/>
    <p:sldId id="541" r:id="rId67"/>
    <p:sldId id="542" r:id="rId68"/>
    <p:sldId id="543" r:id="rId69"/>
    <p:sldId id="544" r:id="rId70"/>
    <p:sldId id="545" r:id="rId71"/>
    <p:sldId id="546" r:id="rId72"/>
    <p:sldId id="547" r:id="rId73"/>
    <p:sldId id="548" r:id="rId74"/>
    <p:sldId id="571" r:id="rId75"/>
    <p:sldId id="573" r:id="rId76"/>
  </p:sldIdLst>
  <p:sldSz cx="9144000" cy="6858000" type="screen4x3"/>
  <p:notesSz cx="6669088" cy="9928225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omic Sans MS" panose="030F0702030302020204" pitchFamily="66" charset="0"/>
      <p:regular r:id="rId83"/>
      <p:bold r:id="rId84"/>
      <p:italic r:id="rId85"/>
      <p:boldItalic r:id="rId86"/>
    </p:embeddedFont>
    <p:embeddedFont>
      <p:font typeface="Consolas" panose="020B0609020204030204" pitchFamily="49" charset="0"/>
      <p:regular r:id="rId87"/>
      <p:bold r:id="rId88"/>
      <p:italic r:id="rId89"/>
      <p:boldItalic r:id="rId90"/>
    </p:embeddedFont>
    <p:embeddedFont>
      <p:font typeface="Wingdings 2" panose="05020102010507070707" pitchFamily="18" charset="2"/>
      <p:regular r:id="rId91"/>
    </p:embeddedFont>
  </p:embeddedFontLst>
  <p:custDataLst>
    <p:tags r:id="rId9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0E9FC"/>
    <a:srgbClr val="D3FEA0"/>
    <a:srgbClr val="7F0055"/>
    <a:srgbClr val="FF8080"/>
    <a:srgbClr val="FFEBEB"/>
    <a:srgbClr val="6699FF"/>
    <a:srgbClr val="9BD0FB"/>
    <a:srgbClr val="CC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03" autoAdjust="0"/>
    <p:restoredTop sz="82143" autoAdjust="0"/>
  </p:normalViewPr>
  <p:slideViewPr>
    <p:cSldViewPr>
      <p:cViewPr varScale="1">
        <p:scale>
          <a:sx n="118" d="100"/>
          <a:sy n="118" d="100"/>
        </p:scale>
        <p:origin x="2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87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90" Type="http://schemas.openxmlformats.org/officeDocument/2006/relationships/font" Target="fonts/font12.fntdata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r">
              <a:defRPr sz="1200"/>
            </a:lvl1pPr>
          </a:lstStyle>
          <a:p>
            <a:fld id="{C31379D9-03CF-454A-879E-E8F1F7A2ED0D}" type="datetimeFigureOut">
              <a:rPr lang="de-DE" smtClean="0"/>
              <a:t>29.05.2019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3"/>
            <a:ext cx="2889938" cy="496412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r">
              <a:defRPr sz="1200"/>
            </a:lvl1pPr>
          </a:lstStyle>
          <a:p>
            <a:fld id="{10EF355A-2E3C-4F62-BBBE-126AF7D4214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983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1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8"/>
            <a:ext cx="533527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3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3"/>
            <a:ext cx="2889938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7" tIns="47413" rIns="94827" bIns="4741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44D168-4BD9-4759-B162-49C31E56C871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210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/>
              <a:t>Bis hier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13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Hier: evtl.</a:t>
            </a:r>
            <a:r>
              <a:rPr lang="de-DE" baseline="0" dirty="0"/>
              <a:t> ergänzen Schlüsselwort </a:t>
            </a:r>
            <a:r>
              <a:rPr lang="de-DE" baseline="0" dirty="0" err="1"/>
              <a:t>protected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Ein </a:t>
            </a:r>
            <a:r>
              <a:rPr lang="de-DE" baseline="0" dirty="0" err="1"/>
              <a:t>Konstruktor</a:t>
            </a:r>
            <a:r>
              <a:rPr lang="de-DE" baseline="0" dirty="0"/>
              <a:t>, eine Methode oder ein Attribut können mit dem Schlüsselwort </a:t>
            </a:r>
            <a:r>
              <a:rPr lang="de-DE" baseline="0" dirty="0" err="1"/>
              <a:t>protected</a:t>
            </a:r>
            <a:r>
              <a:rPr lang="de-DE" baseline="0" dirty="0"/>
              <a:t> deklariert werden  =&gt; dann kann von allen Unterklassen und von allen Klassen innerhalb desselben Pakets darauf zugegriffen werden (in UML: #)</a:t>
            </a:r>
          </a:p>
          <a:p>
            <a:endParaRPr lang="de-DE" baseline="0" dirty="0"/>
          </a:p>
          <a:p>
            <a:r>
              <a:rPr lang="de-DE" baseline="0" dirty="0"/>
              <a:t>Hinweis: Attribute sollten generell als private deklariert werden, um das Geheimnisprinzip zu bewahren. Aus </a:t>
            </a:r>
            <a:r>
              <a:rPr lang="de-DE" baseline="0" dirty="0" err="1"/>
              <a:t>Unteklassen</a:t>
            </a:r>
            <a:r>
              <a:rPr lang="de-DE" baseline="0" dirty="0"/>
              <a:t> heraus kann dann nicht direkt auf die Attribute zugegriffen werden, sondern nur über die Methoden, die dann als </a:t>
            </a:r>
            <a:r>
              <a:rPr lang="de-DE" baseline="0" dirty="0" err="1"/>
              <a:t>protected</a:t>
            </a:r>
            <a:r>
              <a:rPr lang="de-DE" baseline="0" dirty="0"/>
              <a:t> oder public deklariert werden müssen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6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Inheritance-Vorlesung-01-People/edu.hm.cs.swe2.inheritance.people/Person.java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2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48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845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Inheritance-Vorlesung-01-People/edu.hm.cs.swe2.inheritance.people/Main.java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63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Inheritance-Vorlesung-01-People/edu.hm.cs.swe2.inheritance.people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55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6938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Bis hier.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26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157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00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569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43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513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237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112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Inheritance-Vorlesung-02-People/edu.hm.cs.swe2.inheritance.people.constructor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850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38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10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Generalisierung</a:t>
            </a:r>
            <a:r>
              <a:rPr lang="de-DE" baseline="0" dirty="0"/>
              <a:t> ermöglicht es, gemeinsame Eigenschaften und Verhaltensweisen von Klassen in einer allgemeinen Klasse (der Oberklasse) zusammenzufassen. </a:t>
            </a:r>
          </a:p>
          <a:p>
            <a:r>
              <a:rPr lang="de-DE" baseline="0" dirty="0"/>
              <a:t>Dabei muss immer gelten: Jedes Objekt der Unterklasse „ist ein (</a:t>
            </a:r>
            <a:r>
              <a:rPr lang="de-DE" baseline="0" dirty="0" err="1"/>
              <a:t>is</a:t>
            </a:r>
            <a:r>
              <a:rPr lang="de-DE" baseline="0" dirty="0"/>
              <a:t> a) „ Objekt der Oberklasse, sonst handelt es sich nicht um eine wirkliche Generalisierung bzw. Verallgemeinerung.</a:t>
            </a:r>
          </a:p>
          <a:p>
            <a:endParaRPr lang="de-DE" baseline="0" dirty="0"/>
          </a:p>
          <a:p>
            <a:r>
              <a:rPr lang="de-DE" baseline="0" dirty="0"/>
              <a:t>Klassen können spezialisiert werden, d.h. eine Klasse bekommt eine Unterklasse. Sie enthält zusätzliche Attribute und / oder Operationen der bisherigen Klasse)</a:t>
            </a:r>
          </a:p>
          <a:p>
            <a:r>
              <a:rPr lang="de-DE" baseline="0" dirty="0"/>
              <a:t>Muss eine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204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Bezug auf Vererbung: Soll</a:t>
            </a:r>
            <a:r>
              <a:rPr lang="de-DE" baseline="0" dirty="0"/>
              <a:t> es von einer Oberklasse keine Objekt geben, dann wird diese durch </a:t>
            </a:r>
            <a:r>
              <a:rPr lang="de-DE" baseline="0" dirty="0" err="1"/>
              <a:t>abstract</a:t>
            </a:r>
            <a:r>
              <a:rPr lang="de-DE" baseline="0" dirty="0"/>
              <a:t> gekennzeichnet.</a:t>
            </a:r>
          </a:p>
          <a:p>
            <a:endParaRPr lang="de-DE" baseline="0" dirty="0"/>
          </a:p>
          <a:p>
            <a:r>
              <a:rPr lang="de-DE" baseline="0" dirty="0"/>
              <a:t>Von einer Klasse, die als </a:t>
            </a:r>
            <a:r>
              <a:rPr lang="de-DE" baseline="0" dirty="0" err="1"/>
              <a:t>abstract</a:t>
            </a:r>
            <a:r>
              <a:rPr lang="de-DE" baseline="0" dirty="0"/>
              <a:t> gekennzeichnet ist, können keine Objekte erzeugt werden. Wenn Sie den </a:t>
            </a:r>
            <a:r>
              <a:rPr lang="de-DE" baseline="0" dirty="0" err="1"/>
              <a:t>Konstruktor</a:t>
            </a:r>
            <a:r>
              <a:rPr lang="de-DE" baseline="0" dirty="0"/>
              <a:t> einer abstrakten Klassen aufrufen erhalten sie eine Fehlermeldung. </a:t>
            </a:r>
          </a:p>
          <a:p>
            <a:r>
              <a:rPr lang="de-DE" baseline="0" dirty="0"/>
              <a:t>Eine abstrakte Klasse besitz i.d.R. Konstruktoren, die jedoch nur von den Unterklassen aufgerufen werden können. Voraussetzung dazu ist, dass die Konstruktoren als public oder </a:t>
            </a:r>
            <a:r>
              <a:rPr lang="de-DE" baseline="0" dirty="0" err="1"/>
              <a:t>protected</a:t>
            </a:r>
            <a:r>
              <a:rPr lang="de-DE" baseline="0" dirty="0"/>
              <a:t> gekennzeichnet sind.</a:t>
            </a:r>
          </a:p>
          <a:p>
            <a:endParaRPr lang="de-DE" baseline="0" dirty="0"/>
          </a:p>
          <a:p>
            <a:r>
              <a:rPr lang="de-DE" dirty="0"/>
              <a:t>Eigenschaften: </a:t>
            </a:r>
          </a:p>
          <a:p>
            <a:pPr lvl="1"/>
            <a:r>
              <a:rPr lang="de-DE" dirty="0"/>
              <a:t>Mindestens eine abstrakte Operation </a:t>
            </a:r>
          </a:p>
          <a:p>
            <a:pPr lvl="2"/>
            <a:r>
              <a:rPr lang="de-DE" dirty="0"/>
              <a:t>Definiert nur Methodensignatur ohne Implementierung </a:t>
            </a:r>
          </a:p>
          <a:p>
            <a:pPr lvl="2"/>
            <a:r>
              <a:rPr lang="de-DE" dirty="0"/>
              <a:t>Spezifiziert lediglich die Schnittstelle</a:t>
            </a:r>
          </a:p>
          <a:p>
            <a:pPr lvl="1"/>
            <a:r>
              <a:rPr lang="de-DE" dirty="0"/>
              <a:t>Abgeleitete Klassen müssen </a:t>
            </a:r>
            <a:r>
              <a:rPr lang="de-DE" dirty="0">
                <a:solidFill>
                  <a:schemeClr val="accent2"/>
                </a:solidFill>
              </a:rPr>
              <a:t>alle</a:t>
            </a:r>
            <a:r>
              <a:rPr lang="de-DE" dirty="0"/>
              <a:t> abstrakten Operationen der Oberklasse implementieren</a:t>
            </a:r>
          </a:p>
          <a:p>
            <a:pPr lvl="1"/>
            <a:r>
              <a:rPr lang="de-DE" dirty="0"/>
              <a:t>Zusätzlich in abstrakter Klasse auch konkrete Methoden möglich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135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772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263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Plus anschließend Aufgabe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83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 hier;  </a:t>
            </a:r>
            <a:r>
              <a:rPr lang="de-DE"/>
              <a:t>braucht Beispiel!</a:t>
            </a:r>
          </a:p>
          <a:p>
            <a:r>
              <a:rPr lang="de-DE" dirty="0"/>
              <a:t>Oder auch Verdeckung genannt</a:t>
            </a:r>
            <a:r>
              <a:rPr lang="de-DE" baseline="0" dirty="0"/>
              <a:t> -&gt; Kapitel 5 – Seite 58</a:t>
            </a:r>
          </a:p>
          <a:p>
            <a:endParaRPr lang="de-DE" baseline="0" dirty="0"/>
          </a:p>
          <a:p>
            <a:r>
              <a:rPr lang="de-DE" baseline="0" dirty="0"/>
              <a:t>Verschattet = verdeckt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450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430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7381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039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8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Extrahieren gemeinsamer Merkmale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4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90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918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Inheritance-Vorlesung-03-People/edu.hm.cs.swe2.inheritance.people.modify/Woman.java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698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693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-Methoden bieten zum Teil nur minimale Funktionalität:</a:t>
            </a:r>
          </a:p>
          <a:p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toString</a:t>
            </a:r>
            <a:r>
              <a:rPr lang="de-DE" dirty="0"/>
              <a:t> liefert einen String der Form</a:t>
            </a:r>
          </a:p>
          <a:p>
            <a:r>
              <a:rPr lang="de-DE" dirty="0"/>
              <a:t>    </a:t>
            </a:r>
            <a:r>
              <a:rPr lang="de-DE" dirty="0" err="1"/>
              <a:t>classname@hashcode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equals</a:t>
            </a:r>
            <a:r>
              <a:rPr lang="de-DE" dirty="0"/>
              <a:t> prüft Identität (wie der Vergleich mit ==), nicht logische Gleichheit</a:t>
            </a:r>
          </a:p>
          <a:p>
            <a:r>
              <a:rPr lang="de-DE" dirty="0"/>
              <a:t>    </a:t>
            </a:r>
            <a:r>
              <a:rPr lang="de-DE" dirty="0" err="1"/>
              <a:t>hashCode</a:t>
            </a:r>
            <a:r>
              <a:rPr lang="de-DE" dirty="0"/>
              <a:t> bezieht sich auf Speicheradresse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886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Deklaration gilt für</a:t>
            </a:r>
            <a:r>
              <a:rPr lang="de-DE" baseline="0" dirty="0"/>
              <a:t> alle Komponenten, d.h. Attribute, Operationen und jeder Konstruktoren.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622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Deklaration gilt für</a:t>
            </a:r>
            <a:r>
              <a:rPr lang="de-DE" baseline="0" dirty="0"/>
              <a:t> alle Komponenten, d.h. Attribute, Operationen und </a:t>
            </a:r>
            <a:r>
              <a:rPr lang="de-DE" baseline="0"/>
              <a:t>jeder Konstruktoren.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02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38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9409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Umsetzung in Programmiersprachen</a:t>
            </a:r>
          </a:p>
          <a:p>
            <a:pPr lvl="1"/>
            <a:r>
              <a:rPr lang="de-DE" dirty="0"/>
              <a:t>Direkte Unterstützung in Java und </a:t>
            </a:r>
            <a:r>
              <a:rPr lang="de-DE" dirty="0" err="1"/>
              <a:t>VisualBasic</a:t>
            </a:r>
            <a:endParaRPr lang="de-DE" dirty="0"/>
          </a:p>
          <a:p>
            <a:pPr lvl="1"/>
            <a:r>
              <a:rPr lang="de-DE" dirty="0"/>
              <a:t>Realisiert durch Vererbung in C++, Eiffel und Smalltalk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1781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435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985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8969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1" dirty="0"/>
              <a:t>Quelltext: Inheritance-Vorlesung-04-People/edu.hm.cs.swe2.inheritance.people.interfaces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5071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24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37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folgende Kapitel 5 zeigt dann wie die Objektorientierung in Java umgesetzt wird.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8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52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D168-4BD9-4759-B162-49C31E56C87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15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aseline="0">
                <a:solidFill>
                  <a:schemeClr val="accent2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268688"/>
            <a:ext cx="6400800" cy="17526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02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212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92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72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0213" y="274638"/>
            <a:ext cx="2176462" cy="610711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76988" cy="610711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7474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529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cs typeface="Arial" pitchFamily="34" charset="0"/>
              </a:defRPr>
            </a:lvl1pPr>
            <a:lvl2pPr>
              <a:defRPr baseline="0">
                <a:latin typeface="Calibri" panose="020F0502020204030204" pitchFamily="34" charset="0"/>
                <a:cs typeface="Arial" pitchFamily="34" charset="0"/>
              </a:defRPr>
            </a:lvl2pPr>
            <a:lvl3pPr>
              <a:defRPr baseline="0">
                <a:latin typeface="Calibri" panose="020F0502020204030204" pitchFamily="34" charset="0"/>
                <a:cs typeface="Arial" pitchFamily="34" charset="0"/>
              </a:defRPr>
            </a:lvl3pPr>
            <a:lvl4pPr>
              <a:defRPr baseline="0">
                <a:latin typeface="Calibri" panose="020F0502020204030204" pitchFamily="34" charset="0"/>
                <a:cs typeface="Arial" pitchFamily="34" charset="0"/>
              </a:defRPr>
            </a:lvl4pPr>
            <a:lvl5pPr>
              <a:defRPr baseline="0">
                <a:latin typeface="Calibri" panose="020F0502020204030204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867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44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59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67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9950" y="1412875"/>
            <a:ext cx="42767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35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4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29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093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58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274638"/>
            <a:ext cx="54070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97575" y="6524625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fld id="{D1265ACD-8CF3-4A2A-A304-86FCF731DD9B}" type="slidenum">
              <a:rPr lang="de-DE" sz="1000">
                <a:solidFill>
                  <a:srgbClr val="FF9A00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de-DE" sz="1000" dirty="0">
                <a:solidFill>
                  <a:srgbClr val="FF9A00"/>
                </a:solidFill>
              </a:rPr>
              <a:t>    </a:t>
            </a:r>
          </a:p>
        </p:txBody>
      </p:sp>
      <p:pic>
        <p:nvPicPr>
          <p:cNvPr id="10247" name="Picture 7" descr="RZ_logo_FH_RGB_web3_kleine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8913"/>
            <a:ext cx="2665412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8" name="Rectangle 8"/>
          <p:cNvSpPr>
            <a:spLocks noChangeArrowheads="1"/>
          </p:cNvSpPr>
          <p:nvPr userDrawn="1"/>
        </p:nvSpPr>
        <p:spPr bwMode="auto">
          <a:xfrm>
            <a:off x="3146426" y="6500812"/>
            <a:ext cx="189413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1000" dirty="0">
                <a:solidFill>
                  <a:srgbClr val="FF9A00"/>
                </a:solidFill>
              </a:rPr>
              <a:t>Förster/Riedhammer/Tilly </a:t>
            </a:r>
          </a:p>
        </p:txBody>
      </p:sp>
      <p:sp>
        <p:nvSpPr>
          <p:cNvPr id="10249" name="Line 9"/>
          <p:cNvSpPr>
            <a:spLocks noChangeShapeType="1"/>
          </p:cNvSpPr>
          <p:nvPr userDrawn="1"/>
        </p:nvSpPr>
        <p:spPr bwMode="auto">
          <a:xfrm>
            <a:off x="36513" y="6443663"/>
            <a:ext cx="91440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dirty="0"/>
          </a:p>
        </p:txBody>
      </p:sp>
      <p:sp>
        <p:nvSpPr>
          <p:cNvPr id="10250" name="Line 10"/>
          <p:cNvSpPr>
            <a:spLocks noChangeShapeType="1"/>
          </p:cNvSpPr>
          <p:nvPr userDrawn="1"/>
        </p:nvSpPr>
        <p:spPr bwMode="auto">
          <a:xfrm>
            <a:off x="0" y="1196975"/>
            <a:ext cx="9180513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444208" y="6480001"/>
            <a:ext cx="2016224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/>
          <a:p>
            <a:pPr>
              <a:spcBef>
                <a:spcPct val="50000"/>
              </a:spcBef>
            </a:pPr>
            <a:r>
              <a:rPr lang="de-DE" sz="1000" dirty="0">
                <a:solidFill>
                  <a:srgbClr val="FF9A00"/>
                </a:solidFill>
              </a:rPr>
              <a:t>Kapitel</a:t>
            </a:r>
            <a:r>
              <a:rPr lang="de-DE" sz="1000" baseline="0" dirty="0">
                <a:solidFill>
                  <a:srgbClr val="FF9A00"/>
                </a:solidFill>
              </a:rPr>
              <a:t> 11: </a:t>
            </a:r>
            <a:r>
              <a:rPr lang="de-DE" sz="1000" dirty="0">
                <a:solidFill>
                  <a:srgbClr val="FF9A00"/>
                </a:solidFill>
              </a:rPr>
              <a:t> Vererbung</a:t>
            </a: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251519" y="6480001"/>
            <a:ext cx="26440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en-US" sz="1000" dirty="0" err="1">
                <a:solidFill>
                  <a:srgbClr val="FF9A00"/>
                </a:solidFill>
                <a:cs typeface="Arial" charset="0"/>
              </a:rPr>
              <a:t>Objektorientiertes</a:t>
            </a:r>
            <a:r>
              <a:rPr lang="en-US" sz="1000" dirty="0">
                <a:solidFill>
                  <a:srgbClr val="FF9A00"/>
                </a:solidFill>
                <a:cs typeface="Arial" charset="0"/>
              </a:rPr>
              <a:t> </a:t>
            </a:r>
            <a:r>
              <a:rPr lang="en-US" sz="1000" dirty="0" err="1">
                <a:solidFill>
                  <a:srgbClr val="FF9A00"/>
                </a:solidFill>
                <a:cs typeface="Arial" charset="0"/>
              </a:rPr>
              <a:t>Programmieren</a:t>
            </a:r>
            <a:r>
              <a:rPr lang="en-US" sz="1000" dirty="0">
                <a:solidFill>
                  <a:srgbClr val="FF9A00"/>
                </a:solidFill>
                <a:cs typeface="Arial" charset="0"/>
              </a:rPr>
              <a:t> (OOP)</a:t>
            </a:r>
            <a:endParaRPr lang="de-DE" sz="1000" dirty="0">
              <a:solidFill>
                <a:srgbClr val="FF9A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5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4" r:id="rId9"/>
    <p:sldLayoutId id="2147483658" r:id="rId10"/>
    <p:sldLayoutId id="2147483659" r:id="rId11"/>
    <p:sldLayoutId id="2147483660" r:id="rId12"/>
    <p:sldLayoutId id="2147483661" r:id="rId13"/>
    <p:sldLayoutId id="2147483666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 baseline="0">
          <a:solidFill>
            <a:schemeClr val="accent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Ø"/>
        <a:defRPr sz="2400" baseline="0">
          <a:solidFill>
            <a:schemeClr val="tx1"/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°"/>
        <a:defRPr sz="2200" baseline="0">
          <a:solidFill>
            <a:schemeClr val="tx1"/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A00"/>
        </a:buClr>
        <a:buSzPct val="75000"/>
        <a:buFont typeface="Wingdings" pitchFamily="2" charset="2"/>
        <a:buChar char="±"/>
        <a:defRPr sz="2000" baseline="0">
          <a:solidFill>
            <a:schemeClr val="tx1"/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 baseline="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baseline="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09A390-9307-484F-BA69-FDFD13E62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215F044-29B3-CA40-8ED6-4E93213C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274498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br>
              <a:rPr lang="de-DE" dirty="0"/>
            </a:br>
            <a:endParaRPr lang="de-DE" dirty="0"/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36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mögliche Vorgehensweisen: </a:t>
            </a:r>
          </a:p>
          <a:p>
            <a:pPr lvl="1"/>
            <a:r>
              <a:rPr lang="de-DE" dirty="0" err="1">
                <a:solidFill>
                  <a:schemeClr val="accent2"/>
                </a:solidFill>
              </a:rPr>
              <a:t>Bottom-up</a:t>
            </a:r>
            <a:r>
              <a:rPr lang="de-DE" dirty="0"/>
              <a:t>: Vom Speziellen zum Allgemeinen 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Top-down</a:t>
            </a:r>
            <a:r>
              <a:rPr lang="de-DE" dirty="0"/>
              <a:t>: Vom Allgemeinen zum Speziellen 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Wann nimmt man was?</a:t>
            </a:r>
          </a:p>
          <a:p>
            <a:pPr lvl="1"/>
            <a:r>
              <a:rPr lang="de-DE" dirty="0" err="1"/>
              <a:t>Bottom-up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Wenn Gemeinsamkeiten erst in teilfertiger Lösung auffallen</a:t>
            </a:r>
          </a:p>
          <a:p>
            <a:pPr lvl="1"/>
            <a:r>
              <a:rPr lang="de-DE" dirty="0"/>
              <a:t>Top-down:</a:t>
            </a:r>
            <a:br>
              <a:rPr lang="de-DE" dirty="0"/>
            </a:br>
            <a:r>
              <a:rPr lang="de-DE" dirty="0"/>
              <a:t>Wenn man schon vorab weiß, dass es Gemeinsamkeiten gibt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00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07505" y="5877124"/>
            <a:ext cx="8928992" cy="576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– </a:t>
            </a:r>
            <a:r>
              <a:rPr lang="de-DE" dirty="0" err="1"/>
              <a:t>Bottom-up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05850" cy="4968875"/>
          </a:xfrm>
        </p:spPr>
        <p:txBody>
          <a:bodyPr/>
          <a:lstStyle/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Zunächst einzelne Klassen modellieren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Redundanzen feststellen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Gemeinsamkeiten auslagern in Oberklasse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Ursprüngliche Klassen von Oberklasse ableiten und "ausmisten"</a:t>
            </a:r>
          </a:p>
          <a:p>
            <a:endParaRPr lang="de-DE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07505" y="5013524"/>
            <a:ext cx="8928992" cy="576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2165" y="4724599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Fußballfan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2165" y="5011936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endParaRPr lang="de-DE" sz="2000" dirty="0">
              <a:latin typeface="+mn-lt"/>
            </a:endParaRP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alter</a:t>
            </a: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lieblingsVerein</a:t>
            </a:r>
            <a:endParaRPr lang="de-DE" sz="2000" dirty="0">
              <a:latin typeface="+mn-lt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011615" y="4724599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 err="1"/>
              <a:t>Schuhefan</a:t>
            </a:r>
            <a:endParaRPr lang="de-DE" sz="2000" b="1" dirty="0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011615" y="5011936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endParaRPr lang="de-DE" sz="2000" dirty="0">
              <a:latin typeface="+mn-lt"/>
            </a:endParaRP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alter</a:t>
            </a:r>
          </a:p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anzahlSchuhpaare</a:t>
            </a:r>
            <a:endParaRPr lang="de-DE" sz="2000" dirty="0">
              <a:latin typeface="+mn-lt"/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131890" y="2852936"/>
            <a:ext cx="28797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Mensch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31890" y="3140274"/>
            <a:ext cx="2879725" cy="576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  <a:buFontTx/>
              <a:buChar char="-"/>
            </a:pPr>
            <a:r>
              <a:rPr lang="de-DE" sz="2000" dirty="0"/>
              <a:t> </a:t>
            </a:r>
            <a:r>
              <a:rPr lang="de-DE" sz="2000" dirty="0" err="1">
                <a:latin typeface="+mn-lt"/>
              </a:rPr>
              <a:t>name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- alter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131890" y="3716536"/>
            <a:ext cx="2879725" cy="5762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latin typeface="+mn-lt"/>
              </a:rPr>
              <a:t>schlafen()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essen()</a:t>
            </a:r>
          </a:p>
        </p:txBody>
      </p:sp>
      <p:sp>
        <p:nvSpPr>
          <p:cNvPr id="13" name="Freeform 24"/>
          <p:cNvSpPr>
            <a:spLocks/>
          </p:cNvSpPr>
          <p:nvPr/>
        </p:nvSpPr>
        <p:spPr bwMode="auto">
          <a:xfrm>
            <a:off x="4489202" y="4292799"/>
            <a:ext cx="144463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25"/>
          <p:cNvCxnSpPr>
            <a:cxnSpLocks noChangeShapeType="1"/>
            <a:stCxn id="6" idx="0"/>
            <a:endCxn id="13" idx="4"/>
          </p:cNvCxnSpPr>
          <p:nvPr/>
        </p:nvCxnSpPr>
        <p:spPr bwMode="auto">
          <a:xfrm rot="16200000">
            <a:off x="2983458" y="3145830"/>
            <a:ext cx="287338" cy="287020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6"/>
          <p:cNvCxnSpPr>
            <a:cxnSpLocks noChangeShapeType="1"/>
            <a:stCxn id="8" idx="0"/>
            <a:endCxn id="13" idx="4"/>
          </p:cNvCxnSpPr>
          <p:nvPr/>
        </p:nvCxnSpPr>
        <p:spPr bwMode="auto">
          <a:xfrm rot="5400000" flipH="1">
            <a:off x="5863183" y="3136305"/>
            <a:ext cx="287338" cy="288925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51520" y="5877272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schlafen()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essen()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fussballSchauen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006852" y="5890477"/>
            <a:ext cx="2879725" cy="863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schlafen()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essen()</a:t>
            </a:r>
          </a:p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schuheKaufen</a:t>
            </a:r>
            <a:r>
              <a:rPr lang="de-DE" sz="2000" dirty="0">
                <a:latin typeface="+mn-lt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15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1" build="allAtOnce" animBg="1"/>
      <p:bldP spid="9" grpId="1" build="allAtOnce" animBg="1"/>
      <p:bldP spid="10" grpId="0" animBg="1"/>
      <p:bldP spid="11" grpId="0" animBg="1"/>
      <p:bldP spid="12" grpId="0" animBg="1"/>
      <p:bldP spid="13" grpId="0" animBg="1"/>
      <p:bldP spid="16" grpId="1" build="allAtOnce" animBg="1"/>
      <p:bldP spid="17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– Top-down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05850" cy="4968875"/>
          </a:xfrm>
        </p:spPr>
        <p:txBody>
          <a:bodyPr/>
          <a:lstStyle/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Erst die Gemeinsamkeiten in zentraler Oberklasse definieren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Spezialisierende Klassen definieren, von Oberklasse ableiten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Dann die Spezifika der abgeleiteten Klassen definieren</a:t>
            </a:r>
          </a:p>
          <a:p>
            <a:pPr marL="723900" lvl="1" indent="-457200">
              <a:buFont typeface="Wingdings 2" pitchFamily="18" charset="2"/>
              <a:buAutoNum type="arabicPeriod"/>
            </a:pPr>
            <a:r>
              <a:rPr lang="de-DE" dirty="0"/>
              <a:t>Gegebenenfalls Zahl der abgeleiteten Klassen sukzessive erweitern</a:t>
            </a:r>
          </a:p>
          <a:p>
            <a:endParaRPr lang="de-DE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3528" y="4868763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/>
              <a:t>Fußballfan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3528" y="5156100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>
                <a:latin typeface="+mn-lt"/>
              </a:rPr>
              <a:t>- </a:t>
            </a:r>
            <a:r>
              <a:rPr lang="de-DE" sz="2000" dirty="0" err="1">
                <a:latin typeface="+mn-lt"/>
              </a:rPr>
              <a:t>lieblingsVerein</a:t>
            </a:r>
            <a:endParaRPr lang="de-DE" sz="2000" dirty="0">
              <a:latin typeface="+mn-lt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3528" y="5589488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fussballSchauen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082978" y="4868763"/>
            <a:ext cx="2879725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 err="1">
                <a:latin typeface="+mn-lt"/>
              </a:rPr>
              <a:t>Schuhefan</a:t>
            </a:r>
            <a:endParaRPr lang="de-DE" sz="2000" b="1" dirty="0">
              <a:latin typeface="+mn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82978" y="5156100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  <a:buFontTx/>
              <a:buChar char="-"/>
            </a:pPr>
            <a:r>
              <a:rPr lang="de-DE" sz="2000" dirty="0"/>
              <a:t> </a:t>
            </a:r>
            <a:r>
              <a:rPr lang="de-DE" sz="2000" dirty="0" err="1">
                <a:latin typeface="+mn-lt"/>
              </a:rPr>
              <a:t>anzahlSchuhpaare</a:t>
            </a:r>
            <a:endParaRPr lang="de-DE" sz="2000" dirty="0">
              <a:latin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082978" y="5589488"/>
            <a:ext cx="2879725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0"/>
              </a:spcBef>
            </a:pPr>
            <a:r>
              <a:rPr lang="de-DE" sz="2000" dirty="0" err="1">
                <a:latin typeface="+mn-lt"/>
              </a:rPr>
              <a:t>schuheKaufen</a:t>
            </a:r>
            <a:r>
              <a:rPr lang="de-DE" sz="2000" dirty="0">
                <a:latin typeface="+mn-lt"/>
              </a:rPr>
              <a:t>()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203253" y="2997100"/>
            <a:ext cx="28797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latin typeface="+mn-lt"/>
              </a:rPr>
              <a:t>Mensch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03253" y="3284438"/>
            <a:ext cx="2879725" cy="5762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  <a:buFontTx/>
              <a:buChar char="-"/>
            </a:pP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name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- alter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203253" y="3860700"/>
            <a:ext cx="2879725" cy="5762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latin typeface="+mn-lt"/>
              </a:rPr>
              <a:t>schlafen()</a:t>
            </a:r>
            <a:br>
              <a:rPr lang="de-DE" sz="2000" dirty="0">
                <a:latin typeface="+mn-lt"/>
              </a:rPr>
            </a:br>
            <a:r>
              <a:rPr lang="de-DE" sz="2000" dirty="0">
                <a:latin typeface="+mn-lt"/>
              </a:rPr>
              <a:t>essen()</a:t>
            </a:r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4560565" y="4436963"/>
            <a:ext cx="144463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16"/>
          <p:cNvCxnSpPr>
            <a:cxnSpLocks noChangeShapeType="1"/>
            <a:stCxn id="4" idx="0"/>
            <a:endCxn id="13" idx="4"/>
          </p:cNvCxnSpPr>
          <p:nvPr/>
        </p:nvCxnSpPr>
        <p:spPr bwMode="auto">
          <a:xfrm rot="16200000">
            <a:off x="3054821" y="3289994"/>
            <a:ext cx="287338" cy="287020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7"/>
          <p:cNvCxnSpPr>
            <a:cxnSpLocks noChangeShapeType="1"/>
            <a:stCxn id="7" idx="0"/>
            <a:endCxn id="13" idx="4"/>
          </p:cNvCxnSpPr>
          <p:nvPr/>
        </p:nvCxnSpPr>
        <p:spPr bwMode="auto">
          <a:xfrm rot="5400000" flipH="1">
            <a:off x="5934546" y="3280469"/>
            <a:ext cx="287338" cy="2889250"/>
          </a:xfrm>
          <a:prstGeom prst="bentConnector3">
            <a:avLst>
              <a:gd name="adj1" fmla="val 50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529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6" grpId="0" build="allAtOnce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Vererbungsstruktur entwerfen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1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8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Unterklasse </a:t>
            </a:r>
            <a:r>
              <a:rPr lang="de-DE" dirty="0"/>
              <a:t>wird durch das Schlüsselwort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dirty="0"/>
              <a:t> nach dem Klassennamen und gefolgt von dem Namen der Oberklasse spezifiziert</a:t>
            </a:r>
          </a:p>
          <a:p>
            <a:r>
              <a:rPr lang="de-DE" dirty="0"/>
              <a:t>Jede Klasse kann genau eine Oberklasse besitzen </a:t>
            </a:r>
          </a:p>
          <a:p>
            <a:r>
              <a:rPr lang="de-DE" dirty="0"/>
              <a:t>Oberklasse weiß nicht welche Unterklassen zu ihr gehören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Konstruktoren, Methoden oder Attribute können mit dem Schlüsselwort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deklariert werden </a:t>
            </a:r>
          </a:p>
          <a:p>
            <a:pPr lvl="1"/>
            <a:r>
              <a:rPr lang="de-DE" dirty="0"/>
              <a:t>von allen Unterklassen und von allen Klassen innerhalb desselben Pakets kann darauf zugegriffen werden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661248"/>
            <a:ext cx="727280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Achtung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Semantik</a:t>
            </a:r>
            <a:r>
              <a:rPr lang="en-US" dirty="0">
                <a:solidFill>
                  <a:schemeClr val="bg1"/>
                </a:solidFill>
              </a:rPr>
              <a:t> von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z.B</a:t>
            </a:r>
            <a:r>
              <a:rPr lang="en-US" dirty="0">
                <a:solidFill>
                  <a:schemeClr val="bg1"/>
                </a:solidFill>
              </a:rPr>
              <a:t>. C++</a:t>
            </a:r>
          </a:p>
        </p:txBody>
      </p:sp>
    </p:spTree>
    <p:extLst>
      <p:ext uri="{BB962C8B-B14F-4D97-AF65-F5344CB8AC3E}">
        <p14:creationId xmlns:p14="http://schemas.microsoft.com/office/powerpoint/2010/main" val="412693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Sichtbarkeiten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Überblick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4653136"/>
            <a:ext cx="8705850" cy="1800523"/>
          </a:xfrm>
        </p:spPr>
        <p:txBody>
          <a:bodyPr/>
          <a:lstStyle/>
          <a:p>
            <a:r>
              <a:rPr lang="en-US" u="sng" dirty="0"/>
              <a:t>Attribute</a:t>
            </a:r>
            <a:r>
              <a:rPr lang="en-US" dirty="0"/>
              <a:t> in der Regel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außer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  <a:p>
            <a:r>
              <a:rPr lang="en-US" u="sng" dirty="0" err="1"/>
              <a:t>Methoden</a:t>
            </a:r>
            <a:r>
              <a:rPr lang="en-US" dirty="0"/>
              <a:t> in der Regel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außer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86162"/>
              </p:ext>
            </p:extLst>
          </p:nvPr>
        </p:nvGraphicFramePr>
        <p:xfrm>
          <a:off x="1001154" y="1339592"/>
          <a:ext cx="7201495" cy="23774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299">
                  <a:extLst>
                    <a:ext uri="{9D8B030D-6E8A-4147-A177-3AD203B41FA5}">
                      <a16:colId xmlns:a16="http://schemas.microsoft.com/office/drawing/2014/main" val="2530483379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1008977307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2263669823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2505587545"/>
                    </a:ext>
                  </a:extLst>
                </a:gridCol>
                <a:gridCol w="1440299">
                  <a:extLst>
                    <a:ext uri="{9D8B030D-6E8A-4147-A177-3AD203B41FA5}">
                      <a16:colId xmlns:a16="http://schemas.microsoft.com/office/drawing/2014/main" val="17421608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Klasse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Paket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Unterklasse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Welt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1193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FE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40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221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i="1" dirty="0" err="1">
                          <a:effectLst/>
                        </a:rPr>
                        <a:t>kein</a:t>
                      </a:r>
                      <a:r>
                        <a:rPr lang="en-US" i="1" baseline="0" dirty="0">
                          <a:effectLst/>
                        </a:rPr>
                        <a:t> </a:t>
                      </a:r>
                      <a:r>
                        <a:rPr lang="en-US" i="1" baseline="0" dirty="0" err="1">
                          <a:effectLst/>
                        </a:rPr>
                        <a:t>Attribut</a:t>
                      </a:r>
                      <a:endParaRPr lang="en-US" i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35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</a:p>
                  </a:txBody>
                  <a:tcPr anchor="ctr">
                    <a:solidFill>
                      <a:srgbClr val="D3FE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Nein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58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01849" y="393396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/>
              </a:rPr>
              <a:t>http://docs.oracle.com/javase/tutorial/java/javaOO/accesscontrol.html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Definition der Oberklasse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>
                <a:latin typeface="Courier New" pitchFamily="49" charset="0"/>
              </a:rPr>
              <a:t>Person {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Gemeinsame Eigenschaften aller Unterklassen</a:t>
            </a:r>
            <a:br>
              <a:rPr lang="de-DE" sz="2000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String </a:t>
            </a:r>
            <a:r>
              <a:rPr lang="de-DE" sz="2000" dirty="0" err="1">
                <a:latin typeface="Courier New" pitchFamily="49" charset="0"/>
              </a:rPr>
              <a:t>name</a:t>
            </a:r>
            <a:r>
              <a:rPr lang="de-DE" sz="2000" dirty="0">
                <a:latin typeface="Courier New" pitchFamily="49" charset="0"/>
              </a:rPr>
              <a:t>;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age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Gemeinsame Funktionalität aller Unterklassen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sleep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sleep</a:t>
            </a:r>
            <a:r>
              <a:rPr lang="de-DE" sz="2000" dirty="0">
                <a:latin typeface="Courier New" pitchFamily="49" charset="0"/>
              </a:rPr>
              <a:t>: </a:t>
            </a:r>
            <a:r>
              <a:rPr lang="de-DE" sz="2000" dirty="0" err="1">
                <a:latin typeface="Courier New" pitchFamily="49" charset="0"/>
              </a:rPr>
              <a:t>Chrrrrr</a:t>
            </a:r>
            <a:r>
              <a:rPr lang="de-DE" sz="2000" dirty="0">
                <a:latin typeface="Courier New" pitchFamily="49" charset="0"/>
              </a:rPr>
              <a:t>.... </a:t>
            </a:r>
            <a:r>
              <a:rPr lang="de-DE" sz="2000" dirty="0" err="1">
                <a:latin typeface="Courier New" pitchFamily="49" charset="0"/>
              </a:rPr>
              <a:t>chrrrr</a:t>
            </a:r>
            <a:r>
              <a:rPr lang="de-DE" sz="2000" dirty="0">
                <a:latin typeface="Courier New" pitchFamily="49" charset="0"/>
              </a:rPr>
              <a:t>...";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eat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	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eat</a:t>
            </a:r>
            <a:r>
              <a:rPr lang="de-DE" sz="2000" dirty="0">
                <a:latin typeface="Courier New" pitchFamily="49" charset="0"/>
              </a:rPr>
              <a:t>  : </a:t>
            </a:r>
            <a:r>
              <a:rPr lang="de-DE" sz="2000" dirty="0" err="1">
                <a:latin typeface="Courier New" pitchFamily="49" charset="0"/>
              </a:rPr>
              <a:t>Mmmh</a:t>
            </a:r>
            <a:r>
              <a:rPr lang="de-DE" sz="2000" dirty="0">
                <a:latin typeface="Courier New" pitchFamily="49" charset="0"/>
              </a:rPr>
              <a:t>, lecker.";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0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2CDDBE-D063-3845-B301-9262946BC9E9}"/>
              </a:ext>
            </a:extLst>
          </p:cNvPr>
          <p:cNvSpPr/>
          <p:nvPr/>
        </p:nvSpPr>
        <p:spPr>
          <a:xfrm>
            <a:off x="4067944" y="1484784"/>
            <a:ext cx="2304256" cy="43204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Fussballfan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de-DE" sz="2000" dirty="0">
                <a:latin typeface="Courier New" pitchFamily="49" charset="0"/>
              </a:rPr>
              <a:t> Person {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Neues Attribut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private String </a:t>
            </a:r>
            <a:r>
              <a:rPr lang="de-DE" sz="2000" dirty="0" err="1">
                <a:latin typeface="Courier New" pitchFamily="49" charset="0"/>
              </a:rPr>
              <a:t>favoriteClub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 Funktionalität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watchSoccerGame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play</a:t>
            </a:r>
            <a:r>
              <a:rPr lang="de-DE" sz="2000" dirty="0">
                <a:latin typeface="Courier New" pitchFamily="49" charset="0"/>
              </a:rPr>
              <a:t> : ja... Ja... TOOOOOOOR!!!";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Unterklasse definieren (1)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9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58495-E5F1-9C4D-98EF-F260DB29E5D1}"/>
              </a:ext>
            </a:extLst>
          </p:cNvPr>
          <p:cNvSpPr/>
          <p:nvPr/>
        </p:nvSpPr>
        <p:spPr>
          <a:xfrm>
            <a:off x="3779912" y="1484784"/>
            <a:ext cx="2304256" cy="43204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Schuhefan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solidFill>
                  <a:schemeClr val="accent2"/>
                </a:solidFill>
                <a:latin typeface="Courier New" pitchFamily="49" charset="0"/>
              </a:rPr>
              <a:t>extends</a:t>
            </a:r>
            <a:r>
              <a:rPr lang="de-DE" sz="2000" dirty="0">
                <a:latin typeface="Courier New" pitchFamily="49" charset="0"/>
              </a:rPr>
              <a:t> Person {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// Neues Attribut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 private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endParaRPr lang="de-DE" sz="20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B050"/>
                </a:solidFill>
                <a:latin typeface="Courier New" pitchFamily="49" charset="0"/>
              </a:rPr>
              <a:t>  // Neue Funktionalität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itchFamily="49" charset="0"/>
              </a:rPr>
              <a:t> String </a:t>
            </a:r>
            <a:r>
              <a:rPr lang="de-DE" sz="2000" dirty="0" err="1">
                <a:latin typeface="Courier New" pitchFamily="49" charset="0"/>
              </a:rPr>
              <a:t>buyShoes</a:t>
            </a:r>
            <a:r>
              <a:rPr lang="de-DE" sz="2000" dirty="0">
                <a:latin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 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++;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    </a:t>
            </a:r>
            <a:r>
              <a:rPr lang="de-DE" sz="2000" dirty="0" err="1">
                <a:latin typeface="Courier New" pitchFamily="49" charset="0"/>
              </a:rPr>
              <a:t>return</a:t>
            </a:r>
            <a:r>
              <a:rPr lang="de-DE" sz="2000" dirty="0">
                <a:latin typeface="Courier New" pitchFamily="49" charset="0"/>
              </a:rPr>
              <a:t> "</a:t>
            </a:r>
            <a:r>
              <a:rPr lang="de-DE" sz="2000" dirty="0" err="1">
                <a:latin typeface="Courier New" pitchFamily="49" charset="0"/>
              </a:rPr>
              <a:t>shop</a:t>
            </a:r>
            <a:r>
              <a:rPr lang="de-DE" sz="2000" dirty="0">
                <a:latin typeface="Courier New" pitchFamily="49" charset="0"/>
              </a:rPr>
              <a:t> : DIE sind ja schick..., " +</a:t>
            </a:r>
            <a:br>
              <a:rPr lang="de-DE" sz="2000" dirty="0">
                <a:latin typeface="Courier New" pitchFamily="49" charset="0"/>
              </a:rPr>
            </a:br>
            <a:r>
              <a:rPr lang="de-DE" sz="2000" dirty="0">
                <a:latin typeface="Courier New" pitchFamily="49" charset="0"/>
              </a:rPr>
              <a:t>	     "Paar Nummer" + </a:t>
            </a:r>
            <a:r>
              <a:rPr lang="de-DE" sz="2000" dirty="0" err="1">
                <a:latin typeface="Courier New" pitchFamily="49" charset="0"/>
              </a:rPr>
              <a:t>pairsOfShoes</a:t>
            </a:r>
            <a:r>
              <a:rPr lang="de-DE" sz="2000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Implementierung – Unterklasse definieren (2)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9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231293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br>
              <a:rPr lang="de-DE" dirty="0"/>
            </a:br>
            <a:endParaRPr lang="de-DE" dirty="0"/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59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82892" cy="850900"/>
          </a:xfrm>
        </p:spPr>
        <p:txBody>
          <a:bodyPr/>
          <a:lstStyle/>
          <a:p>
            <a:r>
              <a:rPr lang="de-DE" dirty="0"/>
              <a:t>Implementierung – Hauptklasse definieren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9D0AB-B971-844E-8051-E38F52D98165}"/>
              </a:ext>
            </a:extLst>
          </p:cNvPr>
          <p:cNvSpPr/>
          <p:nvPr/>
        </p:nvSpPr>
        <p:spPr>
          <a:xfrm>
            <a:off x="971600" y="2780928"/>
            <a:ext cx="5400600" cy="5760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F84D6-506E-484B-AD26-780242862F6B}"/>
              </a:ext>
            </a:extLst>
          </p:cNvPr>
          <p:cNvSpPr/>
          <p:nvPr/>
        </p:nvSpPr>
        <p:spPr>
          <a:xfrm>
            <a:off x="971600" y="5122513"/>
            <a:ext cx="3816424" cy="62633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9F18E-8594-994C-8370-8F1CB32B8A96}"/>
              </a:ext>
            </a:extLst>
          </p:cNvPr>
          <p:cNvSpPr/>
          <p:nvPr/>
        </p:nvSpPr>
        <p:spPr>
          <a:xfrm>
            <a:off x="971600" y="3670440"/>
            <a:ext cx="3816424" cy="5884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4C2D8-4C3F-944F-AE86-65EF6C76550B}"/>
              </a:ext>
            </a:extLst>
          </p:cNvPr>
          <p:cNvSpPr/>
          <p:nvPr/>
        </p:nvSpPr>
        <p:spPr>
          <a:xfrm>
            <a:off x="5724128" y="1556792"/>
            <a:ext cx="2016224" cy="3258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22F23-CF45-7E48-8B15-47624C06BE89}"/>
              </a:ext>
            </a:extLst>
          </p:cNvPr>
          <p:cNvSpPr/>
          <p:nvPr/>
        </p:nvSpPr>
        <p:spPr>
          <a:xfrm>
            <a:off x="971600" y="4221088"/>
            <a:ext cx="3816424" cy="3258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4021F-2F93-B148-9E4D-61A63BB12719}"/>
              </a:ext>
            </a:extLst>
          </p:cNvPr>
          <p:cNvSpPr/>
          <p:nvPr/>
        </p:nvSpPr>
        <p:spPr>
          <a:xfrm>
            <a:off x="971600" y="5733256"/>
            <a:ext cx="3816424" cy="32584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0646" y="1196752"/>
            <a:ext cx="8705850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person.eat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ff =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sf =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("Das macht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ff.sleep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ff.watchSoccerGame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(ff);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("Das macht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sf.sleep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sf.buyShoes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processPerson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(sf);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7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710884" cy="850900"/>
          </a:xfrm>
        </p:spPr>
        <p:txBody>
          <a:bodyPr/>
          <a:lstStyle/>
          <a:p>
            <a:r>
              <a:rPr lang="de-DE" dirty="0"/>
              <a:t>Implementierung – Ausgabe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des Hauptprogramms</a:t>
            </a:r>
          </a:p>
          <a:p>
            <a:endParaRPr lang="de-DE" dirty="0"/>
          </a:p>
          <a:p>
            <a:pPr marL="400050" lvl="1" indent="0">
              <a:buNone/>
            </a:pPr>
            <a:r>
              <a:rPr lang="de-DE" dirty="0">
                <a:latin typeface="Courier New" pitchFamily="49" charset="0"/>
              </a:rPr>
              <a:t>Das macht </a:t>
            </a:r>
            <a:r>
              <a:rPr lang="de-DE" dirty="0" err="1">
                <a:latin typeface="Courier New" pitchFamily="49" charset="0"/>
              </a:rPr>
              <a:t>Fussballfan</a:t>
            </a:r>
            <a:r>
              <a:rPr lang="de-DE" dirty="0">
                <a:latin typeface="Courier New" pitchFamily="49" charset="0"/>
              </a:rPr>
              <a:t>: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sleep</a:t>
            </a:r>
            <a:r>
              <a:rPr lang="de-DE" dirty="0">
                <a:latin typeface="Courier New" pitchFamily="49" charset="0"/>
              </a:rPr>
              <a:t>: </a:t>
            </a:r>
            <a:r>
              <a:rPr lang="de-DE" dirty="0" err="1">
                <a:latin typeface="Courier New" pitchFamily="49" charset="0"/>
              </a:rPr>
              <a:t>Chrrrrr</a:t>
            </a:r>
            <a:r>
              <a:rPr lang="de-DE" dirty="0">
                <a:latin typeface="Courier New" pitchFamily="49" charset="0"/>
              </a:rPr>
              <a:t>.... </a:t>
            </a:r>
            <a:r>
              <a:rPr lang="de-DE" dirty="0" err="1">
                <a:latin typeface="Courier New" pitchFamily="49" charset="0"/>
              </a:rPr>
              <a:t>chrrrr</a:t>
            </a:r>
            <a:r>
              <a:rPr lang="de-DE" dirty="0">
                <a:latin typeface="Courier New" pitchFamily="49" charset="0"/>
              </a:rPr>
              <a:t>...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eat</a:t>
            </a:r>
            <a:r>
              <a:rPr lang="de-DE" dirty="0">
                <a:latin typeface="Courier New" pitchFamily="49" charset="0"/>
              </a:rPr>
              <a:t>  : </a:t>
            </a:r>
            <a:r>
              <a:rPr lang="de-DE" dirty="0" err="1">
                <a:latin typeface="Courier New" pitchFamily="49" charset="0"/>
              </a:rPr>
              <a:t>Mmmmh</a:t>
            </a:r>
            <a:r>
              <a:rPr lang="de-DE" dirty="0">
                <a:latin typeface="Courier New" pitchFamily="49" charset="0"/>
              </a:rPr>
              <a:t>, lecker.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play</a:t>
            </a:r>
            <a:r>
              <a:rPr lang="de-DE" dirty="0">
                <a:latin typeface="Courier New" pitchFamily="49" charset="0"/>
              </a:rPr>
              <a:t> : Ja... JAA... TOOOOOOOR!!!</a:t>
            </a:r>
          </a:p>
          <a:p>
            <a:pPr marL="400050" lvl="1" indent="0">
              <a:buNone/>
            </a:pPr>
            <a:r>
              <a:rPr lang="de-DE" dirty="0">
                <a:latin typeface="Courier New" pitchFamily="49" charset="0"/>
              </a:rPr>
              <a:t>Das macht </a:t>
            </a:r>
            <a:r>
              <a:rPr lang="de-DE" dirty="0" err="1">
                <a:latin typeface="Courier New" pitchFamily="49" charset="0"/>
              </a:rPr>
              <a:t>Schuhefan</a:t>
            </a:r>
            <a:r>
              <a:rPr lang="de-DE" dirty="0">
                <a:latin typeface="Courier New" pitchFamily="49" charset="0"/>
              </a:rPr>
              <a:t>: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sleep</a:t>
            </a:r>
            <a:r>
              <a:rPr lang="de-DE" dirty="0">
                <a:latin typeface="Courier New" pitchFamily="49" charset="0"/>
              </a:rPr>
              <a:t>: </a:t>
            </a:r>
            <a:r>
              <a:rPr lang="de-DE" dirty="0" err="1">
                <a:latin typeface="Courier New" pitchFamily="49" charset="0"/>
              </a:rPr>
              <a:t>Chrrrrr</a:t>
            </a:r>
            <a:r>
              <a:rPr lang="de-DE" dirty="0">
                <a:latin typeface="Courier New" pitchFamily="49" charset="0"/>
              </a:rPr>
              <a:t>.... </a:t>
            </a:r>
            <a:r>
              <a:rPr lang="de-DE" dirty="0" err="1">
                <a:latin typeface="Courier New" pitchFamily="49" charset="0"/>
              </a:rPr>
              <a:t>chrrrr</a:t>
            </a:r>
            <a:r>
              <a:rPr lang="de-DE" dirty="0">
                <a:latin typeface="Courier New" pitchFamily="49" charset="0"/>
              </a:rPr>
              <a:t>...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eat</a:t>
            </a:r>
            <a:r>
              <a:rPr lang="de-DE" dirty="0">
                <a:latin typeface="Courier New" pitchFamily="49" charset="0"/>
              </a:rPr>
              <a:t>  : </a:t>
            </a:r>
            <a:r>
              <a:rPr lang="de-DE" dirty="0" err="1">
                <a:latin typeface="Courier New" pitchFamily="49" charset="0"/>
              </a:rPr>
              <a:t>Mmmmh</a:t>
            </a:r>
            <a:r>
              <a:rPr lang="de-DE" dirty="0">
                <a:latin typeface="Courier New" pitchFamily="49" charset="0"/>
              </a:rPr>
              <a:t>, lecker.</a:t>
            </a:r>
            <a:br>
              <a:rPr lang="de-DE" dirty="0">
                <a:latin typeface="Courier New" pitchFamily="49" charset="0"/>
              </a:rPr>
            </a:br>
            <a:r>
              <a:rPr lang="de-DE" dirty="0" err="1">
                <a:latin typeface="Courier New" pitchFamily="49" charset="0"/>
              </a:rPr>
              <a:t>shop</a:t>
            </a:r>
            <a:r>
              <a:rPr lang="de-DE" dirty="0">
                <a:latin typeface="Courier New" pitchFamily="49" charset="0"/>
              </a:rPr>
              <a:t> : DIE sind ja schick...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00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Vererbung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2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1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10502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36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05850" cy="4968875"/>
          </a:xfrm>
        </p:spPr>
        <p:txBody>
          <a:bodyPr/>
          <a:lstStyle/>
          <a:p>
            <a:r>
              <a:rPr lang="de-DE" sz="2200" dirty="0">
                <a:solidFill>
                  <a:schemeClr val="accent2"/>
                </a:solidFill>
              </a:rPr>
              <a:t>Einfachvererbung </a:t>
            </a:r>
          </a:p>
          <a:p>
            <a:pPr lvl="1"/>
            <a:r>
              <a:rPr lang="de-DE" sz="2000" dirty="0"/>
              <a:t>Unterklasse erbt von genau einer Oberklasse</a:t>
            </a:r>
          </a:p>
          <a:p>
            <a:r>
              <a:rPr lang="de-DE" sz="2200" dirty="0">
                <a:solidFill>
                  <a:schemeClr val="accent2"/>
                </a:solidFill>
              </a:rPr>
              <a:t>Mehrfachvererbung </a:t>
            </a:r>
          </a:p>
          <a:p>
            <a:pPr lvl="1"/>
            <a:r>
              <a:rPr lang="de-DE" sz="2000" dirty="0"/>
              <a:t>Unterklasse erbt von mehr als einer Oberklasse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8338" y="56122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Unterklasse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8338" y="34659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0834" y="3059668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Einfachvererbung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65082" y="5624909"/>
            <a:ext cx="2159000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Unterklasse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906532" y="3464321"/>
            <a:ext cx="2159000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 n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69613" y="3068960"/>
            <a:ext cx="2542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Mehrfachvererbung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025220" y="3464321"/>
            <a:ext cx="2159000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/>
              <a:t>Oberklasse 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00120" y="3608784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cxnSp>
        <p:nvCxnSpPr>
          <p:cNvPr id="12" name="AutoShape 12"/>
          <p:cNvCxnSpPr>
            <a:cxnSpLocks noChangeShapeType="1"/>
            <a:stCxn id="7" idx="0"/>
            <a:endCxn id="8" idx="2"/>
          </p:cNvCxnSpPr>
          <p:nvPr/>
        </p:nvCxnSpPr>
        <p:spPr bwMode="auto">
          <a:xfrm rot="16200000">
            <a:off x="6554107" y="4183459"/>
            <a:ext cx="1422400" cy="14414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7" idx="0"/>
            <a:endCxn id="10" idx="2"/>
          </p:cNvCxnSpPr>
          <p:nvPr/>
        </p:nvCxnSpPr>
        <p:spPr bwMode="auto">
          <a:xfrm rot="5400000" flipH="1">
            <a:off x="5113451" y="4184253"/>
            <a:ext cx="1422400" cy="14398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4" idx="0"/>
            <a:endCxn id="5" idx="2"/>
          </p:cNvCxnSpPr>
          <p:nvPr/>
        </p:nvCxnSpPr>
        <p:spPr bwMode="auto">
          <a:xfrm rot="16200000">
            <a:off x="1043781" y="4898628"/>
            <a:ext cx="14081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reeform 15"/>
          <p:cNvSpPr>
            <a:spLocks/>
          </p:cNvSpPr>
          <p:nvPr/>
        </p:nvSpPr>
        <p:spPr bwMode="auto">
          <a:xfrm rot="-5400000">
            <a:off x="5032488" y="4184253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 rot="-5400000">
            <a:off x="7913801" y="4184252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 rot="-5400000">
            <a:off x="1677194" y="4185840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4008457" y="2987660"/>
            <a:ext cx="4884024" cy="3343686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 flipV="1">
            <a:off x="3579763" y="3140968"/>
            <a:ext cx="5312717" cy="319037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059832" y="4437459"/>
            <a:ext cx="18972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dirty="0">
                <a:solidFill>
                  <a:srgbClr val="DE3040"/>
                </a:solidFill>
                <a:latin typeface="+mn-lt"/>
              </a:rPr>
              <a:t>In Java ist Erben von</a:t>
            </a:r>
            <a:br>
              <a:rPr lang="de-DE" dirty="0">
                <a:solidFill>
                  <a:srgbClr val="DE3040"/>
                </a:solidFill>
                <a:latin typeface="+mn-lt"/>
              </a:rPr>
            </a:br>
            <a:r>
              <a:rPr lang="de-DE" dirty="0">
                <a:solidFill>
                  <a:srgbClr val="DE3040"/>
                </a:solidFill>
                <a:latin typeface="+mn-lt"/>
              </a:rPr>
              <a:t>mehreren Klassen </a:t>
            </a:r>
            <a:br>
              <a:rPr lang="de-DE" dirty="0">
                <a:solidFill>
                  <a:srgbClr val="DE3040"/>
                </a:solidFill>
                <a:latin typeface="+mn-lt"/>
              </a:rPr>
            </a:br>
            <a:r>
              <a:rPr lang="de-DE" dirty="0">
                <a:solidFill>
                  <a:srgbClr val="DE3040"/>
                </a:solidFill>
                <a:latin typeface="+mn-lt"/>
              </a:rPr>
              <a:t>nicht möglich!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7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494860" cy="850900"/>
          </a:xfrm>
        </p:spPr>
        <p:txBody>
          <a:bodyPr/>
          <a:lstStyle/>
          <a:p>
            <a:r>
              <a:rPr lang="de-DE" dirty="0"/>
              <a:t>Einfachvererbung über mehrere Stufen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06613" y="2420889"/>
            <a:ext cx="2159000" cy="571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Tier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67200" y="1285378"/>
            <a:ext cx="2159000" cy="559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Lebewesen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427788" y="2420888"/>
            <a:ext cx="2159000" cy="571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Pflanze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6388" y="3444130"/>
            <a:ext cx="2159000" cy="5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Gliederfüßer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87700" y="3440955"/>
            <a:ext cx="2159000" cy="511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Wirbeltier</a:t>
            </a: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 rot="-5400000">
            <a:off x="5275262" y="1844030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717800" y="3587005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3187700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Säugetier</a:t>
            </a:r>
          </a:p>
        </p:txBody>
      </p:sp>
      <p:sp>
        <p:nvSpPr>
          <p:cNvPr id="15" name="Freeform 31"/>
          <p:cNvSpPr>
            <a:spLocks/>
          </p:cNvSpPr>
          <p:nvPr/>
        </p:nvSpPr>
        <p:spPr bwMode="auto">
          <a:xfrm rot="-5400000">
            <a:off x="4217372" y="3954219"/>
            <a:ext cx="101243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306388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Fisch</a:t>
            </a: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6067425" y="4507731"/>
            <a:ext cx="2159000" cy="509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Vogel</a:t>
            </a: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2717800" y="4652193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5599113" y="4652193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25" name="Rectangle 41"/>
          <p:cNvSpPr>
            <a:spLocks noChangeArrowheads="1"/>
          </p:cNvSpPr>
          <p:nvPr/>
        </p:nvSpPr>
        <p:spPr bwMode="auto">
          <a:xfrm>
            <a:off x="3187700" y="5517232"/>
            <a:ext cx="2159000" cy="50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r>
              <a:rPr lang="de-DE" sz="2400" dirty="0">
                <a:latin typeface="+mn-lt"/>
              </a:rPr>
              <a:t>Mensch</a:t>
            </a:r>
          </a:p>
        </p:txBody>
      </p:sp>
      <p:sp>
        <p:nvSpPr>
          <p:cNvPr id="26" name="Freeform 42"/>
          <p:cNvSpPr>
            <a:spLocks/>
          </p:cNvSpPr>
          <p:nvPr/>
        </p:nvSpPr>
        <p:spPr bwMode="auto">
          <a:xfrm rot="-5400000">
            <a:off x="4217372" y="5000678"/>
            <a:ext cx="101243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2717800" y="5690270"/>
            <a:ext cx="252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...</a:t>
            </a:r>
            <a:endParaRPr lang="de-DE" sz="2400" dirty="0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5599113" y="5690270"/>
            <a:ext cx="252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...</a:t>
            </a:r>
            <a:endParaRPr lang="de-DE" sz="2400"/>
          </a:p>
        </p:txBody>
      </p:sp>
      <p:sp>
        <p:nvSpPr>
          <p:cNvPr id="32" name="Freeform 24"/>
          <p:cNvSpPr>
            <a:spLocks/>
          </p:cNvSpPr>
          <p:nvPr/>
        </p:nvSpPr>
        <p:spPr bwMode="auto">
          <a:xfrm rot="-5400000">
            <a:off x="3132634" y="2996158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33" name="AutoShape 19"/>
          <p:cNvCxnSpPr>
            <a:cxnSpLocks noChangeShapeType="1"/>
          </p:cNvCxnSpPr>
          <p:nvPr/>
        </p:nvCxnSpPr>
        <p:spPr bwMode="auto">
          <a:xfrm rot="5400000" flipH="1">
            <a:off x="6228556" y="1108572"/>
            <a:ext cx="398463" cy="2159000"/>
          </a:xfrm>
          <a:prstGeom prst="bentConnector3">
            <a:avLst>
              <a:gd name="adj1" fmla="val 5019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4"/>
          <p:cNvCxnSpPr>
            <a:cxnSpLocks noChangeShapeType="1"/>
          </p:cNvCxnSpPr>
          <p:nvPr/>
        </p:nvCxnSpPr>
        <p:spPr bwMode="auto">
          <a:xfrm rot="16200000">
            <a:off x="4067969" y="1106985"/>
            <a:ext cx="398463" cy="2162175"/>
          </a:xfrm>
          <a:prstGeom prst="bentConnector3">
            <a:avLst>
              <a:gd name="adj1" fmla="val 5019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3"/>
          <p:cNvCxnSpPr>
            <a:cxnSpLocks noChangeShapeType="1"/>
          </p:cNvCxnSpPr>
          <p:nvPr/>
        </p:nvCxnSpPr>
        <p:spPr bwMode="auto">
          <a:xfrm rot="16200000">
            <a:off x="2091804" y="2379192"/>
            <a:ext cx="422275" cy="18018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2"/>
          <p:cNvCxnSpPr>
            <a:cxnSpLocks noChangeShapeType="1"/>
          </p:cNvCxnSpPr>
          <p:nvPr/>
        </p:nvCxnSpPr>
        <p:spPr bwMode="auto">
          <a:xfrm rot="5400000" flipH="1">
            <a:off x="3534668" y="2738760"/>
            <a:ext cx="419100" cy="10795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6"/>
          <p:cNvCxnSpPr>
            <a:cxnSpLocks noChangeShapeType="1"/>
          </p:cNvCxnSpPr>
          <p:nvPr/>
        </p:nvCxnSpPr>
        <p:spPr bwMode="auto">
          <a:xfrm rot="16200000">
            <a:off x="2621756" y="2841204"/>
            <a:ext cx="411163" cy="2882900"/>
          </a:xfrm>
          <a:prstGeom prst="bentConnector3">
            <a:avLst>
              <a:gd name="adj1" fmla="val 5019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8"/>
          <p:cNvCxnSpPr>
            <a:cxnSpLocks noChangeShapeType="1"/>
          </p:cNvCxnSpPr>
          <p:nvPr/>
        </p:nvCxnSpPr>
        <p:spPr bwMode="auto">
          <a:xfrm rot="5400000" flipH="1">
            <a:off x="5502275" y="2843585"/>
            <a:ext cx="411163" cy="2878137"/>
          </a:xfrm>
          <a:prstGeom prst="bentConnector3">
            <a:avLst>
              <a:gd name="adj1" fmla="val 5019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43"/>
          <p:cNvCxnSpPr>
            <a:cxnSpLocks noChangeShapeType="1"/>
          </p:cNvCxnSpPr>
          <p:nvPr/>
        </p:nvCxnSpPr>
        <p:spPr bwMode="auto">
          <a:xfrm rot="16200000">
            <a:off x="4086324" y="5319588"/>
            <a:ext cx="3937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42"/>
          <p:cNvCxnSpPr/>
          <p:nvPr/>
        </p:nvCxnSpPr>
        <p:spPr>
          <a:xfrm>
            <a:off x="4283968" y="4297735"/>
            <a:ext cx="0" cy="211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8141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Einfach- und Mehrfachvererbung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563938" y="520382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Amphibienfahrzeug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719763" y="376237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Wasserfahrzeug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403350" y="3762375"/>
            <a:ext cx="2879725" cy="719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Landfahrzeug</a:t>
            </a:r>
          </a:p>
        </p:txBody>
      </p:sp>
      <p:cxnSp>
        <p:nvCxnSpPr>
          <p:cNvPr id="7" name="AutoShape 11"/>
          <p:cNvCxnSpPr>
            <a:cxnSpLocks noChangeShapeType="1"/>
            <a:stCxn id="4" idx="0"/>
            <a:endCxn id="10" idx="4"/>
          </p:cNvCxnSpPr>
          <p:nvPr/>
        </p:nvCxnSpPr>
        <p:spPr bwMode="auto">
          <a:xfrm rot="16200000">
            <a:off x="5806281" y="3836194"/>
            <a:ext cx="555625" cy="2160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12"/>
          <p:cNvCxnSpPr>
            <a:cxnSpLocks noChangeShapeType="1"/>
            <a:stCxn id="4" idx="0"/>
            <a:endCxn id="9" idx="4"/>
          </p:cNvCxnSpPr>
          <p:nvPr/>
        </p:nvCxnSpPr>
        <p:spPr bwMode="auto">
          <a:xfrm rot="5400000" flipH="1">
            <a:off x="3646487" y="3836988"/>
            <a:ext cx="555625" cy="21590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reeform 14"/>
          <p:cNvSpPr>
            <a:spLocks/>
          </p:cNvSpPr>
          <p:nvPr/>
        </p:nvSpPr>
        <p:spPr bwMode="auto">
          <a:xfrm rot="-5400000">
            <a:off x="2772569" y="4483894"/>
            <a:ext cx="142875" cy="144463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rot="-5400000">
            <a:off x="7092156" y="4483895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3544888" y="2322513"/>
            <a:ext cx="2879725" cy="719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72000" tIns="0" rIns="0" bIns="0" anchor="ctr" anchorCtr="1"/>
          <a:lstStyle/>
          <a:p>
            <a:pPr algn="ctr"/>
            <a:r>
              <a:rPr lang="de-DE" sz="2400" dirty="0">
                <a:latin typeface="+mn-lt"/>
              </a:rPr>
              <a:t>Amphibienfahrzeug</a:t>
            </a:r>
          </a:p>
        </p:txBody>
      </p:sp>
      <p:cxnSp>
        <p:nvCxnSpPr>
          <p:cNvPr id="12" name="AutoShape 29"/>
          <p:cNvCxnSpPr>
            <a:cxnSpLocks noChangeShapeType="1"/>
            <a:stCxn id="6" idx="0"/>
            <a:endCxn id="13" idx="4"/>
          </p:cNvCxnSpPr>
          <p:nvPr/>
        </p:nvCxnSpPr>
        <p:spPr bwMode="auto">
          <a:xfrm rot="16200000">
            <a:off x="3645695" y="2393156"/>
            <a:ext cx="557212" cy="2162175"/>
          </a:xfrm>
          <a:prstGeom prst="bentConnector3">
            <a:avLst>
              <a:gd name="adj1" fmla="val 5014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30"/>
          <p:cNvSpPr>
            <a:spLocks/>
          </p:cNvSpPr>
          <p:nvPr/>
        </p:nvSpPr>
        <p:spPr bwMode="auto">
          <a:xfrm rot="-5400000">
            <a:off x="4933156" y="3040857"/>
            <a:ext cx="142875" cy="144462"/>
          </a:xfrm>
          <a:custGeom>
            <a:avLst/>
            <a:gdLst>
              <a:gd name="T0" fmla="*/ 0 w 90"/>
              <a:gd name="T1" fmla="*/ 46 h 91"/>
              <a:gd name="T2" fmla="*/ 0 w 90"/>
              <a:gd name="T3" fmla="*/ 91 h 91"/>
              <a:gd name="T4" fmla="*/ 90 w 90"/>
              <a:gd name="T5" fmla="*/ 46 h 91"/>
              <a:gd name="T6" fmla="*/ 0 w 90"/>
              <a:gd name="T7" fmla="*/ 0 h 91"/>
              <a:gd name="T8" fmla="*/ 0 w 90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1">
                <a:moveTo>
                  <a:pt x="0" y="46"/>
                </a:moveTo>
                <a:lnTo>
                  <a:pt x="0" y="91"/>
                </a:lnTo>
                <a:lnTo>
                  <a:pt x="90" y="46"/>
                </a:lnTo>
                <a:lnTo>
                  <a:pt x="0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31"/>
          <p:cNvCxnSpPr>
            <a:cxnSpLocks noChangeShapeType="1"/>
            <a:stCxn id="5" idx="0"/>
            <a:endCxn id="13" idx="4"/>
          </p:cNvCxnSpPr>
          <p:nvPr/>
        </p:nvCxnSpPr>
        <p:spPr bwMode="auto">
          <a:xfrm rot="5400000" flipH="1">
            <a:off x="5803901" y="2397125"/>
            <a:ext cx="557212" cy="2154237"/>
          </a:xfrm>
          <a:prstGeom prst="bentConnector3">
            <a:avLst>
              <a:gd name="adj1" fmla="val 5014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179513" y="2141538"/>
            <a:ext cx="8640959" cy="2447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0" bIns="0"/>
          <a:lstStyle/>
          <a:p>
            <a:pPr defTabSz="1042988"/>
            <a:r>
              <a:rPr lang="de-DE">
                <a:solidFill>
                  <a:schemeClr val="accent2"/>
                </a:solidFill>
              </a:rPr>
              <a:t>Einfachvererbung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47701" y="3619500"/>
            <a:ext cx="8388795" cy="2447925"/>
          </a:xfrm>
          <a:prstGeom prst="rect">
            <a:avLst/>
          </a:prstGeom>
          <a:noFill/>
          <a:ln w="19050" algn="ctr">
            <a:solidFill>
              <a:srgbClr val="DA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b"/>
          <a:lstStyle/>
          <a:p>
            <a:pPr algn="r" defTabSz="1042988"/>
            <a:r>
              <a:rPr lang="de-DE">
                <a:solidFill>
                  <a:srgbClr val="DA0000"/>
                </a:solidFill>
              </a:rPr>
              <a:t>Mehrfachvererbung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3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wird vererbt?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Unterklasse erbt von Oberklasse …</a:t>
            </a:r>
          </a:p>
          <a:p>
            <a:pPr lvl="1"/>
            <a:r>
              <a:rPr lang="de-DE" dirty="0"/>
              <a:t>die Operationen (das Verhalten)</a:t>
            </a:r>
          </a:p>
          <a:p>
            <a:pPr lvl="1"/>
            <a:r>
              <a:rPr lang="de-DE" dirty="0"/>
              <a:t>die Attribute (die möglichen Zustände)</a:t>
            </a:r>
          </a:p>
          <a:p>
            <a:pPr lvl="1"/>
            <a:r>
              <a:rPr lang="de-DE" dirty="0"/>
              <a:t>die Semantik!</a:t>
            </a:r>
            <a:br>
              <a:rPr lang="de-DE" dirty="0"/>
            </a:br>
            <a:r>
              <a:rPr lang="de-DE" dirty="0"/>
              <a:t>(d.h. anstelle eines Objekts der Oberklasse kann immer auch ein Objekt einer beliebigen Unterklasse verwendet werden!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>
                <a:solidFill>
                  <a:schemeClr val="accent2"/>
                </a:solidFill>
              </a:rPr>
              <a:t>Substitutionsprinzip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r>
              <a:rPr lang="de-DE" dirty="0"/>
              <a:t>Beispiele in Java: 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 p = </a:t>
            </a:r>
            <a:r>
              <a:rPr lang="de-DE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Man();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de-DE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97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Syntaktische Vererbung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083" y="4978747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Frau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496" y="2097435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403921" y="2816572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7" name="AutoShape 8"/>
          <p:cNvCxnSpPr>
            <a:cxnSpLocks noChangeShapeType="1"/>
            <a:stCxn id="4" idx="0"/>
            <a:endCxn id="6" idx="4"/>
          </p:cNvCxnSpPr>
          <p:nvPr/>
        </p:nvCxnSpPr>
        <p:spPr bwMode="auto">
          <a:xfrm rot="16200000">
            <a:off x="468090" y="3969891"/>
            <a:ext cx="20177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31121" y="3681760"/>
            <a:ext cx="1053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latin typeface="+mn-lt"/>
              </a:rPr>
              <a:t>erbt von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652120" y="17735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660182" y="1592610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M2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048995" y="26371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M3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947520" y="24212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M4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812707" y="1952972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M5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796533" y="4654897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M6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725096" y="4581872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F1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876033" y="4870177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M7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04596" y="4797152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F2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7920608" y="4656485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M8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7849171" y="4583460"/>
            <a:ext cx="865187" cy="14398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F3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5078983" y="1268760"/>
            <a:ext cx="3741489" cy="24130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1" name="AutoShape 31"/>
          <p:cNvCxnSpPr>
            <a:cxnSpLocks noChangeShapeType="1"/>
            <a:stCxn id="20" idx="2"/>
            <a:endCxn id="5" idx="3"/>
          </p:cNvCxnSpPr>
          <p:nvPr/>
        </p:nvCxnSpPr>
        <p:spPr bwMode="auto">
          <a:xfrm flipH="1" flipV="1">
            <a:off x="2915221" y="2457004"/>
            <a:ext cx="2163762" cy="18256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3131840" y="2492722"/>
            <a:ext cx="17238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chemeClr val="accent2"/>
                </a:solidFill>
                <a:latin typeface="+mn-lt"/>
              </a:rPr>
              <a:t>Instanzen von</a:t>
            </a: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5080571" y="4150072"/>
            <a:ext cx="4063429" cy="2268538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4" name="AutoShape 34"/>
          <p:cNvCxnSpPr>
            <a:cxnSpLocks noChangeShapeType="1"/>
            <a:stCxn id="23" idx="2"/>
          </p:cNvCxnSpPr>
          <p:nvPr/>
        </p:nvCxnSpPr>
        <p:spPr bwMode="auto">
          <a:xfrm flipH="1">
            <a:off x="2916809" y="5284341"/>
            <a:ext cx="2163762" cy="54769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131840" y="5374035"/>
            <a:ext cx="17238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chemeClr val="accent2"/>
                </a:solidFill>
                <a:latin typeface="+mn-lt"/>
              </a:rPr>
              <a:t>Instanzen von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59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Semantische Vererbung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31255" y="5122639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Frau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32842" y="2241327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335583" y="2960464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7" name="AutoShape 7"/>
          <p:cNvCxnSpPr>
            <a:cxnSpLocks noChangeShapeType="1"/>
            <a:stCxn id="4" idx="0"/>
            <a:endCxn id="6" idx="4"/>
          </p:cNvCxnSpPr>
          <p:nvPr/>
        </p:nvCxnSpPr>
        <p:spPr bwMode="auto">
          <a:xfrm rot="16200000">
            <a:off x="399752" y="4113783"/>
            <a:ext cx="20177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2783" y="3825652"/>
            <a:ext cx="1053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latin typeface="+mn-lt"/>
              </a:rPr>
              <a:t>erbt von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92080" y="19174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00142" y="1736502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88955" y="27810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M3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87480" y="2565177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M4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52667" y="2096864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M5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291509" y="4511054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M6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20072" y="4438029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371009" y="4582442"/>
            <a:ext cx="720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M7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299572" y="4509417"/>
            <a:ext cx="865187" cy="14398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F2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415584" y="4512642"/>
            <a:ext cx="720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M8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344147" y="4439617"/>
            <a:ext cx="865187" cy="14398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108000" anchor="b" anchorCtr="1"/>
          <a:lstStyle/>
          <a:p>
            <a:pPr algn="ctr" defTabSz="1042988"/>
            <a:r>
              <a:rPr lang="de-DE" sz="2400" b="1" dirty="0">
                <a:latin typeface="+mn-lt"/>
              </a:rPr>
              <a:t>F3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932040" y="1412652"/>
            <a:ext cx="3665811" cy="230438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1" name="AutoShape 21"/>
          <p:cNvCxnSpPr>
            <a:cxnSpLocks noChangeShapeType="1"/>
            <a:stCxn id="20" idx="2"/>
            <a:endCxn id="5" idx="3"/>
          </p:cNvCxnSpPr>
          <p:nvPr/>
        </p:nvCxnSpPr>
        <p:spPr bwMode="auto">
          <a:xfrm flipH="1">
            <a:off x="2846883" y="2564842"/>
            <a:ext cx="2085157" cy="36054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248740" y="2636614"/>
            <a:ext cx="1723805" cy="36933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B2B2B2"/>
                </a:solidFill>
                <a:latin typeface="+mn-lt"/>
              </a:rPr>
              <a:t>Instanzen von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88024" y="4113049"/>
            <a:ext cx="3813943" cy="2124263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4" name="AutoShape 24"/>
          <p:cNvCxnSpPr>
            <a:cxnSpLocks noChangeShapeType="1"/>
          </p:cNvCxnSpPr>
          <p:nvPr/>
        </p:nvCxnSpPr>
        <p:spPr bwMode="auto">
          <a:xfrm flipH="1">
            <a:off x="2848470" y="5374953"/>
            <a:ext cx="1939554" cy="0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987824" y="5445224"/>
            <a:ext cx="1723805" cy="36933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B2B2B2"/>
                </a:solidFill>
                <a:latin typeface="+mn-lt"/>
              </a:rPr>
              <a:t>Instanzen von</a:t>
            </a: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4211960" y="1196752"/>
            <a:ext cx="4932040" cy="5256584"/>
          </a:xfrm>
          <a:prstGeom prst="ellipse">
            <a:avLst/>
          </a:prstGeom>
          <a:noFill/>
          <a:ln w="19050" algn="ctr">
            <a:solidFill>
              <a:srgbClr val="DA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cxnSp>
        <p:nvCxnSpPr>
          <p:cNvPr id="27" name="AutoShape 27"/>
          <p:cNvCxnSpPr>
            <a:cxnSpLocks noChangeShapeType="1"/>
            <a:stCxn id="26" idx="2"/>
            <a:endCxn id="5" idx="3"/>
          </p:cNvCxnSpPr>
          <p:nvPr/>
        </p:nvCxnSpPr>
        <p:spPr bwMode="auto">
          <a:xfrm flipH="1" flipV="1">
            <a:off x="2846883" y="2600896"/>
            <a:ext cx="1365077" cy="1224148"/>
          </a:xfrm>
          <a:prstGeom prst="straightConnector1">
            <a:avLst/>
          </a:prstGeom>
          <a:noFill/>
          <a:ln w="19050">
            <a:solidFill>
              <a:srgbClr val="DA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971668" y="3717032"/>
            <a:ext cx="224029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de-DE" sz="2400" dirty="0">
                <a:solidFill>
                  <a:srgbClr val="DA0000"/>
                </a:solidFill>
                <a:latin typeface="+mn-lt"/>
              </a:rPr>
              <a:t>Mitglied von</a:t>
            </a:r>
            <a:br>
              <a:rPr lang="de-DE" sz="2400" dirty="0">
                <a:solidFill>
                  <a:srgbClr val="DA0000"/>
                </a:solidFill>
                <a:latin typeface="+mn-lt"/>
              </a:rPr>
            </a:br>
            <a:r>
              <a:rPr lang="de-DE" sz="2400" dirty="0">
                <a:solidFill>
                  <a:srgbClr val="DA0000"/>
                </a:solidFill>
                <a:latin typeface="+mn-lt"/>
              </a:rPr>
              <a:t>(</a:t>
            </a:r>
            <a:r>
              <a:rPr lang="de-DE" sz="2400" dirty="0" err="1">
                <a:solidFill>
                  <a:srgbClr val="DA0000"/>
                </a:solidFill>
                <a:latin typeface="+mn-lt"/>
              </a:rPr>
              <a:t>member</a:t>
            </a:r>
            <a:r>
              <a:rPr lang="de-DE" sz="2400" dirty="0">
                <a:solidFill>
                  <a:srgbClr val="DA0000"/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rgbClr val="DA0000"/>
                </a:solidFill>
                <a:latin typeface="+mn-lt"/>
              </a:rPr>
              <a:t>of</a:t>
            </a:r>
            <a:r>
              <a:rPr lang="de-DE" sz="2400" dirty="0">
                <a:solidFill>
                  <a:srgbClr val="DA0000"/>
                </a:solidFill>
                <a:latin typeface="+mn-lt"/>
              </a:rPr>
              <a:t>;</a:t>
            </a:r>
            <a:br>
              <a:rPr lang="de-DE" sz="2400" dirty="0">
                <a:solidFill>
                  <a:srgbClr val="DA0000"/>
                </a:solidFill>
                <a:latin typeface="+mn-lt"/>
              </a:rPr>
            </a:br>
            <a:r>
              <a:rPr lang="de-DE" sz="2400" dirty="0">
                <a:solidFill>
                  <a:srgbClr val="DA0000"/>
                </a:solidFill>
                <a:latin typeface="+mn-lt"/>
              </a:rPr>
              <a:t>Klassenextension)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57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323528" y="6093296"/>
            <a:ext cx="2448272" cy="288031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8" name="Rectangle 41"/>
          <p:cNvSpPr>
            <a:spLocks noChangeArrowheads="1"/>
          </p:cNvSpPr>
          <p:nvPr/>
        </p:nvSpPr>
        <p:spPr bwMode="auto">
          <a:xfrm>
            <a:off x="5508104" y="6093297"/>
            <a:ext cx="3456384" cy="288032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306389" y="5373216"/>
            <a:ext cx="8643292" cy="677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5508104" y="4581376"/>
            <a:ext cx="3456384" cy="338306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23528" y="4581376"/>
            <a:ext cx="2448272" cy="327640"/>
          </a:xfrm>
          <a:prstGeom prst="rect">
            <a:avLst/>
          </a:prstGeom>
          <a:solidFill>
            <a:srgbClr val="FFA4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323528" y="3906008"/>
            <a:ext cx="8626152" cy="603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Menge ähnlicher, aber verschiedener Objekte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436096" y="1196752"/>
            <a:ext cx="3779838" cy="604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 err="1">
                <a:latin typeface="+mn-lt"/>
              </a:rPr>
              <a:t>Schuhefans</a:t>
            </a:r>
            <a:endParaRPr lang="de-DE" sz="2400" b="1" dirty="0">
              <a:latin typeface="+mn-lt"/>
            </a:endParaRPr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800" b="1" dirty="0"/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Anzahl der Schuhpaare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Schuhe kaufen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23528" y="1196752"/>
            <a:ext cx="377983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Fußballfans</a:t>
            </a:r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400" b="1" dirty="0"/>
          </a:p>
          <a:p>
            <a:pPr defTabSz="915988">
              <a:spcBef>
                <a:spcPct val="50000"/>
              </a:spcBef>
            </a:pPr>
            <a:endParaRPr lang="de-DE" sz="2800" b="1" dirty="0"/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Lieblingsverein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Fußball schauen</a:t>
            </a:r>
          </a:p>
        </p:txBody>
      </p:sp>
      <p:sp>
        <p:nvSpPr>
          <p:cNvPr id="33" name="Oval 57"/>
          <p:cNvSpPr>
            <a:spLocks noChangeAspect="1" noChangeArrowheads="1"/>
          </p:cNvSpPr>
          <p:nvPr/>
        </p:nvSpPr>
        <p:spPr bwMode="auto">
          <a:xfrm>
            <a:off x="7184156" y="1734443"/>
            <a:ext cx="323850" cy="323850"/>
          </a:xfrm>
          <a:prstGeom prst="ellipse">
            <a:avLst/>
          </a:prstGeom>
          <a:solidFill>
            <a:srgbClr val="E0C0E0"/>
          </a:solidFill>
          <a:ln w="19050" algn="ctr">
            <a:solidFill>
              <a:srgbClr val="E0C0E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34" name="Freeform 58"/>
          <p:cNvSpPr>
            <a:spLocks noChangeAspect="1"/>
          </p:cNvSpPr>
          <p:nvPr/>
        </p:nvSpPr>
        <p:spPr bwMode="auto">
          <a:xfrm>
            <a:off x="7026994" y="2113855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E0C0E0"/>
          </a:solidFill>
          <a:ln w="19050" cap="flat" cmpd="sng">
            <a:solidFill>
              <a:srgbClr val="E0C0E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402588" y="4581128"/>
            <a:ext cx="15533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solidFill>
                  <a:srgbClr val="C00000"/>
                </a:solidFill>
                <a:latin typeface="+mn-lt"/>
              </a:rPr>
              <a:t>Unterschiede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3522873" y="5373216"/>
            <a:ext cx="14811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latin typeface="+mn-lt"/>
              </a:rPr>
              <a:t>Gemeinsam-</a:t>
            </a:r>
            <a:br>
              <a:rPr lang="de-DE" sz="2200" b="1" dirty="0">
                <a:latin typeface="+mn-lt"/>
              </a:rPr>
            </a:br>
            <a:r>
              <a:rPr lang="de-DE" sz="2200" b="1" dirty="0" err="1">
                <a:latin typeface="+mn-lt"/>
              </a:rPr>
              <a:t>keiten</a:t>
            </a:r>
            <a:endParaRPr lang="de-DE" sz="2200" b="1" dirty="0">
              <a:latin typeface="+mn-lt"/>
            </a:endParaRP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3343983" y="3860750"/>
            <a:ext cx="14811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latin typeface="+mn-lt"/>
              </a:rPr>
              <a:t>Gemeinsam-</a:t>
            </a:r>
            <a:br>
              <a:rPr lang="de-DE" sz="2200" b="1" dirty="0">
                <a:latin typeface="+mn-lt"/>
              </a:rPr>
            </a:br>
            <a:r>
              <a:rPr lang="de-DE" sz="2200" b="1" dirty="0" err="1">
                <a:latin typeface="+mn-lt"/>
              </a:rPr>
              <a:t>keiten</a:t>
            </a:r>
            <a:endParaRPr lang="de-DE" sz="2200" b="1" dirty="0">
              <a:latin typeface="+mn-lt"/>
            </a:endParaRPr>
          </a:p>
        </p:txBody>
      </p:sp>
      <p:sp>
        <p:nvSpPr>
          <p:cNvPr id="45" name="Freeform 45"/>
          <p:cNvSpPr>
            <a:spLocks noChangeAspect="1"/>
          </p:cNvSpPr>
          <p:nvPr/>
        </p:nvSpPr>
        <p:spPr bwMode="auto">
          <a:xfrm>
            <a:off x="797272" y="2223964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C0FFC0"/>
          </a:solidFill>
          <a:ln w="19050" cap="flat" cmpd="sng">
            <a:solidFill>
              <a:srgbClr val="C0FF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6" name="Oval 46"/>
          <p:cNvSpPr>
            <a:spLocks noChangeAspect="1" noChangeArrowheads="1"/>
          </p:cNvSpPr>
          <p:nvPr/>
        </p:nvSpPr>
        <p:spPr bwMode="auto">
          <a:xfrm>
            <a:off x="956022" y="1841376"/>
            <a:ext cx="323850" cy="323850"/>
          </a:xfrm>
          <a:prstGeom prst="ellipse">
            <a:avLst/>
          </a:prstGeom>
          <a:solidFill>
            <a:srgbClr val="C0FFC0"/>
          </a:solidFill>
          <a:ln w="19050" algn="ctr">
            <a:solidFill>
              <a:srgbClr val="C0FF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7" name="Oval 47"/>
          <p:cNvSpPr>
            <a:spLocks noChangeAspect="1" noChangeArrowheads="1"/>
          </p:cNvSpPr>
          <p:nvPr/>
        </p:nvSpPr>
        <p:spPr bwMode="auto">
          <a:xfrm>
            <a:off x="5779219" y="1767780"/>
            <a:ext cx="323850" cy="323850"/>
          </a:xfrm>
          <a:prstGeom prst="ellipse">
            <a:avLst/>
          </a:prstGeom>
          <a:solidFill>
            <a:srgbClr val="C0FFC0"/>
          </a:solidFill>
          <a:ln w="19050" algn="ctr">
            <a:solidFill>
              <a:srgbClr val="C0FF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49" name="Freeform 49"/>
          <p:cNvSpPr>
            <a:spLocks noChangeAspect="1"/>
          </p:cNvSpPr>
          <p:nvPr/>
        </p:nvSpPr>
        <p:spPr bwMode="auto">
          <a:xfrm>
            <a:off x="1267172" y="2079501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80C0C0"/>
          </a:solidFill>
          <a:ln w="19050" cap="flat" cmpd="sng">
            <a:solidFill>
              <a:srgbClr val="8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0" name="Oval 50"/>
          <p:cNvSpPr>
            <a:spLocks noChangeAspect="1" noChangeArrowheads="1"/>
          </p:cNvSpPr>
          <p:nvPr/>
        </p:nvSpPr>
        <p:spPr bwMode="auto">
          <a:xfrm>
            <a:off x="1425922" y="1696914"/>
            <a:ext cx="323850" cy="323850"/>
          </a:xfrm>
          <a:prstGeom prst="ellipse">
            <a:avLst/>
          </a:prstGeom>
          <a:solidFill>
            <a:srgbClr val="80C0C0"/>
          </a:solidFill>
          <a:ln w="19050" algn="ctr">
            <a:solidFill>
              <a:srgbClr val="8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1" name="Oval 51"/>
          <p:cNvSpPr>
            <a:spLocks noChangeAspect="1" noChangeArrowheads="1"/>
          </p:cNvSpPr>
          <p:nvPr/>
        </p:nvSpPr>
        <p:spPr bwMode="auto">
          <a:xfrm>
            <a:off x="6249119" y="1623318"/>
            <a:ext cx="323850" cy="323850"/>
          </a:xfrm>
          <a:prstGeom prst="ellipse">
            <a:avLst/>
          </a:prstGeom>
          <a:solidFill>
            <a:srgbClr val="80C0C0"/>
          </a:solidFill>
          <a:ln w="19050" algn="ctr">
            <a:solidFill>
              <a:srgbClr val="8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2" name="Freeform 52"/>
          <p:cNvSpPr>
            <a:spLocks noChangeAspect="1"/>
          </p:cNvSpPr>
          <p:nvPr/>
        </p:nvSpPr>
        <p:spPr bwMode="auto">
          <a:xfrm>
            <a:off x="6542346" y="2109092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80C0C0"/>
          </a:solidFill>
          <a:ln w="19050" cap="flat" cmpd="sng">
            <a:solidFill>
              <a:srgbClr val="8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3" name="Freeform 53"/>
          <p:cNvSpPr>
            <a:spLocks noChangeAspect="1"/>
          </p:cNvSpPr>
          <p:nvPr/>
        </p:nvSpPr>
        <p:spPr bwMode="auto">
          <a:xfrm>
            <a:off x="6111006" y="1942630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solidFill>
            <a:srgbClr val="C0C0FF"/>
          </a:solidFill>
          <a:ln w="19050" cap="flat" cmpd="sng">
            <a:solidFill>
              <a:srgbClr val="C0C0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4" name="Oval 54"/>
          <p:cNvSpPr>
            <a:spLocks noChangeAspect="1" noChangeArrowheads="1"/>
          </p:cNvSpPr>
          <p:nvPr/>
        </p:nvSpPr>
        <p:spPr bwMode="auto">
          <a:xfrm>
            <a:off x="1929160" y="1915989"/>
            <a:ext cx="323850" cy="323850"/>
          </a:xfrm>
          <a:prstGeom prst="ellipse">
            <a:avLst/>
          </a:prstGeom>
          <a:solidFill>
            <a:srgbClr val="C0C0FF"/>
          </a:solidFill>
          <a:ln w="19050" algn="ctr">
            <a:solidFill>
              <a:srgbClr val="C0C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5" name="Oval 55"/>
          <p:cNvSpPr>
            <a:spLocks noChangeAspect="1" noChangeArrowheads="1"/>
          </p:cNvSpPr>
          <p:nvPr/>
        </p:nvSpPr>
        <p:spPr bwMode="auto">
          <a:xfrm>
            <a:off x="6752356" y="1842393"/>
            <a:ext cx="323850" cy="323850"/>
          </a:xfrm>
          <a:prstGeom prst="ellipse">
            <a:avLst/>
          </a:prstGeom>
          <a:solidFill>
            <a:srgbClr val="C0C0FF"/>
          </a:solidFill>
          <a:ln w="19050" algn="ctr">
            <a:solidFill>
              <a:srgbClr val="C0C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56" name="Freeform 56"/>
          <p:cNvSpPr>
            <a:spLocks noChangeAspect="1"/>
          </p:cNvSpPr>
          <p:nvPr/>
        </p:nvSpPr>
        <p:spPr bwMode="auto">
          <a:xfrm>
            <a:off x="5643002" y="2085582"/>
            <a:ext cx="641350" cy="919163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C0C0FF"/>
          </a:solidFill>
          <a:ln w="19050" cap="flat" cmpd="sng">
            <a:solidFill>
              <a:srgbClr val="C0C0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3450674" y="6093296"/>
            <a:ext cx="15533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200" b="1" dirty="0">
                <a:solidFill>
                  <a:srgbClr val="C00000"/>
                </a:solidFill>
                <a:latin typeface="+mn-lt"/>
              </a:rPr>
              <a:t>Unterschiede</a:t>
            </a:r>
          </a:p>
        </p:txBody>
      </p:sp>
      <p:sp>
        <p:nvSpPr>
          <p:cNvPr id="48" name="Freeform 48"/>
          <p:cNvSpPr>
            <a:spLocks noChangeAspect="1"/>
          </p:cNvSpPr>
          <p:nvPr/>
        </p:nvSpPr>
        <p:spPr bwMode="auto">
          <a:xfrm>
            <a:off x="1756962" y="2258889"/>
            <a:ext cx="641350" cy="919162"/>
          </a:xfrm>
          <a:custGeom>
            <a:avLst/>
            <a:gdLst>
              <a:gd name="T0" fmla="*/ 198 w 404"/>
              <a:gd name="T1" fmla="*/ 476 h 579"/>
              <a:gd name="T2" fmla="*/ 227 w 404"/>
              <a:gd name="T3" fmla="*/ 477 h 579"/>
              <a:gd name="T4" fmla="*/ 247 w 404"/>
              <a:gd name="T5" fmla="*/ 578 h 579"/>
              <a:gd name="T6" fmla="*/ 319 w 404"/>
              <a:gd name="T7" fmla="*/ 578 h 579"/>
              <a:gd name="T8" fmla="*/ 311 w 404"/>
              <a:gd name="T9" fmla="*/ 476 h 579"/>
              <a:gd name="T10" fmla="*/ 351 w 404"/>
              <a:gd name="T11" fmla="*/ 476 h 579"/>
              <a:gd name="T12" fmla="*/ 266 w 404"/>
              <a:gd name="T13" fmla="*/ 229 h 579"/>
              <a:gd name="T14" fmla="*/ 297 w 404"/>
              <a:gd name="T15" fmla="*/ 129 h 579"/>
              <a:gd name="T16" fmla="*/ 340 w 404"/>
              <a:gd name="T17" fmla="*/ 264 h 579"/>
              <a:gd name="T18" fmla="*/ 404 w 404"/>
              <a:gd name="T19" fmla="*/ 266 h 579"/>
              <a:gd name="T20" fmla="*/ 309 w 404"/>
              <a:gd name="T21" fmla="*/ 0 h 579"/>
              <a:gd name="T22" fmla="*/ 93 w 404"/>
              <a:gd name="T23" fmla="*/ 0 h 579"/>
              <a:gd name="T24" fmla="*/ 0 w 404"/>
              <a:gd name="T25" fmla="*/ 266 h 579"/>
              <a:gd name="T26" fmla="*/ 60 w 404"/>
              <a:gd name="T27" fmla="*/ 266 h 579"/>
              <a:gd name="T28" fmla="*/ 106 w 404"/>
              <a:gd name="T29" fmla="*/ 132 h 579"/>
              <a:gd name="T30" fmla="*/ 130 w 404"/>
              <a:gd name="T31" fmla="*/ 229 h 579"/>
              <a:gd name="T32" fmla="*/ 45 w 404"/>
              <a:gd name="T33" fmla="*/ 476 h 579"/>
              <a:gd name="T34" fmla="*/ 88 w 404"/>
              <a:gd name="T35" fmla="*/ 477 h 579"/>
              <a:gd name="T36" fmla="*/ 79 w 404"/>
              <a:gd name="T37" fmla="*/ 579 h 579"/>
              <a:gd name="T38" fmla="*/ 151 w 404"/>
              <a:gd name="T39" fmla="*/ 579 h 579"/>
              <a:gd name="T40" fmla="*/ 170 w 404"/>
              <a:gd name="T41" fmla="*/ 477 h 579"/>
              <a:gd name="T42" fmla="*/ 198 w 404"/>
              <a:gd name="T43" fmla="*/ 47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4" h="579">
                <a:moveTo>
                  <a:pt x="198" y="476"/>
                </a:moveTo>
                <a:lnTo>
                  <a:pt x="227" y="477"/>
                </a:lnTo>
                <a:lnTo>
                  <a:pt x="247" y="578"/>
                </a:lnTo>
                <a:lnTo>
                  <a:pt x="319" y="578"/>
                </a:lnTo>
                <a:lnTo>
                  <a:pt x="311" y="476"/>
                </a:lnTo>
                <a:lnTo>
                  <a:pt x="351" y="476"/>
                </a:lnTo>
                <a:lnTo>
                  <a:pt x="266" y="229"/>
                </a:lnTo>
                <a:lnTo>
                  <a:pt x="297" y="129"/>
                </a:lnTo>
                <a:lnTo>
                  <a:pt x="340" y="264"/>
                </a:lnTo>
                <a:lnTo>
                  <a:pt x="404" y="266"/>
                </a:lnTo>
                <a:lnTo>
                  <a:pt x="309" y="0"/>
                </a:lnTo>
                <a:lnTo>
                  <a:pt x="93" y="0"/>
                </a:lnTo>
                <a:lnTo>
                  <a:pt x="0" y="266"/>
                </a:lnTo>
                <a:lnTo>
                  <a:pt x="60" y="266"/>
                </a:lnTo>
                <a:lnTo>
                  <a:pt x="106" y="132"/>
                </a:lnTo>
                <a:lnTo>
                  <a:pt x="130" y="229"/>
                </a:lnTo>
                <a:lnTo>
                  <a:pt x="45" y="476"/>
                </a:lnTo>
                <a:lnTo>
                  <a:pt x="88" y="477"/>
                </a:lnTo>
                <a:lnTo>
                  <a:pt x="79" y="579"/>
                </a:lnTo>
                <a:lnTo>
                  <a:pt x="151" y="579"/>
                </a:lnTo>
                <a:lnTo>
                  <a:pt x="170" y="477"/>
                </a:lnTo>
                <a:lnTo>
                  <a:pt x="198" y="476"/>
                </a:lnTo>
                <a:close/>
              </a:path>
            </a:pathLst>
          </a:custGeom>
          <a:solidFill>
            <a:srgbClr val="C0FFC0"/>
          </a:solidFill>
          <a:ln w="19050" cap="flat" cmpd="sng">
            <a:solidFill>
              <a:srgbClr val="C0FF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8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41" grpId="0" animBg="1"/>
      <p:bldP spid="38" grpId="0" animBg="1"/>
      <p:bldP spid="39" grpId="0" animBg="1"/>
      <p:bldP spid="43" grpId="0" animBg="1"/>
      <p:bldP spid="40" grpId="0"/>
      <p:bldP spid="42" grpId="0"/>
      <p:bldP spid="44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501008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413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Folgerungen aus semantischer Vererbung: </a:t>
            </a:r>
          </a:p>
          <a:p>
            <a:pPr lvl="1"/>
            <a:r>
              <a:rPr lang="de-DE" dirty="0"/>
              <a:t>In jedem Objekt der Unterklasse steckt ein Objekt der Oberklasse</a:t>
            </a:r>
          </a:p>
          <a:p>
            <a:pPr lvl="1"/>
            <a:r>
              <a:rPr lang="de-DE" dirty="0"/>
              <a:t>Wird initialisiert über Konstruktor der Oberklasse</a:t>
            </a:r>
          </a:p>
          <a:p>
            <a:pPr lvl="2"/>
            <a:r>
              <a:rPr lang="de-DE" dirty="0"/>
              <a:t>Explizit</a:t>
            </a:r>
          </a:p>
          <a:p>
            <a:pPr lvl="3"/>
            <a:r>
              <a:rPr lang="de-DE" sz="1800" dirty="0"/>
              <a:t>Über Aufruf des Konstruktor der Oberklasse aus dem Konstruktor der Unterklasse heraus</a:t>
            </a:r>
          </a:p>
          <a:p>
            <a:pPr lvl="3"/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e-DE" sz="1800" dirty="0">
                <a:solidFill>
                  <a:schemeClr val="accent2"/>
                </a:solidFill>
              </a:rPr>
              <a:t> </a:t>
            </a:r>
            <a:r>
              <a:rPr lang="de-DE" sz="1800" dirty="0"/>
              <a:t>bzw.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Muss erste Anweisung im Konstruktor der Unterklasse sein!</a:t>
            </a:r>
          </a:p>
          <a:p>
            <a:pPr lvl="2"/>
            <a:r>
              <a:rPr lang="de-DE" dirty="0">
                <a:latin typeface="+mn-lt"/>
                <a:cs typeface="Courier New" panose="02070309020205020404" pitchFamily="49" charset="0"/>
              </a:rPr>
              <a:t>Implizit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Wenn Konstruktor der Oberklasse nicht explizit aufgerufen wird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Implizit eingefügter Aufruf des </a:t>
            </a:r>
            <a:r>
              <a:rPr lang="de-DE" sz="1800" dirty="0" err="1">
                <a:latin typeface="+mn-lt"/>
                <a:cs typeface="Courier New" panose="02070309020205020404" pitchFamily="49" charset="0"/>
              </a:rPr>
              <a:t>Standardkonstruktors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 der Oberklasse</a:t>
            </a:r>
          </a:p>
          <a:p>
            <a:pPr lvl="3"/>
            <a:r>
              <a:rPr lang="de-DE" sz="1800" dirty="0">
                <a:latin typeface="+mn-lt"/>
                <a:cs typeface="Courier New" panose="02070309020205020404" pitchFamily="49" charset="0"/>
              </a:rPr>
              <a:t>Gleichbedeutend mit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 </a:t>
            </a:r>
            <a:r>
              <a:rPr lang="de-DE" sz="1800" dirty="0">
                <a:latin typeface="+mn-lt"/>
                <a:cs typeface="Courier New" panose="02070309020205020404" pitchFamily="49" charset="0"/>
              </a:rPr>
              <a:t>in der ersten Zeile des Konstruktors der Unterklasse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907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super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favoriteClub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40375" y="1482228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40375" y="1775916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940375" y="2279153"/>
            <a:ext cx="2232025" cy="122185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Mensch(String,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99992" y="4217689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99992" y="450661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</a:t>
            </a:r>
            <a:r>
              <a:rPr lang="de-DE" sz="1800" dirty="0" err="1">
                <a:latin typeface="+mn-lt"/>
              </a:rPr>
              <a:t>lieblingsVerein</a:t>
            </a:r>
            <a:endParaRPr lang="de-DE" sz="18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99992" y="4797127"/>
            <a:ext cx="2232025" cy="151219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Mann(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String,int,bool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fussballGucken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12298" y="422086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912298" y="4509789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anzahlSchuhe</a:t>
            </a:r>
            <a:endParaRPr lang="de-DE" sz="1800" dirty="0"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912298" y="4797127"/>
            <a:ext cx="2232025" cy="151219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Frau(String,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schuheKaufen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983363" y="3500561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14"/>
          <p:cNvCxnSpPr>
            <a:cxnSpLocks noChangeShapeType="1"/>
          </p:cNvCxnSpPr>
          <p:nvPr/>
        </p:nvCxnSpPr>
        <p:spPr bwMode="auto">
          <a:xfrm flipV="1">
            <a:off x="5327973" y="3645024"/>
            <a:ext cx="1655390" cy="5728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5"/>
          <p:cNvCxnSpPr>
            <a:cxnSpLocks noChangeShapeType="1"/>
            <a:endCxn id="13" idx="0"/>
          </p:cNvCxnSpPr>
          <p:nvPr/>
        </p:nvCxnSpPr>
        <p:spPr bwMode="auto">
          <a:xfrm rot="10800000">
            <a:off x="7056388" y="3645024"/>
            <a:ext cx="971922" cy="57606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240217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Konstruktoren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Erinnerung</a:t>
            </a:r>
          </a:p>
          <a:p>
            <a:pPr lvl="1"/>
            <a:r>
              <a:rPr lang="de-DE" dirty="0"/>
              <a:t>Aufruf eines anderen Konstruktor der gleichen Klasse: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Muss als erste Anweisung im </a:t>
            </a:r>
            <a:r>
              <a:rPr lang="de-DE" dirty="0" err="1">
                <a:latin typeface="+mn-lt"/>
                <a:cs typeface="Courier New" panose="02070309020205020404" pitchFamily="49" charset="0"/>
              </a:rPr>
              <a:t>Konstruktorrumpf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stehen 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Nützlich, um Redundanzen in den Konstruktoren zu vermeiden</a:t>
            </a:r>
            <a:br>
              <a:rPr lang="de-DE" dirty="0">
                <a:latin typeface="+mn-lt"/>
                <a:cs typeface="Courier New" panose="02070309020205020404" pitchFamily="49" charset="0"/>
              </a:rPr>
            </a:br>
            <a:endParaRPr lang="de-DE" dirty="0">
              <a:latin typeface="+mn-lt"/>
              <a:cs typeface="Courier New" panose="02070309020205020404" pitchFamily="49" charset="0"/>
            </a:endParaRP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Beispiel: </a:t>
            </a:r>
          </a:p>
          <a:p>
            <a:pPr lvl="1"/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pairsOfShoes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+mn-lt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940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Konstruktoren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3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393305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260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Definition: </a:t>
            </a:r>
          </a:p>
          <a:p>
            <a:pPr lvl="1"/>
            <a:r>
              <a:rPr lang="de-DE" dirty="0"/>
              <a:t>Klasse, die </a:t>
            </a:r>
            <a:r>
              <a:rPr lang="de-DE" dirty="0">
                <a:solidFill>
                  <a:schemeClr val="accent2"/>
                </a:solidFill>
              </a:rPr>
              <a:t>nicht instanziiert </a:t>
            </a:r>
            <a:r>
              <a:rPr lang="de-DE" dirty="0"/>
              <a:t>werden kann </a:t>
            </a:r>
            <a:br>
              <a:rPr lang="de-DE" dirty="0"/>
            </a:br>
            <a:endParaRPr lang="de-DE" dirty="0"/>
          </a:p>
          <a:p>
            <a:r>
              <a:rPr lang="de-DE" dirty="0"/>
              <a:t>Zwei verschiedene Arten möglich: </a:t>
            </a:r>
          </a:p>
          <a:p>
            <a:pPr marL="857250" lvl="1" indent="-457200">
              <a:buFont typeface="+mj-lt"/>
              <a:buAutoNum type="arabicParenBoth"/>
            </a:pPr>
            <a:r>
              <a:rPr lang="de-DE" dirty="0"/>
              <a:t>Alle Operationen werden – wie bei konkreten Klassen – vollständig implementiert</a:t>
            </a:r>
          </a:p>
          <a:p>
            <a:pPr marL="857250" lvl="1" indent="-457200">
              <a:buFont typeface="+mj-lt"/>
              <a:buAutoNum type="arabicParenBoth"/>
            </a:pPr>
            <a:r>
              <a:rPr lang="de-DE" dirty="0"/>
              <a:t>Mindestens eine Operation wir nicht implementiert (</a:t>
            </a:r>
            <a:r>
              <a:rPr lang="de-DE" dirty="0">
                <a:solidFill>
                  <a:schemeClr val="accent2"/>
                </a:solidFill>
              </a:rPr>
              <a:t>abstrakte Operation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Definiert nur Methodensignatur – Methodenrumpf ist leer</a:t>
            </a:r>
          </a:p>
          <a:p>
            <a:pPr lvl="2"/>
            <a:r>
              <a:rPr lang="de-DE" dirty="0"/>
              <a:t>Spezifiziert lediglich die Schnittstelle</a:t>
            </a:r>
          </a:p>
          <a:p>
            <a:pPr lvl="2"/>
            <a:r>
              <a:rPr lang="de-DE" dirty="0"/>
              <a:t>Abgeleitete Klassen müssen </a:t>
            </a:r>
            <a:r>
              <a:rPr lang="de-DE" dirty="0">
                <a:solidFill>
                  <a:schemeClr val="accent2"/>
                </a:solidFill>
              </a:rPr>
              <a:t>alle</a:t>
            </a:r>
            <a:r>
              <a:rPr lang="de-DE" dirty="0"/>
              <a:t> abstrakten Operationen der Oberklasse implementieren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840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Notation in UML</a:t>
            </a:r>
          </a:p>
          <a:p>
            <a:pPr lvl="1"/>
            <a:r>
              <a:rPr lang="de-DE" dirty="0"/>
              <a:t>Schlüsselwort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Kursive Schrift</a:t>
            </a: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Bei handschriftlicher Darstellung besser mit Schlüsselwort!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01008"/>
            <a:ext cx="2447925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de-DE" sz="2100" dirty="0">
                <a:solidFill>
                  <a:schemeClr val="accent2"/>
                </a:solidFill>
              </a:rPr>
              <a:t>{</a:t>
            </a:r>
            <a:r>
              <a:rPr lang="de-DE" sz="2100" dirty="0" err="1">
                <a:solidFill>
                  <a:schemeClr val="accent2"/>
                </a:solidFill>
              </a:rPr>
              <a:t>abstract</a:t>
            </a:r>
            <a:r>
              <a:rPr lang="de-DE" sz="2100" dirty="0">
                <a:solidFill>
                  <a:schemeClr val="accent2"/>
                </a:solidFill>
              </a:rPr>
              <a:t>}</a:t>
            </a:r>
          </a:p>
          <a:p>
            <a:pPr algn="ctr"/>
            <a:r>
              <a:rPr lang="de-DE" sz="2100" b="1" dirty="0"/>
              <a:t>Person</a:t>
            </a:r>
          </a:p>
          <a:p>
            <a:pPr algn="ctr"/>
            <a:endParaRPr lang="de-DE" sz="2100" dirty="0">
              <a:solidFill>
                <a:schemeClr val="accent2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4293170"/>
            <a:ext cx="2447925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de-DE" sz="2100" dirty="0" err="1"/>
              <a:t>drive</a:t>
            </a:r>
            <a:r>
              <a:rPr lang="de-DE" sz="2100" dirty="0"/>
              <a:t>() </a:t>
            </a:r>
            <a:r>
              <a:rPr lang="de-DE" sz="2100" dirty="0">
                <a:solidFill>
                  <a:schemeClr val="accent2"/>
                </a:solidFill>
              </a:rPr>
              <a:t>{</a:t>
            </a:r>
            <a:r>
              <a:rPr lang="de-DE" sz="2100" dirty="0" err="1">
                <a:solidFill>
                  <a:schemeClr val="accent2"/>
                </a:solidFill>
              </a:rPr>
              <a:t>abstract</a:t>
            </a:r>
            <a:r>
              <a:rPr lang="de-DE" sz="21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36442" y="3501008"/>
            <a:ext cx="2087563" cy="792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de-DE" sz="2100" b="1" i="1" dirty="0">
                <a:solidFill>
                  <a:schemeClr val="accent2"/>
                </a:solidFill>
              </a:rPr>
              <a:t>Person</a:t>
            </a:r>
          </a:p>
          <a:p>
            <a:pPr algn="ctr"/>
            <a:endParaRPr lang="de-DE" sz="2100" b="1" i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36442" y="4293170"/>
            <a:ext cx="2087563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de-DE" sz="2100" i="1" dirty="0" err="1">
                <a:solidFill>
                  <a:schemeClr val="accent2"/>
                </a:solidFill>
              </a:rPr>
              <a:t>drive</a:t>
            </a:r>
            <a:r>
              <a:rPr lang="de-DE" sz="2100" i="1" dirty="0">
                <a:solidFill>
                  <a:schemeClr val="accent2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86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 ererbter Methoden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196752"/>
            <a:ext cx="8705850" cy="4968875"/>
          </a:xfrm>
        </p:spPr>
        <p:txBody>
          <a:bodyPr/>
          <a:lstStyle/>
          <a:p>
            <a:r>
              <a:rPr lang="de-DE" sz="2000" dirty="0"/>
              <a:t>Beispiel: </a:t>
            </a:r>
          </a:p>
          <a:p>
            <a:pPr lvl="1"/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eva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b="1" dirty="0" err="1">
                <a:latin typeface="Courier New" pitchFamily="49" charset="0"/>
              </a:rPr>
              <a:t>new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("Eva", 42);</a:t>
            </a:r>
          </a:p>
          <a:p>
            <a:pPr lvl="1"/>
            <a:r>
              <a:rPr lang="de-DE" sz="1600" dirty="0" err="1">
                <a:latin typeface="Courier New" pitchFamily="49" charset="0"/>
              </a:rPr>
              <a:t>eva.sleep</a:t>
            </a:r>
            <a:r>
              <a:rPr lang="de-DE" sz="1600" dirty="0">
                <a:latin typeface="Courier New" pitchFamily="49" charset="0"/>
              </a:rPr>
              <a:t>();   // Geerbt von Person</a:t>
            </a:r>
          </a:p>
          <a:p>
            <a:pPr lvl="1"/>
            <a:r>
              <a:rPr lang="de-DE" sz="1600" dirty="0" err="1">
                <a:latin typeface="Courier New" pitchFamily="49" charset="0"/>
              </a:rPr>
              <a:t>eva.buyShoes</a:t>
            </a:r>
            <a:r>
              <a:rPr lang="de-DE" sz="1600" dirty="0">
                <a:latin typeface="Courier New" pitchFamily="49" charset="0"/>
              </a:rPr>
              <a:t>();// Definiert in </a:t>
            </a:r>
            <a:r>
              <a:rPr lang="de-DE" sz="1600" dirty="0" err="1">
                <a:latin typeface="Courier New" pitchFamily="49" charset="0"/>
              </a:rPr>
              <a:t>Schuhefan</a:t>
            </a:r>
            <a:endParaRPr lang="de-DE" sz="1600" dirty="0">
              <a:latin typeface="Courier New" pitchFamily="49" charset="0"/>
            </a:endParaRPr>
          </a:p>
          <a:p>
            <a:pPr lvl="1"/>
            <a:r>
              <a:rPr lang="de-DE" sz="1600" dirty="0" err="1">
                <a:latin typeface="Courier New" pitchFamily="49" charset="0"/>
              </a:rPr>
              <a:t>eva.anziehen</a:t>
            </a:r>
            <a:r>
              <a:rPr lang="de-DE" sz="1600" dirty="0">
                <a:latin typeface="Courier New" pitchFamily="49" charset="0"/>
              </a:rPr>
              <a:t>();// Überschrieben in </a:t>
            </a:r>
            <a:r>
              <a:rPr lang="de-DE" sz="1600" dirty="0" err="1">
                <a:latin typeface="Courier New" pitchFamily="49" charset="0"/>
              </a:rPr>
              <a:t>Schuhefan</a:t>
            </a:r>
            <a:endParaRPr lang="de-DE" sz="1600" dirty="0">
              <a:latin typeface="Courier New" pitchFamily="49" charset="0"/>
            </a:endParaRPr>
          </a:p>
          <a:p>
            <a:pPr lvl="1"/>
            <a:r>
              <a:rPr lang="de-DE" sz="1600" dirty="0" err="1">
                <a:latin typeface="Courier New" pitchFamily="49" charset="0"/>
              </a:rPr>
              <a:t>eva.drive</a:t>
            </a:r>
            <a:r>
              <a:rPr lang="de-DE" sz="1600" dirty="0">
                <a:latin typeface="Courier New" pitchFamily="49" charset="0"/>
              </a:rPr>
              <a:t>();   // Realisiert von Person</a:t>
            </a:r>
          </a:p>
          <a:p>
            <a:r>
              <a:rPr lang="de-DE" sz="2000" dirty="0">
                <a:latin typeface="+mn-lt"/>
              </a:rPr>
              <a:t>Verarbeitung:</a:t>
            </a:r>
          </a:p>
          <a:p>
            <a:pPr lvl="1"/>
            <a:r>
              <a:rPr lang="de-DE" sz="1800" dirty="0">
                <a:latin typeface="+mn-lt"/>
              </a:rPr>
              <a:t>Compiler stellt sicher, 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dass die JVM zur Laufzeit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eine Implementierung 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findet</a:t>
            </a:r>
          </a:p>
          <a:p>
            <a:pPr lvl="1"/>
            <a:r>
              <a:rPr lang="de-DE" sz="1800" dirty="0">
                <a:latin typeface="+mn-lt"/>
              </a:rPr>
              <a:t>JVM sucht erst in Klasse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selbst, dann in Basis-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klasse, dann in deren </a:t>
            </a:r>
            <a:br>
              <a:rPr lang="de-DE" sz="1800" dirty="0">
                <a:latin typeface="+mn-lt"/>
              </a:rPr>
            </a:br>
            <a:r>
              <a:rPr lang="de-DE" sz="1800" dirty="0">
                <a:latin typeface="+mn-lt"/>
              </a:rPr>
              <a:t>Basisklasse, usw.</a:t>
            </a:r>
          </a:p>
          <a:p>
            <a:pPr lvl="1"/>
            <a:endParaRPr lang="de-DE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16439" y="908720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i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16439" y="1202408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16439" y="1705645"/>
            <a:ext cx="2232025" cy="17938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Mensch(String,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rgbClr val="FF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i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i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63888" y="4077072"/>
            <a:ext cx="259228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63888" y="4365997"/>
            <a:ext cx="2592288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</a:t>
            </a:r>
            <a:r>
              <a:rPr lang="de-DE" sz="1800" dirty="0" err="1">
                <a:latin typeface="+mn-lt"/>
              </a:rPr>
              <a:t>lieblingsVerein</a:t>
            </a:r>
            <a:endParaRPr lang="de-DE" sz="18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63888" y="4656510"/>
            <a:ext cx="2592288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Fussballfan</a:t>
            </a:r>
            <a:r>
              <a:rPr lang="de-DE" sz="1800" dirty="0">
                <a:latin typeface="+mn-lt"/>
              </a:rPr>
              <a:t>(</a:t>
            </a:r>
            <a:r>
              <a:rPr lang="de-DE" sz="1800" dirty="0" err="1">
                <a:latin typeface="+mn-lt"/>
              </a:rPr>
              <a:t>String,int,bool</a:t>
            </a:r>
            <a:r>
              <a:rPr lang="de-DE" sz="18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fussballGucken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16192" y="4080247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16192" y="4369172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j-lt"/>
              </a:rPr>
              <a:t>- </a:t>
            </a:r>
            <a:r>
              <a:rPr lang="de-DE" sz="1800" dirty="0" err="1">
                <a:latin typeface="+mj-lt"/>
              </a:rPr>
              <a:t>anzahlSchuhe</a:t>
            </a:r>
            <a:endParaRPr lang="de-DE" sz="1800" dirty="0">
              <a:latin typeface="+mj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16192" y="4656510"/>
            <a:ext cx="2232025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Schuhefan</a:t>
            </a:r>
            <a:r>
              <a:rPr lang="de-DE" sz="1800" dirty="0">
                <a:latin typeface="+mn-lt"/>
              </a:rPr>
              <a:t>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latin typeface="+mn-lt"/>
              </a:rPr>
              <a:t>schuheKaufen</a:t>
            </a:r>
            <a:r>
              <a:rPr lang="de-DE" sz="18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rgbClr val="FF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autoFahren</a:t>
            </a:r>
            <a:r>
              <a:rPr lang="de-DE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7595890" y="3499520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20" name="Gerade Verbindung 19"/>
          <p:cNvCxnSpPr>
            <a:cxnSpLocks/>
            <a:stCxn id="7" idx="0"/>
          </p:cNvCxnSpPr>
          <p:nvPr/>
        </p:nvCxnSpPr>
        <p:spPr>
          <a:xfrm flipV="1">
            <a:off x="4860032" y="3789040"/>
            <a:ext cx="71835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7650398" y="3643983"/>
            <a:ext cx="17946" cy="433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931866" y="3789040"/>
            <a:ext cx="272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22079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Abstrakte Klasse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4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Analyse auf Metaebene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der beiden Gruppen </a:t>
            </a:r>
          </a:p>
          <a:p>
            <a:pPr lvl="1"/>
            <a:r>
              <a:rPr lang="de-DE" dirty="0"/>
              <a:t>Einige Unterschiede</a:t>
            </a:r>
            <a:br>
              <a:rPr lang="de-DE" dirty="0"/>
            </a:br>
            <a:r>
              <a:rPr lang="de-DE" dirty="0"/>
              <a:t>=&gt; Zusammenfassen in eine Klasse geht nicht!</a:t>
            </a:r>
          </a:p>
          <a:p>
            <a:pPr lvl="1"/>
            <a:r>
              <a:rPr lang="de-DE" dirty="0"/>
              <a:t>Viele Gemeinsamkeiten </a:t>
            </a:r>
            <a:br>
              <a:rPr lang="de-DE" dirty="0"/>
            </a:br>
            <a:r>
              <a:rPr lang="de-DE" dirty="0"/>
              <a:t>=&gt; Aufspalten in zwei getrennte Klassen bewirkt hohe Redundanz</a:t>
            </a:r>
            <a:br>
              <a:rPr lang="de-DE" dirty="0"/>
            </a:br>
            <a:endParaRPr lang="de-DE" dirty="0"/>
          </a:p>
          <a:p>
            <a:r>
              <a:rPr lang="de-DE" dirty="0"/>
              <a:t>Wie werden derartige Sachverhalte programmiert? </a:t>
            </a:r>
          </a:p>
          <a:p>
            <a:pPr lvl="1"/>
            <a:r>
              <a:rPr lang="de-DE" dirty="0"/>
              <a:t>Möglichst wenig Redundanz </a:t>
            </a:r>
          </a:p>
          <a:p>
            <a:pPr lvl="1"/>
            <a:r>
              <a:rPr lang="de-DE" dirty="0"/>
              <a:t>Unterschiede deutlich machen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641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4329160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857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Verschattung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Bereits bekannt von „normalen“ Klassen </a:t>
            </a:r>
          </a:p>
          <a:p>
            <a:pPr lvl="1"/>
            <a:r>
              <a:rPr lang="de-DE" dirty="0"/>
              <a:t>Lokale Variablen bzw. Parameternamen verschatten Attribute</a:t>
            </a:r>
            <a:br>
              <a:rPr lang="de-DE" dirty="0"/>
            </a:br>
            <a:endParaRPr lang="de-DE" dirty="0"/>
          </a:p>
          <a:p>
            <a:r>
              <a:rPr lang="de-DE" dirty="0"/>
              <a:t>Neue Art der Verschattung bei Vererbung</a:t>
            </a:r>
          </a:p>
          <a:p>
            <a:pPr lvl="1"/>
            <a:r>
              <a:rPr lang="de-DE" dirty="0"/>
              <a:t>Attribut der Unterklasse verschattet Attribut der Oberklasse</a:t>
            </a:r>
          </a:p>
          <a:p>
            <a:pPr lvl="1"/>
            <a:r>
              <a:rPr lang="de-DE" dirty="0"/>
              <a:t>Methode der Unterklasse verschattet Methode der Oberklasse </a:t>
            </a:r>
            <a:br>
              <a:rPr lang="de-DE" dirty="0"/>
            </a:br>
            <a:endParaRPr lang="de-DE" dirty="0"/>
          </a:p>
          <a:p>
            <a:r>
              <a:rPr lang="de-DE" dirty="0"/>
              <a:t>Zugriff</a:t>
            </a:r>
          </a:p>
          <a:p>
            <a:pPr lvl="1"/>
            <a:r>
              <a:rPr lang="de-DE" dirty="0"/>
              <a:t>Auf </a:t>
            </a:r>
            <a:r>
              <a:rPr lang="de-DE" dirty="0" err="1"/>
              <a:t>verschattetes</a:t>
            </a:r>
            <a:r>
              <a:rPr lang="de-DE" dirty="0"/>
              <a:t> Element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de-DE" dirty="0"/>
              <a:t>der Oberklasse: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super.x</a:t>
            </a:r>
            <a:endParaRPr lang="de-DE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latin typeface="+mn-lt"/>
                <a:cs typeface="Courier New" panose="02070309020205020404" pitchFamily="49" charset="0"/>
              </a:rPr>
              <a:t>Auf </a:t>
            </a:r>
            <a:r>
              <a:rPr lang="de-DE" dirty="0" err="1">
                <a:latin typeface="+mn-lt"/>
                <a:cs typeface="Courier New" panose="02070309020205020404" pitchFamily="49" charset="0"/>
              </a:rPr>
              <a:t>verschattetes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Element x der aktuellen Klasse: </a:t>
            </a: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endParaRPr lang="de-DE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969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Verschattung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de-DE" dirty="0"/>
              <a:t>Oberklasse</a:t>
            </a:r>
            <a:br>
              <a:rPr lang="de-DE" dirty="0"/>
            </a:b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abstract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Person {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…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800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de-DE" sz="1800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Mmmmh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lecker.\n"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Unterklasse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  <a:cs typeface="Courier New" panose="02070309020205020404" pitchFamily="49" charset="0"/>
              </a:rPr>
              <a:t>Fussballfan</a:t>
            </a:r>
            <a:r>
              <a:rPr lang="en-US" sz="1800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urier New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>
                <a:latin typeface="Courier New" pitchFamily="49" charset="0"/>
                <a:cs typeface="Courier New" panose="02070309020205020404" pitchFamily="49" charset="0"/>
              </a:rPr>
              <a:t>Person {</a:t>
            </a:r>
            <a:br>
              <a:rPr lang="en-US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…</a:t>
            </a:r>
            <a:br>
              <a:rPr lang="de-DE" sz="1800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DE" sz="1800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"Kann ich einen Nachschlag haben?"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latin typeface="Courier New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741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Modifizieren der Unterklassen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Erweitern </a:t>
            </a:r>
          </a:p>
          <a:p>
            <a:pPr lvl="1"/>
            <a:r>
              <a:rPr lang="de-DE" sz="2000" dirty="0"/>
              <a:t>Etwas Neues hinzufügen</a:t>
            </a:r>
          </a:p>
          <a:p>
            <a:pPr lvl="1"/>
            <a:r>
              <a:rPr lang="de-DE" sz="2000" dirty="0"/>
              <a:t>Unterklasse erweitert Oberklasse um weitere Attribute, Operationen und/oder Beziehungen </a:t>
            </a:r>
          </a:p>
          <a:p>
            <a:r>
              <a:rPr lang="de-DE" dirty="0" err="1">
                <a:solidFill>
                  <a:schemeClr val="accent2"/>
                </a:solidFill>
              </a:rPr>
              <a:t>Redefinieren</a:t>
            </a:r>
            <a:r>
              <a:rPr lang="de-DE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de-DE" sz="2000" dirty="0"/>
              <a:t>Sich ähnlich verhalten </a:t>
            </a:r>
          </a:p>
          <a:p>
            <a:pPr lvl="1"/>
            <a:r>
              <a:rPr lang="de-DE" sz="2000" dirty="0"/>
              <a:t>In Unterklasse geerbte Methoden aus der Oberklasse bei Bedarf durch eigene spezifische Implementierung überschreiben </a:t>
            </a:r>
          </a:p>
          <a:p>
            <a:pPr lvl="1"/>
            <a:r>
              <a:rPr lang="de-DE" sz="2000" dirty="0"/>
              <a:t>Ggf. dabei geerbte Implementierungen verwenden </a:t>
            </a:r>
          </a:p>
          <a:p>
            <a:r>
              <a:rPr lang="de-DE" dirty="0">
                <a:solidFill>
                  <a:schemeClr val="accent2"/>
                </a:solidFill>
              </a:rPr>
              <a:t>Definieren</a:t>
            </a:r>
          </a:p>
          <a:p>
            <a:pPr lvl="1"/>
            <a:r>
              <a:rPr lang="de-DE" sz="2000" dirty="0"/>
              <a:t>Etwas Versprochenes realisieren</a:t>
            </a:r>
          </a:p>
          <a:p>
            <a:pPr lvl="1"/>
            <a:r>
              <a:rPr lang="de-DE" sz="2000" dirty="0"/>
              <a:t>Abstrakt deklarierte Operationen der Oberklasse in Unterklasse implementieren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163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422852" cy="850900"/>
          </a:xfrm>
        </p:spPr>
        <p:txBody>
          <a:bodyPr/>
          <a:lstStyle/>
          <a:p>
            <a:r>
              <a:rPr lang="de-DE" dirty="0"/>
              <a:t>Eigenschaften in Unterklasse erweitern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05850" cy="4968875"/>
          </a:xfrm>
        </p:spPr>
        <p:txBody>
          <a:bodyPr/>
          <a:lstStyle/>
          <a:p>
            <a:r>
              <a:rPr lang="de-DE" dirty="0"/>
              <a:t>Ausgangsbasis</a:t>
            </a:r>
          </a:p>
          <a:p>
            <a:pPr lvl="1"/>
            <a:r>
              <a:rPr lang="de-DE" dirty="0"/>
              <a:t>Oberklasse Mensch</a:t>
            </a:r>
          </a:p>
          <a:p>
            <a:pPr lvl="1"/>
            <a:r>
              <a:rPr lang="de-DE" dirty="0"/>
              <a:t>Gemeinsame Attribute</a:t>
            </a:r>
          </a:p>
          <a:p>
            <a:pPr lvl="1"/>
            <a:r>
              <a:rPr lang="de-DE" dirty="0"/>
              <a:t>Grundlegende gemeinsame Methoden</a:t>
            </a:r>
          </a:p>
          <a:p>
            <a:pPr lvl="1"/>
            <a:r>
              <a:rPr lang="de-DE" dirty="0"/>
              <a:t>Konstruktor</a:t>
            </a:r>
            <a:br>
              <a:rPr lang="de-DE" dirty="0"/>
            </a:br>
            <a:endParaRPr lang="de-DE" dirty="0"/>
          </a:p>
          <a:p>
            <a:r>
              <a:rPr lang="de-DE" dirty="0"/>
              <a:t>Erweiterung in Unterklassen</a:t>
            </a:r>
          </a:p>
          <a:p>
            <a:pPr lvl="1"/>
            <a:r>
              <a:rPr lang="de-DE" dirty="0"/>
              <a:t>Spezifische Attribute</a:t>
            </a:r>
          </a:p>
          <a:p>
            <a:pPr lvl="1"/>
            <a:r>
              <a:rPr lang="de-DE" dirty="0"/>
              <a:t>Spezifische Methoden</a:t>
            </a:r>
          </a:p>
          <a:p>
            <a:pPr lvl="1"/>
            <a:r>
              <a:rPr lang="de-DE" dirty="0"/>
              <a:t>Insbesondere eigene </a:t>
            </a:r>
            <a:br>
              <a:rPr lang="de-DE" dirty="0"/>
            </a:br>
            <a:r>
              <a:rPr lang="de-DE" dirty="0"/>
              <a:t>Konstruktoren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580385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i="1" dirty="0">
                <a:latin typeface="+mn-lt"/>
              </a:rPr>
              <a:t>Mensch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5580385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800" dirty="0" err="1">
                <a:latin typeface="+mn-lt"/>
              </a:rPr>
              <a:t>name</a:t>
            </a:r>
            <a:endParaRPr lang="de-DE" sz="18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- alter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5580385" y="2063129"/>
            <a:ext cx="2232025" cy="136587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Mensch(String, </a:t>
            </a:r>
            <a:r>
              <a:rPr lang="de-DE" sz="1800" dirty="0" err="1">
                <a:latin typeface="+mn-lt"/>
              </a:rPr>
              <a:t>int</a:t>
            </a:r>
            <a:r>
              <a:rPr lang="de-DE" sz="18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>
                <a:latin typeface="+mn-lt"/>
              </a:rPr>
              <a:t>essen()</a:t>
            </a:r>
            <a:endParaRPr lang="de-DE" sz="1800" dirty="0"/>
          </a:p>
          <a:p>
            <a:pPr algn="ctr" defTabSz="1042988">
              <a:spcBef>
                <a:spcPct val="5000"/>
              </a:spcBef>
            </a:pPr>
            <a:endParaRPr lang="de-DE" sz="1800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211960" y="4145681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b="1" dirty="0"/>
              <a:t>Fußballfan</a:t>
            </a:r>
            <a:endParaRPr lang="de-DE" sz="1800" b="1" dirty="0">
              <a:latin typeface="+mn-lt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4211960" y="4434606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</a:rPr>
              <a:t>-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lieblingsVerein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4211960" y="4725119"/>
            <a:ext cx="2232025" cy="11521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Mann(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String,int,bool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fussballSchauen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912298" y="4148856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800" b="1" dirty="0" err="1">
                <a:latin typeface="+mn-lt"/>
              </a:rPr>
              <a:t>Schuhefan</a:t>
            </a:r>
            <a:endParaRPr lang="de-DE" sz="1800" b="1" dirty="0">
              <a:latin typeface="+mn-lt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6912298" y="4437781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</a:rPr>
              <a:t>-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anzahlSchuhe</a:t>
            </a:r>
            <a:endParaRPr lang="de-DE" sz="1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912298" y="4725119"/>
            <a:ext cx="2232025" cy="11521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>
                <a:solidFill>
                  <a:schemeClr val="accent2"/>
                </a:solidFill>
                <a:latin typeface="+mn-lt"/>
              </a:rPr>
              <a:t>Frau(String, </a:t>
            </a:r>
            <a:r>
              <a:rPr lang="de-DE" sz="1800" dirty="0" err="1">
                <a:solidFill>
                  <a:schemeClr val="accent2"/>
                </a:solidFill>
                <a:latin typeface="+mn-lt"/>
              </a:rPr>
              <a:t>int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800" dirty="0" err="1">
                <a:solidFill>
                  <a:schemeClr val="accent2"/>
                </a:solidFill>
                <a:latin typeface="+mn-lt"/>
              </a:rPr>
              <a:t>schuheKaufen</a:t>
            </a:r>
            <a:r>
              <a:rPr lang="de-DE" sz="18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  <a:p>
            <a:pPr algn="ctr" defTabSz="1042988">
              <a:spcBef>
                <a:spcPct val="5000"/>
              </a:spcBef>
            </a:pPr>
            <a:endParaRPr lang="de-DE" sz="1800" dirty="0">
              <a:solidFill>
                <a:schemeClr val="accent2"/>
              </a:solidFill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6623373" y="3424956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4" name="AutoShape 26"/>
          <p:cNvCxnSpPr>
            <a:cxnSpLocks noChangeShapeType="1"/>
            <a:stCxn id="7" idx="0"/>
            <a:endCxn id="13" idx="4"/>
          </p:cNvCxnSpPr>
          <p:nvPr/>
        </p:nvCxnSpPr>
        <p:spPr bwMode="auto">
          <a:xfrm rot="16200000">
            <a:off x="5724055" y="3173337"/>
            <a:ext cx="576262" cy="1368425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7"/>
          <p:cNvCxnSpPr>
            <a:cxnSpLocks noChangeShapeType="1"/>
            <a:stCxn id="10" idx="0"/>
            <a:endCxn id="13" idx="4"/>
          </p:cNvCxnSpPr>
          <p:nvPr/>
        </p:nvCxnSpPr>
        <p:spPr bwMode="auto">
          <a:xfrm rot="5400000" flipH="1">
            <a:off x="7072635" y="3193182"/>
            <a:ext cx="579437" cy="1331912"/>
          </a:xfrm>
          <a:prstGeom prst="bentConnector3">
            <a:avLst>
              <a:gd name="adj1" fmla="val 5013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9760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350844" cy="850900"/>
          </a:xfrm>
        </p:spPr>
        <p:txBody>
          <a:bodyPr/>
          <a:lstStyle/>
          <a:p>
            <a:r>
              <a:rPr lang="de-DE" dirty="0"/>
              <a:t>Eigenschaften in Unterklasse </a:t>
            </a:r>
            <a:r>
              <a:rPr lang="de-DE" dirty="0" err="1"/>
              <a:t>redefinieren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05850" cy="4968875"/>
          </a:xfrm>
        </p:spPr>
        <p:txBody>
          <a:bodyPr/>
          <a:lstStyle/>
          <a:p>
            <a:r>
              <a:rPr lang="de-DE" dirty="0"/>
              <a:t>Ausgangsbasis</a:t>
            </a:r>
          </a:p>
          <a:p>
            <a:pPr lvl="1"/>
            <a:r>
              <a:rPr lang="de-DE" sz="2000" dirty="0"/>
              <a:t>Methode mit Basisfunktionalität, </a:t>
            </a:r>
            <a:br>
              <a:rPr lang="de-DE" sz="2000" dirty="0"/>
            </a:br>
            <a:r>
              <a:rPr lang="de-DE" sz="2000" dirty="0"/>
              <a:t>die in allen Unterklassen auftritt,</a:t>
            </a:r>
            <a:br>
              <a:rPr lang="de-DE" sz="2000" dirty="0"/>
            </a:br>
            <a:r>
              <a:rPr lang="de-DE" sz="2000" dirty="0"/>
              <a:t>aber ergänzt wird</a:t>
            </a:r>
          </a:p>
          <a:p>
            <a:pPr lvl="1"/>
            <a:r>
              <a:rPr lang="de-DE" sz="2000" dirty="0"/>
              <a:t>Methode mit Standardfunktionalität,</a:t>
            </a:r>
            <a:br>
              <a:rPr lang="de-DE" sz="2000" dirty="0"/>
            </a:br>
            <a:r>
              <a:rPr lang="de-DE" sz="2000" dirty="0"/>
              <a:t>die für einige Unterklassen so ausreicht</a:t>
            </a:r>
          </a:p>
          <a:p>
            <a:pPr lvl="1"/>
            <a:endParaRPr lang="de-DE" dirty="0"/>
          </a:p>
          <a:p>
            <a:r>
              <a:rPr lang="de-DE" dirty="0" err="1"/>
              <a:t>Redefinition</a:t>
            </a:r>
            <a:r>
              <a:rPr lang="de-DE" dirty="0"/>
              <a:t> in Unterklassen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Überschreiben</a:t>
            </a:r>
            <a:r>
              <a:rPr lang="de-DE" sz="2000" dirty="0"/>
              <a:t> der Methode </a:t>
            </a:r>
            <a:br>
              <a:rPr lang="de-DE" sz="2000" dirty="0"/>
            </a:br>
            <a:r>
              <a:rPr lang="de-DE" sz="2000" dirty="0"/>
              <a:t>aus der Oberklasse durch </a:t>
            </a:r>
            <a:br>
              <a:rPr lang="de-DE" sz="2000" dirty="0"/>
            </a:br>
            <a:r>
              <a:rPr lang="de-DE" sz="2000" dirty="0">
                <a:solidFill>
                  <a:schemeClr val="accent2"/>
                </a:solidFill>
              </a:rPr>
              <a:t>spezifische Implementierung</a:t>
            </a:r>
          </a:p>
          <a:p>
            <a:pPr lvl="1"/>
            <a:r>
              <a:rPr lang="de-DE" sz="2000" dirty="0"/>
              <a:t>Einbinden der Implementierung </a:t>
            </a:r>
            <a:br>
              <a:rPr lang="de-DE" sz="2000" dirty="0"/>
            </a:br>
            <a:r>
              <a:rPr lang="de-DE" sz="2000" dirty="0"/>
              <a:t>aus der Oberklasse über </a:t>
            </a:r>
            <a:br>
              <a:rPr lang="de-DE" sz="2000" dirty="0"/>
            </a:br>
            <a:r>
              <a:rPr lang="de-DE" sz="2000" b="1" dirty="0">
                <a:latin typeface="Courier New" pitchFamily="49" charset="0"/>
              </a:rPr>
              <a:t>super</a:t>
            </a:r>
            <a:r>
              <a:rPr lang="de-DE" sz="2000" dirty="0">
                <a:latin typeface="Courier New" pitchFamily="49" charset="0"/>
              </a:rPr>
              <a:t>.&lt;</a:t>
            </a:r>
            <a:r>
              <a:rPr lang="de-DE" sz="2000" dirty="0" err="1">
                <a:latin typeface="Courier New" pitchFamily="49" charset="0"/>
              </a:rPr>
              <a:t>methodenname</a:t>
            </a:r>
            <a:r>
              <a:rPr lang="de-DE" sz="2000" dirty="0">
                <a:latin typeface="Courier New" pitchFamily="49" charset="0"/>
              </a:rPr>
              <a:t>&gt;()</a:t>
            </a:r>
          </a:p>
          <a:p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96136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i="1" dirty="0">
                <a:latin typeface="+mn-lt"/>
              </a:rPr>
              <a:t>Mensch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96136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name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alter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96136" y="2063129"/>
            <a:ext cx="2232025" cy="1650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Mensch(String,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rgbClr val="DA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endParaRPr lang="de-DE" sz="1600" i="1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99991" y="4293096"/>
            <a:ext cx="2305052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/>
              <a:t>Fußballfan</a:t>
            </a:r>
            <a:endParaRPr lang="de-DE" sz="16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99990" y="4582021"/>
            <a:ext cx="2305053" cy="2871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lieblingsVerein</a:t>
            </a:r>
            <a:endParaRPr lang="de-DE" sz="16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99991" y="4869161"/>
            <a:ext cx="2305052" cy="144015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Fussballfan</a:t>
            </a:r>
            <a:r>
              <a:rPr lang="de-DE" sz="1600" dirty="0">
                <a:latin typeface="+mn-lt"/>
              </a:rPr>
              <a:t>(</a:t>
            </a:r>
            <a:r>
              <a:rPr lang="de-DE" sz="1600" dirty="0" err="1">
                <a:latin typeface="+mn-lt"/>
              </a:rPr>
              <a:t>String,int,bool</a:t>
            </a:r>
            <a:r>
              <a:rPr lang="de-DE" sz="16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fussballSchauen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020273" y="4296271"/>
            <a:ext cx="2016224" cy="284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 err="1">
                <a:latin typeface="+mn-lt"/>
              </a:rPr>
              <a:t>Schuhefan</a:t>
            </a:r>
            <a:endParaRPr lang="de-DE" sz="1600" b="1" dirty="0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020272" y="4585196"/>
            <a:ext cx="20162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600" dirty="0" err="1">
                <a:latin typeface="+mn-lt"/>
              </a:rPr>
              <a:t>anzahlSchuhe</a:t>
            </a:r>
            <a:endParaRPr lang="de-DE" sz="1600" dirty="0"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020272" y="4869161"/>
            <a:ext cx="2016225" cy="144016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Schuhefan</a:t>
            </a:r>
            <a:r>
              <a:rPr lang="de-DE" sz="1600" dirty="0">
                <a:latin typeface="+mn-lt"/>
              </a:rPr>
              <a:t>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schuheKaufen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chemeClr val="accent2"/>
                </a:solidFill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solidFill>
                  <a:srgbClr val="DA0000"/>
                </a:solidFill>
                <a:latin typeface="+mn-lt"/>
              </a:rPr>
              <a:t>anziehen()</a:t>
            </a:r>
          </a:p>
          <a:p>
            <a:pPr algn="ctr" defTabSz="1042988">
              <a:spcBef>
                <a:spcPct val="5000"/>
              </a:spcBef>
            </a:pPr>
            <a:endParaRPr lang="de-DE" sz="1600" dirty="0">
              <a:solidFill>
                <a:schemeClr val="accent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toString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875438" y="3716585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4968751" y="3034480"/>
            <a:ext cx="1115417" cy="66873"/>
          </a:xfrm>
          <a:prstGeom prst="line">
            <a:avLst/>
          </a:prstGeom>
          <a:noFill/>
          <a:ln w="19050">
            <a:solidFill>
              <a:srgbClr val="DA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392489" y="2237755"/>
            <a:ext cx="2051720" cy="126325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99991" y="2237755"/>
            <a:ext cx="2088627" cy="50958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5580507" y="4077072"/>
            <a:ext cx="2519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580507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8100392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6947669" y="38610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32436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Erweitern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 um 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anziehen()</a:t>
            </a: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 { …</a:t>
            </a:r>
          </a:p>
          <a:p>
            <a:pPr marL="400050" lvl="1" indent="0"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anziehen() {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"anziehen: Unterhose und Socken"</a:t>
            </a: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…</a:t>
            </a:r>
            <a:br>
              <a:rPr lang="de-DE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+mn-lt"/>
                <a:cs typeface="Courier New" panose="02070309020205020404" pitchFamily="49" charset="0"/>
              </a:rPr>
              <a:t>Redefinieren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anziehen()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„anziehen: Unterhose, Socken und Schuhe"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59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, Basisfunktion nutzen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Person, Main </a:t>
            </a:r>
            <a:r>
              <a:rPr lang="de-DE" dirty="0"/>
              <a:t>unverändert</a:t>
            </a:r>
          </a:p>
          <a:p>
            <a:pPr lvl="1"/>
            <a:r>
              <a:rPr lang="de-DE" dirty="0"/>
              <a:t>In Klassen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jeweils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überschreiben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Redefinieren</a:t>
            </a:r>
            <a:r>
              <a:rPr lang="de-DE" dirty="0"/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"\n       Wirklich schade,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dass das so viele Kalorien hat...";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8018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Redefinieren</a:t>
            </a:r>
            <a:r>
              <a:rPr lang="de-DE" dirty="0"/>
              <a:t>, Basisfunktion nutzen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Redefinieren</a:t>
            </a:r>
            <a:r>
              <a:rPr lang="de-DE" dirty="0"/>
              <a:t>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.eat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"\n Kann ich noch einen 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Nachschlag haben?";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644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638876" cy="850900"/>
          </a:xfrm>
        </p:spPr>
        <p:txBody>
          <a:bodyPr/>
          <a:lstStyle/>
          <a:p>
            <a:r>
              <a:rPr lang="de-DE" dirty="0"/>
              <a:t>Eigenschaften in Unterklasse definieren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775" y="1592634"/>
            <a:ext cx="8705850" cy="4968875"/>
          </a:xfrm>
        </p:spPr>
        <p:txBody>
          <a:bodyPr/>
          <a:lstStyle/>
          <a:p>
            <a:r>
              <a:rPr lang="de-DE" sz="2200" dirty="0"/>
              <a:t>Ausgangsbasis</a:t>
            </a:r>
          </a:p>
          <a:p>
            <a:pPr lvl="1"/>
            <a:r>
              <a:rPr lang="de-DE" sz="2000" dirty="0"/>
              <a:t>Operation </a:t>
            </a:r>
            <a:r>
              <a:rPr lang="de-DE" sz="2000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sz="2000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/>
              <a:t>ist </a:t>
            </a:r>
            <a:r>
              <a:rPr lang="de-DE" sz="2000" dirty="0">
                <a:solidFill>
                  <a:schemeClr val="accent2"/>
                </a:solidFill>
              </a:rPr>
              <a:t>abstrakt</a:t>
            </a:r>
            <a:r>
              <a:rPr lang="de-DE" sz="2000" dirty="0"/>
              <a:t>, </a:t>
            </a:r>
            <a:br>
              <a:rPr lang="de-DE" sz="2000" dirty="0"/>
            </a:br>
            <a:r>
              <a:rPr lang="de-DE" sz="2000" dirty="0"/>
              <a:t>d.h. definiert nur die Signatur</a:t>
            </a:r>
          </a:p>
          <a:p>
            <a:pPr lvl="1"/>
            <a:r>
              <a:rPr lang="de-DE" sz="2000" dirty="0"/>
              <a:t>Sichert damit die Existenz </a:t>
            </a:r>
            <a:br>
              <a:rPr lang="de-DE" sz="2000" dirty="0"/>
            </a:br>
            <a:r>
              <a:rPr lang="de-DE" sz="2000" dirty="0"/>
              <a:t>dieser Verhaltensweise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Keine Implementierung</a:t>
            </a:r>
            <a:r>
              <a:rPr lang="de-DE" sz="2000" dirty="0"/>
              <a:t>!</a:t>
            </a:r>
          </a:p>
          <a:p>
            <a:pPr lvl="1"/>
            <a:r>
              <a:rPr lang="de-DE" sz="2000" dirty="0"/>
              <a:t>Oberklasse wird damit auch abstrakt</a:t>
            </a:r>
          </a:p>
          <a:p>
            <a:r>
              <a:rPr lang="de-DE" sz="2200" dirty="0"/>
              <a:t>Definition in Unterklassen</a:t>
            </a:r>
          </a:p>
          <a:p>
            <a:pPr lvl="1"/>
            <a:r>
              <a:rPr lang="de-DE" sz="2000" dirty="0"/>
              <a:t>Definieren zu den abstrakten </a:t>
            </a:r>
            <a:br>
              <a:rPr lang="de-DE" sz="2000" dirty="0"/>
            </a:br>
            <a:r>
              <a:rPr lang="de-DE" sz="2000" dirty="0"/>
              <a:t>Operationen </a:t>
            </a:r>
            <a:r>
              <a:rPr lang="de-DE" sz="2000" dirty="0">
                <a:solidFill>
                  <a:schemeClr val="accent2"/>
                </a:solidFill>
              </a:rPr>
              <a:t>spezifische </a:t>
            </a:r>
            <a:br>
              <a:rPr lang="de-DE" sz="2000" dirty="0">
                <a:solidFill>
                  <a:schemeClr val="accent2"/>
                </a:solidFill>
              </a:rPr>
            </a:br>
            <a:r>
              <a:rPr lang="de-DE" sz="2000" dirty="0">
                <a:solidFill>
                  <a:schemeClr val="accent2"/>
                </a:solidFill>
              </a:rPr>
              <a:t>Implementierungen</a:t>
            </a:r>
          </a:p>
          <a:p>
            <a:pPr lvl="1"/>
            <a:r>
              <a:rPr lang="de-DE" sz="2000" dirty="0"/>
              <a:t>In </a:t>
            </a:r>
            <a:r>
              <a:rPr lang="de-DE" sz="2000" i="1" dirty="0">
                <a:solidFill>
                  <a:schemeClr val="accent2"/>
                </a:solidFill>
              </a:rPr>
              <a:t>jeder</a:t>
            </a:r>
            <a:r>
              <a:rPr lang="de-DE" sz="2000" dirty="0">
                <a:solidFill>
                  <a:schemeClr val="accent2"/>
                </a:solidFill>
              </a:rPr>
              <a:t> nicht abstrakten </a:t>
            </a:r>
            <a:br>
              <a:rPr lang="de-DE" sz="2000" dirty="0">
                <a:solidFill>
                  <a:schemeClr val="accent2"/>
                </a:solidFill>
              </a:rPr>
            </a:br>
            <a:r>
              <a:rPr lang="de-DE" sz="2000" dirty="0">
                <a:solidFill>
                  <a:schemeClr val="accent2"/>
                </a:solidFill>
              </a:rPr>
              <a:t>Unterklasse erforderlich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96136" y="1266204"/>
            <a:ext cx="22320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i="1" dirty="0">
                <a:solidFill>
                  <a:schemeClr val="accent2"/>
                </a:solidFill>
                <a:latin typeface="+mn-lt"/>
              </a:rPr>
              <a:t>Mensch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796136" y="1559892"/>
            <a:ext cx="2232025" cy="5032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name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alter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796136" y="2063129"/>
            <a:ext cx="2232025" cy="165099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Mensch(String,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arbeiten()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i="1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i="1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716339" y="4293096"/>
            <a:ext cx="2088704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/>
              <a:t>Fußballfan</a:t>
            </a:r>
            <a:endParaRPr lang="de-DE" sz="1600" b="1" dirty="0">
              <a:latin typeface="+mn-lt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716339" y="4869161"/>
            <a:ext cx="2088704" cy="144015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Mann(</a:t>
            </a:r>
            <a:r>
              <a:rPr lang="de-DE" sz="1600" dirty="0" err="1">
                <a:latin typeface="+mn-lt"/>
              </a:rPr>
              <a:t>String,int,bool</a:t>
            </a:r>
            <a:r>
              <a:rPr lang="de-DE" sz="1600" dirty="0">
                <a:latin typeface="+mn-lt"/>
              </a:rPr>
              <a:t>.)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fussballSchauen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  <a:br>
              <a:rPr lang="de-DE" sz="1600" dirty="0">
                <a:latin typeface="+mn-lt"/>
              </a:rPr>
            </a:b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020273" y="4296271"/>
            <a:ext cx="2016224" cy="284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1600" b="1" dirty="0" err="1">
                <a:latin typeface="+mn-lt"/>
              </a:rPr>
              <a:t>Schuhefan</a:t>
            </a:r>
            <a:endParaRPr lang="de-DE" sz="1600" b="1" dirty="0">
              <a:latin typeface="+mn-lt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020272" y="4585196"/>
            <a:ext cx="2016225" cy="2873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800" dirty="0"/>
              <a:t>- </a:t>
            </a:r>
            <a:r>
              <a:rPr lang="de-DE" sz="1600" dirty="0" err="1">
                <a:latin typeface="+mn-lt"/>
              </a:rPr>
              <a:t>anzahlSchuhe</a:t>
            </a:r>
            <a:endParaRPr lang="de-DE" sz="1600" dirty="0">
              <a:latin typeface="+mn-lt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7020272" y="4869161"/>
            <a:ext cx="2016225" cy="144016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Frau(String, </a:t>
            </a:r>
            <a:r>
              <a:rPr lang="de-DE" sz="1600" dirty="0" err="1">
                <a:latin typeface="+mn-lt"/>
              </a:rPr>
              <a:t>int</a:t>
            </a:r>
            <a:r>
              <a:rPr lang="de-DE" sz="1600" dirty="0">
                <a:latin typeface="+mn-lt"/>
              </a:rPr>
              <a:t>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schuheKaufen</a:t>
            </a:r>
            <a:r>
              <a:rPr lang="de-DE" sz="1600" dirty="0">
                <a:latin typeface="+mn-lt"/>
              </a:rPr>
              <a:t>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essen()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arbeiten()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solidFill>
                  <a:schemeClr val="accent2"/>
                </a:solidFill>
                <a:latin typeface="+mn-lt"/>
              </a:rPr>
              <a:t>autoFahren</a:t>
            </a:r>
            <a:r>
              <a:rPr lang="de-DE" sz="1600" dirty="0">
                <a:solidFill>
                  <a:schemeClr val="accent2"/>
                </a:solidFill>
                <a:latin typeface="+mn-lt"/>
              </a:rPr>
              <a:t>()</a:t>
            </a:r>
            <a:endParaRPr lang="de-DE" sz="16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1600" dirty="0" err="1">
                <a:latin typeface="+mn-lt"/>
              </a:rPr>
              <a:t>toString</a:t>
            </a:r>
            <a:r>
              <a:rPr lang="de-DE" sz="1600" dirty="0">
                <a:latin typeface="+mn-lt"/>
              </a:rPr>
              <a:t>()</a:t>
            </a:r>
          </a:p>
        </p:txBody>
      </p:sp>
      <p:cxnSp>
        <p:nvCxnSpPr>
          <p:cNvPr id="24" name="Gerade Verbindung 23"/>
          <p:cNvCxnSpPr/>
          <p:nvPr/>
        </p:nvCxnSpPr>
        <p:spPr>
          <a:xfrm>
            <a:off x="5580507" y="4077072"/>
            <a:ext cx="2519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580507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100392" y="407707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947669" y="38610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716338" y="4582021"/>
            <a:ext cx="2088705" cy="28714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1600" dirty="0">
                <a:latin typeface="+mn-lt"/>
              </a:rPr>
              <a:t>- </a:t>
            </a:r>
            <a:r>
              <a:rPr lang="de-DE" sz="1600" dirty="0" err="1">
                <a:latin typeface="+mn-lt"/>
              </a:rPr>
              <a:t>lieblingsVerein</a:t>
            </a:r>
            <a:endParaRPr lang="de-DE" sz="1600" dirty="0">
              <a:latin typeface="+mn-lt"/>
            </a:endParaRPr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>
            <a:off x="6875438" y="3716585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28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- Lösungsidee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Lösungsidee</a:t>
            </a:r>
          </a:p>
          <a:p>
            <a:pPr lvl="1"/>
            <a:r>
              <a:rPr lang="de-DE" dirty="0"/>
              <a:t>Zentrale Definition der </a:t>
            </a:r>
            <a:r>
              <a:rPr lang="de-DE" dirty="0">
                <a:solidFill>
                  <a:schemeClr val="accent2"/>
                </a:solidFill>
              </a:rPr>
              <a:t>Gemeinsamkeiten </a:t>
            </a:r>
            <a:br>
              <a:rPr lang="de-DE" dirty="0">
                <a:solidFill>
                  <a:schemeClr val="accent2"/>
                </a:solidFill>
              </a:rPr>
            </a:br>
            <a:r>
              <a:rPr lang="de-DE" dirty="0">
                <a:solidFill>
                  <a:schemeClr val="accent2"/>
                </a:solidFill>
              </a:rPr>
              <a:t>(generalisieren – allgemeine Klasse - Oberklasse)</a:t>
            </a:r>
          </a:p>
          <a:p>
            <a:pPr lvl="1"/>
            <a:r>
              <a:rPr lang="de-DE" dirty="0"/>
              <a:t>Spezialisierte Klasse  (</a:t>
            </a:r>
            <a:r>
              <a:rPr lang="de-DE" dirty="0">
                <a:solidFill>
                  <a:schemeClr val="accent2"/>
                </a:solidFill>
              </a:rPr>
              <a:t>Unterklasse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Dokumentation der </a:t>
            </a:r>
            <a:r>
              <a:rPr lang="de-DE" dirty="0">
                <a:solidFill>
                  <a:schemeClr val="accent2"/>
                </a:solidFill>
              </a:rPr>
              <a:t>Unterschiede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(zusätzliche Attribute und/oder Methoden)</a:t>
            </a:r>
          </a:p>
          <a:p>
            <a:pPr lvl="2"/>
            <a:r>
              <a:rPr lang="de-DE" dirty="0"/>
              <a:t>Gemeinsamkeiten geerbt von zentraler Definition </a:t>
            </a:r>
            <a:br>
              <a:rPr lang="de-DE" dirty="0"/>
            </a:br>
            <a:r>
              <a:rPr lang="de-DE" dirty="0"/>
              <a:t>(Methoden können überschrieben bzw. </a:t>
            </a:r>
            <a:r>
              <a:rPr lang="de-DE" dirty="0" err="1"/>
              <a:t>redefiniert</a:t>
            </a:r>
            <a:r>
              <a:rPr lang="de-DE" dirty="0"/>
              <a:t> werden)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677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Definieren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 u</a:t>
            </a:r>
            <a:r>
              <a:rPr lang="de-DE" dirty="0"/>
              <a:t>nverändert</a:t>
            </a:r>
          </a:p>
          <a:p>
            <a:pPr lvl="1"/>
            <a:r>
              <a:rPr lang="de-DE" dirty="0"/>
              <a:t>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 definiert nur Schnittstelle der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wird damit zur abstrakten Klasse</a:t>
            </a:r>
          </a:p>
          <a:p>
            <a:pPr lvl="1"/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/>
              <a:t> jeweils erweitert um Implementierung der 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autoFahren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Neue Version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400050" lvl="1" indent="0">
              <a:buNone/>
            </a:pP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838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Definieren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Erweiterung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um Definition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Fussballfan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Jetz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fahr schon, ich will zum Spiel!";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}…}</a:t>
            </a:r>
            <a:b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de-DE" dirty="0">
                <a:latin typeface="+mn-lt"/>
                <a:cs typeface="Courier New" panose="02070309020205020404" pitchFamily="49" charset="0"/>
              </a:rPr>
              <a:t>Erweiterung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um Definition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Schuhefan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“Dann mal los zum Schuhladen!";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}…}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154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– Methoden </a:t>
            </a:r>
            <a:r>
              <a:rPr lang="de-DE" dirty="0" err="1"/>
              <a:t>redefinieren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6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5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48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4725144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330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/>
              <a:t> ist </a:t>
            </a:r>
            <a:r>
              <a:rPr lang="de-DE" dirty="0">
                <a:solidFill>
                  <a:schemeClr val="accent2"/>
                </a:solidFill>
              </a:rPr>
              <a:t>voreingestellte Basisklasse aller Klassen </a:t>
            </a:r>
          </a:p>
          <a:p>
            <a:r>
              <a:rPr lang="de-DE" dirty="0"/>
              <a:t>Äquivalent: </a:t>
            </a:r>
          </a:p>
          <a:p>
            <a:pPr marL="400050" lvl="1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marL="400050" lvl="1" indent="0">
              <a:buNone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und</a:t>
            </a:r>
          </a:p>
          <a:p>
            <a:pPr marL="400050" lvl="1" indent="0">
              <a:buNone/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Jede Klasse ist von einer anderen Klasse abgeleitet, außer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+mn-lt"/>
                <a:cs typeface="Courier New" panose="02070309020205020404" pitchFamily="49" charset="0"/>
              </a:rPr>
              <a:t>Alle Klassen (abgesehen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) haben, direkt oder indirekt,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als gemeinsame Basisklasse</a:t>
            </a:r>
          </a:p>
          <a:p>
            <a:pPr marL="40005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652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Vordefinierte Methoden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von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werden </a:t>
            </a:r>
            <a:r>
              <a:rPr lang="de-DE" dirty="0">
                <a:solidFill>
                  <a:schemeClr val="accent2"/>
                </a:solidFill>
              </a:rPr>
              <a:t>an jede Klasse vererbt</a:t>
            </a:r>
          </a:p>
          <a:p>
            <a:r>
              <a:rPr lang="de-DE" dirty="0"/>
              <a:t>Beispiele: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/>
              <a:t>-Methoden bieten zum Teil nur minimale Funktionalität</a:t>
            </a:r>
          </a:p>
          <a:p>
            <a:r>
              <a:rPr lang="de-DE" dirty="0"/>
              <a:t>Methoden sollten in der Regel </a:t>
            </a:r>
            <a:r>
              <a:rPr lang="de-DE" dirty="0" err="1"/>
              <a:t>redefiniert</a:t>
            </a:r>
            <a:r>
              <a:rPr lang="de-DE" dirty="0"/>
              <a:t> werden!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8208463" cy="177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5065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5121248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221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 und Sichtbarkeit (1)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Zusätzliche Zugriffsrechte und Sichtbarkeitsregeln durch Vererbungskonzept</a:t>
            </a:r>
          </a:p>
          <a:p>
            <a:r>
              <a:rPr lang="de-DE" dirty="0"/>
              <a:t>4 Kategorien: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(+)</a:t>
            </a:r>
            <a:r>
              <a:rPr lang="de-DE" dirty="0"/>
              <a:t>: „weltweiter“ Zugriff sowohl von außen als auch von allen Nachfahren unabhängig von Paketzugehörigkeit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(-)</a:t>
            </a:r>
            <a:r>
              <a:rPr lang="de-DE" dirty="0"/>
              <a:t>: nur innerhalb der eigenen Klasse sichtbar; werden vererbt, sind aber von der Unterklasse aus nicht zugreifbar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(#)</a:t>
            </a:r>
            <a:r>
              <a:rPr lang="de-DE" dirty="0"/>
              <a:t>: von allen Nachfahren darf darauf zugegriffen werden unabhängig davon, ob sich die Nachfahren im gleichen Paket oder in einem anderen Paket befinden und von allen Klassen im gleichen Paket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Implizit</a:t>
            </a:r>
            <a:r>
              <a:rPr lang="de-DE" dirty="0"/>
              <a:t>: nur innerhalb des Pakets sichtbar, in dem die Klasse definiert ist; gilt für Nachfahren und Nicht-Nachfahren</a:t>
            </a:r>
          </a:p>
        </p:txBody>
      </p:sp>
    </p:spTree>
    <p:extLst>
      <p:ext uri="{BB962C8B-B14F-4D97-AF65-F5344CB8AC3E}">
        <p14:creationId xmlns:p14="http://schemas.microsoft.com/office/powerpoint/2010/main" val="4105008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Zugriffsrechte und Sichtbarkeit (2)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 zum Ändern der Zugriffskategorie beim Überschreiben: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Zugriffsrechte dürfen </a:t>
            </a:r>
            <a:r>
              <a:rPr lang="de-DE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nur erweitert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, aber </a:t>
            </a:r>
            <a:r>
              <a:rPr lang="de-DE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nicht weiter eingeschränkt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werden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-Operationen müssen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bleiben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-Operationen, die in Unterklassen neu definiert werden, dürfen eine beliebige Zugriffskategorie haben, da es sich um neue Operationen handelt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latin typeface="+mn-lt"/>
                <a:cs typeface="Courier New" panose="02070309020205020404" pitchFamily="49" charset="0"/>
              </a:rPr>
              <a:t>Operationen ohne explizite Zugriffskategorie können so bleiben oder als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oder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überschrieben werden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darf als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überschrieben werden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9841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30412" y="5553296"/>
            <a:ext cx="7741988" cy="5400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Objektorientiertes Programmieren (OOP)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872" y="6480001"/>
            <a:ext cx="1368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en-US" sz="1000" dirty="0">
                <a:solidFill>
                  <a:srgbClr val="FF9A00"/>
                </a:solidFill>
                <a:cs typeface="Arial" charset="0"/>
              </a:rPr>
              <a:t>© </a:t>
            </a:r>
            <a:r>
              <a:rPr lang="de-DE" sz="1000" dirty="0">
                <a:solidFill>
                  <a:srgbClr val="FF9A00"/>
                </a:solidFill>
              </a:rPr>
              <a:t>Prof. Dr. C. Förster 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05850" cy="4968875"/>
          </a:xfrm>
        </p:spPr>
        <p:txBody>
          <a:bodyPr/>
          <a:lstStyle/>
          <a:p>
            <a:pPr>
              <a:buNone/>
            </a:pPr>
            <a:r>
              <a:rPr lang="de-DE" b="1" u="sng" dirty="0"/>
              <a:t>Kapitel 11:  Vererbung</a:t>
            </a:r>
          </a:p>
          <a:p>
            <a:endParaRPr lang="de-DE" b="1" u="sng" dirty="0"/>
          </a:p>
          <a:p>
            <a:pPr lvl="1">
              <a:buNone/>
            </a:pPr>
            <a:r>
              <a:rPr lang="de-DE" dirty="0"/>
              <a:t>11.1  Motivation und Begriffsdefinitionen</a:t>
            </a:r>
          </a:p>
          <a:p>
            <a:pPr lvl="1">
              <a:buNone/>
            </a:pPr>
            <a:r>
              <a:rPr lang="de-DE" dirty="0"/>
              <a:t>11.2  Vorgehensweise und Implementierung </a:t>
            </a:r>
          </a:p>
          <a:p>
            <a:pPr lvl="1">
              <a:buNone/>
            </a:pPr>
            <a:r>
              <a:rPr lang="de-DE" dirty="0"/>
              <a:t>11.3  Arten von Vererbung</a:t>
            </a:r>
          </a:p>
          <a:p>
            <a:pPr lvl="1">
              <a:buNone/>
            </a:pPr>
            <a:r>
              <a:rPr lang="de-DE" dirty="0"/>
              <a:t>11.4  Konstruktoren</a:t>
            </a:r>
          </a:p>
          <a:p>
            <a:pPr lvl="1">
              <a:buNone/>
            </a:pPr>
            <a:r>
              <a:rPr lang="de-DE" dirty="0"/>
              <a:t>11.5  Abstrakte Klasse</a:t>
            </a:r>
          </a:p>
          <a:p>
            <a:pPr lvl="1">
              <a:buNone/>
            </a:pPr>
            <a:r>
              <a:rPr lang="de-DE" dirty="0"/>
              <a:t>11.6  Verschattung</a:t>
            </a:r>
          </a:p>
          <a:p>
            <a:pPr lvl="1">
              <a:buNone/>
            </a:pPr>
            <a:r>
              <a:rPr lang="de-DE" dirty="0"/>
              <a:t>11.7  Wurzelklasse Object</a:t>
            </a:r>
          </a:p>
          <a:p>
            <a:pPr lvl="1">
              <a:buNone/>
            </a:pPr>
            <a:r>
              <a:rPr lang="de-DE" dirty="0"/>
              <a:t>11.8  Zugriffsrechte und Sichtbarkeit</a:t>
            </a:r>
          </a:p>
          <a:p>
            <a:pPr lvl="1">
              <a:buNone/>
            </a:pPr>
            <a:r>
              <a:rPr lang="de-DE" dirty="0"/>
              <a:t>11.9  Schnittstelle</a:t>
            </a:r>
          </a:p>
          <a:p>
            <a:pPr lvl="1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38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103" y="274638"/>
            <a:ext cx="5407025" cy="850900"/>
          </a:xfrm>
        </p:spPr>
        <p:txBody>
          <a:bodyPr/>
          <a:lstStyle/>
          <a:p>
            <a:r>
              <a:rPr lang="de-DE" dirty="0"/>
              <a:t>Beispiel Lösungsidee</a:t>
            </a:r>
          </a:p>
        </p:txBody>
      </p:sp>
      <p:sp>
        <p:nvSpPr>
          <p:cNvPr id="4" name="Freeform 11"/>
          <p:cNvSpPr>
            <a:spLocks noChangeAspect="1"/>
          </p:cNvSpPr>
          <p:nvPr/>
        </p:nvSpPr>
        <p:spPr bwMode="auto">
          <a:xfrm>
            <a:off x="3419872" y="1988840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5" name="Oval 29"/>
          <p:cNvSpPr>
            <a:spLocks noChangeAspect="1" noChangeArrowheads="1"/>
          </p:cNvSpPr>
          <p:nvPr/>
        </p:nvSpPr>
        <p:spPr bwMode="auto">
          <a:xfrm>
            <a:off x="3578622" y="1626369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7" name="Freeform 34"/>
          <p:cNvSpPr>
            <a:spLocks noChangeAspect="1"/>
          </p:cNvSpPr>
          <p:nvPr/>
        </p:nvSpPr>
        <p:spPr bwMode="auto">
          <a:xfrm>
            <a:off x="4773290" y="5355212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" name="Oval 35"/>
          <p:cNvSpPr>
            <a:spLocks noChangeAspect="1" noChangeArrowheads="1"/>
          </p:cNvSpPr>
          <p:nvPr/>
        </p:nvSpPr>
        <p:spPr bwMode="auto">
          <a:xfrm>
            <a:off x="2987824" y="5013176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9" name="Oval 38"/>
          <p:cNvSpPr>
            <a:spLocks noChangeAspect="1" noChangeArrowheads="1"/>
          </p:cNvSpPr>
          <p:nvPr/>
        </p:nvSpPr>
        <p:spPr bwMode="auto">
          <a:xfrm>
            <a:off x="4932040" y="5007818"/>
            <a:ext cx="323850" cy="323850"/>
          </a:xfrm>
          <a:prstGeom prst="ellipse">
            <a:avLst/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de-DE"/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3277282" y="1260227"/>
            <a:ext cx="1006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2437970" y="4581128"/>
            <a:ext cx="1356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>
                <a:latin typeface="+mn-lt"/>
              </a:rPr>
              <a:t>Fußballfan</a:t>
            </a: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4435930" y="4552272"/>
            <a:ext cx="13329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de-DE" sz="2400" b="1" dirty="0" err="1">
                <a:latin typeface="+mn-lt"/>
              </a:rPr>
              <a:t>Schuhefan</a:t>
            </a:r>
            <a:endParaRPr lang="de-DE" sz="2400" b="1" dirty="0">
              <a:latin typeface="+mn-lt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5940152" y="4654376"/>
            <a:ext cx="34544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Anzahl d. Schuhpaare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Schuhe kaufen</a:t>
            </a:r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181496" y="4654376"/>
            <a:ext cx="34544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Lieblingsverein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Fußball schauen</a:t>
            </a:r>
          </a:p>
        </p:txBody>
      </p:sp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4901382" y="1196752"/>
            <a:ext cx="345440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Eigenschaften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Name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Alter</a:t>
            </a:r>
          </a:p>
          <a:p>
            <a:pPr defTabSz="915988">
              <a:spcBef>
                <a:spcPct val="50000"/>
              </a:spcBef>
            </a:pPr>
            <a:r>
              <a:rPr lang="de-DE" sz="2400" b="1" dirty="0">
                <a:latin typeface="+mn-lt"/>
              </a:rPr>
              <a:t>Verhaltensweisen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Schlafen</a:t>
            </a:r>
          </a:p>
          <a:p>
            <a:pPr marL="449263" lvl="1" indent="-182563" defTabSz="915988">
              <a:buClr>
                <a:srgbClr val="8C8CFF"/>
              </a:buClr>
              <a:buSzPct val="85000"/>
              <a:buFont typeface="Wingdings 2" pitchFamily="18" charset="2"/>
              <a:buChar char="¡"/>
            </a:pPr>
            <a:r>
              <a:rPr lang="de-DE" sz="2200" dirty="0">
                <a:latin typeface="+mn-lt"/>
              </a:rPr>
              <a:t>Essen</a:t>
            </a:r>
          </a:p>
        </p:txBody>
      </p:sp>
      <p:cxnSp>
        <p:nvCxnSpPr>
          <p:cNvPr id="21" name="AutoShape 50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2726546" y="3530415"/>
            <a:ext cx="1440145" cy="66128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51"/>
          <p:cNvCxnSpPr>
            <a:cxnSpLocks noChangeShapeType="1"/>
            <a:stCxn id="12" idx="0"/>
          </p:cNvCxnSpPr>
          <p:nvPr/>
        </p:nvCxnSpPr>
        <p:spPr bwMode="auto">
          <a:xfrm rot="5400000" flipH="1" flipV="1">
            <a:off x="2726541" y="3530408"/>
            <a:ext cx="1440156" cy="66128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1"/>
          <p:cNvCxnSpPr>
            <a:cxnSpLocks noChangeShapeType="1"/>
            <a:stCxn id="13" idx="0"/>
          </p:cNvCxnSpPr>
          <p:nvPr/>
        </p:nvCxnSpPr>
        <p:spPr bwMode="auto">
          <a:xfrm rot="16200000" flipV="1">
            <a:off x="3758505" y="3208381"/>
            <a:ext cx="1368150" cy="131963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Freeform 49"/>
          <p:cNvSpPr>
            <a:spLocks/>
          </p:cNvSpPr>
          <p:nvPr/>
        </p:nvSpPr>
        <p:spPr bwMode="auto">
          <a:xfrm>
            <a:off x="3707457" y="2996505"/>
            <a:ext cx="144463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23528" y="1844824"/>
            <a:ext cx="280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2"/>
                </a:solidFill>
                <a:latin typeface="+mn-lt"/>
              </a:rPr>
              <a:t>Extrahieren gemeinsamer Merkmale</a:t>
            </a:r>
          </a:p>
        </p:txBody>
      </p:sp>
      <p:sp>
        <p:nvSpPr>
          <p:cNvPr id="23" name="Freeform 34">
            <a:extLst>
              <a:ext uri="{FF2B5EF4-FFF2-40B4-BE49-F238E27FC236}">
                <a16:creationId xmlns:a16="http://schemas.microsoft.com/office/drawing/2014/main" id="{1F884E2C-02D9-914A-B32A-687D22AA75B6}"/>
              </a:ext>
            </a:extLst>
          </p:cNvPr>
          <p:cNvSpPr>
            <a:spLocks noChangeAspect="1"/>
          </p:cNvSpPr>
          <p:nvPr/>
        </p:nvSpPr>
        <p:spPr bwMode="auto">
          <a:xfrm>
            <a:off x="2829074" y="5399742"/>
            <a:ext cx="641350" cy="914400"/>
          </a:xfrm>
          <a:custGeom>
            <a:avLst/>
            <a:gdLst>
              <a:gd name="T0" fmla="*/ 0 w 404"/>
              <a:gd name="T1" fmla="*/ 262 h 576"/>
              <a:gd name="T2" fmla="*/ 95 w 404"/>
              <a:gd name="T3" fmla="*/ 0 h 576"/>
              <a:gd name="T4" fmla="*/ 312 w 404"/>
              <a:gd name="T5" fmla="*/ 0 h 576"/>
              <a:gd name="T6" fmla="*/ 404 w 404"/>
              <a:gd name="T7" fmla="*/ 265 h 576"/>
              <a:gd name="T8" fmla="*/ 344 w 404"/>
              <a:gd name="T9" fmla="*/ 264 h 576"/>
              <a:gd name="T10" fmla="*/ 296 w 404"/>
              <a:gd name="T11" fmla="*/ 131 h 576"/>
              <a:gd name="T12" fmla="*/ 299 w 404"/>
              <a:gd name="T13" fmla="*/ 310 h 576"/>
              <a:gd name="T14" fmla="*/ 321 w 404"/>
              <a:gd name="T15" fmla="*/ 576 h 576"/>
              <a:gd name="T16" fmla="*/ 248 w 404"/>
              <a:gd name="T17" fmla="*/ 576 h 576"/>
              <a:gd name="T18" fmla="*/ 201 w 404"/>
              <a:gd name="T19" fmla="*/ 310 h 576"/>
              <a:gd name="T20" fmla="*/ 153 w 404"/>
              <a:gd name="T21" fmla="*/ 576 h 576"/>
              <a:gd name="T22" fmla="*/ 80 w 404"/>
              <a:gd name="T23" fmla="*/ 576 h 576"/>
              <a:gd name="T24" fmla="*/ 105 w 404"/>
              <a:gd name="T25" fmla="*/ 310 h 576"/>
              <a:gd name="T26" fmla="*/ 105 w 404"/>
              <a:gd name="T27" fmla="*/ 131 h 576"/>
              <a:gd name="T28" fmla="*/ 58 w 404"/>
              <a:gd name="T29" fmla="*/ 264 h 576"/>
              <a:gd name="T30" fmla="*/ 0 w 404"/>
              <a:gd name="T31" fmla="*/ 262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4" h="576">
                <a:moveTo>
                  <a:pt x="0" y="262"/>
                </a:moveTo>
                <a:lnTo>
                  <a:pt x="95" y="0"/>
                </a:lnTo>
                <a:lnTo>
                  <a:pt x="312" y="0"/>
                </a:lnTo>
                <a:lnTo>
                  <a:pt x="404" y="265"/>
                </a:lnTo>
                <a:lnTo>
                  <a:pt x="344" y="264"/>
                </a:lnTo>
                <a:lnTo>
                  <a:pt x="296" y="131"/>
                </a:lnTo>
                <a:lnTo>
                  <a:pt x="299" y="310"/>
                </a:lnTo>
                <a:lnTo>
                  <a:pt x="321" y="576"/>
                </a:lnTo>
                <a:lnTo>
                  <a:pt x="248" y="576"/>
                </a:lnTo>
                <a:lnTo>
                  <a:pt x="201" y="310"/>
                </a:lnTo>
                <a:lnTo>
                  <a:pt x="153" y="576"/>
                </a:lnTo>
                <a:lnTo>
                  <a:pt x="80" y="576"/>
                </a:lnTo>
                <a:lnTo>
                  <a:pt x="105" y="310"/>
                </a:lnTo>
                <a:lnTo>
                  <a:pt x="105" y="131"/>
                </a:lnTo>
                <a:lnTo>
                  <a:pt x="58" y="264"/>
                </a:lnTo>
                <a:lnTo>
                  <a:pt x="0" y="262"/>
                </a:lnTo>
                <a:close/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285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– Bedeutung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340445"/>
            <a:ext cx="8705850" cy="4968875"/>
          </a:xfrm>
        </p:spPr>
        <p:txBody>
          <a:bodyPr/>
          <a:lstStyle/>
          <a:p>
            <a:r>
              <a:rPr lang="de-DE" sz="2200" dirty="0"/>
              <a:t>Definition: </a:t>
            </a:r>
            <a:r>
              <a:rPr lang="de-DE" sz="2200" dirty="0">
                <a:solidFill>
                  <a:schemeClr val="accent2"/>
                </a:solidFill>
              </a:rPr>
              <a:t>Schnittstelle, Interface</a:t>
            </a:r>
          </a:p>
          <a:p>
            <a:pPr lvl="1"/>
            <a:r>
              <a:rPr lang="de-DE" sz="2000" dirty="0"/>
              <a:t>Spezielle Form von Klasse</a:t>
            </a:r>
          </a:p>
          <a:p>
            <a:pPr lvl="1"/>
            <a:r>
              <a:rPr lang="de-DE" sz="2000" dirty="0"/>
              <a:t>Keine Objekte direkt von Interface ableitbar</a:t>
            </a:r>
          </a:p>
          <a:p>
            <a:r>
              <a:rPr lang="de-DE" sz="2200" dirty="0"/>
              <a:t>Verhalten</a:t>
            </a:r>
          </a:p>
          <a:p>
            <a:pPr lvl="1"/>
            <a:r>
              <a:rPr lang="de-DE" sz="2000" dirty="0"/>
              <a:t>Definiert </a:t>
            </a:r>
            <a:r>
              <a:rPr lang="de-DE" sz="2000" dirty="0">
                <a:solidFill>
                  <a:schemeClr val="accent2"/>
                </a:solidFill>
              </a:rPr>
              <a:t>nur abstrakte Operationen</a:t>
            </a:r>
            <a:r>
              <a:rPr lang="de-DE" sz="2000" dirty="0"/>
              <a:t>, keine Implementierungen</a:t>
            </a:r>
          </a:p>
          <a:p>
            <a:pPr lvl="1"/>
            <a:r>
              <a:rPr lang="de-DE" sz="2000" dirty="0"/>
              <a:t>Legt also nur Anforderungen fest</a:t>
            </a:r>
          </a:p>
          <a:p>
            <a:pPr lvl="1"/>
            <a:r>
              <a:rPr lang="de-DE" sz="2000" dirty="0"/>
              <a:t>Keine ausführbaren Anweisungen (seit Java8: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2000" dirty="0"/>
              <a:t> und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e-DE" sz="2000" dirty="0"/>
              <a:t> möglich)</a:t>
            </a:r>
          </a:p>
          <a:p>
            <a:pPr lvl="1"/>
            <a:r>
              <a:rPr lang="de-DE" sz="2000" dirty="0"/>
              <a:t>Keine Konstruktoren</a:t>
            </a:r>
          </a:p>
          <a:p>
            <a:r>
              <a:rPr lang="de-DE" sz="2200" dirty="0"/>
              <a:t>Eigenschaften</a:t>
            </a:r>
          </a:p>
          <a:p>
            <a:pPr lvl="1"/>
            <a:r>
              <a:rPr lang="de-DE" sz="2000" dirty="0"/>
              <a:t>Enthält keine veränderbaren Attribute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Öffentlich sichtbare Konstanten als Attribute möglich</a:t>
            </a:r>
          </a:p>
          <a:p>
            <a:r>
              <a:rPr lang="de-DE" sz="2200" dirty="0"/>
              <a:t>Alle Methoden / Datenelemente haben implizit Sichtbarkeit </a:t>
            </a:r>
            <a:r>
              <a:rPr lang="de-DE" sz="22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200" dirty="0"/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736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– Umsetzung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Bedeutung von Java</a:t>
            </a:r>
          </a:p>
          <a:p>
            <a:pPr lvl="1"/>
            <a:r>
              <a:rPr lang="de-DE" dirty="0"/>
              <a:t>Ermöglicht klare Trennung von Implementierung und Schnittstelle</a:t>
            </a:r>
          </a:p>
          <a:p>
            <a:pPr lvl="1"/>
            <a:r>
              <a:rPr lang="de-DE" u="sng" dirty="0"/>
              <a:t>Mehrfachvererbung</a:t>
            </a:r>
            <a:r>
              <a:rPr lang="de-DE" dirty="0"/>
              <a:t> von konkreten Klassen in Java nicht erlaubt</a:t>
            </a:r>
          </a:p>
          <a:p>
            <a:pPr lvl="1"/>
            <a:r>
              <a:rPr lang="de-DE" u="sng" dirty="0"/>
              <a:t>Implementierung</a:t>
            </a:r>
            <a:r>
              <a:rPr lang="de-DE" dirty="0"/>
              <a:t> von mehreren Schnittstellen ist aber möglich!!!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Umsetzung in Java:</a:t>
            </a:r>
          </a:p>
          <a:p>
            <a:pPr lvl="1"/>
            <a:r>
              <a:rPr lang="de-DE" dirty="0"/>
              <a:t>Reserviertes Wort </a:t>
            </a:r>
            <a:r>
              <a:rPr lang="de-DE" dirty="0" err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de-DE" b="1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dirty="0"/>
              <a:t>(statt </a:t>
            </a:r>
            <a:r>
              <a:rPr lang="de-DE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Je Interface eigene 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-Datei, wird übersetzt zu 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/>
              <a:t>Datei</a:t>
            </a:r>
          </a:p>
          <a:p>
            <a:pPr lvl="1"/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705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in UML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Schnittstelle in UML</a:t>
            </a:r>
          </a:p>
          <a:p>
            <a:pPr lvl="1"/>
            <a:r>
              <a:rPr lang="de-DE" dirty="0"/>
              <a:t>Symbol analog zu Klasse</a:t>
            </a:r>
          </a:p>
          <a:p>
            <a:pPr lvl="1"/>
            <a:r>
              <a:rPr lang="de-DE" dirty="0"/>
              <a:t>Stereotyp </a:t>
            </a:r>
            <a:r>
              <a:rPr lang="de-DE" dirty="0">
                <a:latin typeface="Courier New" pitchFamily="49" charset="0"/>
              </a:rPr>
              <a:t>&lt;&lt;</a:t>
            </a:r>
            <a:r>
              <a:rPr lang="de-DE" dirty="0" err="1">
                <a:latin typeface="Courier New" pitchFamily="49" charset="0"/>
              </a:rPr>
              <a:t>interface</a:t>
            </a:r>
            <a:r>
              <a:rPr lang="de-DE" dirty="0">
                <a:latin typeface="Courier New" pitchFamily="49" charset="0"/>
              </a:rPr>
              <a:t>&gt;&gt;</a:t>
            </a:r>
            <a:r>
              <a:rPr lang="de-DE" dirty="0"/>
              <a:t> oberhalb des Klassennamens</a:t>
            </a:r>
          </a:p>
          <a:p>
            <a:pPr lvl="1"/>
            <a:r>
              <a:rPr lang="de-DE" dirty="0"/>
              <a:t>Schnittstelle ist immer auch abstrakt, </a:t>
            </a:r>
            <a:br>
              <a:rPr lang="de-DE" dirty="0"/>
            </a:br>
            <a:r>
              <a:rPr lang="de-DE" dirty="0"/>
              <a:t>muss nicht explizit als abstrakt gekennzeichnet werden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45396" y="3861048"/>
            <a:ext cx="2879725" cy="71913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 defTabSz="1041400"/>
            <a:r>
              <a:rPr lang="de-DE" sz="2000" dirty="0">
                <a:latin typeface="+mn-lt"/>
              </a:rPr>
              <a:t>&lt;&lt;</a:t>
            </a:r>
            <a:r>
              <a:rPr lang="de-DE" sz="2000" dirty="0" err="1">
                <a:latin typeface="+mn-lt"/>
              </a:rPr>
              <a:t>interface</a:t>
            </a:r>
            <a:r>
              <a:rPr lang="de-DE" sz="2000" dirty="0">
                <a:latin typeface="+mn-lt"/>
              </a:rPr>
              <a:t>&gt;&gt;</a:t>
            </a:r>
          </a:p>
          <a:p>
            <a:pPr algn="ctr" defTabSz="1041400"/>
            <a:r>
              <a:rPr lang="de-DE" sz="2000" b="1" dirty="0">
                <a:latin typeface="+mn-lt"/>
              </a:rPr>
              <a:t>Zeichenbar</a:t>
            </a:r>
            <a:endParaRPr lang="de-DE" sz="2000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45396" y="4580185"/>
            <a:ext cx="2879725" cy="215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1400"/>
            <a:endParaRPr lang="de-DE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43808" y="4796085"/>
            <a:ext cx="2879725" cy="6477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1400"/>
            <a:r>
              <a:rPr lang="de-DE" sz="2000" dirty="0">
                <a:latin typeface="+mn-lt"/>
              </a:rPr>
              <a:t>anzeigen()</a:t>
            </a:r>
          </a:p>
          <a:p>
            <a:pPr algn="ctr" defTabSz="1041400"/>
            <a:r>
              <a:rPr lang="de-DE" sz="2000" dirty="0">
                <a:latin typeface="+mn-lt"/>
              </a:rPr>
              <a:t>entfernen()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929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 – Anbieter und Nutzer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Anbieter</a:t>
            </a:r>
            <a:r>
              <a:rPr lang="de-DE" dirty="0"/>
              <a:t> einer Schnittstelle</a:t>
            </a:r>
          </a:p>
          <a:p>
            <a:pPr lvl="1"/>
            <a:r>
              <a:rPr lang="de-DE" dirty="0"/>
              <a:t>Realisiert die Schnittstelle, d.h. implementiert die Operationen</a:t>
            </a:r>
          </a:p>
          <a:p>
            <a:pPr lvl="1"/>
            <a:endParaRPr lang="de-DE" dirty="0"/>
          </a:p>
          <a:p>
            <a:r>
              <a:rPr lang="de-DE" dirty="0">
                <a:solidFill>
                  <a:schemeClr val="accent2"/>
                </a:solidFill>
              </a:rPr>
              <a:t>Nutzer</a:t>
            </a:r>
            <a:r>
              <a:rPr lang="de-DE" dirty="0"/>
              <a:t> einer Schnittstelle</a:t>
            </a:r>
          </a:p>
          <a:p>
            <a:pPr lvl="1"/>
            <a:r>
              <a:rPr lang="de-DE" dirty="0"/>
              <a:t>Verwendet die Schnittstelle, d.h. ruft die Operation auf</a:t>
            </a:r>
          </a:p>
          <a:p>
            <a:pPr lvl="1"/>
            <a:r>
              <a:rPr lang="de-DE" dirty="0"/>
              <a:t>Kennt konkrete Implementierung nicht!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633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und Nutzer in UML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5" y="1700808"/>
            <a:ext cx="845727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91185" y="1268760"/>
            <a:ext cx="5470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n-lt"/>
              </a:rPr>
              <a:t>Bereitstellung und Nutzung der Schnittstelle-A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23528" y="3790201"/>
            <a:ext cx="37557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+mn-lt"/>
              </a:rPr>
              <a:t>Interaktion über Schnittstelle-A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349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6630764" cy="850900"/>
          </a:xfrm>
        </p:spPr>
        <p:txBody>
          <a:bodyPr/>
          <a:lstStyle/>
          <a:p>
            <a:r>
              <a:rPr lang="de-DE" dirty="0"/>
              <a:t>Begriffe – Realisierung und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Realisierung</a:t>
            </a:r>
          </a:p>
          <a:p>
            <a:pPr lvl="1"/>
            <a:r>
              <a:rPr lang="de-DE" dirty="0"/>
              <a:t>Schnittstelle alleine nicht ausführbar</a:t>
            </a:r>
          </a:p>
          <a:p>
            <a:pPr lvl="1"/>
            <a:r>
              <a:rPr lang="de-DE" dirty="0"/>
              <a:t>Konkrete Klasse ist von Schnittstelle abgeleitet</a:t>
            </a:r>
          </a:p>
          <a:p>
            <a:pPr lvl="1"/>
            <a:r>
              <a:rPr lang="de-DE" dirty="0"/>
              <a:t>Sprachgebrauch: „Konkrete Klasse implementiert das Interface“</a:t>
            </a:r>
          </a:p>
          <a:p>
            <a:pPr lvl="1"/>
            <a:r>
              <a:rPr lang="de-DE" dirty="0"/>
              <a:t>Implementiert dabei alle definierten Operationen der Schnittstelle</a:t>
            </a:r>
          </a:p>
          <a:p>
            <a:endParaRPr lang="de-DE" dirty="0">
              <a:solidFill>
                <a:schemeClr val="accent2"/>
              </a:solidFill>
            </a:endParaRPr>
          </a:p>
          <a:p>
            <a:r>
              <a:rPr lang="de-DE" dirty="0">
                <a:solidFill>
                  <a:schemeClr val="accent2"/>
                </a:solidFill>
              </a:rPr>
              <a:t>Vererbung</a:t>
            </a:r>
            <a:r>
              <a:rPr lang="de-DE" dirty="0"/>
              <a:t> zwischen Schnittstellen</a:t>
            </a:r>
          </a:p>
          <a:p>
            <a:pPr lvl="1"/>
            <a:r>
              <a:rPr lang="de-DE" dirty="0"/>
              <a:t>Neue Schnittstelle erweitert alte Schnittstelle</a:t>
            </a:r>
          </a:p>
          <a:p>
            <a:pPr lvl="1"/>
            <a:r>
              <a:rPr lang="de-DE" dirty="0"/>
              <a:t>Dabei lediglich Hinzufügen von abstrakten Operationen</a:t>
            </a:r>
          </a:p>
          <a:p>
            <a:pPr lvl="1"/>
            <a:r>
              <a:rPr lang="de-DE" dirty="0"/>
              <a:t>In Java: Interface kann mehrere Interfaces erweitern</a:t>
            </a:r>
          </a:p>
          <a:p>
            <a:pPr lvl="1"/>
            <a:r>
              <a:rPr lang="de-DE" dirty="0"/>
              <a:t>D.h. Mehrfachvererbung zwischen Schnittstellen möglich!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986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Realisierung und Vererbung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8" y="1628800"/>
            <a:ext cx="7612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76626" y="5373216"/>
            <a:ext cx="1579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accent2"/>
                </a:solidFill>
                <a:latin typeface="+mn-lt"/>
              </a:rPr>
              <a:t>Realisierung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69114" y="5373216"/>
            <a:ext cx="1380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solidFill>
                  <a:schemeClr val="accent2"/>
                </a:solidFill>
                <a:latin typeface="+mn-lt"/>
              </a:rPr>
              <a:t>Vererbung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3191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7" y="1628799"/>
            <a:ext cx="8374657" cy="396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6D0A1E-DEC4-9E4D-89E2-BF2F56F51608}"/>
              </a:ext>
            </a:extLst>
          </p:cNvPr>
          <p:cNvSpPr txBox="1"/>
          <p:nvPr/>
        </p:nvSpPr>
        <p:spPr>
          <a:xfrm>
            <a:off x="971600" y="4067780"/>
            <a:ext cx="13516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/>
              <a:t>Fußballfan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28CF-3C4F-CA45-8B1E-844AEFB884A3}"/>
              </a:ext>
            </a:extLst>
          </p:cNvPr>
          <p:cNvSpPr txBox="1"/>
          <p:nvPr/>
        </p:nvSpPr>
        <p:spPr>
          <a:xfrm>
            <a:off x="3885309" y="4066398"/>
            <a:ext cx="13644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err="1"/>
              <a:t>Schuhefan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86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des Interfaces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Veränderungen gegenüber obigem Beispiel</a:t>
            </a:r>
          </a:p>
          <a:p>
            <a:pPr lvl="1"/>
            <a:r>
              <a:rPr lang="de-DE" dirty="0"/>
              <a:t>Klassen </a:t>
            </a:r>
            <a:r>
              <a:rPr lang="de-DE" dirty="0" err="1">
                <a:latin typeface="Courier New" pitchFamily="49" charset="0"/>
              </a:rPr>
              <a:t>Fussballfan</a:t>
            </a:r>
            <a:r>
              <a:rPr lang="de-DE" dirty="0"/>
              <a:t>, </a:t>
            </a:r>
            <a:r>
              <a:rPr lang="de-DE" dirty="0">
                <a:latin typeface="Courier New" pitchFamily="49" charset="0"/>
              </a:rPr>
              <a:t>Person</a:t>
            </a:r>
            <a:r>
              <a:rPr lang="de-DE" dirty="0"/>
              <a:t> unverändert</a:t>
            </a:r>
          </a:p>
          <a:p>
            <a:pPr lvl="1"/>
            <a:r>
              <a:rPr lang="de-DE" dirty="0"/>
              <a:t>Erweiterung der Klasse </a:t>
            </a:r>
            <a:r>
              <a:rPr lang="de-DE" dirty="0">
                <a:latin typeface="Courier New" pitchFamily="49" charset="0"/>
              </a:rPr>
              <a:t>Main</a:t>
            </a:r>
            <a:endParaRPr lang="de-DE" dirty="0"/>
          </a:p>
          <a:p>
            <a:pPr lvl="1"/>
            <a:r>
              <a:rPr lang="de-DE" dirty="0"/>
              <a:t>Neues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/>
          </a:p>
          <a:p>
            <a:pPr lvl="1"/>
            <a:r>
              <a:rPr lang="de-DE" dirty="0"/>
              <a:t>Klasse </a:t>
            </a:r>
            <a:r>
              <a:rPr lang="de-DE" dirty="0" err="1">
                <a:latin typeface="Courier New" pitchFamily="49" charset="0"/>
              </a:rPr>
              <a:t>Schuhefan</a:t>
            </a:r>
            <a:r>
              <a:rPr lang="de-DE" dirty="0"/>
              <a:t> implementiert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pPr lvl="1"/>
            <a:r>
              <a:rPr lang="de-DE" dirty="0"/>
              <a:t>Neue Klasse </a:t>
            </a:r>
            <a:r>
              <a:rPr lang="de-DE" dirty="0">
                <a:latin typeface="Courier New" pitchFamily="49" charset="0"/>
              </a:rPr>
              <a:t>Child</a:t>
            </a:r>
            <a:r>
              <a:rPr lang="de-DE" dirty="0"/>
              <a:t> implementiert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endParaRPr lang="de-DE" dirty="0">
              <a:latin typeface="Courier New" pitchFamily="49" charset="0"/>
            </a:endParaRPr>
          </a:p>
          <a:p>
            <a:r>
              <a:rPr lang="de-DE" dirty="0"/>
              <a:t>Neues Interface </a:t>
            </a:r>
            <a:r>
              <a:rPr lang="de-DE" dirty="0" err="1">
                <a:latin typeface="Courier New" pitchFamily="49" charset="0"/>
              </a:rPr>
              <a:t>Beautifyable</a:t>
            </a:r>
            <a:endParaRPr lang="de-DE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interface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beautify</a:t>
            </a:r>
            <a:r>
              <a:rPr lang="de-DE" sz="1800" dirty="0">
                <a:latin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debeautify</a:t>
            </a:r>
            <a:r>
              <a:rPr lang="de-DE" sz="1800" dirty="0">
                <a:latin typeface="Courier New" pitchFamily="49" charset="0"/>
              </a:rPr>
              <a:t>(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}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751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 der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-Klasse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7504" y="1412875"/>
            <a:ext cx="5364087" cy="4968875"/>
          </a:xfrm>
        </p:spPr>
        <p:txBody>
          <a:bodyPr/>
          <a:lstStyle/>
          <a:p>
            <a:r>
              <a:rPr lang="de-DE" sz="2000" dirty="0"/>
              <a:t>Erweiterte Klasse </a:t>
            </a:r>
            <a:r>
              <a:rPr lang="de-DE" sz="2000" dirty="0">
                <a:latin typeface="Courier New" pitchFamily="49" charset="0"/>
              </a:rPr>
              <a:t>Main</a:t>
            </a:r>
            <a:endParaRPr lang="de-DE" sz="2000" dirty="0">
              <a:solidFill>
                <a:schemeClr val="accent6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class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Main{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static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void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main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String[] </a:t>
            </a:r>
            <a:r>
              <a:rPr lang="de-DE" sz="1600" dirty="0" err="1">
                <a:latin typeface="Courier New" pitchFamily="49" charset="0"/>
              </a:rPr>
              <a:t>args</a:t>
            </a:r>
            <a:r>
              <a:rPr lang="de-DE" sz="1600" dirty="0">
                <a:latin typeface="Courier New" pitchFamily="49" charset="0"/>
              </a:rPr>
              <a:t>) {</a:t>
            </a:r>
            <a:br>
              <a:rPr lang="de-DE" sz="1600" dirty="0">
                <a:latin typeface="Courier New" pitchFamily="49" charset="0"/>
              </a:rPr>
            </a:br>
            <a:endParaRPr lang="de-DE" sz="16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Fussballfan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adam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Fussballfan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eva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Child </a:t>
            </a:r>
            <a:r>
              <a:rPr lang="de-DE" sz="1600" dirty="0" err="1">
                <a:latin typeface="Courier New" pitchFamily="49" charset="0"/>
              </a:rPr>
              <a:t>kain</a:t>
            </a:r>
            <a:r>
              <a:rPr lang="de-DE" sz="1600" dirty="0">
                <a:latin typeface="Courier New" pitchFamily="49" charset="0"/>
              </a:rPr>
              <a:t> = </a:t>
            </a:r>
            <a:r>
              <a:rPr lang="de-DE" sz="1600" dirty="0" err="1">
                <a:solidFill>
                  <a:schemeClr val="accent6"/>
                </a:solidFill>
                <a:latin typeface="Courier New" pitchFamily="49" charset="0"/>
              </a:rPr>
              <a:t>new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Child();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adam.processPerson</a:t>
            </a:r>
            <a:r>
              <a:rPr lang="de-DE" sz="1600" dirty="0">
                <a:latin typeface="Courier New" pitchFamily="49" charset="0"/>
              </a:rPr>
              <a:t>();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adam.watchSoccerGame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latin typeface="Courier New" pitchFamily="49" charset="0"/>
              </a:rPr>
              <a:t>    …</a:t>
            </a:r>
          </a:p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220072" y="1412875"/>
            <a:ext cx="3736603" cy="4968875"/>
          </a:xfrm>
        </p:spPr>
        <p:txBody>
          <a:bodyPr/>
          <a:lstStyle/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…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eva.processPerson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eva.buyShoes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eva.beautify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eva.debeautify</a:t>
            </a:r>
            <a:r>
              <a:rPr lang="de-DE" sz="1600" dirty="0">
                <a:latin typeface="Courier New" pitchFamily="49" charset="0"/>
              </a:rPr>
              <a:t>(3));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		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kain.processPerson</a:t>
            </a:r>
            <a:r>
              <a:rPr lang="de-DE" sz="1600" dirty="0">
                <a:latin typeface="Courier New" pitchFamily="49" charset="0"/>
              </a:rPr>
              <a:t>(); 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kain.play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kain.beautify</a:t>
            </a:r>
            <a:r>
              <a:rPr lang="de-DE" sz="1600" dirty="0">
                <a:latin typeface="Courier New" pitchFamily="49" charset="0"/>
              </a:rPr>
              <a:t>());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latin typeface="Courier New" pitchFamily="49" charset="0"/>
              </a:rPr>
              <a:t>      </a:t>
            </a:r>
            <a:r>
              <a:rPr lang="de-DE" sz="1600" dirty="0" err="1">
                <a:latin typeface="Courier New" pitchFamily="49" charset="0"/>
              </a:rPr>
              <a:t>kain.debeautify</a:t>
            </a:r>
            <a:r>
              <a:rPr lang="de-DE" sz="1600" dirty="0">
                <a:latin typeface="Courier New" pitchFamily="49" charset="0"/>
              </a:rPr>
              <a:t>(3));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latin typeface="Courier New" pitchFamily="49" charset="0"/>
              </a:rPr>
              <a:t>System.out.println</a:t>
            </a:r>
            <a:r>
              <a:rPr lang="de-DE" sz="1600" dirty="0">
                <a:latin typeface="Courier New" pitchFamily="49" charset="0"/>
              </a:rPr>
              <a:t>();</a:t>
            </a:r>
          </a:p>
          <a:p>
            <a:pPr marL="0" indent="0" defTabSz="915988">
              <a:lnSpc>
                <a:spcPct val="80000"/>
              </a:lnSpc>
              <a:buNone/>
            </a:pPr>
            <a:r>
              <a:rPr lang="de-DE" sz="1600" dirty="0">
                <a:latin typeface="Courier New" pitchFamily="49" charset="0"/>
              </a:rPr>
              <a:t>}  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60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im UML-Klassendiagramm</a:t>
            </a: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3142555" y="1341909"/>
            <a:ext cx="2879725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Mensch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3142555" y="170227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name</a:t>
            </a:r>
            <a:endParaRPr lang="de-DE" sz="2400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- alter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3142555" y="2421409"/>
            <a:ext cx="2879725" cy="720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schlafen()</a:t>
            </a:r>
          </a:p>
          <a:p>
            <a:pPr algn="ctr" defTabSz="1042988">
              <a:spcBef>
                <a:spcPct val="5000"/>
              </a:spcBef>
            </a:pPr>
            <a:r>
              <a:rPr lang="de-DE" sz="2400" dirty="0">
                <a:latin typeface="+mn-lt"/>
              </a:rPr>
              <a:t>essen()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62830" y="4294659"/>
            <a:ext cx="2879725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>
                <a:latin typeface="+mn-lt"/>
              </a:rPr>
              <a:t>Fußballfan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262830" y="465502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lieblingsVerein</a:t>
            </a:r>
            <a:endParaRPr lang="de-DE" sz="2400" dirty="0">
              <a:latin typeface="+mn-lt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62830" y="5374159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 err="1">
                <a:latin typeface="+mn-lt"/>
              </a:rPr>
              <a:t>fussballSchauen</a:t>
            </a:r>
            <a:r>
              <a:rPr lang="de-DE" sz="2400" dirty="0">
                <a:latin typeface="+mn-lt"/>
              </a:rPr>
              <a:t>()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012755" y="4293071"/>
            <a:ext cx="2879725" cy="3603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400" b="1" dirty="0" err="1">
                <a:latin typeface="+mn-lt"/>
              </a:rPr>
              <a:t>Schuhefan</a:t>
            </a:r>
            <a:endParaRPr lang="de-DE" sz="2400" b="1" dirty="0">
              <a:latin typeface="+mn-lt"/>
            </a:endParaRP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012755" y="4653434"/>
            <a:ext cx="2879725" cy="719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/>
              <a:t>- </a:t>
            </a:r>
            <a:r>
              <a:rPr lang="de-DE" sz="2400" dirty="0" err="1">
                <a:latin typeface="+mn-lt"/>
              </a:rPr>
              <a:t>anzahlSchuhpaare</a:t>
            </a:r>
            <a:endParaRPr lang="de-DE" sz="2400" dirty="0">
              <a:latin typeface="+mn-lt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6012755" y="5372571"/>
            <a:ext cx="2879725" cy="719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400" dirty="0" err="1">
                <a:latin typeface="+mn-lt"/>
              </a:rPr>
              <a:t>schuheKaufen</a:t>
            </a:r>
            <a:r>
              <a:rPr lang="de-DE" sz="2400" dirty="0">
                <a:latin typeface="+mn-lt"/>
              </a:rPr>
              <a:t>()</a:t>
            </a:r>
          </a:p>
        </p:txBody>
      </p:sp>
      <p:sp>
        <p:nvSpPr>
          <p:cNvPr id="12" name="Freeform 38"/>
          <p:cNvSpPr>
            <a:spLocks/>
          </p:cNvSpPr>
          <p:nvPr/>
        </p:nvSpPr>
        <p:spPr bwMode="auto">
          <a:xfrm>
            <a:off x="4509392" y="3140546"/>
            <a:ext cx="144463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3" name="AutoShape 39"/>
          <p:cNvCxnSpPr>
            <a:cxnSpLocks noChangeShapeType="1"/>
            <a:stCxn id="6" idx="0"/>
            <a:endCxn id="12" idx="4"/>
          </p:cNvCxnSpPr>
          <p:nvPr/>
        </p:nvCxnSpPr>
        <p:spPr bwMode="auto">
          <a:xfrm rot="16200000">
            <a:off x="2637730" y="2349971"/>
            <a:ext cx="1009650" cy="28797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/>
          <p:cNvCxnSpPr>
            <a:cxnSpLocks noChangeShapeType="1"/>
            <a:stCxn id="9" idx="0"/>
            <a:endCxn id="12" idx="4"/>
          </p:cNvCxnSpPr>
          <p:nvPr/>
        </p:nvCxnSpPr>
        <p:spPr bwMode="auto">
          <a:xfrm rot="5400000" flipH="1">
            <a:off x="5513486" y="2353940"/>
            <a:ext cx="1008062" cy="2870200"/>
          </a:xfrm>
          <a:prstGeom prst="bentConnector3">
            <a:avLst>
              <a:gd name="adj1" fmla="val 5007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489497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 der Klasse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Woman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Erweiterte Klasse </a:t>
            </a:r>
            <a:r>
              <a:rPr lang="de-DE" dirty="0" err="1">
                <a:latin typeface="Courier New" pitchFamily="49" charset="0"/>
              </a:rPr>
              <a:t>Schuhefan</a:t>
            </a:r>
            <a:endParaRPr lang="de-DE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public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Schuhefan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de-DE" sz="1600" dirty="0">
                <a:latin typeface="Courier New" pitchFamily="49" charset="0"/>
              </a:rPr>
              <a:t> Person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Beautifyable</a:t>
            </a:r>
            <a:r>
              <a:rPr lang="de-DE" sz="1600" dirty="0">
                <a:latin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String </a:t>
            </a:r>
            <a:r>
              <a:rPr lang="de-DE" sz="1600" dirty="0" err="1">
                <a:latin typeface="Courier New" pitchFamily="49" charset="0"/>
              </a:rPr>
              <a:t>beautify</a:t>
            </a:r>
            <a:r>
              <a:rPr lang="de-DE" sz="1600" dirty="0">
                <a:latin typeface="Courier New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"Oh, mein Haar ist schon wieder durcheinander!.");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6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String </a:t>
            </a:r>
            <a:r>
              <a:rPr lang="de-DE" sz="1600" dirty="0" err="1">
                <a:latin typeface="Courier New" pitchFamily="49" charset="0"/>
              </a:rPr>
              <a:t>debeautify</a:t>
            </a:r>
            <a:r>
              <a:rPr lang="de-DE" sz="1600" dirty="0">
                <a:latin typeface="Courier New" pitchFamily="49" charset="0"/>
              </a:rPr>
              <a:t>(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minutes</a:t>
            </a:r>
            <a:r>
              <a:rPr lang="de-DE" sz="1600" dirty="0">
                <a:latin typeface="Courier New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</a:t>
            </a:r>
            <a:r>
              <a:rPr lang="de-DE" sz="16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6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600" dirty="0">
                <a:latin typeface="Courier New" pitchFamily="49" charset="0"/>
              </a:rPr>
              <a:t>"Das schaff ich nie, mich in " 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    + </a:t>
            </a:r>
            <a:r>
              <a:rPr lang="de-DE" sz="1600" dirty="0" err="1">
                <a:latin typeface="Courier New" pitchFamily="49" charset="0"/>
              </a:rPr>
              <a:t>minutes</a:t>
            </a:r>
            <a:r>
              <a:rPr lang="de-DE" sz="1600" dirty="0">
                <a:latin typeface="Courier New" pitchFamily="49" charset="0"/>
              </a:rPr>
              <a:t> + " Minuten zu stylen.");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  }</a:t>
            </a:r>
          </a:p>
          <a:p>
            <a:pPr marL="400050" lvl="1" indent="0">
              <a:buNone/>
            </a:pPr>
            <a:r>
              <a:rPr lang="de-DE" sz="1600" dirty="0">
                <a:latin typeface="Courier New" pitchFamily="49" charset="0"/>
              </a:rPr>
              <a:t>}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6464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7998916" cy="850900"/>
          </a:xfrm>
        </p:spPr>
        <p:txBody>
          <a:bodyPr/>
          <a:lstStyle/>
          <a:p>
            <a:r>
              <a:rPr lang="de-DE" dirty="0"/>
              <a:t>Implementierung der neuen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public class </a:t>
            </a:r>
            <a:r>
              <a:rPr lang="de-DE" sz="1800" dirty="0">
                <a:latin typeface="Courier New" pitchFamily="49" charset="0"/>
              </a:rPr>
              <a:t>Child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Person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implements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private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favoriteToy</a:t>
            </a:r>
            <a:r>
              <a:rPr lang="de-DE" sz="18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</a:t>
            </a: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 : </a:t>
            </a:r>
            <a:r>
              <a:rPr lang="de-DE" sz="1800" dirty="0" err="1">
                <a:latin typeface="Courier New" pitchFamily="49" charset="0"/>
              </a:rPr>
              <a:t>Brrruummmm</a:t>
            </a:r>
            <a:r>
              <a:rPr lang="de-DE" sz="1800" dirty="0">
                <a:latin typeface="Courier New" pitchFamily="49" charset="0"/>
              </a:rPr>
              <a:t>… Miau… Fiep…";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beautify</a:t>
            </a:r>
            <a:r>
              <a:rPr lang="de-DE" sz="1800" dirty="0">
                <a:latin typeface="Courier New" pitchFamily="49" charset="0"/>
              </a:rPr>
              <a:t>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"Guck mal, ich bin ein Ritter"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  " mit </a:t>
            </a:r>
            <a:r>
              <a:rPr lang="de-DE" sz="1800" dirty="0" err="1">
                <a:latin typeface="Courier New" pitchFamily="49" charset="0"/>
              </a:rPr>
              <a:t>Prinzessinen</a:t>
            </a:r>
            <a:r>
              <a:rPr lang="de-DE" sz="1800" dirty="0">
                <a:latin typeface="Courier New" pitchFamily="49" charset="0"/>
              </a:rPr>
              <a:t>-Krone!";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String </a:t>
            </a:r>
            <a:r>
              <a:rPr lang="de-DE" sz="1800" dirty="0" err="1">
                <a:latin typeface="Courier New" pitchFamily="49" charset="0"/>
              </a:rPr>
              <a:t>debeautify</a:t>
            </a:r>
            <a:r>
              <a:rPr lang="de-DE" sz="1800" dirty="0">
                <a:latin typeface="Courier New" pitchFamily="49" charset="0"/>
              </a:rPr>
              <a:t>(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de-DE" sz="1800" dirty="0"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 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de-DE" sz="1800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"Och, muss ich in " 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      + </a:t>
            </a:r>
            <a:r>
              <a:rPr lang="de-DE" sz="1800" dirty="0" err="1">
                <a:latin typeface="Courier New" pitchFamily="49" charset="0"/>
              </a:rPr>
              <a:t>minutes</a:t>
            </a:r>
            <a:r>
              <a:rPr lang="de-DE" sz="1800" dirty="0">
                <a:latin typeface="Courier New" pitchFamily="49" charset="0"/>
              </a:rPr>
              <a:t> + " Minuten schon aufhören?";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8511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bei Ausführung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Adam ist 21 Jahre alt und kann </a:t>
            </a:r>
            <a:r>
              <a:rPr lang="de-DE" sz="1800" dirty="0" err="1">
                <a:latin typeface="Courier New" pitchFamily="49" charset="0"/>
              </a:rPr>
              <a:t>superfix</a:t>
            </a:r>
            <a:r>
              <a:rPr lang="de-DE" sz="1800" dirty="0">
                <a:latin typeface="Courier New" pitchFamily="49" charset="0"/>
              </a:rPr>
              <a:t> Regale zusammenschrauben.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 : Ja... JAA... TOOOOOOOR!!!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>
                <a:latin typeface="Courier New" pitchFamily="49" charset="0"/>
              </a:rPr>
              <a:t>Eva ist 19 Jahre alt und hat 0 Paar Schuhe.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shop</a:t>
            </a:r>
            <a:r>
              <a:rPr lang="de-DE" sz="1800" dirty="0">
                <a:latin typeface="Courier New" pitchFamily="49" charset="0"/>
              </a:rPr>
              <a:t> : DIE sind ja schick...; Paar Nummer 1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Oh, mein Haar ist schon wieder durcheinander!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Das schaff ich nie, mich in 3 Minuten zu stylen.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1800" dirty="0" err="1">
                <a:latin typeface="Courier New" pitchFamily="49" charset="0"/>
              </a:rPr>
              <a:t>Kain</a:t>
            </a:r>
            <a:r>
              <a:rPr lang="de-DE" sz="1800" dirty="0">
                <a:latin typeface="Courier New" pitchFamily="49" charset="0"/>
              </a:rPr>
              <a:t> ist 4 Jahre alt und hat als Lieblingsspielzeug Teddy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sleep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Chrrrrr</a:t>
            </a:r>
            <a:r>
              <a:rPr lang="de-DE" sz="1800" dirty="0">
                <a:latin typeface="Courier New" pitchFamily="49" charset="0"/>
              </a:rPr>
              <a:t>.... </a:t>
            </a:r>
            <a:r>
              <a:rPr lang="de-DE" sz="1800" dirty="0" err="1">
                <a:latin typeface="Courier New" pitchFamily="49" charset="0"/>
              </a:rPr>
              <a:t>chrrrr</a:t>
            </a:r>
            <a:r>
              <a:rPr lang="de-DE" sz="1800" dirty="0">
                <a:latin typeface="Courier New" pitchFamily="49" charset="0"/>
              </a:rPr>
              <a:t>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eat</a:t>
            </a:r>
            <a:r>
              <a:rPr lang="de-DE" sz="1800" dirty="0">
                <a:latin typeface="Courier New" pitchFamily="49" charset="0"/>
              </a:rPr>
              <a:t>  : </a:t>
            </a:r>
            <a:r>
              <a:rPr lang="de-DE" sz="1800" dirty="0" err="1">
                <a:latin typeface="Courier New" pitchFamily="49" charset="0"/>
              </a:rPr>
              <a:t>Mmmmh</a:t>
            </a:r>
            <a:r>
              <a:rPr lang="de-DE" sz="1800" dirty="0">
                <a:latin typeface="Courier New" pitchFamily="49" charset="0"/>
              </a:rPr>
              <a:t>, lecker.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play</a:t>
            </a:r>
            <a:r>
              <a:rPr lang="de-DE" sz="1800" dirty="0">
                <a:latin typeface="Courier New" pitchFamily="49" charset="0"/>
              </a:rPr>
              <a:t>: </a:t>
            </a:r>
            <a:r>
              <a:rPr lang="de-DE" sz="1800" dirty="0" err="1">
                <a:latin typeface="Courier New" pitchFamily="49" charset="0"/>
              </a:rPr>
              <a:t>Brrruummmm</a:t>
            </a:r>
            <a:r>
              <a:rPr lang="de-DE" sz="1800" dirty="0">
                <a:latin typeface="Courier New" pitchFamily="49" charset="0"/>
              </a:rPr>
              <a:t>... Miau... Fiep...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Guck mal, ich bin ein Ritter mit </a:t>
            </a:r>
            <a:r>
              <a:rPr lang="de-DE" sz="1800" dirty="0" err="1">
                <a:latin typeface="Courier New" pitchFamily="49" charset="0"/>
              </a:rPr>
              <a:t>Prinzessinen</a:t>
            </a:r>
            <a:r>
              <a:rPr lang="de-DE" sz="1800" dirty="0">
                <a:latin typeface="Courier New" pitchFamily="49" charset="0"/>
              </a:rPr>
              <a:t>-Krone!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Och, muss ich in 10 Minuten schon aufhören?</a:t>
            </a:r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5468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Interfaces als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05850" cy="4968875"/>
          </a:xfrm>
        </p:spPr>
        <p:txBody>
          <a:bodyPr/>
          <a:lstStyle/>
          <a:p>
            <a:pPr marL="0" indent="0"/>
            <a:r>
              <a:rPr lang="de-DE" sz="2200" dirty="0"/>
              <a:t> Interface als Typ</a:t>
            </a:r>
          </a:p>
          <a:p>
            <a:pPr lvl="1"/>
            <a:r>
              <a:rPr lang="de-DE" sz="2000" dirty="0"/>
              <a:t>Definiert Referenztyp (analog zu Klasse)</a:t>
            </a:r>
          </a:p>
          <a:p>
            <a:pPr lvl="1"/>
            <a:r>
              <a:rPr lang="de-DE" sz="2000" dirty="0"/>
              <a:t>Zulässig für Deklaration von Variable, Parameter, Rückgabetyp von Methode</a:t>
            </a:r>
          </a:p>
          <a:p>
            <a:pPr lvl="1"/>
            <a:r>
              <a:rPr lang="de-DE" sz="2000" dirty="0"/>
              <a:t>Alle implementierenden Klassen kompatibel zum Interface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 </a:t>
            </a:r>
            <a:r>
              <a:rPr lang="de-DE" sz="2200" dirty="0"/>
              <a:t>Beispiel</a:t>
            </a:r>
          </a:p>
          <a:p>
            <a:pPr marL="400050" lvl="1" indent="0">
              <a:buNone/>
            </a:pPr>
            <a:r>
              <a:rPr lang="de-DE" sz="1800" dirty="0" err="1">
                <a:latin typeface="Courier New" pitchFamily="49" charset="0"/>
              </a:rPr>
              <a:t>Beautifyable</a:t>
            </a:r>
            <a:r>
              <a:rPr lang="de-DE" sz="1800" dirty="0">
                <a:latin typeface="Courier New" pitchFamily="49" charset="0"/>
              </a:rPr>
              <a:t> b;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>
                <a:latin typeface="Courier New" pitchFamily="49" charset="0"/>
              </a:rPr>
              <a:t>b =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>
                <a:latin typeface="Courier New" pitchFamily="49" charset="0"/>
              </a:rPr>
              <a:t>Child(“Sabine", "</a:t>
            </a:r>
            <a:r>
              <a:rPr lang="de-DE" sz="1800" dirty="0" err="1">
                <a:latin typeface="Courier New" pitchFamily="49" charset="0"/>
              </a:rPr>
              <a:t>Bobbycar</a:t>
            </a:r>
            <a:r>
              <a:rPr lang="de-DE" sz="1800" dirty="0">
                <a:latin typeface="Courier New" pitchFamily="49" charset="0"/>
              </a:rPr>
              <a:t>");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b.beautify</a:t>
            </a:r>
            <a:r>
              <a:rPr lang="de-DE" sz="1800" dirty="0">
                <a:latin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800" dirty="0">
                <a:latin typeface="Courier New" pitchFamily="49" charset="0"/>
              </a:rPr>
              <a:t>b = </a:t>
            </a:r>
            <a:r>
              <a:rPr lang="de-DE" sz="1800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de-DE" sz="1800" dirty="0">
                <a:solidFill>
                  <a:schemeClr val="accent6"/>
                </a:solidFill>
                <a:latin typeface="Courier New" pitchFamily="49" charset="0"/>
              </a:rPr>
              <a:t> </a:t>
            </a:r>
            <a:r>
              <a:rPr lang="de-DE" sz="1800" dirty="0" err="1">
                <a:latin typeface="Courier New" pitchFamily="49" charset="0"/>
              </a:rPr>
              <a:t>Schuhefan</a:t>
            </a:r>
            <a:r>
              <a:rPr lang="de-DE" sz="1800" dirty="0">
                <a:latin typeface="Courier New" pitchFamily="49" charset="0"/>
              </a:rPr>
              <a:t>(“Peter", 42);</a:t>
            </a:r>
            <a:br>
              <a:rPr lang="de-DE" sz="1800" dirty="0">
                <a:latin typeface="Courier New" pitchFamily="49" charset="0"/>
              </a:rPr>
            </a:br>
            <a:r>
              <a:rPr lang="de-DE" sz="1800" dirty="0" err="1">
                <a:latin typeface="Courier New" pitchFamily="49" charset="0"/>
              </a:rPr>
              <a:t>b.beautify</a:t>
            </a:r>
            <a:r>
              <a:rPr lang="de-DE" sz="1800" dirty="0">
                <a:latin typeface="Courier New" pitchFamily="49" charset="0"/>
              </a:rPr>
              <a:t>();</a:t>
            </a:r>
            <a:br>
              <a:rPr lang="de-DE" sz="1800" dirty="0">
                <a:latin typeface="Courier New" pitchFamily="49" charset="0"/>
              </a:rPr>
            </a:br>
            <a:endParaRPr lang="de-DE" sz="1800" dirty="0">
              <a:latin typeface="Courier New" pitchFamily="49" charset="0"/>
            </a:endParaRPr>
          </a:p>
          <a:p>
            <a:pPr marL="0" indent="0"/>
            <a:r>
              <a:rPr lang="de-DE" sz="2200" dirty="0"/>
              <a:t> Auswahl der Implementierung der Methode dynamisch zur Laufzeit!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293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74638"/>
            <a:ext cx="8142932" cy="850900"/>
          </a:xfrm>
        </p:spPr>
        <p:txBody>
          <a:bodyPr/>
          <a:lstStyle/>
          <a:p>
            <a:r>
              <a:rPr lang="de-DE" dirty="0"/>
              <a:t>Übung </a:t>
            </a:r>
            <a:r>
              <a:rPr lang="de-DE"/>
              <a:t>– 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Live Übung</a:t>
            </a:r>
          </a:p>
          <a:p>
            <a:pPr lvl="1"/>
            <a:r>
              <a:rPr lang="de-DE" dirty="0"/>
              <a:t>Bearbeiten Sie </a:t>
            </a:r>
            <a:r>
              <a:rPr lang="de-DE" dirty="0">
                <a:solidFill>
                  <a:schemeClr val="accent2"/>
                </a:solidFill>
              </a:rPr>
              <a:t>Aufgabe 7 </a:t>
            </a:r>
            <a:r>
              <a:rPr lang="de-DE" dirty="0"/>
              <a:t>des Blatts</a:t>
            </a:r>
            <a:br>
              <a:rPr lang="de-DE" dirty="0"/>
            </a:br>
            <a:r>
              <a:rPr lang="de-DE" dirty="0"/>
              <a:t>Live Übung „Vererbung“</a:t>
            </a:r>
          </a:p>
          <a:p>
            <a:pPr lvl="1"/>
            <a:r>
              <a:rPr lang="de-DE" dirty="0"/>
              <a:t>Sie haben 8 Minuten Zeit.</a:t>
            </a:r>
          </a:p>
          <a:p>
            <a:endParaRPr lang="de-DE" dirty="0"/>
          </a:p>
        </p:txBody>
      </p:sp>
      <p:pic>
        <p:nvPicPr>
          <p:cNvPr id="4" name="Picture 7" descr="C:\Users\thurner.ARS\AppData\Local\Microsoft\Windows\Temporary Internet Files\Content.IE5\D5NDB6P2\MP9004227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216423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415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Typinformation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501009"/>
            <a:ext cx="8705850" cy="2592288"/>
          </a:xfrm>
        </p:spPr>
        <p:txBody>
          <a:bodyPr/>
          <a:lstStyle/>
          <a:p>
            <a:r>
              <a:rPr lang="en-US" dirty="0" err="1"/>
              <a:t>Instanzen</a:t>
            </a:r>
            <a:r>
              <a:rPr lang="en-US" dirty="0"/>
              <a:t> von </a:t>
            </a:r>
            <a:r>
              <a:rPr lang="en-US" dirty="0" err="1"/>
              <a:t>Unterklassen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in </a:t>
            </a:r>
            <a:r>
              <a:rPr lang="en-US" dirty="0" err="1"/>
              <a:t>Oberklassen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warden</a:t>
            </a:r>
          </a:p>
          <a:p>
            <a:r>
              <a:rPr lang="en-US" dirty="0" err="1"/>
              <a:t>Laufzeitinformation</a:t>
            </a:r>
            <a:r>
              <a:rPr lang="en-US" dirty="0"/>
              <a:t> </a:t>
            </a:r>
            <a:r>
              <a:rPr lang="en-US" dirty="0" err="1"/>
              <a:t>über</a:t>
            </a:r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/>
              <a:t>: 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if(ref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 … }</a:t>
            </a:r>
          </a:p>
          <a:p>
            <a:pPr lvl="1"/>
            <a:r>
              <a:rPr lang="en-US" dirty="0"/>
              <a:t>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7704" y="1772816"/>
            <a:ext cx="5616624" cy="1477328"/>
          </a:xfrm>
          <a:prstGeom prst="rect">
            <a:avLst/>
          </a:prstGeom>
          <a:solidFill>
            <a:srgbClr val="C0E9FC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AbstrakteBasis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NormaleBasis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AbstrakteBasis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NormaleBasis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KonkreteB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Bedeutung von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Grundidee</a:t>
            </a:r>
          </a:p>
          <a:p>
            <a:pPr lvl="1"/>
            <a:r>
              <a:rPr lang="de-DE" dirty="0"/>
              <a:t>Beschreibt Ähnlichkeit zwischen Klassen </a:t>
            </a:r>
          </a:p>
          <a:p>
            <a:pPr lvl="1"/>
            <a:r>
              <a:rPr lang="de-DE" dirty="0"/>
              <a:t>Spezialfall einer Beziehung zwischen Klassen </a:t>
            </a:r>
          </a:p>
          <a:p>
            <a:pPr lvl="2"/>
            <a:r>
              <a:rPr lang="de-DE" dirty="0"/>
              <a:t>Jedes Objekt der Unterklasse „</a:t>
            </a:r>
            <a:r>
              <a:rPr lang="de-DE" dirty="0">
                <a:solidFill>
                  <a:schemeClr val="accent2"/>
                </a:solidFill>
              </a:rPr>
              <a:t>ist ein</a:t>
            </a:r>
            <a:r>
              <a:rPr lang="de-DE" dirty="0"/>
              <a:t>“ (</a:t>
            </a:r>
            <a:r>
              <a:rPr lang="de-DE" dirty="0" err="1"/>
              <a:t>is</a:t>
            </a:r>
            <a:r>
              <a:rPr lang="de-DE" dirty="0"/>
              <a:t> a) Objekt der Oberklasse</a:t>
            </a:r>
          </a:p>
          <a:p>
            <a:pPr lvl="1"/>
            <a:r>
              <a:rPr lang="de-DE" dirty="0"/>
              <a:t>Strukturiert Klassen in Hierarchie von Abstraktionsebenen </a:t>
            </a:r>
          </a:p>
          <a:p>
            <a:pPr lvl="1"/>
            <a:r>
              <a:rPr lang="de-DE" dirty="0"/>
              <a:t>Ermöglicht Definition einer neuen Klasse auf Basis bereits bestehender Klassen (Wiederverwendung!)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508639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2"/>
                </a:solidFill>
                <a:latin typeface="+mn-lt"/>
              </a:rPr>
              <a:t>Wesentlicher Mechanismus</a:t>
            </a:r>
            <a:r>
              <a:rPr lang="de-DE" sz="2400" dirty="0">
                <a:latin typeface="+mn-lt"/>
              </a:rPr>
              <a:t>, der objektorientierte Sprachen von funktionalen/prozeduralen Sprachen unterscheidet!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43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80071" y="1305322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solidFill>
                  <a:schemeClr val="bg2"/>
                </a:solidFill>
                <a:latin typeface="+mn-lt"/>
              </a:rPr>
              <a:t>Mensch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80071" y="1665683"/>
            <a:ext cx="1943100" cy="56150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name</a:t>
            </a:r>
            <a:endParaRPr lang="de-DE" dirty="0">
              <a:solidFill>
                <a:schemeClr val="bg2"/>
              </a:solidFill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alter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5496" y="4730378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>
                <a:solidFill>
                  <a:schemeClr val="bg2"/>
                </a:solidFill>
                <a:latin typeface="+mn-lt"/>
              </a:rPr>
              <a:t>Fußballfan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5496" y="5090740"/>
            <a:ext cx="1943100" cy="642516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lieblingsVerein</a:t>
            </a:r>
            <a:endParaRPr lang="de-DE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5733256"/>
            <a:ext cx="1943100" cy="57145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 err="1">
                <a:solidFill>
                  <a:schemeClr val="bg2"/>
                </a:solidFill>
                <a:latin typeface="+mn-lt"/>
              </a:rPr>
              <a:t>fussballSchauen</a:t>
            </a:r>
            <a:r>
              <a:rPr lang="de-DE" dirty="0">
                <a:solidFill>
                  <a:schemeClr val="bg2"/>
                </a:solidFill>
                <a:latin typeface="+mn-lt"/>
              </a:rPr>
              <a:t>()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23058" y="4733553"/>
            <a:ext cx="1943100" cy="36036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/>
            <a:r>
              <a:rPr lang="de-DE" sz="2000" b="1" dirty="0" err="1">
                <a:solidFill>
                  <a:schemeClr val="bg2"/>
                </a:solidFill>
                <a:latin typeface="+mn-lt"/>
              </a:rPr>
              <a:t>Schuhefan</a:t>
            </a:r>
            <a:endParaRPr lang="de-DE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123058" y="5093915"/>
            <a:ext cx="1943100" cy="639341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sz="2000" dirty="0">
                <a:solidFill>
                  <a:schemeClr val="bg2"/>
                </a:solidFill>
              </a:rPr>
              <a:t>- </a:t>
            </a:r>
            <a:r>
              <a:rPr lang="de-DE" dirty="0" err="1">
                <a:solidFill>
                  <a:schemeClr val="bg2"/>
                </a:solidFill>
                <a:latin typeface="+mn-lt"/>
              </a:rPr>
              <a:t>anzahlSchuhe</a:t>
            </a:r>
            <a:endParaRPr lang="de-DE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23058" y="5733256"/>
            <a:ext cx="1943100" cy="568276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 err="1">
                <a:solidFill>
                  <a:schemeClr val="bg2"/>
                </a:solidFill>
                <a:latin typeface="+mn-lt"/>
              </a:rPr>
              <a:t>schuheKaufen</a:t>
            </a:r>
            <a:r>
              <a:rPr lang="de-DE" dirty="0">
                <a:solidFill>
                  <a:schemeClr val="bg2"/>
                </a:solidFill>
                <a:latin typeface="+mn-lt"/>
              </a:rPr>
              <a:t>()</a:t>
            </a: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978596" y="2780928"/>
            <a:ext cx="144462" cy="144462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3" name="AutoShape 14"/>
          <p:cNvCxnSpPr>
            <a:cxnSpLocks noChangeShapeType="1"/>
            <a:stCxn id="6" idx="0"/>
            <a:endCxn id="12" idx="4"/>
          </p:cNvCxnSpPr>
          <p:nvPr/>
        </p:nvCxnSpPr>
        <p:spPr bwMode="auto">
          <a:xfrm rot="16200000">
            <a:off x="626840" y="3305596"/>
            <a:ext cx="1804988" cy="1044575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9" idx="0"/>
            <a:endCxn id="12" idx="4"/>
          </p:cNvCxnSpPr>
          <p:nvPr/>
        </p:nvCxnSpPr>
        <p:spPr bwMode="auto">
          <a:xfrm rot="5400000" flipH="1">
            <a:off x="1669033" y="3307978"/>
            <a:ext cx="1808163" cy="1042987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294850" y="1268809"/>
            <a:ext cx="3022600" cy="1512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Superklasse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Oberklasse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Elternklasse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294850" y="4797152"/>
            <a:ext cx="3022600" cy="150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/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Subklasse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Unterklasse</a:t>
            </a:r>
          </a:p>
          <a:p>
            <a:pPr algn="ctr" defTabSz="1042988">
              <a:spcBef>
                <a:spcPct val="5000"/>
              </a:spcBef>
            </a:pPr>
            <a:r>
              <a:rPr lang="de-DE" dirty="0" err="1">
                <a:latin typeface="+mn-lt"/>
              </a:rPr>
              <a:t>Kindklasse</a:t>
            </a:r>
            <a:endParaRPr lang="de-DE" dirty="0">
              <a:latin typeface="+mn-lt"/>
            </a:endParaRPr>
          </a:p>
          <a:p>
            <a:pPr algn="ctr" defTabSz="1042988">
              <a:spcBef>
                <a:spcPct val="5000"/>
              </a:spcBef>
            </a:pPr>
            <a:r>
              <a:rPr lang="de-DE" dirty="0">
                <a:latin typeface="+mn-lt"/>
              </a:rPr>
              <a:t>abgeleitete Klasse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3779912" y="3465909"/>
            <a:ext cx="1610313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ist abgeleitet von</a:t>
            </a:r>
          </a:p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erbt von</a:t>
            </a:r>
          </a:p>
          <a:p>
            <a:pPr algn="r">
              <a:spcBef>
                <a:spcPct val="5000"/>
              </a:spcBef>
            </a:pPr>
            <a:r>
              <a:rPr lang="de-DE" dirty="0">
                <a:latin typeface="+mn-lt"/>
              </a:rPr>
              <a:t>spezialisiert</a:t>
            </a:r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5734713" y="2780928"/>
            <a:ext cx="144462" cy="144463"/>
          </a:xfrm>
          <a:custGeom>
            <a:avLst/>
            <a:gdLst>
              <a:gd name="T0" fmla="*/ 46 w 91"/>
              <a:gd name="T1" fmla="*/ 68 h 68"/>
              <a:gd name="T2" fmla="*/ 91 w 91"/>
              <a:gd name="T3" fmla="*/ 68 h 68"/>
              <a:gd name="T4" fmla="*/ 46 w 91"/>
              <a:gd name="T5" fmla="*/ 0 h 68"/>
              <a:gd name="T6" fmla="*/ 0 w 91"/>
              <a:gd name="T7" fmla="*/ 68 h 68"/>
              <a:gd name="T8" fmla="*/ 46 w 91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8">
                <a:moveTo>
                  <a:pt x="46" y="68"/>
                </a:moveTo>
                <a:lnTo>
                  <a:pt x="91" y="68"/>
                </a:lnTo>
                <a:lnTo>
                  <a:pt x="46" y="0"/>
                </a:lnTo>
                <a:lnTo>
                  <a:pt x="0" y="68"/>
                </a:lnTo>
                <a:lnTo>
                  <a:pt x="46" y="68"/>
                </a:lnTo>
                <a:close/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cxnSp>
        <p:nvCxnSpPr>
          <p:cNvPr id="19" name="AutoShape 28"/>
          <p:cNvCxnSpPr>
            <a:cxnSpLocks noChangeShapeType="1"/>
          </p:cNvCxnSpPr>
          <p:nvPr/>
        </p:nvCxnSpPr>
        <p:spPr bwMode="auto">
          <a:xfrm rot="16200000">
            <a:off x="4871113" y="3860453"/>
            <a:ext cx="1871662" cy="1588"/>
          </a:xfrm>
          <a:prstGeom prst="bentConnector3">
            <a:avLst>
              <a:gd name="adj1" fmla="val 50042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6222075" y="3465909"/>
            <a:ext cx="1827103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ist übergeordnet zu</a:t>
            </a:r>
          </a:p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vererbt an</a:t>
            </a:r>
          </a:p>
          <a:p>
            <a:pPr>
              <a:spcBef>
                <a:spcPct val="5000"/>
              </a:spcBef>
            </a:pPr>
            <a:r>
              <a:rPr lang="de-DE" dirty="0">
                <a:latin typeface="+mn-lt"/>
              </a:rPr>
              <a:t>generalisiert</a:t>
            </a: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5590250" y="3356992"/>
            <a:ext cx="0" cy="100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6022050" y="3429000"/>
            <a:ext cx="0" cy="100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8582992" y="1305322"/>
            <a:ext cx="0" cy="499938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 rot="16200000">
            <a:off x="7565353" y="2088688"/>
            <a:ext cx="14812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dirty="0">
                <a:solidFill>
                  <a:schemeClr val="accent2"/>
                </a:solidFill>
                <a:latin typeface="+mn-lt"/>
              </a:rPr>
              <a:t>Generalisierung</a:t>
            </a: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H="1">
            <a:off x="8767182" y="1305322"/>
            <a:ext cx="0" cy="499621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 rot="16200000">
            <a:off x="8273820" y="5330619"/>
            <a:ext cx="13923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10429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dirty="0">
                <a:solidFill>
                  <a:schemeClr val="accent2"/>
                </a:solidFill>
                <a:latin typeface="+mn-lt"/>
              </a:rPr>
              <a:t>Spezialisierung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080071" y="2219423"/>
            <a:ext cx="1943100" cy="56150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1042988">
              <a:spcBef>
                <a:spcPct val="5000"/>
              </a:spcBef>
            </a:pPr>
            <a:r>
              <a:rPr lang="de-DE" dirty="0">
                <a:solidFill>
                  <a:schemeClr val="bg2"/>
                </a:solidFill>
                <a:latin typeface="+mn-lt"/>
              </a:rPr>
              <a:t>schlafen()</a:t>
            </a:r>
            <a:br>
              <a:rPr lang="de-DE" dirty="0">
                <a:solidFill>
                  <a:schemeClr val="bg2"/>
                </a:solidFill>
                <a:latin typeface="+mn-lt"/>
              </a:rPr>
            </a:br>
            <a:r>
              <a:rPr lang="de-DE" dirty="0">
                <a:solidFill>
                  <a:schemeClr val="bg2"/>
                </a:solidFill>
                <a:latin typeface="+mn-lt"/>
              </a:rPr>
              <a:t>essen()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9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TASKPANEKEY" val="5f72b754-8a99-4a08-9181-6c58f8345741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Fals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PFULLVERSION" val="4.5.1.22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Hochschule_RO">
  <a:themeElements>
    <a:clrScheme name="Hochschule_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ochschule_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chschule_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chschule_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</TotalTime>
  <Words>3535</Words>
  <Application>Microsoft Office PowerPoint</Application>
  <PresentationFormat>On-screen Show (4:3)</PresentationFormat>
  <Paragraphs>1012</Paragraphs>
  <Slides>75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Consolas</vt:lpstr>
      <vt:lpstr>Calibri</vt:lpstr>
      <vt:lpstr>Comic Sans MS</vt:lpstr>
      <vt:lpstr>Wingdings</vt:lpstr>
      <vt:lpstr>Wingdings 2</vt:lpstr>
      <vt:lpstr>Courier New</vt:lpstr>
      <vt:lpstr>Arial</vt:lpstr>
      <vt:lpstr>Symbol</vt:lpstr>
      <vt:lpstr>Hochschule_RO</vt:lpstr>
      <vt:lpstr>Vererbung</vt:lpstr>
      <vt:lpstr>Objektorientiertes Programmieren (OOP)</vt:lpstr>
      <vt:lpstr>Menge ähnlicher, aber verschiedener Objekte</vt:lpstr>
      <vt:lpstr>Motivation – Analyse auf Metaebene</vt:lpstr>
      <vt:lpstr>Motivation - Lösungsidee</vt:lpstr>
      <vt:lpstr>Beispiel Lösungsidee</vt:lpstr>
      <vt:lpstr>Vererbung im UML-Klassendiagramm</vt:lpstr>
      <vt:lpstr>Bedeutung von Vererbung</vt:lpstr>
      <vt:lpstr>Begriffe</vt:lpstr>
      <vt:lpstr>Objektorientiertes Programmieren (OOP)</vt:lpstr>
      <vt:lpstr>Vorgehensweise</vt:lpstr>
      <vt:lpstr>Vorgehensweise – Bottom-up</vt:lpstr>
      <vt:lpstr>Vorgehensweise – Top-down</vt:lpstr>
      <vt:lpstr>Übung – Vererbungsstruktur entwerfen</vt:lpstr>
      <vt:lpstr>Vererbung in Java</vt:lpstr>
      <vt:lpstr>Sichtbarkeiten im Überblick</vt:lpstr>
      <vt:lpstr>Implementierung – Definition der Oberklasse </vt:lpstr>
      <vt:lpstr>Implementierung – Unterklasse definieren (1) </vt:lpstr>
      <vt:lpstr>Implementierung – Unterklasse definieren (2) </vt:lpstr>
      <vt:lpstr>Implementierung – Hauptklasse definieren</vt:lpstr>
      <vt:lpstr>Implementierung – Ausgabe</vt:lpstr>
      <vt:lpstr>Übung – Vererbung in Java</vt:lpstr>
      <vt:lpstr>Objektorientiertes Programmieren (OOP)</vt:lpstr>
      <vt:lpstr>Arten von Vererbung</vt:lpstr>
      <vt:lpstr>Einfachvererbung über mehrere Stufen</vt:lpstr>
      <vt:lpstr>Einfach- und Mehrfachvererbung</vt:lpstr>
      <vt:lpstr>Was wird vererbt?</vt:lpstr>
      <vt:lpstr>Syntaktische Vererbung</vt:lpstr>
      <vt:lpstr>Semantische Vererbung</vt:lpstr>
      <vt:lpstr>Objektorientiertes Programmieren (OOP)</vt:lpstr>
      <vt:lpstr>Konstruktoren </vt:lpstr>
      <vt:lpstr>Konstruktoren mit super()</vt:lpstr>
      <vt:lpstr>Konstruktoren mit this()</vt:lpstr>
      <vt:lpstr>Übung – Konstruktoren</vt:lpstr>
      <vt:lpstr>Objektorientiertes Programmieren (OOP)</vt:lpstr>
      <vt:lpstr>Abstrakte Klasse (1)</vt:lpstr>
      <vt:lpstr>Abstrakte Klasse (2)</vt:lpstr>
      <vt:lpstr>Aufruf ererbter Methoden </vt:lpstr>
      <vt:lpstr>Übung – Abstrakte Klasse</vt:lpstr>
      <vt:lpstr>Objektorientiertes Programmieren (OOP)</vt:lpstr>
      <vt:lpstr>Verschattung (1)</vt:lpstr>
      <vt:lpstr>Verschattung (2)</vt:lpstr>
      <vt:lpstr>Modifizieren der Unterklassen </vt:lpstr>
      <vt:lpstr>Eigenschaften in Unterklasse erweitern</vt:lpstr>
      <vt:lpstr>Eigenschaften in Unterklasse redefinieren </vt:lpstr>
      <vt:lpstr>Beispiel: Redefinieren </vt:lpstr>
      <vt:lpstr>Beispiel: Redefinieren, Basisfunktion nutzen (1)</vt:lpstr>
      <vt:lpstr>Beispiel: Redefinieren, Basisfunktion nutzen (2)</vt:lpstr>
      <vt:lpstr>Eigenschaften in Unterklasse definieren </vt:lpstr>
      <vt:lpstr>Beispiel: Definieren (1)</vt:lpstr>
      <vt:lpstr>Beispiel: Definieren (2)</vt:lpstr>
      <vt:lpstr>Übung – Methoden redefinieren</vt:lpstr>
      <vt:lpstr>Objektorientiertes Programmieren (OOP)</vt:lpstr>
      <vt:lpstr>Klasse Object</vt:lpstr>
      <vt:lpstr>Vordefinierte Methoden in Object</vt:lpstr>
      <vt:lpstr>Objektorientiertes Programmieren (OOP)</vt:lpstr>
      <vt:lpstr>Zugriffsrechte und Sichtbarkeit (1) </vt:lpstr>
      <vt:lpstr>Zugriffsrechte und Sichtbarkeit (2) </vt:lpstr>
      <vt:lpstr>Objektorientiertes Programmieren (OOP)</vt:lpstr>
      <vt:lpstr>Schnittstelle – Bedeutung </vt:lpstr>
      <vt:lpstr>Schnittstelle – Umsetzung in Java</vt:lpstr>
      <vt:lpstr>Schnittstelle in UML</vt:lpstr>
      <vt:lpstr>Begriffe – Anbieter und Nutzer</vt:lpstr>
      <vt:lpstr>Anbieter und Nutzer in UML</vt:lpstr>
      <vt:lpstr>Begriffe – Realisierung und Vererbung</vt:lpstr>
      <vt:lpstr>Beispiel: Realisierung und Vererbung</vt:lpstr>
      <vt:lpstr>Beispiel</vt:lpstr>
      <vt:lpstr>Implementierung des Interfaces</vt:lpstr>
      <vt:lpstr>Veränderungen der Main-Klasse</vt:lpstr>
      <vt:lpstr>Veränderung der Klasse Woman</vt:lpstr>
      <vt:lpstr>Implementierung der neuen Klasse Child</vt:lpstr>
      <vt:lpstr>Ausgabe bei Ausführung von Main</vt:lpstr>
      <vt:lpstr>Interfaces als Typ</vt:lpstr>
      <vt:lpstr>Übung – Schnittstellen</vt:lpstr>
      <vt:lpstr>Typinformation zur Laufzeit</vt:lpstr>
    </vt:vector>
  </TitlesOfParts>
  <Company>Fachhochschule Rosenheim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Prg1_01Einführung</dc:title>
  <dc:creator>Dr. Claudia Förster</dc:creator>
  <cp:lastModifiedBy>Marcel Tilly</cp:lastModifiedBy>
  <cp:revision>1678</cp:revision>
  <cp:lastPrinted>2018-06-12T20:51:59Z</cp:lastPrinted>
  <dcterms:created xsi:type="dcterms:W3CDTF">2009-09-11T10:30:09Z</dcterms:created>
  <dcterms:modified xsi:type="dcterms:W3CDTF">2019-05-29T17:25:01Z</dcterms:modified>
</cp:coreProperties>
</file>