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82" r:id="rId5"/>
    <p:sldId id="272" r:id="rId6"/>
    <p:sldId id="260" r:id="rId7"/>
    <p:sldId id="267" r:id="rId8"/>
    <p:sldId id="269" r:id="rId9"/>
    <p:sldId id="266" r:id="rId10"/>
    <p:sldId id="278" r:id="rId11"/>
    <p:sldId id="275" r:id="rId12"/>
    <p:sldId id="271" r:id="rId13"/>
    <p:sldId id="279" r:id="rId14"/>
    <p:sldId id="280" r:id="rId15"/>
    <p:sldId id="281" r:id="rId16"/>
    <p:sldId id="283" r:id="rId17"/>
    <p:sldId id="25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11" autoAdjust="0"/>
    <p:restoredTop sz="94660"/>
  </p:normalViewPr>
  <p:slideViewPr>
    <p:cSldViewPr snapToGrid="0">
      <p:cViewPr>
        <p:scale>
          <a:sx n="66" d="100"/>
          <a:sy n="66" d="100"/>
        </p:scale>
        <p:origin x="2376" y="15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stretch>
            <a:fillRect/>
          </a:stretch>
        </p:blipFill>
        <p:spPr>
          <a:xfrm>
            <a:off x="10677525" y="5438775"/>
            <a:ext cx="1514475" cy="1419225"/>
          </a:xfrm>
          <a:prstGeom prst="rect">
            <a:avLst/>
          </a:prstGeom>
        </p:spPr>
      </p:pic>
      <p:sp>
        <p:nvSpPr>
          <p:cNvPr id="2" name="Title 1"/>
          <p:cNvSpPr>
            <a:spLocks noGrp="1"/>
          </p:cNvSpPr>
          <p:nvPr>
            <p:ph type="ctrTitle"/>
          </p:nvPr>
        </p:nvSpPr>
        <p:spPr>
          <a:xfrm>
            <a:off x="1524000" y="1020536"/>
            <a:ext cx="9144000" cy="1746489"/>
          </a:xfrm>
        </p:spPr>
        <p:txBody>
          <a:bodyPr anchor="b"/>
          <a:lstStyle>
            <a:lvl1pPr algn="ctr">
              <a:defRPr sz="6000" b="1">
                <a:solidFill>
                  <a:schemeClr val="accent5">
                    <a:lumMod val="75000"/>
                  </a:schemeClr>
                </a:solidFill>
                <a:latin typeface="+mn-lt"/>
              </a:defRPr>
            </a:lvl1pPr>
          </a:lstStyle>
          <a:p>
            <a:r>
              <a:rPr lang="en-US"/>
              <a:t>Click to edit Master title style</a:t>
            </a:r>
            <a:endParaRPr lang="en-US" dirty="0"/>
          </a:p>
        </p:txBody>
      </p:sp>
      <p:sp>
        <p:nvSpPr>
          <p:cNvPr id="3" name="Subtitle 2"/>
          <p:cNvSpPr>
            <a:spLocks noGrp="1"/>
          </p:cNvSpPr>
          <p:nvPr>
            <p:ph type="subTitle" idx="1"/>
          </p:nvPr>
        </p:nvSpPr>
        <p:spPr>
          <a:xfrm>
            <a:off x="1524000" y="3373443"/>
            <a:ext cx="9144000" cy="692371"/>
          </a:xfrm>
        </p:spPr>
        <p:txBody>
          <a:bodyPr>
            <a:normAutofit/>
          </a:bodyPr>
          <a:lstStyle>
            <a:lvl1pPr marL="0" indent="0" algn="ctr">
              <a:buNone/>
              <a:defRPr sz="2800">
                <a:solidFill>
                  <a:schemeClr val="accent5">
                    <a:lumMod val="75000"/>
                  </a:schemeClr>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7AE47DB2-E3AC-4E80-ADB0-D519FC5F97DB}" type="datetimeFigureOut">
              <a:rPr lang="en-US" smtClean="0"/>
              <a:t>12-Jun-18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8913FAE-441E-4B63-B438-43A8D3CE591B}" type="slidenum">
              <a:rPr lang="en-US" smtClean="0"/>
              <a:t>‹#›</a:t>
            </a:fld>
            <a:endParaRPr lang="en-US"/>
          </a:p>
        </p:txBody>
      </p:sp>
      <p:pic>
        <p:nvPicPr>
          <p:cNvPr id="9" name="Picture 8"/>
          <p:cNvPicPr>
            <a:picLocks noChangeAspect="1"/>
          </p:cNvPicPr>
          <p:nvPr userDrawn="1"/>
        </p:nvPicPr>
        <p:blipFill>
          <a:blip r:embed="rId3">
            <a:clrChange>
              <a:clrFrom>
                <a:srgbClr val="FFFFFF"/>
              </a:clrFrom>
              <a:clrTo>
                <a:srgbClr val="FFFFFF">
                  <a:alpha val="0"/>
                </a:srgbClr>
              </a:clrTo>
            </a:clrChange>
          </a:blip>
          <a:stretch>
            <a:fillRect/>
          </a:stretch>
        </p:blipFill>
        <p:spPr>
          <a:xfrm>
            <a:off x="8610600" y="5706836"/>
            <a:ext cx="2013131" cy="649514"/>
          </a:xfrm>
          <a:prstGeom prst="rect">
            <a:avLst/>
          </a:prstGeom>
        </p:spPr>
      </p:pic>
      <p:pic>
        <p:nvPicPr>
          <p:cNvPr id="11" name="Picture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142000" y="5349317"/>
            <a:ext cx="1908000" cy="1362180"/>
          </a:xfrm>
          <a:prstGeom prst="rect">
            <a:avLst/>
          </a:prstGeom>
        </p:spPr>
      </p:pic>
      <p:pic>
        <p:nvPicPr>
          <p:cNvPr id="13" name="Picture 12"/>
          <p:cNvPicPr>
            <a:picLocks noChangeAspect="1"/>
          </p:cNvPicPr>
          <p:nvPr userDrawn="1"/>
        </p:nvPicPr>
        <p:blipFill>
          <a:blip r:embed="rId2"/>
          <a:stretch>
            <a:fillRect/>
          </a:stretch>
        </p:blipFill>
        <p:spPr>
          <a:xfrm>
            <a:off x="121641" y="6267681"/>
            <a:ext cx="578868" cy="542461"/>
          </a:xfrm>
          <a:prstGeom prst="rect">
            <a:avLst/>
          </a:prstGeom>
        </p:spPr>
      </p:pic>
      <p:pic>
        <p:nvPicPr>
          <p:cNvPr id="14" name="Afbeelding 2"/>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566668" y="5706836"/>
            <a:ext cx="2014732" cy="649514"/>
          </a:xfrm>
          <a:prstGeom prst="rect">
            <a:avLst/>
          </a:prstGeom>
        </p:spPr>
      </p:pic>
    </p:spTree>
    <p:extLst>
      <p:ext uri="{BB962C8B-B14F-4D97-AF65-F5344CB8AC3E}">
        <p14:creationId xmlns:p14="http://schemas.microsoft.com/office/powerpoint/2010/main" val="75011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7AE47DB2-E3AC-4E80-ADB0-D519FC5F97DB}" type="datetimeFigureOut">
              <a:rPr lang="en-US" smtClean="0"/>
              <a:t>12-Jun-18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8913FAE-441E-4B63-B438-43A8D3CE591B}" type="slidenum">
              <a:rPr lang="en-US" smtClean="0"/>
              <a:t>‹#›</a:t>
            </a:fld>
            <a:endParaRPr lang="en-US"/>
          </a:p>
        </p:txBody>
      </p:sp>
    </p:spTree>
    <p:extLst>
      <p:ext uri="{BB962C8B-B14F-4D97-AF65-F5344CB8AC3E}">
        <p14:creationId xmlns:p14="http://schemas.microsoft.com/office/powerpoint/2010/main" val="2760648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7AE47DB2-E3AC-4E80-ADB0-D519FC5F97DB}" type="datetimeFigureOut">
              <a:rPr lang="en-US" smtClean="0"/>
              <a:t>12-Jun-18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8913FAE-441E-4B63-B438-43A8D3CE591B}" type="slidenum">
              <a:rPr lang="en-US" smtClean="0"/>
              <a:t>‹#›</a:t>
            </a:fld>
            <a:endParaRPr lang="en-US"/>
          </a:p>
        </p:txBody>
      </p:sp>
    </p:spTree>
    <p:extLst>
      <p:ext uri="{BB962C8B-B14F-4D97-AF65-F5344CB8AC3E}">
        <p14:creationId xmlns:p14="http://schemas.microsoft.com/office/powerpoint/2010/main" val="1348928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7AE47DB2-E3AC-4E80-ADB0-D519FC5F97DB}" type="datetimeFigureOut">
              <a:rPr lang="en-US" smtClean="0"/>
              <a:t>12-Jun-18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8913FAE-441E-4B63-B438-43A8D3CE591B}" type="slidenum">
              <a:rPr lang="en-US" smtClean="0"/>
              <a:t>‹#›</a:t>
            </a:fld>
            <a:endParaRPr lang="en-US"/>
          </a:p>
        </p:txBody>
      </p:sp>
    </p:spTree>
    <p:extLst>
      <p:ext uri="{BB962C8B-B14F-4D97-AF65-F5344CB8AC3E}">
        <p14:creationId xmlns:p14="http://schemas.microsoft.com/office/powerpoint/2010/main" val="2107552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7AE47DB2-E3AC-4E80-ADB0-D519FC5F97DB}" type="datetimeFigureOut">
              <a:rPr lang="en-US" smtClean="0"/>
              <a:t>12-Jun-18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8913FAE-441E-4B63-B438-43A8D3CE591B}" type="slidenum">
              <a:rPr lang="en-US" smtClean="0"/>
              <a:t>‹#›</a:t>
            </a:fld>
            <a:endParaRPr lang="en-US"/>
          </a:p>
        </p:txBody>
      </p:sp>
    </p:spTree>
    <p:extLst>
      <p:ext uri="{BB962C8B-B14F-4D97-AF65-F5344CB8AC3E}">
        <p14:creationId xmlns:p14="http://schemas.microsoft.com/office/powerpoint/2010/main" val="3583646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7AE47DB2-E3AC-4E80-ADB0-D519FC5F97DB}" type="datetimeFigureOut">
              <a:rPr lang="en-US" smtClean="0"/>
              <a:t>12-Jun-18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8913FAE-441E-4B63-B438-43A8D3CE591B}" type="slidenum">
              <a:rPr lang="en-US" smtClean="0"/>
              <a:t>‹#›</a:t>
            </a:fld>
            <a:endParaRPr lang="en-US"/>
          </a:p>
        </p:txBody>
      </p:sp>
    </p:spTree>
    <p:extLst>
      <p:ext uri="{BB962C8B-B14F-4D97-AF65-F5344CB8AC3E}">
        <p14:creationId xmlns:p14="http://schemas.microsoft.com/office/powerpoint/2010/main" val="1759576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7AE47DB2-E3AC-4E80-ADB0-D519FC5F97DB}" type="datetimeFigureOut">
              <a:rPr lang="en-US" smtClean="0"/>
              <a:t>12-Jun-18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98913FAE-441E-4B63-B438-43A8D3CE591B}" type="slidenum">
              <a:rPr lang="en-US" smtClean="0"/>
              <a:t>‹#›</a:t>
            </a:fld>
            <a:endParaRPr lang="en-US"/>
          </a:p>
        </p:txBody>
      </p:sp>
    </p:spTree>
    <p:extLst>
      <p:ext uri="{BB962C8B-B14F-4D97-AF65-F5344CB8AC3E}">
        <p14:creationId xmlns:p14="http://schemas.microsoft.com/office/powerpoint/2010/main" val="171302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7AE47DB2-E3AC-4E80-ADB0-D519FC5F97DB}" type="datetimeFigureOut">
              <a:rPr lang="en-US" smtClean="0"/>
              <a:t>12-Jun-18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98913FAE-441E-4B63-B438-43A8D3CE591B}" type="slidenum">
              <a:rPr lang="en-US" smtClean="0"/>
              <a:t>‹#›</a:t>
            </a:fld>
            <a:endParaRPr lang="en-US"/>
          </a:p>
        </p:txBody>
      </p:sp>
    </p:spTree>
    <p:extLst>
      <p:ext uri="{BB962C8B-B14F-4D97-AF65-F5344CB8AC3E}">
        <p14:creationId xmlns:p14="http://schemas.microsoft.com/office/powerpoint/2010/main" val="485155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7AE47DB2-E3AC-4E80-ADB0-D519FC5F97DB}" type="datetimeFigureOut">
              <a:rPr lang="en-US" smtClean="0"/>
              <a:t>12-Jun-18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98913FAE-441E-4B63-B438-43A8D3CE591B}" type="slidenum">
              <a:rPr lang="en-US" smtClean="0"/>
              <a:t>‹#›</a:t>
            </a:fld>
            <a:endParaRPr lang="en-US"/>
          </a:p>
        </p:txBody>
      </p:sp>
    </p:spTree>
    <p:extLst>
      <p:ext uri="{BB962C8B-B14F-4D97-AF65-F5344CB8AC3E}">
        <p14:creationId xmlns:p14="http://schemas.microsoft.com/office/powerpoint/2010/main" val="858253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7AE47DB2-E3AC-4E80-ADB0-D519FC5F97DB}" type="datetimeFigureOut">
              <a:rPr lang="en-US" smtClean="0"/>
              <a:t>12-Jun-18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8913FAE-441E-4B63-B438-43A8D3CE591B}" type="slidenum">
              <a:rPr lang="en-US" smtClean="0"/>
              <a:t>‹#›</a:t>
            </a:fld>
            <a:endParaRPr lang="en-US"/>
          </a:p>
        </p:txBody>
      </p:sp>
    </p:spTree>
    <p:extLst>
      <p:ext uri="{BB962C8B-B14F-4D97-AF65-F5344CB8AC3E}">
        <p14:creationId xmlns:p14="http://schemas.microsoft.com/office/powerpoint/2010/main" val="2506185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7AE47DB2-E3AC-4E80-ADB0-D519FC5F97DB}" type="datetimeFigureOut">
              <a:rPr lang="en-US" smtClean="0"/>
              <a:t>12-Jun-18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8913FAE-441E-4B63-B438-43A8D3CE591B}" type="slidenum">
              <a:rPr lang="en-US" smtClean="0"/>
              <a:t>‹#›</a:t>
            </a:fld>
            <a:endParaRPr lang="en-US"/>
          </a:p>
        </p:txBody>
      </p:sp>
    </p:spTree>
    <p:extLst>
      <p:ext uri="{BB962C8B-B14F-4D97-AF65-F5344CB8AC3E}">
        <p14:creationId xmlns:p14="http://schemas.microsoft.com/office/powerpoint/2010/main" val="794995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763622" y="5796221"/>
            <a:ext cx="1296000" cy="925254"/>
          </a:xfrm>
          <a:prstGeom prst="rect">
            <a:avLst/>
          </a:prstGeom>
        </p:spPr>
      </p:pic>
      <p:sp>
        <p:nvSpPr>
          <p:cNvPr id="8" name="Slide Number Placeholder 5"/>
          <p:cNvSpPr txBox="1">
            <a:spLocks/>
          </p:cNvSpPr>
          <p:nvPr userDrawn="1"/>
        </p:nvSpPr>
        <p:spPr>
          <a:xfrm>
            <a:off x="218889"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98913FAE-441E-4B63-B438-43A8D3CE591B}" type="slidenum">
              <a:rPr lang="en-US" sz="1600" smtClean="0">
                <a:solidFill>
                  <a:schemeClr val="accent5">
                    <a:lumMod val="75000"/>
                  </a:schemeClr>
                </a:solidFill>
              </a:rPr>
              <a:pPr algn="l"/>
              <a:t>‹#›</a:t>
            </a:fld>
            <a:endParaRPr lang="en-US" dirty="0">
              <a:solidFill>
                <a:schemeClr val="accent5">
                  <a:lumMod val="75000"/>
                </a:schemeClr>
              </a:solidFill>
            </a:endParaRPr>
          </a:p>
        </p:txBody>
      </p:sp>
      <p:sp>
        <p:nvSpPr>
          <p:cNvPr id="9" name="Date Placeholder 3"/>
          <p:cNvSpPr>
            <a:spLocks noGrp="1"/>
          </p:cNvSpPr>
          <p:nvPr>
            <p:ph type="dt" sz="half" idx="2"/>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E47DB2-E3AC-4E80-ADB0-D519FC5F97DB}" type="datetimeFigureOut">
              <a:rPr lang="en-US" smtClean="0"/>
              <a:t>12-Jun-18</a:t>
            </a:fld>
            <a:endParaRPr lang="en-US"/>
          </a:p>
        </p:txBody>
      </p:sp>
    </p:spTree>
    <p:extLst>
      <p:ext uri="{BB962C8B-B14F-4D97-AF65-F5344CB8AC3E}">
        <p14:creationId xmlns:p14="http://schemas.microsoft.com/office/powerpoint/2010/main" val="41299298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1" kern="1200">
          <a:solidFill>
            <a:schemeClr val="accent5">
              <a:lumMod val="75000"/>
            </a:schemeClr>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7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7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7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6831" y="1020536"/>
            <a:ext cx="11168184" cy="1488201"/>
          </a:xfrm>
        </p:spPr>
        <p:txBody>
          <a:bodyPr>
            <a:normAutofit fontScale="90000"/>
          </a:bodyPr>
          <a:lstStyle/>
          <a:p>
            <a:r>
              <a:rPr lang="en-GB" dirty="0">
                <a:effectLst>
                  <a:outerShdw blurRad="38100" dist="25400" dir="5400000" algn="ctr">
                    <a:srgbClr val="6E747A">
                      <a:alpha val="43000"/>
                    </a:srgbClr>
                  </a:outerShdw>
                </a:effectLst>
              </a:rPr>
              <a:t>Access points self-configuration in</a:t>
            </a:r>
            <a:r>
              <a:rPr lang="en-US" dirty="0"/>
              <a:t/>
            </a:r>
            <a:br>
              <a:rPr lang="en-US" dirty="0"/>
            </a:br>
            <a:r>
              <a:rPr lang="en-GB" dirty="0">
                <a:effectLst>
                  <a:outerShdw blurRad="38100" dist="25400" dir="5400000" algn="ctr">
                    <a:srgbClr val="6E747A">
                      <a:alpha val="43000"/>
                    </a:srgbClr>
                  </a:outerShdw>
                </a:effectLst>
              </a:rPr>
              <a:t>embedded Wi-Fi sensor networks</a:t>
            </a:r>
            <a:endParaRPr lang="en-US" dirty="0"/>
          </a:p>
        </p:txBody>
      </p:sp>
      <p:sp>
        <p:nvSpPr>
          <p:cNvPr id="3" name="Subtitle 2"/>
          <p:cNvSpPr>
            <a:spLocks noGrp="1"/>
          </p:cNvSpPr>
          <p:nvPr>
            <p:ph type="subTitle" idx="1"/>
          </p:nvPr>
        </p:nvSpPr>
        <p:spPr>
          <a:xfrm>
            <a:off x="1516185" y="3498490"/>
            <a:ext cx="9144000" cy="692371"/>
          </a:xfrm>
        </p:spPr>
        <p:txBody>
          <a:bodyPr>
            <a:normAutofit fontScale="77500" lnSpcReduction="20000"/>
          </a:bodyPr>
          <a:lstStyle/>
          <a:p>
            <a:r>
              <a:rPr lang="en-US" dirty="0"/>
              <a:t>Franco Minucci</a:t>
            </a:r>
          </a:p>
          <a:p>
            <a:r>
              <a:rPr lang="en-US" dirty="0"/>
              <a:t>2018</a:t>
            </a:r>
          </a:p>
        </p:txBody>
      </p:sp>
    </p:spTree>
    <p:extLst>
      <p:ext uri="{BB962C8B-B14F-4D97-AF65-F5344CB8AC3E}">
        <p14:creationId xmlns:p14="http://schemas.microsoft.com/office/powerpoint/2010/main" val="1926117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9F7A2-79F4-CF4B-845B-66A1A99B2746}"/>
              </a:ext>
            </a:extLst>
          </p:cNvPr>
          <p:cNvSpPr>
            <a:spLocks noGrp="1"/>
          </p:cNvSpPr>
          <p:nvPr>
            <p:ph type="title"/>
          </p:nvPr>
        </p:nvSpPr>
        <p:spPr>
          <a:xfrm>
            <a:off x="838200" y="365125"/>
            <a:ext cx="10515600" cy="975995"/>
          </a:xfrm>
        </p:spPr>
        <p:txBody>
          <a:bodyPr>
            <a:normAutofit/>
          </a:bodyPr>
          <a:lstStyle/>
          <a:p>
            <a:r>
              <a:rPr lang="en-US" sz="4000" dirty="0" smtClean="0"/>
              <a:t>Event management</a:t>
            </a:r>
            <a:endParaRPr lang="en-US" sz="4000" dirty="0"/>
          </a:p>
        </p:txBody>
      </p:sp>
      <p:sp>
        <p:nvSpPr>
          <p:cNvPr id="3" name="Content Placeholder 2">
            <a:extLst>
              <a:ext uri="{FF2B5EF4-FFF2-40B4-BE49-F238E27FC236}">
                <a16:creationId xmlns:a16="http://schemas.microsoft.com/office/drawing/2014/main" id="{0E153D39-0CF7-DB46-BC04-DA76800652B1}"/>
              </a:ext>
            </a:extLst>
          </p:cNvPr>
          <p:cNvSpPr>
            <a:spLocks noGrp="1"/>
          </p:cNvSpPr>
          <p:nvPr>
            <p:ph idx="1"/>
          </p:nvPr>
        </p:nvSpPr>
        <p:spPr>
          <a:xfrm>
            <a:off x="838200" y="1188720"/>
            <a:ext cx="10515600" cy="4988243"/>
          </a:xfrm>
        </p:spPr>
        <p:txBody>
          <a:bodyPr/>
          <a:lstStyle/>
          <a:p>
            <a:r>
              <a:rPr lang="en-US" dirty="0" smtClean="0"/>
              <a:t>Events (such as packet transmissions) are saved into a queue.</a:t>
            </a:r>
          </a:p>
          <a:p>
            <a:r>
              <a:rPr lang="en-US" dirty="0" smtClean="0"/>
              <a:t>Each agent gets in input the current state queue and writes in the next state queue. </a:t>
            </a:r>
          </a:p>
          <a:p>
            <a:r>
              <a:rPr lang="en-US" dirty="0" smtClean="0"/>
              <a:t>At the end of each iteration, the oldest queue is discarded and the next state queue becomes the current one (analogous to double buffering in computer graphics).</a:t>
            </a:r>
          </a:p>
          <a:p>
            <a:endParaRPr lang="en-US" dirty="0"/>
          </a:p>
        </p:txBody>
      </p:sp>
      <p:pic>
        <p:nvPicPr>
          <p:cNvPr id="4" name="Picture 3"/>
          <p:cNvPicPr>
            <a:picLocks noChangeAspect="1"/>
          </p:cNvPicPr>
          <p:nvPr/>
        </p:nvPicPr>
        <p:blipFill>
          <a:blip r:embed="rId2"/>
          <a:stretch>
            <a:fillRect/>
          </a:stretch>
        </p:blipFill>
        <p:spPr>
          <a:xfrm>
            <a:off x="1538514" y="3949757"/>
            <a:ext cx="9115480" cy="1899500"/>
          </a:xfrm>
          <a:prstGeom prst="rect">
            <a:avLst/>
          </a:prstGeom>
        </p:spPr>
      </p:pic>
    </p:spTree>
    <p:extLst>
      <p:ext uri="{BB962C8B-B14F-4D97-AF65-F5344CB8AC3E}">
        <p14:creationId xmlns:p14="http://schemas.microsoft.com/office/powerpoint/2010/main" val="3018729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A576-A207-274A-A9B5-E190E5463F8A}"/>
              </a:ext>
            </a:extLst>
          </p:cNvPr>
          <p:cNvSpPr>
            <a:spLocks noGrp="1"/>
          </p:cNvSpPr>
          <p:nvPr>
            <p:ph type="title"/>
          </p:nvPr>
        </p:nvSpPr>
        <p:spPr>
          <a:xfrm>
            <a:off x="838200" y="263526"/>
            <a:ext cx="10515600" cy="719396"/>
          </a:xfrm>
        </p:spPr>
        <p:txBody>
          <a:bodyPr/>
          <a:lstStyle/>
          <a:p>
            <a:r>
              <a:rPr lang="en-GB" dirty="0" smtClean="0"/>
              <a:t>Agent architectures</a:t>
            </a:r>
            <a:endParaRPr lang="en-US" dirty="0"/>
          </a:p>
        </p:txBody>
      </p:sp>
      <p:sp>
        <p:nvSpPr>
          <p:cNvPr id="3" name="Content Placeholder 2">
            <a:extLst>
              <a:ext uri="{FF2B5EF4-FFF2-40B4-BE49-F238E27FC236}">
                <a16:creationId xmlns:a16="http://schemas.microsoft.com/office/drawing/2014/main" id="{C87A5B95-35BE-BF4C-BD74-616819801F14}"/>
              </a:ext>
            </a:extLst>
          </p:cNvPr>
          <p:cNvSpPr>
            <a:spLocks noGrp="1"/>
          </p:cNvSpPr>
          <p:nvPr>
            <p:ph idx="1"/>
          </p:nvPr>
        </p:nvSpPr>
        <p:spPr>
          <a:xfrm>
            <a:off x="838200" y="1084522"/>
            <a:ext cx="10515600" cy="5305645"/>
          </a:xfrm>
        </p:spPr>
        <p:txBody>
          <a:bodyPr>
            <a:normAutofit lnSpcReduction="10000"/>
          </a:bodyPr>
          <a:lstStyle/>
          <a:p>
            <a:pPr marL="0" indent="0">
              <a:buNone/>
            </a:pPr>
            <a:r>
              <a:rPr lang="en-US" dirty="0" smtClean="0"/>
              <a:t>Each agent has two behavioral components:</a:t>
            </a:r>
          </a:p>
          <a:p>
            <a:pPr>
              <a:buFontTx/>
              <a:buChar char="-"/>
            </a:pPr>
            <a:r>
              <a:rPr lang="en-US" dirty="0" smtClean="0"/>
              <a:t>Reactive</a:t>
            </a:r>
          </a:p>
          <a:p>
            <a:pPr>
              <a:buFontTx/>
              <a:buChar char="-"/>
            </a:pPr>
            <a:r>
              <a:rPr lang="en-US" dirty="0" smtClean="0"/>
              <a:t>BDI</a:t>
            </a:r>
          </a:p>
          <a:p>
            <a:pPr marL="0" indent="0">
              <a:buNone/>
            </a:pPr>
            <a:endParaRPr lang="en-US" dirty="0" smtClean="0"/>
          </a:p>
          <a:p>
            <a:pPr marL="0" indent="0">
              <a:buNone/>
            </a:pPr>
            <a:r>
              <a:rPr lang="en-US" dirty="0" smtClean="0"/>
              <a:t>The reactive component is meant to take care of simple task that do not require “much intelligence” (e.g. reply to ping messages). It performs a preliminary “input filtering” passing to the BDI part only the necessary information.</a:t>
            </a:r>
          </a:p>
          <a:p>
            <a:pPr marL="0" indent="0">
              <a:buNone/>
            </a:pPr>
            <a:endParaRPr lang="en-US" dirty="0"/>
          </a:p>
          <a:p>
            <a:pPr marL="0" indent="0">
              <a:buNone/>
            </a:pPr>
            <a:r>
              <a:rPr lang="en-US" dirty="0" smtClean="0"/>
              <a:t>The BDI part is meant to perform the more complicated tasks like managing connection requests, decide when to turn on or off the AP and STA states and how to select the access point to which the node wants to connect.</a:t>
            </a:r>
            <a:endParaRPr lang="en-US" dirty="0"/>
          </a:p>
        </p:txBody>
      </p:sp>
    </p:spTree>
    <p:extLst>
      <p:ext uri="{BB962C8B-B14F-4D97-AF65-F5344CB8AC3E}">
        <p14:creationId xmlns:p14="http://schemas.microsoft.com/office/powerpoint/2010/main" val="2960458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EFF30-B846-394F-B496-6145BFAD9EF0}"/>
              </a:ext>
            </a:extLst>
          </p:cNvPr>
          <p:cNvSpPr>
            <a:spLocks noGrp="1"/>
          </p:cNvSpPr>
          <p:nvPr>
            <p:ph type="title"/>
          </p:nvPr>
        </p:nvSpPr>
        <p:spPr>
          <a:xfrm>
            <a:off x="838200" y="365125"/>
            <a:ext cx="10515600" cy="656367"/>
          </a:xfrm>
        </p:spPr>
        <p:txBody>
          <a:bodyPr>
            <a:normAutofit fontScale="90000"/>
          </a:bodyPr>
          <a:lstStyle/>
          <a:p>
            <a:r>
              <a:rPr lang="en-US" dirty="0"/>
              <a:t>World Map and Visibility</a:t>
            </a:r>
          </a:p>
        </p:txBody>
      </p:sp>
      <p:sp>
        <p:nvSpPr>
          <p:cNvPr id="3" name="Content Placeholder 2">
            <a:extLst>
              <a:ext uri="{FF2B5EF4-FFF2-40B4-BE49-F238E27FC236}">
                <a16:creationId xmlns:a16="http://schemas.microsoft.com/office/drawing/2014/main" id="{A96E1D02-DB2F-FA45-AC85-6617E0D456D6}"/>
              </a:ext>
            </a:extLst>
          </p:cNvPr>
          <p:cNvSpPr>
            <a:spLocks noGrp="1"/>
          </p:cNvSpPr>
          <p:nvPr>
            <p:ph idx="1"/>
          </p:nvPr>
        </p:nvSpPr>
        <p:spPr>
          <a:xfrm>
            <a:off x="838200" y="1120346"/>
            <a:ext cx="10515600" cy="5056617"/>
          </a:xfrm>
        </p:spPr>
        <p:txBody>
          <a:bodyPr/>
          <a:lstStyle/>
          <a:p>
            <a:r>
              <a:rPr lang="en-US" dirty="0"/>
              <a:t>The world </a:t>
            </a:r>
            <a:r>
              <a:rPr lang="en-US" dirty="0" smtClean="0"/>
              <a:t>is modeled </a:t>
            </a:r>
            <a:r>
              <a:rPr lang="en-US" dirty="0"/>
              <a:t>as a 2D grid</a:t>
            </a:r>
          </a:p>
          <a:p>
            <a:r>
              <a:rPr lang="en-US" dirty="0"/>
              <a:t>Each cell can </a:t>
            </a:r>
            <a:r>
              <a:rPr lang="en-US" dirty="0"/>
              <a:t>be </a:t>
            </a:r>
            <a:r>
              <a:rPr lang="en-US" dirty="0" smtClean="0"/>
              <a:t>empty or </a:t>
            </a:r>
            <a:r>
              <a:rPr lang="en-US" dirty="0" smtClean="0"/>
              <a:t>contain </a:t>
            </a:r>
            <a:r>
              <a:rPr lang="en-US" dirty="0"/>
              <a:t>a node or an </a:t>
            </a:r>
            <a:r>
              <a:rPr lang="en-US" dirty="0" smtClean="0"/>
              <a:t>obstacle</a:t>
            </a:r>
          </a:p>
          <a:p>
            <a:r>
              <a:rPr lang="en-US" dirty="0" smtClean="0"/>
              <a:t>Visibility </a:t>
            </a:r>
            <a:r>
              <a:rPr lang="en-US" dirty="0"/>
              <a:t>is computed using breadth-first search on each node: </a:t>
            </a:r>
            <a:r>
              <a:rPr lang="en-US" dirty="0" smtClean="0"/>
              <a:t>the visibility </a:t>
            </a:r>
            <a:r>
              <a:rPr lang="en-US" dirty="0"/>
              <a:t>threshold is the maximum amount of steps </a:t>
            </a:r>
            <a:r>
              <a:rPr lang="en-US" dirty="0" smtClean="0"/>
              <a:t>allowed to </a:t>
            </a:r>
            <a:r>
              <a:rPr lang="en-US" dirty="0"/>
              <a:t>reach another node on the grid.</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3322159"/>
            <a:ext cx="3114811" cy="2721429"/>
          </a:xfrm>
          <a:prstGeom prst="rect">
            <a:avLst/>
          </a:prstGeom>
        </p:spPr>
      </p:pic>
    </p:spTree>
    <p:extLst>
      <p:ext uri="{BB962C8B-B14F-4D97-AF65-F5344CB8AC3E}">
        <p14:creationId xmlns:p14="http://schemas.microsoft.com/office/powerpoint/2010/main" val="17658339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043CE-2E0A-904B-A00E-FBFE89767964}"/>
              </a:ext>
            </a:extLst>
          </p:cNvPr>
          <p:cNvSpPr>
            <a:spLocks noGrp="1"/>
          </p:cNvSpPr>
          <p:nvPr>
            <p:ph type="title"/>
          </p:nvPr>
        </p:nvSpPr>
        <p:spPr>
          <a:xfrm>
            <a:off x="838200" y="365125"/>
            <a:ext cx="10515600" cy="665389"/>
          </a:xfrm>
        </p:spPr>
        <p:txBody>
          <a:bodyPr>
            <a:normAutofit/>
          </a:bodyPr>
          <a:lstStyle/>
          <a:p>
            <a:r>
              <a:rPr lang="en-US" sz="4000" dirty="0"/>
              <a:t>Results</a:t>
            </a:r>
          </a:p>
        </p:txBody>
      </p:sp>
      <p:sp>
        <p:nvSpPr>
          <p:cNvPr id="4" name="TextBox 3"/>
          <p:cNvSpPr txBox="1"/>
          <p:nvPr/>
        </p:nvSpPr>
        <p:spPr>
          <a:xfrm>
            <a:off x="3425371" y="2975428"/>
            <a:ext cx="5035674" cy="707886"/>
          </a:xfrm>
          <a:prstGeom prst="rect">
            <a:avLst/>
          </a:prstGeom>
          <a:noFill/>
        </p:spPr>
        <p:txBody>
          <a:bodyPr wrap="none" rtlCol="0">
            <a:spAutoFit/>
          </a:bodyPr>
          <a:lstStyle/>
          <a:p>
            <a:r>
              <a:rPr lang="en-US" sz="4000" dirty="0" smtClean="0">
                <a:solidFill>
                  <a:srgbClr val="FF0000"/>
                </a:solidFill>
              </a:rPr>
              <a:t>!!!!Work in progress!!!!</a:t>
            </a:r>
            <a:endParaRPr lang="en-US" sz="4000" dirty="0">
              <a:solidFill>
                <a:srgbClr val="FF0000"/>
              </a:solidFill>
            </a:endParaRPr>
          </a:p>
        </p:txBody>
      </p:sp>
    </p:spTree>
    <p:extLst>
      <p:ext uri="{BB962C8B-B14F-4D97-AF65-F5344CB8AC3E}">
        <p14:creationId xmlns:p14="http://schemas.microsoft.com/office/powerpoint/2010/main" val="116246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39398-6E18-0248-8137-5D7E149251AE}"/>
              </a:ext>
            </a:extLst>
          </p:cNvPr>
          <p:cNvSpPr>
            <a:spLocks noGrp="1"/>
          </p:cNvSpPr>
          <p:nvPr>
            <p:ph type="title"/>
          </p:nvPr>
        </p:nvSpPr>
        <p:spPr>
          <a:xfrm>
            <a:off x="838200" y="365126"/>
            <a:ext cx="10515600" cy="719396"/>
          </a:xfrm>
        </p:spPr>
        <p:txBody>
          <a:bodyPr>
            <a:normAutofit/>
          </a:bodyPr>
          <a:lstStyle/>
          <a:p>
            <a:r>
              <a:rPr lang="en-US" sz="4000" dirty="0"/>
              <a:t>Conclusions</a:t>
            </a:r>
          </a:p>
        </p:txBody>
      </p:sp>
      <p:sp>
        <p:nvSpPr>
          <p:cNvPr id="3" name="Content Placeholder 2">
            <a:extLst>
              <a:ext uri="{FF2B5EF4-FFF2-40B4-BE49-F238E27FC236}">
                <a16:creationId xmlns:a16="http://schemas.microsoft.com/office/drawing/2014/main" id="{287DFBB1-5875-FF4A-9E1C-56A5B5E161DD}"/>
              </a:ext>
            </a:extLst>
          </p:cNvPr>
          <p:cNvSpPr>
            <a:spLocks noGrp="1"/>
          </p:cNvSpPr>
          <p:nvPr>
            <p:ph idx="1"/>
          </p:nvPr>
        </p:nvSpPr>
        <p:spPr>
          <a:xfrm>
            <a:off x="838200" y="1084521"/>
            <a:ext cx="10515600" cy="5092442"/>
          </a:xfrm>
        </p:spPr>
        <p:txBody>
          <a:bodyPr/>
          <a:lstStyle/>
          <a:p>
            <a:r>
              <a:rPr lang="en-US" dirty="0"/>
              <a:t>At this stage, the system does not always converge to a configuration that guarantees full network connectivity</a:t>
            </a:r>
          </a:p>
          <a:p>
            <a:r>
              <a:rPr lang="en-US" dirty="0"/>
              <a:t>Access point nodes consume more power because they are involved in network management </a:t>
            </a:r>
            <a:r>
              <a:rPr lang="en-US" dirty="0" smtClean="0"/>
              <a:t>and </a:t>
            </a:r>
            <a:r>
              <a:rPr lang="en-US" dirty="0" smtClean="0"/>
              <a:t>traffic forwarding </a:t>
            </a:r>
            <a:r>
              <a:rPr lang="en-US" dirty="0" smtClean="0"/>
              <a:t>which </a:t>
            </a:r>
            <a:r>
              <a:rPr lang="en-US" dirty="0"/>
              <a:t>means sending and receiving more </a:t>
            </a:r>
            <a:r>
              <a:rPr lang="en-US" dirty="0" smtClean="0"/>
              <a:t>packets</a:t>
            </a:r>
          </a:p>
          <a:p>
            <a:r>
              <a:rPr lang="en-US" dirty="0" smtClean="0"/>
              <a:t>The more nodes you have, the more power the network consumes</a:t>
            </a:r>
          </a:p>
          <a:p>
            <a:r>
              <a:rPr lang="en-US" dirty="0" smtClean="0"/>
              <a:t>Visibility affects the ability of the system to generate e fully connected network and indirectly power consumption. </a:t>
            </a:r>
            <a:endParaRPr lang="en-US" dirty="0"/>
          </a:p>
          <a:p>
            <a:r>
              <a:rPr lang="en-US" dirty="0" smtClean="0"/>
              <a:t>Less visibility means more access point nodes</a:t>
            </a:r>
            <a:endParaRPr lang="en-US" dirty="0"/>
          </a:p>
        </p:txBody>
      </p:sp>
    </p:spTree>
    <p:extLst>
      <p:ext uri="{BB962C8B-B14F-4D97-AF65-F5344CB8AC3E}">
        <p14:creationId xmlns:p14="http://schemas.microsoft.com/office/powerpoint/2010/main" val="4242932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E16A3-A5C7-C045-B05D-81CC5FD85EED}"/>
              </a:ext>
            </a:extLst>
          </p:cNvPr>
          <p:cNvSpPr>
            <a:spLocks noGrp="1"/>
          </p:cNvSpPr>
          <p:nvPr>
            <p:ph type="title"/>
          </p:nvPr>
        </p:nvSpPr>
        <p:spPr/>
        <p:txBody>
          <a:bodyPr>
            <a:normAutofit/>
          </a:bodyPr>
          <a:lstStyle/>
          <a:p>
            <a:r>
              <a:rPr lang="en-US" sz="4000" dirty="0"/>
              <a:t>Future Work</a:t>
            </a:r>
          </a:p>
        </p:txBody>
      </p:sp>
      <p:sp>
        <p:nvSpPr>
          <p:cNvPr id="3" name="Content Placeholder 2">
            <a:extLst>
              <a:ext uri="{FF2B5EF4-FFF2-40B4-BE49-F238E27FC236}">
                <a16:creationId xmlns:a16="http://schemas.microsoft.com/office/drawing/2014/main" id="{839206C7-D5FA-4048-B67B-0B303373F508}"/>
              </a:ext>
            </a:extLst>
          </p:cNvPr>
          <p:cNvSpPr>
            <a:spLocks noGrp="1"/>
          </p:cNvSpPr>
          <p:nvPr>
            <p:ph idx="1"/>
          </p:nvPr>
        </p:nvSpPr>
        <p:spPr>
          <a:xfrm>
            <a:off x="838200" y="1564368"/>
            <a:ext cx="10515600" cy="4351338"/>
          </a:xfrm>
        </p:spPr>
        <p:txBody>
          <a:bodyPr/>
          <a:lstStyle/>
          <a:p>
            <a:r>
              <a:rPr lang="en-US" dirty="0" smtClean="0"/>
              <a:t>Add propagation models</a:t>
            </a:r>
          </a:p>
          <a:p>
            <a:r>
              <a:rPr lang="en-US" dirty="0" smtClean="0"/>
              <a:t>Add mobility effects</a:t>
            </a:r>
          </a:p>
          <a:p>
            <a:r>
              <a:rPr lang="en-US" dirty="0" smtClean="0"/>
              <a:t>3D</a:t>
            </a:r>
          </a:p>
          <a:p>
            <a:r>
              <a:rPr lang="en-US" dirty="0" smtClean="0"/>
              <a:t>Improve power consumption model</a:t>
            </a:r>
          </a:p>
          <a:p>
            <a:r>
              <a:rPr lang="en-US" dirty="0" smtClean="0"/>
              <a:t>Add different wireless protocols (Bluetooth, </a:t>
            </a:r>
            <a:r>
              <a:rPr lang="en-US" dirty="0" err="1" smtClean="0"/>
              <a:t>Zigbee</a:t>
            </a:r>
            <a:r>
              <a:rPr lang="en-US" dirty="0" smtClean="0"/>
              <a:t>, etc…)</a:t>
            </a:r>
          </a:p>
          <a:p>
            <a:r>
              <a:rPr lang="en-US" dirty="0" smtClean="0"/>
              <a:t>Add different criteria for Access point nodes selection (Power fairness for example)</a:t>
            </a:r>
          </a:p>
          <a:p>
            <a:r>
              <a:rPr lang="en-US" dirty="0" smtClean="0"/>
              <a:t>Add different routing constraints</a:t>
            </a:r>
            <a:endParaRPr lang="en-US" dirty="0"/>
          </a:p>
        </p:txBody>
      </p:sp>
    </p:spTree>
    <p:extLst>
      <p:ext uri="{BB962C8B-B14F-4D97-AF65-F5344CB8AC3E}">
        <p14:creationId xmlns:p14="http://schemas.microsoft.com/office/powerpoint/2010/main" val="40152365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10532"/>
          </a:xfrm>
        </p:spPr>
        <p:txBody>
          <a:bodyPr/>
          <a:lstStyle/>
          <a:p>
            <a:r>
              <a:rPr lang="en-US" dirty="0" smtClean="0"/>
              <a:t>Reference</a:t>
            </a:r>
            <a:endParaRPr lang="en-US" dirty="0"/>
          </a:p>
        </p:txBody>
      </p:sp>
      <p:sp>
        <p:nvSpPr>
          <p:cNvPr id="3" name="Content Placeholder 2"/>
          <p:cNvSpPr>
            <a:spLocks noGrp="1"/>
          </p:cNvSpPr>
          <p:nvPr>
            <p:ph idx="1"/>
          </p:nvPr>
        </p:nvSpPr>
        <p:spPr>
          <a:xfrm>
            <a:off x="838200" y="1175658"/>
            <a:ext cx="10515600" cy="5001305"/>
          </a:xfrm>
        </p:spPr>
        <p:txBody>
          <a:bodyPr>
            <a:normAutofit/>
          </a:bodyPr>
          <a:lstStyle/>
          <a:p>
            <a:r>
              <a:rPr lang="en-US" sz="1600" dirty="0" smtClean="0"/>
              <a:t>“A Simple-to-Use BDI Architecture for Agent Modeling and Simulation”, P. </a:t>
            </a:r>
            <a:r>
              <a:rPr lang="en-US" sz="1600" dirty="0" err="1" smtClean="0"/>
              <a:t>Caillou</a:t>
            </a:r>
            <a:r>
              <a:rPr lang="en-US" sz="1600" dirty="0" smtClean="0"/>
              <a:t>, B. </a:t>
            </a:r>
            <a:r>
              <a:rPr lang="en-US" sz="1600" dirty="0" err="1" smtClean="0"/>
              <a:t>Gaudou</a:t>
            </a:r>
            <a:r>
              <a:rPr lang="en-US" sz="1600" dirty="0" smtClean="0"/>
              <a:t>, A. Grignard, C. </a:t>
            </a:r>
            <a:r>
              <a:rPr lang="en-US" sz="1600" dirty="0" err="1" smtClean="0"/>
              <a:t>Quang</a:t>
            </a:r>
            <a:r>
              <a:rPr lang="en-US" sz="1600" dirty="0" smtClean="0"/>
              <a:t> Truong, P. </a:t>
            </a:r>
            <a:r>
              <a:rPr lang="en-US" sz="1600" dirty="0" err="1" smtClean="0"/>
              <a:t>Taillandier</a:t>
            </a:r>
            <a:r>
              <a:rPr lang="en-US" sz="1600" dirty="0" smtClean="0"/>
              <a:t> – Advances in Social Simulation 2015</a:t>
            </a:r>
          </a:p>
          <a:p>
            <a:r>
              <a:rPr lang="en-US" sz="1600" dirty="0" smtClean="0"/>
              <a:t>“Plans and Resource-Bounded Practical Reasoning”, M.E. </a:t>
            </a:r>
            <a:r>
              <a:rPr lang="en-US" sz="1600" dirty="0" err="1" smtClean="0"/>
              <a:t>Bratman</a:t>
            </a:r>
            <a:r>
              <a:rPr lang="en-US" sz="1600" dirty="0" smtClean="0"/>
              <a:t>, D.J. Israel, M.E. Pollack – Computational Intelligence,4; 1988</a:t>
            </a:r>
          </a:p>
          <a:p>
            <a:r>
              <a:rPr lang="en-US" sz="1600" dirty="0" smtClean="0"/>
              <a:t>“BDI Agents: From Theory to Practice”, A.S. Rao, M.P. </a:t>
            </a:r>
            <a:r>
              <a:rPr lang="en-US" sz="1600" dirty="0" err="1" smtClean="0"/>
              <a:t>Georgeff</a:t>
            </a:r>
            <a:r>
              <a:rPr lang="en-US" sz="1600" dirty="0" smtClean="0"/>
              <a:t> – </a:t>
            </a:r>
            <a:r>
              <a:rPr lang="en-US" sz="1600" dirty="0" err="1" smtClean="0"/>
              <a:t>Procedings</a:t>
            </a:r>
            <a:r>
              <a:rPr lang="en-US" sz="1600" dirty="0" smtClean="0"/>
              <a:t> of the First International Conference on Multi-Agent Systems, 1995</a:t>
            </a:r>
          </a:p>
          <a:p>
            <a:r>
              <a:rPr lang="en-US" sz="1600" dirty="0" smtClean="0"/>
              <a:t>“Cognitive Radio Networking and Communications: An Overview” Y.C. Liang, K.C. Chen, G. Ye Li, P. </a:t>
            </a:r>
            <a:r>
              <a:rPr lang="en-US" sz="1600" dirty="0" err="1" smtClean="0"/>
              <a:t>Mähönen</a:t>
            </a:r>
            <a:r>
              <a:rPr lang="en-US" sz="1600" dirty="0"/>
              <a:t> </a:t>
            </a:r>
            <a:r>
              <a:rPr lang="en-US" sz="1600" dirty="0" smtClean="0"/>
              <a:t>– IEEE Transactions on Vehicular Technology</a:t>
            </a:r>
          </a:p>
          <a:p>
            <a:r>
              <a:rPr lang="en-US" sz="1600" dirty="0" smtClean="0"/>
              <a:t>“Consensus and Cooperation in Networked Multi-Agent Systems”, R. </a:t>
            </a:r>
            <a:r>
              <a:rPr lang="en-US" sz="1600" dirty="0" err="1" smtClean="0"/>
              <a:t>Olfati</a:t>
            </a:r>
            <a:r>
              <a:rPr lang="en-US" sz="1600" dirty="0" smtClean="0"/>
              <a:t>-Saber, J.A. Fax, R.M. Murray – Proceedings of the IEEE, 2007</a:t>
            </a:r>
          </a:p>
          <a:p>
            <a:r>
              <a:rPr lang="en-US" sz="1600" dirty="0" smtClean="0"/>
              <a:t>“Cognitive Networks: Adaptation and Learning to Achieve End-to-End Performance Objectives”, R.W. Thomas, D.H. Friend, L.A. Da Silva, A.B. </a:t>
            </a:r>
            <a:r>
              <a:rPr lang="en-US" sz="1600" dirty="0" err="1" smtClean="0"/>
              <a:t>MacKenzie</a:t>
            </a:r>
            <a:r>
              <a:rPr lang="en-US" sz="1600" dirty="0" smtClean="0"/>
              <a:t> – IEEE Communications Magazine</a:t>
            </a:r>
          </a:p>
          <a:p>
            <a:r>
              <a:rPr lang="en-US" sz="1600" dirty="0" smtClean="0"/>
              <a:t>“Trends in the development of </a:t>
            </a:r>
            <a:r>
              <a:rPr lang="en-US" sz="1600" dirty="0" err="1" smtClean="0"/>
              <a:t>communiation</a:t>
            </a:r>
            <a:r>
              <a:rPr lang="en-US" sz="1600" dirty="0" smtClean="0"/>
              <a:t> networks: Cognitive networks”, C. Fortuna, M. </a:t>
            </a:r>
            <a:r>
              <a:rPr lang="en-US" sz="1600" dirty="0" err="1" smtClean="0"/>
              <a:t>Mohorcic</a:t>
            </a:r>
            <a:r>
              <a:rPr lang="en-US" sz="1600" dirty="0" smtClean="0"/>
              <a:t> – Computer Networks, 2009</a:t>
            </a:r>
          </a:p>
          <a:p>
            <a:r>
              <a:rPr lang="en-US" sz="1600" dirty="0" smtClean="0"/>
              <a:t>“An Introduction to </a:t>
            </a:r>
            <a:r>
              <a:rPr lang="en-US" sz="1600" dirty="0" err="1" smtClean="0"/>
              <a:t>MultiAgent</a:t>
            </a:r>
            <a:r>
              <a:rPr lang="en-US" sz="1600" dirty="0" smtClean="0"/>
              <a:t> Systems”, M. Wooldridge, Wiley 2009</a:t>
            </a:r>
          </a:p>
          <a:p>
            <a:r>
              <a:rPr lang="en-US" sz="1600" dirty="0" smtClean="0"/>
              <a:t>“Agent Architecture: An Overview”, K.O. Chin, K.S. </a:t>
            </a:r>
            <a:r>
              <a:rPr lang="en-US" sz="1600" dirty="0" err="1" smtClean="0"/>
              <a:t>Gan</a:t>
            </a:r>
            <a:r>
              <a:rPr lang="en-US" sz="1600" dirty="0" smtClean="0"/>
              <a:t>, R. Alfred, P. Anthony, D. </a:t>
            </a:r>
            <a:r>
              <a:rPr lang="en-US" sz="1600" dirty="0" err="1" smtClean="0"/>
              <a:t>Lukose</a:t>
            </a:r>
            <a:r>
              <a:rPr lang="en-US" sz="1600" dirty="0" smtClean="0"/>
              <a:t> – Transactions on Science and Technology, 2014 </a:t>
            </a:r>
          </a:p>
          <a:p>
            <a:endParaRPr lang="en-US" sz="1600" dirty="0"/>
          </a:p>
        </p:txBody>
      </p:sp>
    </p:spTree>
    <p:extLst>
      <p:ext uri="{BB962C8B-B14F-4D97-AF65-F5344CB8AC3E}">
        <p14:creationId xmlns:p14="http://schemas.microsoft.com/office/powerpoint/2010/main" val="20624141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00865" y="1543285"/>
            <a:ext cx="6357728" cy="1746489"/>
          </a:xfrm>
        </p:spPr>
        <p:txBody>
          <a:bodyPr>
            <a:normAutofit/>
          </a:bodyPr>
          <a:lstStyle/>
          <a:p>
            <a:r>
              <a:rPr lang="en-US" sz="7200" dirty="0"/>
              <a:t>Thanks!</a:t>
            </a:r>
          </a:p>
        </p:txBody>
      </p:sp>
      <p:pic>
        <p:nvPicPr>
          <p:cNvPr id="4" name="Afbeelding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72281" y="1099506"/>
            <a:ext cx="1721380" cy="4017486"/>
          </a:xfrm>
          <a:prstGeom prst="rect">
            <a:avLst/>
          </a:prstGeom>
        </p:spPr>
      </p:pic>
    </p:spTree>
    <p:extLst>
      <p:ext uri="{BB962C8B-B14F-4D97-AF65-F5344CB8AC3E}">
        <p14:creationId xmlns:p14="http://schemas.microsoft.com/office/powerpoint/2010/main" val="187216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3737"/>
          </a:xfrm>
        </p:spPr>
        <p:txBody>
          <a:bodyPr>
            <a:normAutofit/>
          </a:bodyPr>
          <a:lstStyle/>
          <a:p>
            <a:r>
              <a:rPr lang="en-US" sz="4000" dirty="0"/>
              <a:t>1 Objectives</a:t>
            </a:r>
          </a:p>
        </p:txBody>
      </p:sp>
      <p:sp>
        <p:nvSpPr>
          <p:cNvPr id="3" name="Content Placeholder 2"/>
          <p:cNvSpPr>
            <a:spLocks noGrp="1"/>
          </p:cNvSpPr>
          <p:nvPr>
            <p:ph idx="1"/>
          </p:nvPr>
        </p:nvSpPr>
        <p:spPr>
          <a:xfrm>
            <a:off x="838200" y="1505195"/>
            <a:ext cx="10515600" cy="4351338"/>
          </a:xfrm>
        </p:spPr>
        <p:txBody>
          <a:bodyPr>
            <a:normAutofit fontScale="92500" lnSpcReduction="20000"/>
          </a:bodyPr>
          <a:lstStyle/>
          <a:p>
            <a:pPr marL="0" indent="0">
              <a:buNone/>
            </a:pPr>
            <a:r>
              <a:rPr lang="en-GB" dirty="0"/>
              <a:t>Given a wireless sensor network made of embedded Wi-Fi modules with limited capabilities and energy availability, the objective is to study a multi agent system that:</a:t>
            </a:r>
          </a:p>
          <a:p>
            <a:pPr marL="514350" indent="-514350">
              <a:buFont typeface="+mj-lt"/>
              <a:buAutoNum type="arabicPeriod"/>
            </a:pPr>
            <a:r>
              <a:rPr lang="en-GB" dirty="0"/>
              <a:t>Autonomously decides the optimal number of Access Point nodes</a:t>
            </a:r>
          </a:p>
          <a:p>
            <a:pPr marL="514350" indent="-514350">
              <a:buFont typeface="+mj-lt"/>
              <a:buAutoNum type="arabicPeriod"/>
            </a:pPr>
            <a:r>
              <a:rPr lang="en-GB" dirty="0"/>
              <a:t>The distribution of Access point nodes</a:t>
            </a:r>
          </a:p>
          <a:p>
            <a:pPr marL="0" indent="0">
              <a:buNone/>
            </a:pPr>
            <a:r>
              <a:rPr lang="en-GB" dirty="0"/>
              <a:t>According to the following metrics:</a:t>
            </a:r>
            <a:endParaRPr lang="en-US" dirty="0"/>
          </a:p>
          <a:p>
            <a:pPr lvl="0"/>
            <a:r>
              <a:rPr lang="en-GB" dirty="0"/>
              <a:t>Energy consumption</a:t>
            </a:r>
            <a:endParaRPr lang="en-US" dirty="0"/>
          </a:p>
          <a:p>
            <a:pPr lvl="0"/>
            <a:r>
              <a:rPr lang="nl-BE" dirty="0"/>
              <a:t>Full connectivity</a:t>
            </a:r>
            <a:endParaRPr lang="en-US" dirty="0"/>
          </a:p>
          <a:p>
            <a:pPr lvl="0"/>
            <a:r>
              <a:rPr lang="en-GB" dirty="0"/>
              <a:t>Self-recovery </a:t>
            </a:r>
            <a:endParaRPr lang="en-US" dirty="0"/>
          </a:p>
          <a:p>
            <a:pPr marL="0" indent="0">
              <a:buNone/>
            </a:pPr>
            <a:r>
              <a:rPr lang="en-GB" dirty="0"/>
              <a:t>The network configuration must follow a plan to achieve the best performance and adapt it depending on the environment state.</a:t>
            </a:r>
            <a:endParaRPr lang="en-US" dirty="0"/>
          </a:p>
          <a:p>
            <a:pPr marL="0" indent="0">
              <a:buNone/>
            </a:pPr>
            <a:endParaRPr lang="en-US" b="1" dirty="0"/>
          </a:p>
        </p:txBody>
      </p:sp>
    </p:spTree>
    <p:extLst>
      <p:ext uri="{BB962C8B-B14F-4D97-AF65-F5344CB8AC3E}">
        <p14:creationId xmlns:p14="http://schemas.microsoft.com/office/powerpoint/2010/main" val="3253281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65835"/>
          </a:xfrm>
        </p:spPr>
        <p:txBody>
          <a:bodyPr>
            <a:normAutofit/>
          </a:bodyPr>
          <a:lstStyle/>
          <a:p>
            <a:r>
              <a:rPr lang="en-US" sz="4000" dirty="0"/>
              <a:t>2 Research Questions</a:t>
            </a:r>
          </a:p>
        </p:txBody>
      </p:sp>
      <p:sp>
        <p:nvSpPr>
          <p:cNvPr id="4" name="Content Placeholder 3"/>
          <p:cNvSpPr>
            <a:spLocks noGrp="1"/>
          </p:cNvSpPr>
          <p:nvPr>
            <p:ph idx="1"/>
          </p:nvPr>
        </p:nvSpPr>
        <p:spPr>
          <a:xfrm>
            <a:off x="838200" y="1531814"/>
            <a:ext cx="10515600" cy="4676409"/>
          </a:xfrm>
        </p:spPr>
        <p:txBody>
          <a:bodyPr>
            <a:normAutofit/>
          </a:bodyPr>
          <a:lstStyle/>
          <a:p>
            <a:pPr marL="514350" lvl="0" indent="-514350">
              <a:buFont typeface="+mj-lt"/>
              <a:buAutoNum type="arabicPeriod"/>
            </a:pPr>
            <a:r>
              <a:rPr lang="en-GB" dirty="0"/>
              <a:t>Can the nodes </a:t>
            </a:r>
            <a:r>
              <a:rPr lang="en-GB" dirty="0" smtClean="0"/>
              <a:t>autonomously build </a:t>
            </a:r>
            <a:r>
              <a:rPr lang="en-GB" dirty="0"/>
              <a:t>a fully connected network</a:t>
            </a:r>
            <a:r>
              <a:rPr lang="en-GB" dirty="0" smtClean="0"/>
              <a:t>?</a:t>
            </a:r>
          </a:p>
          <a:p>
            <a:pPr marL="971550" lvl="1" indent="-514350">
              <a:buFont typeface="+mj-lt"/>
              <a:buAutoNum type="arabicPeriod"/>
            </a:pPr>
            <a:r>
              <a:rPr lang="en-GB" dirty="0" smtClean="0"/>
              <a:t>Which kind of information do they need?</a:t>
            </a:r>
          </a:p>
          <a:p>
            <a:pPr marL="971550" lvl="1" indent="-514350">
              <a:buFont typeface="+mj-lt"/>
              <a:buAutoNum type="arabicPeriod"/>
            </a:pPr>
            <a:r>
              <a:rPr lang="en-GB" dirty="0" smtClean="0"/>
              <a:t>Which protocol do they need to follow?</a:t>
            </a:r>
            <a:endParaRPr lang="en-GB" dirty="0"/>
          </a:p>
          <a:p>
            <a:pPr marL="514350" lvl="0" indent="-514350">
              <a:buFont typeface="+mj-lt"/>
              <a:buAutoNum type="arabicPeriod"/>
            </a:pPr>
            <a:r>
              <a:rPr lang="en-GB" dirty="0"/>
              <a:t>Can the nodes build an energy-optimal network configuration?</a:t>
            </a:r>
          </a:p>
          <a:p>
            <a:pPr marL="971550" lvl="1" indent="-514350">
              <a:buFont typeface="+mj-lt"/>
              <a:buAutoNum type="arabicPeriod"/>
            </a:pPr>
            <a:r>
              <a:rPr lang="en-GB" dirty="0"/>
              <a:t>How does visibility affect power consumption?</a:t>
            </a:r>
          </a:p>
          <a:p>
            <a:pPr marL="971550" lvl="1" indent="-514350">
              <a:buFont typeface="+mj-lt"/>
              <a:buAutoNum type="arabicPeriod"/>
            </a:pPr>
            <a:r>
              <a:rPr lang="en-GB" dirty="0"/>
              <a:t>How does the number of nodes affect power consumption?</a:t>
            </a:r>
          </a:p>
          <a:p>
            <a:pPr marL="514350" lvl="0" indent="-514350">
              <a:buFont typeface="+mj-lt"/>
              <a:buAutoNum type="arabicPeriod"/>
            </a:pPr>
            <a:r>
              <a:rPr lang="en-GB" dirty="0"/>
              <a:t>How does the system react to death of nodes?</a:t>
            </a:r>
            <a:endParaRPr lang="en-US" dirty="0"/>
          </a:p>
          <a:p>
            <a:endParaRPr lang="en-US" dirty="0"/>
          </a:p>
        </p:txBody>
      </p:sp>
    </p:spTree>
    <p:extLst>
      <p:ext uri="{BB962C8B-B14F-4D97-AF65-F5344CB8AC3E}">
        <p14:creationId xmlns:p14="http://schemas.microsoft.com/office/powerpoint/2010/main" val="378140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8CB35-BFCE-F949-B5C1-24F88D0C3218}"/>
              </a:ext>
            </a:extLst>
          </p:cNvPr>
          <p:cNvSpPr>
            <a:spLocks noGrp="1"/>
          </p:cNvSpPr>
          <p:nvPr>
            <p:ph type="title"/>
          </p:nvPr>
        </p:nvSpPr>
        <p:spPr/>
        <p:txBody>
          <a:bodyPr/>
          <a:lstStyle/>
          <a:p>
            <a:r>
              <a:rPr lang="en-US" dirty="0"/>
              <a:t>3 Hypotheses</a:t>
            </a:r>
          </a:p>
        </p:txBody>
      </p:sp>
      <p:sp>
        <p:nvSpPr>
          <p:cNvPr id="3" name="Content Placeholder 2">
            <a:extLst>
              <a:ext uri="{FF2B5EF4-FFF2-40B4-BE49-F238E27FC236}">
                <a16:creationId xmlns:a16="http://schemas.microsoft.com/office/drawing/2014/main" id="{5C77E6C9-E579-C141-AC91-081161CF054B}"/>
              </a:ext>
            </a:extLst>
          </p:cNvPr>
          <p:cNvSpPr>
            <a:spLocks noGrp="1"/>
          </p:cNvSpPr>
          <p:nvPr>
            <p:ph idx="1"/>
          </p:nvPr>
        </p:nvSpPr>
        <p:spPr>
          <a:xfrm>
            <a:off x="838200" y="1459865"/>
            <a:ext cx="10515600" cy="4331335"/>
          </a:xfrm>
        </p:spPr>
        <p:txBody>
          <a:bodyPr>
            <a:normAutofit fontScale="92500"/>
          </a:bodyPr>
          <a:lstStyle/>
          <a:p>
            <a:pPr marL="514350" indent="-514350">
              <a:buFont typeface="+mj-lt"/>
              <a:buAutoNum type="arabicPeriod"/>
            </a:pPr>
            <a:r>
              <a:rPr lang="en-US" dirty="0" smtClean="0"/>
              <a:t>The nodes can build a fully connected network:</a:t>
            </a:r>
          </a:p>
          <a:p>
            <a:pPr lvl="1"/>
            <a:r>
              <a:rPr lang="en-US" dirty="0" smtClean="0"/>
              <a:t>Stations need to know the visible access points and decide which one to pick</a:t>
            </a:r>
          </a:p>
          <a:p>
            <a:pPr lvl="1"/>
            <a:r>
              <a:rPr lang="en-US" dirty="0" smtClean="0"/>
              <a:t>Access points need to know if they need to be a station of one another and if they can turn off the AP behavior (and become simple stations to save energy)</a:t>
            </a:r>
          </a:p>
          <a:p>
            <a:pPr marL="514350" indent="-514350">
              <a:buFont typeface="+mj-lt"/>
              <a:buAutoNum type="arabicPeriod"/>
            </a:pPr>
            <a:r>
              <a:rPr lang="en-US" dirty="0" smtClean="0"/>
              <a:t>Nodes can chose a network topology such that the total battery life is maximized</a:t>
            </a:r>
          </a:p>
          <a:p>
            <a:pPr lvl="1"/>
            <a:r>
              <a:rPr lang="en-US" dirty="0" smtClean="0"/>
              <a:t>Only local information is needed (visible nodes)</a:t>
            </a:r>
          </a:p>
          <a:p>
            <a:pPr lvl="1"/>
            <a:r>
              <a:rPr lang="en-US" dirty="0" smtClean="0"/>
              <a:t>The geographical distribution plays a role</a:t>
            </a:r>
          </a:p>
          <a:p>
            <a:pPr marL="514350" indent="-514350">
              <a:buFont typeface="+mj-lt"/>
              <a:buAutoNum type="arabicPeriod"/>
            </a:pPr>
            <a:r>
              <a:rPr lang="en-US" dirty="0" smtClean="0"/>
              <a:t>If a station dies, the other stations are not impacted; if an access point dies, the stations previously attached to it try to find a different arrangement without affecting the rest of the network</a:t>
            </a:r>
          </a:p>
          <a:p>
            <a:pPr marL="457200" lvl="1" indent="0">
              <a:buNone/>
            </a:pPr>
            <a:endParaRPr lang="en-US" dirty="0" smtClean="0"/>
          </a:p>
          <a:p>
            <a:pPr lvl="1"/>
            <a:endParaRPr lang="en-US" dirty="0"/>
          </a:p>
        </p:txBody>
      </p:sp>
    </p:spTree>
    <p:extLst>
      <p:ext uri="{BB962C8B-B14F-4D97-AF65-F5344CB8AC3E}">
        <p14:creationId xmlns:p14="http://schemas.microsoft.com/office/powerpoint/2010/main" val="3823847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18106-3441-7C4E-BC48-18E7E9D1B168}"/>
              </a:ext>
            </a:extLst>
          </p:cNvPr>
          <p:cNvSpPr>
            <a:spLocks noGrp="1"/>
          </p:cNvSpPr>
          <p:nvPr>
            <p:ph type="title"/>
          </p:nvPr>
        </p:nvSpPr>
        <p:spPr>
          <a:xfrm>
            <a:off x="838200" y="365126"/>
            <a:ext cx="10515600" cy="719396"/>
          </a:xfrm>
        </p:spPr>
        <p:txBody>
          <a:bodyPr>
            <a:normAutofit/>
          </a:bodyPr>
          <a:lstStyle/>
          <a:p>
            <a:r>
              <a:rPr lang="en-US" sz="4000" dirty="0"/>
              <a:t>Constraints</a:t>
            </a:r>
          </a:p>
        </p:txBody>
      </p:sp>
      <p:sp>
        <p:nvSpPr>
          <p:cNvPr id="3" name="Content Placeholder 2">
            <a:extLst>
              <a:ext uri="{FF2B5EF4-FFF2-40B4-BE49-F238E27FC236}">
                <a16:creationId xmlns:a16="http://schemas.microsoft.com/office/drawing/2014/main" id="{FE8687BD-9BC1-1641-92D4-4DA2C4ED7CEE}"/>
              </a:ext>
            </a:extLst>
          </p:cNvPr>
          <p:cNvSpPr>
            <a:spLocks noGrp="1"/>
          </p:cNvSpPr>
          <p:nvPr>
            <p:ph idx="1"/>
          </p:nvPr>
        </p:nvSpPr>
        <p:spPr>
          <a:xfrm>
            <a:off x="838200" y="956930"/>
            <a:ext cx="10515600" cy="3775089"/>
          </a:xfrm>
        </p:spPr>
        <p:txBody>
          <a:bodyPr>
            <a:normAutofit/>
          </a:bodyPr>
          <a:lstStyle/>
          <a:p>
            <a:r>
              <a:rPr lang="en-GB" dirty="0"/>
              <a:t>Nodes can only form networks with a star topology  with access point nodes as central node of the </a:t>
            </a:r>
            <a:r>
              <a:rPr lang="en-GB" dirty="0" smtClean="0"/>
              <a:t>star</a:t>
            </a:r>
            <a:r>
              <a:rPr lang="en-GB" dirty="0"/>
              <a:t> </a:t>
            </a:r>
            <a:r>
              <a:rPr lang="en-GB" dirty="0" smtClean="0"/>
              <a:t>(the final topology will be a tree).</a:t>
            </a:r>
            <a:endParaRPr lang="en-GB" dirty="0"/>
          </a:p>
          <a:p>
            <a:r>
              <a:rPr lang="en-US" dirty="0"/>
              <a:t>Each node has a limited battery </a:t>
            </a:r>
            <a:r>
              <a:rPr lang="en-US" dirty="0" smtClean="0"/>
              <a:t>life and each operation consumes some battery power</a:t>
            </a:r>
            <a:endParaRPr lang="en-US" dirty="0"/>
          </a:p>
          <a:p>
            <a:r>
              <a:rPr lang="en-US" dirty="0"/>
              <a:t>Stations can only communicate between them through an access point. Access Points behave as routers</a:t>
            </a:r>
            <a:r>
              <a:rPr lang="en-US" dirty="0" smtClean="0"/>
              <a:t>.</a:t>
            </a:r>
          </a:p>
          <a:p>
            <a:r>
              <a:rPr lang="en-US" dirty="0" smtClean="0"/>
              <a:t>Access points can only serve a limited amount of nodes</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1397389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6506"/>
          </a:xfrm>
        </p:spPr>
        <p:txBody>
          <a:bodyPr>
            <a:normAutofit fontScale="90000"/>
          </a:bodyPr>
          <a:lstStyle/>
          <a:p>
            <a:r>
              <a:rPr lang="en-US" dirty="0"/>
              <a:t>Assumptions</a:t>
            </a:r>
          </a:p>
        </p:txBody>
      </p:sp>
      <p:sp>
        <p:nvSpPr>
          <p:cNvPr id="3" name="Content Placeholder 2"/>
          <p:cNvSpPr>
            <a:spLocks noGrp="1"/>
          </p:cNvSpPr>
          <p:nvPr>
            <p:ph idx="1"/>
          </p:nvPr>
        </p:nvSpPr>
        <p:spPr>
          <a:xfrm>
            <a:off x="838200" y="1031632"/>
            <a:ext cx="10515600" cy="5145331"/>
          </a:xfrm>
        </p:spPr>
        <p:txBody>
          <a:bodyPr>
            <a:normAutofit/>
          </a:bodyPr>
          <a:lstStyle/>
          <a:p>
            <a:pPr lvl="0"/>
            <a:r>
              <a:rPr lang="en-GB" dirty="0"/>
              <a:t>All the nodes have the same capability and can become stations, access point or both at the same time.</a:t>
            </a:r>
            <a:endParaRPr lang="en-US" dirty="0"/>
          </a:p>
          <a:p>
            <a:pPr lvl="0"/>
            <a:r>
              <a:rPr lang="en-GB" dirty="0" smtClean="0"/>
              <a:t>Self-containment </a:t>
            </a:r>
            <a:r>
              <a:rPr lang="en-GB" dirty="0"/>
              <a:t>/ no gateway: the nodes can only exchange data among them but not with an external network</a:t>
            </a:r>
          </a:p>
          <a:p>
            <a:pPr lvl="0"/>
            <a:r>
              <a:rPr lang="en-US" dirty="0"/>
              <a:t>Each station can only connect to a single access point</a:t>
            </a:r>
          </a:p>
          <a:p>
            <a:pPr lvl="0"/>
            <a:r>
              <a:rPr lang="en-US" dirty="0"/>
              <a:t>Access point nodes can still scan </a:t>
            </a:r>
            <a:r>
              <a:rPr lang="en-US" dirty="0" smtClean="0"/>
              <a:t>for beacons to </a:t>
            </a:r>
            <a:r>
              <a:rPr lang="en-US" dirty="0"/>
              <a:t>find other access points</a:t>
            </a:r>
          </a:p>
          <a:p>
            <a:pPr lvl="0"/>
            <a:r>
              <a:rPr lang="en-US" dirty="0"/>
              <a:t>Access Point nodes can send broadcast messages to all the stations visible to them</a:t>
            </a:r>
          </a:p>
        </p:txBody>
      </p:sp>
    </p:spTree>
    <p:extLst>
      <p:ext uri="{BB962C8B-B14F-4D97-AF65-F5344CB8AC3E}">
        <p14:creationId xmlns:p14="http://schemas.microsoft.com/office/powerpoint/2010/main" val="4051007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25500" y="200025"/>
            <a:ext cx="10515600" cy="614011"/>
          </a:xfrm>
        </p:spPr>
        <p:txBody>
          <a:bodyPr>
            <a:normAutofit fontScale="90000"/>
          </a:bodyPr>
          <a:lstStyle/>
          <a:p>
            <a:r>
              <a:rPr lang="en-GB" dirty="0"/>
              <a:t>Example Scenario</a:t>
            </a:r>
            <a:endParaRPr lang="it-IT" dirty="0"/>
          </a:p>
        </p:txBody>
      </p:sp>
      <p:pic>
        <p:nvPicPr>
          <p:cNvPr id="4" name="Immagine 3"/>
          <p:cNvPicPr>
            <a:picLocks noChangeAspect="1"/>
          </p:cNvPicPr>
          <p:nvPr/>
        </p:nvPicPr>
        <p:blipFill>
          <a:blip r:embed="rId2"/>
          <a:stretch>
            <a:fillRect/>
          </a:stretch>
        </p:blipFill>
        <p:spPr>
          <a:xfrm>
            <a:off x="1342996" y="814036"/>
            <a:ext cx="7848600" cy="5539740"/>
          </a:xfrm>
          <a:prstGeom prst="rect">
            <a:avLst/>
          </a:prstGeom>
        </p:spPr>
      </p:pic>
    </p:spTree>
    <p:extLst>
      <p:ext uri="{BB962C8B-B14F-4D97-AF65-F5344CB8AC3E}">
        <p14:creationId xmlns:p14="http://schemas.microsoft.com/office/powerpoint/2010/main" val="2394896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365125"/>
            <a:ext cx="10595846" cy="630195"/>
          </a:xfrm>
        </p:spPr>
        <p:txBody>
          <a:bodyPr>
            <a:normAutofit fontScale="90000"/>
          </a:bodyPr>
          <a:lstStyle/>
          <a:p>
            <a:r>
              <a:rPr lang="en-GB" dirty="0"/>
              <a:t>Example Scenario – possible configuration</a:t>
            </a:r>
            <a:endParaRPr lang="it-IT" dirty="0"/>
          </a:p>
        </p:txBody>
      </p:sp>
      <p:pic>
        <p:nvPicPr>
          <p:cNvPr id="4" name="Immagine 3"/>
          <p:cNvPicPr>
            <a:picLocks noChangeAspect="1"/>
          </p:cNvPicPr>
          <p:nvPr/>
        </p:nvPicPr>
        <p:blipFill>
          <a:blip r:embed="rId2"/>
          <a:stretch>
            <a:fillRect/>
          </a:stretch>
        </p:blipFill>
        <p:spPr>
          <a:xfrm>
            <a:off x="282629" y="1435395"/>
            <a:ext cx="5290904" cy="3761380"/>
          </a:xfrm>
          <a:prstGeom prst="rect">
            <a:avLst/>
          </a:prstGeom>
        </p:spPr>
      </p:pic>
      <p:sp>
        <p:nvSpPr>
          <p:cNvPr id="3" name="TextBox 2">
            <a:extLst>
              <a:ext uri="{FF2B5EF4-FFF2-40B4-BE49-F238E27FC236}">
                <a16:creationId xmlns:a16="http://schemas.microsoft.com/office/drawing/2014/main" id="{2DCE88A5-5423-6D49-86C6-2AF80279F711}"/>
              </a:ext>
            </a:extLst>
          </p:cNvPr>
          <p:cNvSpPr txBox="1"/>
          <p:nvPr/>
        </p:nvSpPr>
        <p:spPr>
          <a:xfrm>
            <a:off x="6136123" y="1201479"/>
            <a:ext cx="5793607" cy="1200329"/>
          </a:xfrm>
          <a:prstGeom prst="rect">
            <a:avLst/>
          </a:prstGeom>
          <a:noFill/>
        </p:spPr>
        <p:txBody>
          <a:bodyPr wrap="square" rtlCol="0">
            <a:spAutoFit/>
          </a:bodyPr>
          <a:lstStyle/>
          <a:p>
            <a:pPr marL="285750" indent="-285750">
              <a:buFont typeface="Arial" panose="020B0604020202020204" pitchFamily="34" charset="0"/>
              <a:buChar char="•"/>
            </a:pPr>
            <a:r>
              <a:rPr lang="en-US" dirty="0"/>
              <a:t>The wall obstructs visibility between the nodes</a:t>
            </a:r>
          </a:p>
          <a:p>
            <a:pPr marL="285750" indent="-285750">
              <a:buFont typeface="Arial" panose="020B0604020202020204" pitchFamily="34" charset="0"/>
              <a:buChar char="•"/>
            </a:pPr>
            <a:r>
              <a:rPr lang="en-US" dirty="0"/>
              <a:t>The distance is also an obstacle for visibility (N3 and N5 are too far)</a:t>
            </a:r>
          </a:p>
          <a:p>
            <a:endParaRPr lang="en-US" dirty="0"/>
          </a:p>
        </p:txBody>
      </p:sp>
    </p:spTree>
    <p:extLst>
      <p:ext uri="{BB962C8B-B14F-4D97-AF65-F5344CB8AC3E}">
        <p14:creationId xmlns:p14="http://schemas.microsoft.com/office/powerpoint/2010/main" val="4047218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31115" y="204261"/>
            <a:ext cx="10515600" cy="533091"/>
          </a:xfrm>
        </p:spPr>
        <p:txBody>
          <a:bodyPr>
            <a:normAutofit fontScale="90000"/>
          </a:bodyPr>
          <a:lstStyle/>
          <a:p>
            <a:r>
              <a:rPr lang="en-GB" dirty="0"/>
              <a:t>Software </a:t>
            </a:r>
            <a:r>
              <a:rPr lang="en-GB" dirty="0" smtClean="0"/>
              <a:t>Implementation</a:t>
            </a:r>
            <a:endParaRPr lang="it-IT" dirty="0"/>
          </a:p>
        </p:txBody>
      </p:sp>
      <p:sp>
        <p:nvSpPr>
          <p:cNvPr id="5" name="TextBox 4"/>
          <p:cNvSpPr txBox="1"/>
          <p:nvPr/>
        </p:nvSpPr>
        <p:spPr>
          <a:xfrm>
            <a:off x="441960" y="861060"/>
            <a:ext cx="3646704" cy="923330"/>
          </a:xfrm>
          <a:prstGeom prst="rect">
            <a:avLst/>
          </a:prstGeom>
          <a:noFill/>
        </p:spPr>
        <p:txBody>
          <a:bodyPr wrap="none" rtlCol="0">
            <a:spAutoFit/>
          </a:bodyPr>
          <a:lstStyle/>
          <a:p>
            <a:r>
              <a:rPr lang="en-US" dirty="0" smtClean="0"/>
              <a:t>The program is divided in 2 modules:</a:t>
            </a:r>
          </a:p>
          <a:p>
            <a:pPr marL="285750" indent="-285750">
              <a:buFontTx/>
              <a:buChar char="-"/>
            </a:pPr>
            <a:r>
              <a:rPr lang="en-US" dirty="0" err="1" smtClean="0"/>
              <a:t>AgentNode</a:t>
            </a:r>
            <a:endParaRPr lang="en-US" dirty="0" smtClean="0"/>
          </a:p>
          <a:p>
            <a:pPr marL="285750" indent="-285750">
              <a:buFontTx/>
              <a:buChar char="-"/>
            </a:pPr>
            <a:r>
              <a:rPr lang="en-US" dirty="0" smtClean="0"/>
              <a:t>World</a:t>
            </a:r>
          </a:p>
        </p:txBody>
      </p:sp>
      <p:sp>
        <p:nvSpPr>
          <p:cNvPr id="6" name="TextBox 5"/>
          <p:cNvSpPr txBox="1"/>
          <p:nvPr/>
        </p:nvSpPr>
        <p:spPr>
          <a:xfrm>
            <a:off x="4008120" y="1138059"/>
            <a:ext cx="5075877" cy="369332"/>
          </a:xfrm>
          <a:prstGeom prst="rect">
            <a:avLst/>
          </a:prstGeom>
          <a:noFill/>
        </p:spPr>
        <p:txBody>
          <a:bodyPr wrap="none" rtlCol="0">
            <a:spAutoFit/>
          </a:bodyPr>
          <a:lstStyle/>
          <a:p>
            <a:r>
              <a:rPr lang="en-US" dirty="0" err="1" smtClean="0"/>
              <a:t>AgentNode</a:t>
            </a:r>
            <a:r>
              <a:rPr lang="en-US" dirty="0" smtClean="0"/>
              <a:t> contains all the agent logic and </a:t>
            </a:r>
            <a:r>
              <a:rPr lang="en-US" dirty="0" err="1" smtClean="0"/>
              <a:t>beahvior</a:t>
            </a:r>
            <a:endParaRPr lang="en-US" dirty="0"/>
          </a:p>
        </p:txBody>
      </p:sp>
      <p:cxnSp>
        <p:nvCxnSpPr>
          <p:cNvPr id="8" name="Straight Arrow Connector 7"/>
          <p:cNvCxnSpPr/>
          <p:nvPr/>
        </p:nvCxnSpPr>
        <p:spPr>
          <a:xfrm>
            <a:off x="1912620" y="1322725"/>
            <a:ext cx="20193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1912620" y="1619905"/>
            <a:ext cx="20193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4008119" y="1415058"/>
            <a:ext cx="4848892" cy="1200329"/>
          </a:xfrm>
          <a:prstGeom prst="rect">
            <a:avLst/>
          </a:prstGeom>
          <a:noFill/>
        </p:spPr>
        <p:txBody>
          <a:bodyPr wrap="none" rtlCol="0">
            <a:spAutoFit/>
          </a:bodyPr>
          <a:lstStyle/>
          <a:p>
            <a:r>
              <a:rPr lang="en-US" dirty="0" smtClean="0"/>
              <a:t>World contains all the simulation status including:</a:t>
            </a:r>
          </a:p>
          <a:p>
            <a:pPr marL="285750" indent="-285750">
              <a:buFontTx/>
              <a:buChar char="-"/>
            </a:pPr>
            <a:r>
              <a:rPr lang="en-US" dirty="0" smtClean="0"/>
              <a:t>Number of nodes</a:t>
            </a:r>
          </a:p>
          <a:p>
            <a:pPr marL="285750" indent="-285750">
              <a:buFontTx/>
              <a:buChar char="-"/>
            </a:pPr>
            <a:r>
              <a:rPr lang="en-US" dirty="0" smtClean="0"/>
              <a:t>Number of walls</a:t>
            </a:r>
          </a:p>
          <a:p>
            <a:pPr marL="285750" indent="-285750">
              <a:buFontTx/>
              <a:buChar char="-"/>
            </a:pPr>
            <a:r>
              <a:rPr lang="en-US" dirty="0" smtClean="0"/>
              <a:t>Position of each node in the global grid</a:t>
            </a:r>
            <a:endParaRPr lang="en-US" dirty="0"/>
          </a:p>
        </p:txBody>
      </p:sp>
      <p:sp>
        <p:nvSpPr>
          <p:cNvPr id="10" name="TextBox 9"/>
          <p:cNvSpPr txBox="1"/>
          <p:nvPr/>
        </p:nvSpPr>
        <p:spPr>
          <a:xfrm>
            <a:off x="441960" y="3070860"/>
            <a:ext cx="11452860" cy="1754326"/>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simulation is coordinated in the main program which is also responsible for I/O operations and keeping track of time.</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At each iteration, the run method of each agent is executed.</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When there are no agent left, the program ends.</a:t>
            </a:r>
            <a:endParaRPr lang="en-US" dirty="0"/>
          </a:p>
        </p:txBody>
      </p:sp>
    </p:spTree>
    <p:extLst>
      <p:ext uri="{BB962C8B-B14F-4D97-AF65-F5344CB8AC3E}">
        <p14:creationId xmlns:p14="http://schemas.microsoft.com/office/powerpoint/2010/main" val="17340434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Stemp1.pptx" id="{CC22D7E2-B5A2-4E97-9AEB-AC23494A415C}" vid="{E694527E-9C63-4B87-A26B-29740D05948E}"/>
    </a:ext>
  </a:extLst>
</a:theme>
</file>

<file path=docProps/app.xml><?xml version="1.0" encoding="utf-8"?>
<Properties xmlns="http://schemas.openxmlformats.org/officeDocument/2006/extended-properties" xmlns:vt="http://schemas.openxmlformats.org/officeDocument/2006/docPropsVTypes">
  <Template>NStemp1</Template>
  <TotalTime>1040</TotalTime>
  <Words>1132</Words>
  <Application>Microsoft Office PowerPoint</Application>
  <PresentationFormat>Widescreen</PresentationFormat>
  <Paragraphs>101</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Access points self-configuration in embedded Wi-Fi sensor networks</vt:lpstr>
      <vt:lpstr>1 Objectives</vt:lpstr>
      <vt:lpstr>2 Research Questions</vt:lpstr>
      <vt:lpstr>3 Hypotheses</vt:lpstr>
      <vt:lpstr>Constraints</vt:lpstr>
      <vt:lpstr>Assumptions</vt:lpstr>
      <vt:lpstr>Example Scenario</vt:lpstr>
      <vt:lpstr>Example Scenario – possible configuration</vt:lpstr>
      <vt:lpstr>Software Implementation</vt:lpstr>
      <vt:lpstr>Event management</vt:lpstr>
      <vt:lpstr>Agent architectures</vt:lpstr>
      <vt:lpstr>World Map and Visibility</vt:lpstr>
      <vt:lpstr>Results</vt:lpstr>
      <vt:lpstr>Conclusions</vt:lpstr>
      <vt:lpstr>Future Work</vt:lpstr>
      <vt:lpstr>Reference</vt:lpstr>
      <vt:lpstr>Thanks!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Hazem Sallouha</dc:creator>
  <cp:lastModifiedBy>Franco Minucci</cp:lastModifiedBy>
  <cp:revision>113</cp:revision>
  <dcterms:created xsi:type="dcterms:W3CDTF">2016-12-19T13:09:26Z</dcterms:created>
  <dcterms:modified xsi:type="dcterms:W3CDTF">2018-06-12T13:04:08Z</dcterms:modified>
</cp:coreProperties>
</file>