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72" r:id="rId6"/>
    <p:sldId id="260" r:id="rId7"/>
    <p:sldId id="267" r:id="rId8"/>
    <p:sldId id="269" r:id="rId9"/>
    <p:sldId id="266" r:id="rId10"/>
    <p:sldId id="278" r:id="rId11"/>
    <p:sldId id="275" r:id="rId12"/>
    <p:sldId id="270" r:id="rId13"/>
    <p:sldId id="271" r:id="rId14"/>
    <p:sldId id="276" r:id="rId15"/>
    <p:sldId id="277" r:id="rId16"/>
    <p:sldId id="279" r:id="rId17"/>
    <p:sldId id="280" r:id="rId18"/>
    <p:sldId id="28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7525" y="5438775"/>
            <a:ext cx="1514475" cy="141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536"/>
            <a:ext cx="9144000" cy="1746489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3443"/>
            <a:ext cx="9144000" cy="69237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0600" y="5706836"/>
            <a:ext cx="2013131" cy="649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0" y="5349317"/>
            <a:ext cx="1908000" cy="1362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641" y="6267681"/>
            <a:ext cx="578868" cy="542461"/>
          </a:xfrm>
          <a:prstGeom prst="rect">
            <a:avLst/>
          </a:prstGeom>
        </p:spPr>
      </p:pic>
      <p:pic>
        <p:nvPicPr>
          <p:cNvPr id="14" name="Afbeelding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8" y="5706836"/>
            <a:ext cx="2014732" cy="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22" y="5796221"/>
            <a:ext cx="1296000" cy="92525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88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8913FAE-441E-4B63-B438-43A8D3CE591B}" type="slidenum">
              <a:rPr lang="en-US" sz="1600" smtClean="0">
                <a:solidFill>
                  <a:schemeClr val="accent5">
                    <a:lumMod val="75000"/>
                  </a:schemeClr>
                </a:solidFill>
              </a:rPr>
              <a:pPr algn="l"/>
              <a:t>‹#›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7DB2-E3AC-4E80-ADB0-D519FC5F97DB}" type="datetimeFigureOut">
              <a:rPr lang="en-US" smtClean="0"/>
              <a:t>6/8/18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1020536"/>
            <a:ext cx="11168184" cy="1488201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Access points self-configuration in</a:t>
            </a:r>
            <a:br>
              <a:rPr lang="en-US" dirty="0"/>
            </a:b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embedded Wi-Fi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185" y="3498490"/>
            <a:ext cx="9144000" cy="6923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Franco Minucci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2611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F7A2-79F4-CF4B-845B-66A1A99B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US" sz="4000" dirty="0"/>
              <a:t>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3D39-0CF7-DB46-BC04-DA768006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576-A207-274A-A9B5-E190E54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en-GB" dirty="0"/>
              <a:t>Software Architecture – Reactive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5B95-35BE-BF4C-BD74-61681980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2"/>
            <a:ext cx="10515600" cy="53056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 - BDI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458632" y="2202025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sense()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457481" y="4330764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select_plan</a:t>
            </a:r>
            <a:r>
              <a:rPr lang="en-GB" dirty="0"/>
              <a:t>()</a:t>
            </a:r>
            <a:endParaRPr lang="it-IT" dirty="0"/>
          </a:p>
        </p:txBody>
      </p:sp>
      <p:cxnSp>
        <p:nvCxnSpPr>
          <p:cNvPr id="7" name="Connettore 2 6"/>
          <p:cNvCxnSpPr>
            <a:stCxn id="4" idx="2"/>
          </p:cNvCxnSpPr>
          <p:nvPr/>
        </p:nvCxnSpPr>
        <p:spPr>
          <a:xfrm flipH="1">
            <a:off x="2303052" y="2696548"/>
            <a:ext cx="1" cy="27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1466812" y="5268492"/>
            <a:ext cx="1688841" cy="51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execute()</a:t>
            </a:r>
            <a:endParaRPr lang="it-IT" dirty="0"/>
          </a:p>
        </p:txBody>
      </p:sp>
      <p:cxnSp>
        <p:nvCxnSpPr>
          <p:cNvPr id="10" name="Connettore 2 9"/>
          <p:cNvCxnSpPr>
            <a:stCxn id="5" idx="2"/>
            <a:endCxn id="8" idx="0"/>
          </p:cNvCxnSpPr>
          <p:nvPr/>
        </p:nvCxnSpPr>
        <p:spPr>
          <a:xfrm>
            <a:off x="2301902" y="4825287"/>
            <a:ext cx="9331" cy="44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1" idx="2"/>
            <a:endCxn id="5" idx="0"/>
          </p:cNvCxnSpPr>
          <p:nvPr/>
        </p:nvCxnSpPr>
        <p:spPr>
          <a:xfrm flipH="1">
            <a:off x="2301902" y="3824965"/>
            <a:ext cx="9330" cy="5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41" idx="1"/>
            <a:endCxn id="4" idx="0"/>
          </p:cNvCxnSpPr>
          <p:nvPr/>
        </p:nvCxnSpPr>
        <p:spPr>
          <a:xfrm rot="10800000" flipH="1">
            <a:off x="1031409" y="2202026"/>
            <a:ext cx="1271643" cy="1189067"/>
          </a:xfrm>
          <a:prstGeom prst="bentConnector4">
            <a:avLst>
              <a:gd name="adj1" fmla="val -17977"/>
              <a:gd name="adj2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301901" y="38175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NOK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80931" y="30180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OK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113176" y="1343817"/>
            <a:ext cx="6746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Sense() is used to update the state vector: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External: visible nodes, connected/disconnected, </a:t>
            </a:r>
            <a:r>
              <a:rPr lang="en-GB" dirty="0" err="1"/>
              <a:t>etc</a:t>
            </a:r>
            <a:r>
              <a:rPr lang="en-GB" dirty="0"/>
              <a:t>…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Internal: Battery level,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deliberate() is used to verify that actual state is the desired one (it basically compares desires to beliefs and generate intentions = deliberative phase)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selectPlan</a:t>
            </a:r>
            <a:r>
              <a:rPr lang="en-GB" dirty="0"/>
              <a:t>() is where the filtering takes process. The current plan can continue its execution or be changed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Nodes can only sense the state of the current simulation step and the actions they take only affect the next step</a:t>
            </a:r>
          </a:p>
        </p:txBody>
      </p:sp>
      <p:sp>
        <p:nvSpPr>
          <p:cNvPr id="41" name="Rombo 40"/>
          <p:cNvSpPr/>
          <p:nvPr/>
        </p:nvSpPr>
        <p:spPr>
          <a:xfrm>
            <a:off x="1031410" y="2957218"/>
            <a:ext cx="2559644" cy="8677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deliberate()</a:t>
            </a:r>
            <a:endParaRPr lang="it-IT" dirty="0"/>
          </a:p>
        </p:txBody>
      </p:sp>
      <p:cxnSp>
        <p:nvCxnSpPr>
          <p:cNvPr id="47" name="Connettore 4 46"/>
          <p:cNvCxnSpPr>
            <a:stCxn id="8" idx="3"/>
            <a:endCxn id="4" idx="0"/>
          </p:cNvCxnSpPr>
          <p:nvPr/>
        </p:nvCxnSpPr>
        <p:spPr>
          <a:xfrm flipH="1" flipV="1">
            <a:off x="2303053" y="2202025"/>
            <a:ext cx="852600" cy="3323059"/>
          </a:xfrm>
          <a:prstGeom prst="bentConnector4">
            <a:avLst>
              <a:gd name="adj1" fmla="val -106701"/>
              <a:gd name="adj2" fmla="val 10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5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F30-B846-394F-B496-6145BFA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Map and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1D02-DB2F-FA45-AC85-6617E0D4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346"/>
            <a:ext cx="10515600" cy="5056617"/>
          </a:xfrm>
        </p:spPr>
        <p:txBody>
          <a:bodyPr/>
          <a:lstStyle/>
          <a:p>
            <a:r>
              <a:rPr lang="en-US" dirty="0"/>
              <a:t>The world will be modeled as a 2D grid</a:t>
            </a:r>
          </a:p>
          <a:p>
            <a:r>
              <a:rPr lang="en-US" dirty="0"/>
              <a:t>Each cell can contain a node or an obstacle or be empty</a:t>
            </a:r>
          </a:p>
          <a:p>
            <a:r>
              <a:rPr lang="en-US" dirty="0"/>
              <a:t>Visibility is computed using breadth-first search on each node: visibility threshold is the maximum amount of steps to reach another node on the grid.</a:t>
            </a:r>
          </a:p>
        </p:txBody>
      </p:sp>
    </p:spTree>
    <p:extLst>
      <p:ext uri="{BB962C8B-B14F-4D97-AF65-F5344CB8AC3E}">
        <p14:creationId xmlns:p14="http://schemas.microsoft.com/office/powerpoint/2010/main" val="176583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41B5-FF4A-B94F-A905-F140ADB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AE35-812A-404D-A958-646CFDC2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C73A-052A-4842-8514-EB213B3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CC57-6410-404B-AA0B-EDAD36FC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43CE-2E0A-904B-A00E-FBFE8976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68DA-32ED-6249-9FFD-F2E48170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9398-6E18-0248-8137-5D7E1492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FBB1-5875-FF4A-9E1C-56A5B5E1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092442"/>
          </a:xfrm>
        </p:spPr>
        <p:txBody>
          <a:bodyPr/>
          <a:lstStyle/>
          <a:p>
            <a:r>
              <a:rPr lang="en-US" dirty="0"/>
              <a:t>At this stage, the system does not always converge to a configuration that guarantees full network connectivity</a:t>
            </a:r>
          </a:p>
          <a:p>
            <a:r>
              <a:rPr lang="en-US" dirty="0"/>
              <a:t>Access point nodes consume more power because they are involved in network management which means sending and </a:t>
            </a:r>
            <a:r>
              <a:rPr lang="en-US"/>
              <a:t>receiving more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16A3-A5C7-C045-B05D-81CC5FD8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06C7-D5FA-4048-B67B-0B303373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3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865" y="1543285"/>
            <a:ext cx="6357728" cy="1746489"/>
          </a:xfrm>
        </p:spPr>
        <p:txBody>
          <a:bodyPr>
            <a:normAutofit/>
          </a:bodyPr>
          <a:lstStyle/>
          <a:p>
            <a:r>
              <a:rPr lang="en-US" sz="7200" dirty="0"/>
              <a:t>Thanks!</a:t>
            </a:r>
          </a:p>
        </p:txBody>
      </p:sp>
      <p:pic>
        <p:nvPicPr>
          <p:cNvPr id="4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1099506"/>
            <a:ext cx="1721380" cy="4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>
            <a:normAutofit/>
          </a:bodyPr>
          <a:lstStyle/>
          <a:p>
            <a:r>
              <a:rPr lang="en-US" sz="4000" dirty="0"/>
              <a:t>1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Given a wireless sensor network made of embedded Wi-Fi modules with limited capabilities and energy availability, the objective is to study a multi agent system that: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Autonomously decides the optimal number of Access Point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distribution of Access point nodes</a:t>
            </a:r>
          </a:p>
          <a:p>
            <a:pPr marL="0" indent="0">
              <a:buNone/>
            </a:pPr>
            <a:r>
              <a:rPr lang="en-GB" dirty="0"/>
              <a:t>According to the following metrics:</a:t>
            </a:r>
            <a:endParaRPr lang="en-US" dirty="0"/>
          </a:p>
          <a:p>
            <a:pPr lvl="0"/>
            <a:r>
              <a:rPr lang="en-GB" dirty="0"/>
              <a:t>Energy consumption</a:t>
            </a:r>
            <a:endParaRPr lang="en-US" dirty="0"/>
          </a:p>
          <a:p>
            <a:pPr lvl="0"/>
            <a:r>
              <a:rPr lang="nl-BE" dirty="0"/>
              <a:t>Full connectivity</a:t>
            </a:r>
            <a:endParaRPr lang="en-US" dirty="0"/>
          </a:p>
          <a:p>
            <a:pPr lvl="0"/>
            <a:r>
              <a:rPr lang="en-GB" dirty="0"/>
              <a:t>Self-recovery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The network configuration must follow a plan to achieve the best performance and adapt it depending on the environment state.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2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>
            <a:normAutofit/>
          </a:bodyPr>
          <a:lstStyle/>
          <a:p>
            <a:r>
              <a:rPr lang="en-US" sz="4000" dirty="0"/>
              <a:t>2 Research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467640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nodes build a fully connected network?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nodes build an energy-optimal network configuration?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does visibility affect power consumption?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does the number of nodes affect power consumption?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does the system react to death of nodes?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CB35-BFCE-F949-B5C1-24F88D0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E6C9-E579-C141-AC91-081161CF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8106-3441-7C4E-BC48-18E7E9D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sz="4000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87BD-9BC1-1641-92D4-4DA2C4E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31"/>
            <a:ext cx="10515600" cy="2934350"/>
          </a:xfrm>
        </p:spPr>
        <p:txBody>
          <a:bodyPr/>
          <a:lstStyle/>
          <a:p>
            <a:r>
              <a:rPr lang="en-GB" dirty="0"/>
              <a:t>Nodes can only form networks with a star topology  with access point nodes as central node of the star.</a:t>
            </a:r>
          </a:p>
          <a:p>
            <a:r>
              <a:rPr lang="en-US" dirty="0"/>
              <a:t>Each node has a limited battery life</a:t>
            </a:r>
          </a:p>
          <a:p>
            <a:r>
              <a:rPr lang="en-US" dirty="0"/>
              <a:t>Stations can only communicate between them through an access point. Access Points behave as routers.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2"/>
            <a:ext cx="10515600" cy="514533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All the nodes have the same capability and can become stations, access point or both at the same time.</a:t>
            </a:r>
            <a:endParaRPr lang="en-US" dirty="0"/>
          </a:p>
          <a:p>
            <a:pPr lvl="0"/>
            <a:r>
              <a:rPr lang="en-GB" dirty="0"/>
              <a:t>All the nodes can see at least one other node </a:t>
            </a:r>
          </a:p>
          <a:p>
            <a:pPr lvl="0"/>
            <a:r>
              <a:rPr lang="en-GB" dirty="0"/>
              <a:t>Self-containment / no gateway: the nodes can only exchange data among them but not with an external network</a:t>
            </a:r>
          </a:p>
          <a:p>
            <a:pPr lvl="0"/>
            <a:r>
              <a:rPr lang="en-US" dirty="0"/>
              <a:t>Each station can only connect to a single access point</a:t>
            </a:r>
          </a:p>
          <a:p>
            <a:pPr lvl="0"/>
            <a:r>
              <a:rPr lang="en-US" dirty="0"/>
              <a:t>Access point nodes can still scan the spectrum to find other access points</a:t>
            </a:r>
          </a:p>
          <a:p>
            <a:pPr lvl="0"/>
            <a:r>
              <a:rPr lang="en-US" dirty="0"/>
              <a:t>Access Point nodes can send broadcast messages to all the stations visible to them</a:t>
            </a:r>
          </a:p>
        </p:txBody>
      </p:sp>
    </p:spTree>
    <p:extLst>
      <p:ext uri="{BB962C8B-B14F-4D97-AF65-F5344CB8AC3E}">
        <p14:creationId xmlns:p14="http://schemas.microsoft.com/office/powerpoint/2010/main" val="40510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500" y="2000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6" y="814036"/>
            <a:ext cx="784860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846" cy="630195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 – possible configuration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9" y="1435395"/>
            <a:ext cx="5290904" cy="3761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E88A5-5423-6D49-86C6-2AF80279F711}"/>
              </a:ext>
            </a:extLst>
          </p:cNvPr>
          <p:cNvSpPr txBox="1"/>
          <p:nvPr/>
        </p:nvSpPr>
        <p:spPr>
          <a:xfrm>
            <a:off x="6136123" y="1201479"/>
            <a:ext cx="5793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wall obstructs visibility between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distance is also an obstacle for visibility (N3 and N5 are too far)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 - general</a:t>
            </a:r>
            <a:endParaRPr lang="it-IT" dirty="0"/>
          </a:p>
        </p:txBody>
      </p:sp>
      <p:cxnSp>
        <p:nvCxnSpPr>
          <p:cNvPr id="9" name="Connettore 1 8"/>
          <p:cNvCxnSpPr>
            <a:stCxn id="11" idx="3"/>
          </p:cNvCxnSpPr>
          <p:nvPr/>
        </p:nvCxnSpPr>
        <p:spPr>
          <a:xfrm flipV="1">
            <a:off x="3484934" y="1631823"/>
            <a:ext cx="1152511" cy="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ecisione 10"/>
          <p:cNvSpPr/>
          <p:nvPr/>
        </p:nvSpPr>
        <p:spPr>
          <a:xfrm>
            <a:off x="3170543" y="1515112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121836" y="16748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223368" y="162435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  <p:sp>
        <p:nvSpPr>
          <p:cNvPr id="19" name="Rettangolo 18"/>
          <p:cNvSpPr/>
          <p:nvPr/>
        </p:nvSpPr>
        <p:spPr>
          <a:xfrm>
            <a:off x="1910033" y="1385237"/>
            <a:ext cx="1247775" cy="267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1876815" y="1325326"/>
            <a:ext cx="12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AgentNode</a:t>
            </a:r>
            <a:endParaRPr lang="it-IT" dirty="0"/>
          </a:p>
        </p:txBody>
      </p:sp>
      <p:cxnSp>
        <p:nvCxnSpPr>
          <p:cNvPr id="21" name="Connettore 1 20"/>
          <p:cNvCxnSpPr>
            <a:cxnSpLocks/>
            <a:stCxn id="22" idx="3"/>
            <a:endCxn id="64" idx="1"/>
          </p:cNvCxnSpPr>
          <p:nvPr/>
        </p:nvCxnSpPr>
        <p:spPr>
          <a:xfrm>
            <a:off x="3493296" y="3719778"/>
            <a:ext cx="1174802" cy="156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ecisione 21"/>
          <p:cNvSpPr/>
          <p:nvPr/>
        </p:nvSpPr>
        <p:spPr>
          <a:xfrm>
            <a:off x="3178905" y="3600317"/>
            <a:ext cx="314391" cy="23892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3090706" y="379821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1..*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24968" y="53669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0..*</a:t>
            </a:r>
            <a:endParaRPr lang="it-IT" sz="14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840044" y="2759073"/>
            <a:ext cx="1218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+sense()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select_plan</a:t>
            </a:r>
            <a:r>
              <a:rPr lang="en-GB" sz="1400" dirty="0"/>
              <a:t>()</a:t>
            </a:r>
          </a:p>
          <a:p>
            <a:r>
              <a:rPr lang="en-GB" sz="1400" dirty="0"/>
              <a:t>+execute()</a:t>
            </a:r>
          </a:p>
          <a:p>
            <a:r>
              <a:rPr lang="en-GB" sz="1400" dirty="0"/>
              <a:t>+deliberate()</a:t>
            </a:r>
            <a:endParaRPr lang="it-IT" sz="1400" dirty="0"/>
          </a:p>
        </p:txBody>
      </p:sp>
      <p:cxnSp>
        <p:nvCxnSpPr>
          <p:cNvPr id="35" name="Connettore 1 34"/>
          <p:cNvCxnSpPr>
            <a:stCxn id="19" idx="1"/>
            <a:endCxn id="19" idx="3"/>
          </p:cNvCxnSpPr>
          <p:nvPr/>
        </p:nvCxnSpPr>
        <p:spPr>
          <a:xfrm>
            <a:off x="1910033" y="2721118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1840044" y="157633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+ID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1823515" y="17202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WiFi</a:t>
            </a:r>
            <a:endParaRPr lang="it-IT" sz="1400" dirty="0"/>
          </a:p>
        </p:txBody>
      </p:sp>
      <p:cxnSp>
        <p:nvCxnSpPr>
          <p:cNvPr id="38" name="Connettore 1 37"/>
          <p:cNvCxnSpPr/>
          <p:nvPr/>
        </p:nvCxnSpPr>
        <p:spPr>
          <a:xfrm>
            <a:off x="1910033" y="1624359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1831636" y="1914309"/>
            <a:ext cx="1111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PlansDB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CurrentPlan</a:t>
            </a:r>
            <a:endParaRPr lang="it-IT" sz="1400" dirty="0"/>
          </a:p>
        </p:txBody>
      </p:sp>
      <p:sp>
        <p:nvSpPr>
          <p:cNvPr id="43" name="Rettangolo 42"/>
          <p:cNvSpPr/>
          <p:nvPr/>
        </p:nvSpPr>
        <p:spPr>
          <a:xfrm>
            <a:off x="4637444" y="1325324"/>
            <a:ext cx="1884737" cy="3202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637444" y="1265848"/>
            <a:ext cx="155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WiFi</a:t>
            </a:r>
            <a:endParaRPr lang="it-IT" dirty="0"/>
          </a:p>
        </p:txBody>
      </p:sp>
      <p:cxnSp>
        <p:nvCxnSpPr>
          <p:cNvPr id="47" name="Connettore 1 46"/>
          <p:cNvCxnSpPr/>
          <p:nvPr/>
        </p:nvCxnSpPr>
        <p:spPr>
          <a:xfrm>
            <a:off x="4637444" y="1576338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4637443" y="310909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+connect(SSID)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4637443" y="335327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+disconnect()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4637441" y="3565066"/>
            <a:ext cx="155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set_mode</a:t>
            </a:r>
            <a:r>
              <a:rPr lang="en-US" sz="1400" dirty="0"/>
              <a:t>(mode)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4637443" y="1877084"/>
            <a:ext cx="15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CurrentMode</a:t>
            </a:r>
            <a:endParaRPr lang="it-IT" sz="14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8355598" y="113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8157382" y="1216739"/>
            <a:ext cx="2191979" cy="1320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&lt;&lt;Enumeration&gt;&gt;</a:t>
            </a:r>
          </a:p>
          <a:p>
            <a:pPr algn="ctr"/>
            <a:r>
              <a:rPr lang="en-GB" sz="1400" dirty="0"/>
              <a:t>Mode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AP</a:t>
            </a:r>
          </a:p>
          <a:p>
            <a:pPr algn="ctr"/>
            <a:r>
              <a:rPr lang="en-GB" sz="1400" dirty="0"/>
              <a:t>STA</a:t>
            </a:r>
          </a:p>
          <a:p>
            <a:pPr algn="ctr"/>
            <a:r>
              <a:rPr lang="en-GB" sz="1400" dirty="0"/>
              <a:t>AP_STA</a:t>
            </a:r>
            <a:endParaRPr lang="it-IT" sz="1400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8157382" y="1693631"/>
            <a:ext cx="2191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4637439" y="3789373"/>
            <a:ext cx="18847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+scan(Nodes)</a:t>
            </a:r>
          </a:p>
          <a:p>
            <a:r>
              <a:rPr lang="en-US" sz="1400" dirty="0"/>
              <a:t>+send()</a:t>
            </a:r>
          </a:p>
          <a:p>
            <a:r>
              <a:rPr lang="en-US" sz="1400" dirty="0"/>
              <a:t>+receive() 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30239" y="1694942"/>
            <a:ext cx="15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MACAddress</a:t>
            </a:r>
            <a:endParaRPr lang="it-IT" sz="14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637438" y="1572352"/>
            <a:ext cx="188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+SSID</a:t>
            </a:r>
            <a:endParaRPr lang="it-IT" sz="1400" dirty="0"/>
          </a:p>
        </p:txBody>
      </p:sp>
      <p:sp>
        <p:nvSpPr>
          <p:cNvPr id="61" name="Rettangolo 60"/>
          <p:cNvSpPr/>
          <p:nvPr/>
        </p:nvSpPr>
        <p:spPr>
          <a:xfrm>
            <a:off x="4637440" y="2153156"/>
            <a:ext cx="1558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CurrentAP</a:t>
            </a:r>
            <a:endParaRPr lang="en-US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4637439" y="2367429"/>
            <a:ext cx="188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#</a:t>
            </a:r>
            <a:r>
              <a:rPr lang="en-GB" sz="1400" dirty="0" err="1"/>
              <a:t>AssociatedNodes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BatteryLevel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VisibleNetworks</a:t>
            </a:r>
            <a:r>
              <a:rPr lang="en-GB" sz="1400" dirty="0"/>
              <a:t>[*]</a:t>
            </a:r>
            <a:endParaRPr lang="it-IT" sz="1400" dirty="0"/>
          </a:p>
        </p:txBody>
      </p:sp>
      <p:sp>
        <p:nvSpPr>
          <p:cNvPr id="63" name="Rettangolo 62"/>
          <p:cNvSpPr/>
          <p:nvPr/>
        </p:nvSpPr>
        <p:spPr>
          <a:xfrm>
            <a:off x="4668099" y="5155616"/>
            <a:ext cx="1841638" cy="1118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668098" y="5095919"/>
            <a:ext cx="1841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Plan</a:t>
            </a:r>
            <a:endParaRPr lang="it-IT" dirty="0"/>
          </a:p>
        </p:txBody>
      </p:sp>
      <p:cxnSp>
        <p:nvCxnSpPr>
          <p:cNvPr id="68" name="Connettore 1 67"/>
          <p:cNvCxnSpPr/>
          <p:nvPr/>
        </p:nvCxnSpPr>
        <p:spPr>
          <a:xfrm flipV="1">
            <a:off x="4668097" y="5440356"/>
            <a:ext cx="1841638" cy="4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>
            <a:off x="4637444" y="3128622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668096" y="5453303"/>
            <a:ext cx="1841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+next()</a:t>
            </a:r>
          </a:p>
          <a:p>
            <a:r>
              <a:rPr lang="en-US" sz="1400" dirty="0"/>
              <a:t>+read(filename)</a:t>
            </a:r>
          </a:p>
          <a:p>
            <a:r>
              <a:rPr lang="en-US" sz="1400" dirty="0"/>
              <a:t>+steps()</a:t>
            </a:r>
          </a:p>
        </p:txBody>
      </p:sp>
      <p:cxnSp>
        <p:nvCxnSpPr>
          <p:cNvPr id="51" name="Connettore 1 50"/>
          <p:cNvCxnSpPr>
            <a:stCxn id="56" idx="3"/>
          </p:cNvCxnSpPr>
          <p:nvPr/>
        </p:nvCxnSpPr>
        <p:spPr>
          <a:xfrm flipV="1">
            <a:off x="6849306" y="1694658"/>
            <a:ext cx="1308076" cy="1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ecisione 55"/>
          <p:cNvSpPr/>
          <p:nvPr/>
        </p:nvSpPr>
        <p:spPr>
          <a:xfrm>
            <a:off x="6534915" y="1586227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6486208" y="17459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7587740" y="169547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1A7B1-7209-4548-86A3-8E39921A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temp1.pptx" id="{CC22D7E2-B5A2-4E97-9AEB-AC23494A415C}" vid="{E694527E-9C63-4B87-A26B-29740D0594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NStemp1</Template>
  <TotalTime>898</TotalTime>
  <Words>619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Access points self-configuration in embedded Wi-Fi sensor networks</vt:lpstr>
      <vt:lpstr>1 Objectives</vt:lpstr>
      <vt:lpstr>2 Research Questions</vt:lpstr>
      <vt:lpstr>3 Hypotheses</vt:lpstr>
      <vt:lpstr>Constraints</vt:lpstr>
      <vt:lpstr>Assumptions</vt:lpstr>
      <vt:lpstr>Example Scenario</vt:lpstr>
      <vt:lpstr>Example Scenario – possible configuration</vt:lpstr>
      <vt:lpstr>Software Architecture - general</vt:lpstr>
      <vt:lpstr>Main loop</vt:lpstr>
      <vt:lpstr>Software Architecture – Reactive </vt:lpstr>
      <vt:lpstr>Software Architecture - BDI</vt:lpstr>
      <vt:lpstr>World Map and Visibility</vt:lpstr>
      <vt:lpstr>Configuration files</vt:lpstr>
      <vt:lpstr>Results files</vt:lpstr>
      <vt:lpstr>Results</vt:lpstr>
      <vt:lpstr>Conclusions</vt:lpstr>
      <vt:lpstr>Future Work</vt:lpstr>
      <vt:lpstr>Thanks!</vt:lpstr>
    </vt:vector>
  </TitlesOfParts>
  <Company>Microsoft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 Sallouha</dc:creator>
  <cp:lastModifiedBy>Franco Minucci</cp:lastModifiedBy>
  <cp:revision>96</cp:revision>
  <dcterms:created xsi:type="dcterms:W3CDTF">2016-12-19T13:09:26Z</dcterms:created>
  <dcterms:modified xsi:type="dcterms:W3CDTF">2018-06-08T09:10:44Z</dcterms:modified>
</cp:coreProperties>
</file>