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66" r:id="rId9"/>
    <p:sldId id="270" r:id="rId10"/>
    <p:sldId id="261" r:id="rId11"/>
    <p:sldId id="262" r:id="rId12"/>
    <p:sldId id="27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1" autoAdjust="0"/>
    <p:restoredTop sz="94660"/>
  </p:normalViewPr>
  <p:slideViewPr>
    <p:cSldViewPr snapToGrid="0">
      <p:cViewPr>
        <p:scale>
          <a:sx n="150" d="100"/>
          <a:sy n="150" d="100"/>
        </p:scale>
        <p:origin x="-184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7525" y="5438775"/>
            <a:ext cx="1514475" cy="141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0536"/>
            <a:ext cx="9144000" cy="1746489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73443"/>
            <a:ext cx="9144000" cy="69237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0600" y="5706836"/>
            <a:ext cx="2013131" cy="6495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00" y="5349317"/>
            <a:ext cx="1908000" cy="1362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641" y="6267681"/>
            <a:ext cx="578868" cy="542461"/>
          </a:xfrm>
          <a:prstGeom prst="rect">
            <a:avLst/>
          </a:prstGeom>
        </p:spPr>
      </p:pic>
      <p:pic>
        <p:nvPicPr>
          <p:cNvPr id="14" name="Afbeelding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68" y="5706836"/>
            <a:ext cx="2014732" cy="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13FAE-441E-4B63-B438-43A8D3C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22" y="5796221"/>
            <a:ext cx="1296000" cy="925254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888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8913FAE-441E-4B63-B438-43A8D3CE591B}" type="slidenum">
              <a:rPr lang="en-US" sz="1600" smtClean="0">
                <a:solidFill>
                  <a:schemeClr val="accent5">
                    <a:lumMod val="75000"/>
                  </a:schemeClr>
                </a:solidFill>
              </a:rPr>
              <a:pPr algn="l"/>
              <a:t>‹#›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7DB2-E3AC-4E80-ADB0-D519FC5F97DB}" type="datetimeFigureOut">
              <a:rPr lang="en-US" smtClean="0"/>
              <a:t>30-Apr-18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1020536"/>
            <a:ext cx="11168184" cy="1488201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Access points self-configuration in</a:t>
            </a:r>
            <a:r>
              <a:rPr lang="en-US" dirty="0"/>
              <a:t/>
            </a:r>
            <a:br>
              <a:rPr lang="en-US" dirty="0"/>
            </a:br>
            <a:r>
              <a:rPr lang="en-GB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embedded Wi-Fi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185" y="3498490"/>
            <a:ext cx="9144000" cy="6923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Franco Minucci</a:t>
            </a:r>
          </a:p>
          <a:p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92611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937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062"/>
            <a:ext cx="10515600" cy="4824901"/>
          </a:xfrm>
        </p:spPr>
        <p:txBody>
          <a:bodyPr/>
          <a:lstStyle/>
          <a:p>
            <a:r>
              <a:rPr lang="en-US" dirty="0"/>
              <a:t>The simulation software will be implemented in Python 3</a:t>
            </a:r>
          </a:p>
          <a:p>
            <a:r>
              <a:rPr lang="en-US" dirty="0"/>
              <a:t>The simulation will proceed in controllable steps</a:t>
            </a:r>
          </a:p>
          <a:p>
            <a:r>
              <a:rPr lang="en-US" dirty="0"/>
              <a:t>No multithreading if not needed: at each step the node can sense the current state but their updates will only be visible in the following steps</a:t>
            </a:r>
          </a:p>
          <a:p>
            <a:r>
              <a:rPr lang="en-US" dirty="0"/>
              <a:t>(Unless, I will find time to do it) No GUI</a:t>
            </a:r>
          </a:p>
          <a:p>
            <a:r>
              <a:rPr lang="en-US" dirty="0"/>
              <a:t>Plan objects will be implemented as generators/coroutines and initialized by reading the sequence of steps from a text file</a:t>
            </a:r>
          </a:p>
        </p:txBody>
      </p:sp>
    </p:spTree>
    <p:extLst>
      <p:ext uri="{BB962C8B-B14F-4D97-AF65-F5344CB8AC3E}">
        <p14:creationId xmlns:p14="http://schemas.microsoft.com/office/powerpoint/2010/main" val="24260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860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985"/>
            <a:ext cx="10515600" cy="4891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represents the simulation global state:</a:t>
            </a:r>
          </a:p>
          <a:p>
            <a:pPr lvl="1"/>
            <a:r>
              <a:rPr lang="en-US" dirty="0"/>
              <a:t>Agent Nodes -&gt; Set of all the nodes belonging to the network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Nodes Location -&gt; Geographical location of the each node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Implemented as a grid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cell can contain a node or a block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block obstructs visibility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States -&gt; Contains the state of all simulation steps+1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compute_visibility</a:t>
            </a:r>
            <a:r>
              <a:rPr lang="en-US" dirty="0"/>
              <a:t>(Nodes n1,n2) -&gt; computes if 2 nodes can see each other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Visibility depends on the distance between nodes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RSSI is calculated as inverse of the distance between nodes multiplied by a constant which depends on the grid size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/>
              <a:t>spawn_node</a:t>
            </a:r>
            <a:r>
              <a:rPr lang="en-US" dirty="0"/>
              <a:t>() -&gt; Add new node to the next step nodes list</a:t>
            </a:r>
          </a:p>
          <a:p>
            <a:pPr lvl="1"/>
            <a:r>
              <a:rPr lang="en-US" dirty="0" err="1"/>
              <a:t>kill_node</a:t>
            </a:r>
            <a:r>
              <a:rPr lang="en-US" dirty="0"/>
              <a:t>() -&gt; Removes a node from the next step node list</a:t>
            </a:r>
          </a:p>
        </p:txBody>
      </p:sp>
    </p:spTree>
    <p:extLst>
      <p:ext uri="{BB962C8B-B14F-4D97-AF65-F5344CB8AC3E}">
        <p14:creationId xmlns:p14="http://schemas.microsoft.com/office/powerpoint/2010/main" val="13109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F30-B846-394F-B496-6145BFA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1D02-DB2F-FA45-AC85-6617E0D4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346"/>
            <a:ext cx="10515600" cy="5056617"/>
          </a:xfrm>
        </p:spPr>
        <p:txBody>
          <a:bodyPr/>
          <a:lstStyle/>
          <a:p>
            <a:r>
              <a:rPr lang="en-US" dirty="0"/>
              <a:t>Given the positions of two nodes A,B as 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 err="1"/>
              <a:t>,y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;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dirty="0" err="1"/>
              <a:t>,y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  <a:r>
              <a:rPr lang="en-US" dirty="0"/>
              <a:t>and a visibility threshold </a:t>
            </a:r>
            <a:r>
              <a:rPr lang="en-US" dirty="0" err="1"/>
              <a:t>thr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(distance &gt; </a:t>
            </a:r>
            <a:r>
              <a:rPr lang="en-US" dirty="0" err="1"/>
              <a:t>thr</a:t>
            </a:r>
            <a:r>
              <a:rPr lang="en-US" dirty="0"/>
              <a:t>) then no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use </a:t>
            </a:r>
            <a:r>
              <a:rPr lang="en-US" dirty="0" smtClean="0"/>
              <a:t>“</a:t>
            </a:r>
            <a:r>
              <a:rPr lang="en-US" dirty="0" err="1" smtClean="0"/>
              <a:t>raycasting</a:t>
            </a:r>
            <a:r>
              <a:rPr lang="en-US" dirty="0" smtClean="0"/>
              <a:t>” </a:t>
            </a:r>
            <a:r>
              <a:rPr lang="en-US" dirty="0"/>
              <a:t>to find obstacles: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No obstacles =&gt; visibility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smtClean="0"/>
              <a:t>visibility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43" y="1794655"/>
            <a:ext cx="3991428" cy="39954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540750" y="4343400"/>
            <a:ext cx="1054100" cy="59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594850" y="2736850"/>
            <a:ext cx="0" cy="219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94600" y="2247900"/>
            <a:ext cx="2000250" cy="268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865" y="1543285"/>
            <a:ext cx="6357728" cy="1746489"/>
          </a:xfrm>
        </p:spPr>
        <p:txBody>
          <a:bodyPr>
            <a:normAutofit/>
          </a:bodyPr>
          <a:lstStyle/>
          <a:p>
            <a:r>
              <a:rPr lang="en-US" sz="7200" dirty="0"/>
              <a:t>Thanks!</a:t>
            </a:r>
          </a:p>
        </p:txBody>
      </p:sp>
      <p:pic>
        <p:nvPicPr>
          <p:cNvPr id="4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1" y="1099506"/>
            <a:ext cx="1721380" cy="4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737"/>
          </a:xfrm>
        </p:spPr>
        <p:txBody>
          <a:bodyPr/>
          <a:lstStyle/>
          <a:p>
            <a:r>
              <a:rPr lang="en-US" dirty="0"/>
              <a:t>1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Given a wireless sensor network based on embedded Wi-Fi modules with limited capabilities, the object is to study a multi agent system architecture that autonomously decides the optimal Access Point nodes number and distribution according to the following metrics:</a:t>
            </a:r>
            <a:endParaRPr lang="en-US" dirty="0"/>
          </a:p>
          <a:p>
            <a:pPr lvl="0"/>
            <a:r>
              <a:rPr lang="en-GB" dirty="0"/>
              <a:t>Energy consumption </a:t>
            </a:r>
            <a:endParaRPr lang="en-US" dirty="0"/>
          </a:p>
          <a:p>
            <a:pPr lvl="0"/>
            <a:r>
              <a:rPr lang="en-GB" dirty="0"/>
              <a:t>Received signal strength and hidden nodes problem</a:t>
            </a:r>
            <a:endParaRPr lang="en-US" dirty="0"/>
          </a:p>
          <a:p>
            <a:pPr lvl="0"/>
            <a:r>
              <a:rPr lang="en-GB" dirty="0"/>
              <a:t>Self-recovery </a:t>
            </a:r>
            <a:endParaRPr lang="en-US" dirty="0"/>
          </a:p>
          <a:p>
            <a:pPr lvl="0"/>
            <a:r>
              <a:rPr lang="en-GB" dirty="0"/>
              <a:t>Traffic </a:t>
            </a:r>
            <a:r>
              <a:rPr lang="en-US" dirty="0"/>
              <a:t>management</a:t>
            </a:r>
          </a:p>
          <a:p>
            <a:pPr marL="0" indent="0">
              <a:buNone/>
            </a:pPr>
            <a:r>
              <a:rPr lang="en-GB" dirty="0"/>
              <a:t>The network configuration must follow a plan to achieve the best performance and adapt it depending on the environment state.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2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Research 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31814"/>
            <a:ext cx="10515600" cy="4676409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How to select an Access Point?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each node can select if being an Access Point, a Station or both?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How does the system react to generation and death of nodes?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system work with only local knowledge?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Can the network adapt locally if the environment only affects part of it?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 the nodes cooperate to avoid conflicts? (e.g. same SSID name for more than one AP)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does the system react to moving nodes?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2"/>
            <a:ext cx="10515600" cy="514533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The network has a star topology, with the access point as central node of the star.</a:t>
            </a:r>
            <a:endParaRPr lang="en-US" dirty="0"/>
          </a:p>
          <a:p>
            <a:pPr lvl="0"/>
            <a:r>
              <a:rPr lang="en-GB" dirty="0"/>
              <a:t>All the nodes have the same capability and can become stations, access point or both at the same time.</a:t>
            </a:r>
            <a:endParaRPr lang="en-US" dirty="0"/>
          </a:p>
          <a:p>
            <a:pPr lvl="0"/>
            <a:r>
              <a:rPr lang="en-GB" dirty="0"/>
              <a:t>No external technology used for communication between the nodes.</a:t>
            </a:r>
            <a:endParaRPr lang="en-US" dirty="0"/>
          </a:p>
          <a:p>
            <a:pPr lvl="0"/>
            <a:r>
              <a:rPr lang="en-GB" dirty="0"/>
              <a:t>All the nodes can see at least one node belonging to the network.</a:t>
            </a:r>
            <a:endParaRPr lang="en-US" dirty="0"/>
          </a:p>
          <a:p>
            <a:pPr lvl="0"/>
            <a:r>
              <a:rPr lang="en-GB" dirty="0"/>
              <a:t>Self-containment / no gateway: the nodes can only exchange data between them and not with an external network</a:t>
            </a:r>
          </a:p>
          <a:p>
            <a:pPr lvl="0"/>
            <a:r>
              <a:rPr lang="en-GB" dirty="0"/>
              <a:t>Each access point can only serve a limited amount of nodes</a:t>
            </a:r>
          </a:p>
          <a:p>
            <a:pPr lvl="0"/>
            <a:r>
              <a:rPr lang="en-GB" dirty="0"/>
              <a:t>Access point nodes consume 1.5x the power of stations</a:t>
            </a:r>
          </a:p>
          <a:p>
            <a:pPr lvl="0"/>
            <a:r>
              <a:rPr lang="en-GB" dirty="0"/>
              <a:t>Hybrid nodes consume 2x the power of station</a:t>
            </a:r>
            <a:r>
              <a:rPr lang="en-US" dirty="0"/>
              <a:t>s</a:t>
            </a:r>
          </a:p>
          <a:p>
            <a:pPr lvl="0"/>
            <a:r>
              <a:rPr lang="en-US" dirty="0"/>
              <a:t>Stations can only connect to a single access point</a:t>
            </a:r>
          </a:p>
        </p:txBody>
      </p:sp>
    </p:spTree>
    <p:extLst>
      <p:ext uri="{BB962C8B-B14F-4D97-AF65-F5344CB8AC3E}">
        <p14:creationId xmlns:p14="http://schemas.microsoft.com/office/powerpoint/2010/main" val="40510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500" y="2000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96" y="814036"/>
            <a:ext cx="7848600" cy="5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500" y="200025"/>
            <a:ext cx="10515600" cy="614011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 - visibility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0" y="814036"/>
            <a:ext cx="7830422" cy="55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5846" cy="630195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Scenario – possible configuration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7" y="995320"/>
            <a:ext cx="7749540" cy="55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</a:t>
            </a:r>
            <a:endParaRPr lang="it-IT" dirty="0"/>
          </a:p>
        </p:txBody>
      </p:sp>
      <p:cxnSp>
        <p:nvCxnSpPr>
          <p:cNvPr id="9" name="Connettore 1 8"/>
          <p:cNvCxnSpPr>
            <a:stCxn id="11" idx="3"/>
          </p:cNvCxnSpPr>
          <p:nvPr/>
        </p:nvCxnSpPr>
        <p:spPr>
          <a:xfrm flipV="1">
            <a:off x="3484934" y="1631823"/>
            <a:ext cx="1152511" cy="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ecisione 10"/>
          <p:cNvSpPr/>
          <p:nvPr/>
        </p:nvSpPr>
        <p:spPr>
          <a:xfrm>
            <a:off x="3170543" y="1515112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3121836" y="16748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223368" y="162435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  <p:sp>
        <p:nvSpPr>
          <p:cNvPr id="19" name="Rettangolo 18"/>
          <p:cNvSpPr/>
          <p:nvPr/>
        </p:nvSpPr>
        <p:spPr>
          <a:xfrm>
            <a:off x="1910033" y="1385237"/>
            <a:ext cx="1247775" cy="267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1876815" y="1325326"/>
            <a:ext cx="124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AgentNode</a:t>
            </a:r>
            <a:endParaRPr lang="it-IT" dirty="0"/>
          </a:p>
        </p:txBody>
      </p:sp>
      <p:cxnSp>
        <p:nvCxnSpPr>
          <p:cNvPr id="21" name="Connettore 1 20"/>
          <p:cNvCxnSpPr>
            <a:cxnSpLocks/>
            <a:stCxn id="22" idx="3"/>
            <a:endCxn id="64" idx="1"/>
          </p:cNvCxnSpPr>
          <p:nvPr/>
        </p:nvCxnSpPr>
        <p:spPr>
          <a:xfrm>
            <a:off x="3493296" y="3719778"/>
            <a:ext cx="1174802" cy="156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ecisione 21"/>
          <p:cNvSpPr/>
          <p:nvPr/>
        </p:nvSpPr>
        <p:spPr>
          <a:xfrm>
            <a:off x="3178905" y="3600317"/>
            <a:ext cx="314391" cy="23892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3090706" y="3798213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1..*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24968" y="53669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0..*</a:t>
            </a:r>
            <a:endParaRPr lang="it-IT" sz="14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840044" y="2759073"/>
            <a:ext cx="1218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+sense()</a:t>
            </a:r>
          </a:p>
          <a:p>
            <a:r>
              <a:rPr lang="en-GB" sz="1400" dirty="0"/>
              <a:t>+</a:t>
            </a:r>
            <a:r>
              <a:rPr lang="en-GB" sz="1400" dirty="0" err="1"/>
              <a:t>select_plan</a:t>
            </a:r>
            <a:r>
              <a:rPr lang="en-GB" sz="1400" dirty="0"/>
              <a:t>()</a:t>
            </a:r>
          </a:p>
          <a:p>
            <a:r>
              <a:rPr lang="en-GB" sz="1400" dirty="0"/>
              <a:t>+execute()</a:t>
            </a:r>
          </a:p>
          <a:p>
            <a:r>
              <a:rPr lang="en-GB" sz="1400" dirty="0"/>
              <a:t>+deliberate()</a:t>
            </a:r>
            <a:endParaRPr lang="it-IT" sz="1400" dirty="0"/>
          </a:p>
        </p:txBody>
      </p:sp>
      <p:cxnSp>
        <p:nvCxnSpPr>
          <p:cNvPr id="35" name="Connettore 1 34"/>
          <p:cNvCxnSpPr>
            <a:stCxn id="19" idx="1"/>
            <a:endCxn id="19" idx="3"/>
          </p:cNvCxnSpPr>
          <p:nvPr/>
        </p:nvCxnSpPr>
        <p:spPr>
          <a:xfrm>
            <a:off x="1910033" y="2721118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1840044" y="157633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+ID</a:t>
            </a:r>
            <a:endParaRPr lang="it-IT" sz="14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1823515" y="17202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WiFi</a:t>
            </a:r>
            <a:endParaRPr lang="it-IT" sz="1400" dirty="0"/>
          </a:p>
        </p:txBody>
      </p:sp>
      <p:cxnSp>
        <p:nvCxnSpPr>
          <p:cNvPr id="38" name="Connettore 1 37"/>
          <p:cNvCxnSpPr/>
          <p:nvPr/>
        </p:nvCxnSpPr>
        <p:spPr>
          <a:xfrm>
            <a:off x="1910033" y="1624359"/>
            <a:ext cx="1247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1831636" y="1914309"/>
            <a:ext cx="1111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PlansDB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CurrentPlan</a:t>
            </a:r>
            <a:endParaRPr lang="it-IT" sz="1400" dirty="0"/>
          </a:p>
        </p:txBody>
      </p:sp>
      <p:sp>
        <p:nvSpPr>
          <p:cNvPr id="43" name="Rettangolo 42"/>
          <p:cNvSpPr/>
          <p:nvPr/>
        </p:nvSpPr>
        <p:spPr>
          <a:xfrm>
            <a:off x="4637444" y="1325324"/>
            <a:ext cx="1884737" cy="3428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4637444" y="1265848"/>
            <a:ext cx="155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WiFi</a:t>
            </a:r>
            <a:endParaRPr lang="it-IT" dirty="0"/>
          </a:p>
        </p:txBody>
      </p:sp>
      <p:cxnSp>
        <p:nvCxnSpPr>
          <p:cNvPr id="47" name="Connettore 1 46"/>
          <p:cNvCxnSpPr/>
          <p:nvPr/>
        </p:nvCxnSpPr>
        <p:spPr>
          <a:xfrm>
            <a:off x="4637444" y="1576338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4637443" y="310909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+connect(SSID)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4637443" y="3353272"/>
            <a:ext cx="1558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+disconnect()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4637441" y="3565066"/>
            <a:ext cx="1558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err="1"/>
              <a:t>set_mode</a:t>
            </a:r>
            <a:r>
              <a:rPr lang="en-US" sz="1400" dirty="0"/>
              <a:t>(mode)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4637443" y="1877084"/>
            <a:ext cx="155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CurrentMode</a:t>
            </a:r>
            <a:endParaRPr lang="it-IT" sz="14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8355598" y="1139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4" name="Rettangolo 53"/>
          <p:cNvSpPr/>
          <p:nvPr/>
        </p:nvSpPr>
        <p:spPr>
          <a:xfrm>
            <a:off x="8157382" y="1216739"/>
            <a:ext cx="2191979" cy="13206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&lt;&lt;Enumeration&gt;&gt;</a:t>
            </a:r>
          </a:p>
          <a:p>
            <a:pPr algn="ctr"/>
            <a:r>
              <a:rPr lang="en-GB" sz="1400" dirty="0"/>
              <a:t>Mode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AP</a:t>
            </a:r>
          </a:p>
          <a:p>
            <a:pPr algn="ctr"/>
            <a:r>
              <a:rPr lang="en-GB" sz="1400" dirty="0"/>
              <a:t>STA</a:t>
            </a:r>
          </a:p>
          <a:p>
            <a:pPr algn="ctr"/>
            <a:r>
              <a:rPr lang="en-GB" sz="1400" dirty="0"/>
              <a:t>AP_STA</a:t>
            </a:r>
            <a:endParaRPr lang="it-IT" sz="1400" dirty="0"/>
          </a:p>
        </p:txBody>
      </p:sp>
      <p:cxnSp>
        <p:nvCxnSpPr>
          <p:cNvPr id="55" name="Connettore 1 54"/>
          <p:cNvCxnSpPr/>
          <p:nvPr/>
        </p:nvCxnSpPr>
        <p:spPr>
          <a:xfrm>
            <a:off x="8157382" y="1693631"/>
            <a:ext cx="21919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4637439" y="3789373"/>
            <a:ext cx="18847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+scan(Nodes)</a:t>
            </a:r>
          </a:p>
          <a:p>
            <a:r>
              <a:rPr lang="en-US" sz="1400" dirty="0"/>
              <a:t>+send()</a:t>
            </a:r>
          </a:p>
          <a:p>
            <a:r>
              <a:rPr lang="en-US" sz="1400" dirty="0"/>
              <a:t>+receive() 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ap_deliver</a:t>
            </a:r>
            <a:r>
              <a:rPr lang="en-US" sz="1400" dirty="0"/>
              <a:t>()</a:t>
            </a:r>
            <a:endParaRPr lang="it-IT" sz="1400" dirty="0"/>
          </a:p>
          <a:p>
            <a:endParaRPr lang="en-US" sz="14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4630239" y="1694942"/>
            <a:ext cx="15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400" dirty="0" err="1"/>
              <a:t>MACAddress</a:t>
            </a:r>
            <a:endParaRPr lang="it-IT" sz="1400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637438" y="1572352"/>
            <a:ext cx="188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+SSID</a:t>
            </a:r>
            <a:endParaRPr lang="it-IT" sz="1400" dirty="0"/>
          </a:p>
        </p:txBody>
      </p:sp>
      <p:sp>
        <p:nvSpPr>
          <p:cNvPr id="61" name="Rettangolo 60"/>
          <p:cNvSpPr/>
          <p:nvPr/>
        </p:nvSpPr>
        <p:spPr>
          <a:xfrm>
            <a:off x="4637440" y="2153156"/>
            <a:ext cx="1558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CurrentAP</a:t>
            </a:r>
            <a:endParaRPr lang="en-US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4637439" y="2367429"/>
            <a:ext cx="188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#</a:t>
            </a:r>
            <a:r>
              <a:rPr lang="en-GB" sz="1400" dirty="0" err="1"/>
              <a:t>AssociatedNodes</a:t>
            </a:r>
            <a:r>
              <a:rPr lang="en-GB" sz="1400" dirty="0"/>
              <a:t>[*]</a:t>
            </a:r>
          </a:p>
          <a:p>
            <a:r>
              <a:rPr lang="en-GB" sz="1400" dirty="0"/>
              <a:t>-</a:t>
            </a:r>
            <a:r>
              <a:rPr lang="en-GB" sz="1400" dirty="0" err="1"/>
              <a:t>BatteryLevel</a:t>
            </a:r>
            <a:endParaRPr lang="en-GB" sz="1400" dirty="0"/>
          </a:p>
          <a:p>
            <a:r>
              <a:rPr lang="en-GB" sz="1400" dirty="0"/>
              <a:t>-</a:t>
            </a:r>
            <a:r>
              <a:rPr lang="en-GB" sz="1400" dirty="0" err="1"/>
              <a:t>VisibleNetworks</a:t>
            </a:r>
            <a:r>
              <a:rPr lang="en-GB" sz="1400" dirty="0"/>
              <a:t>[*]</a:t>
            </a:r>
            <a:endParaRPr lang="it-IT" sz="1400" dirty="0"/>
          </a:p>
        </p:txBody>
      </p:sp>
      <p:sp>
        <p:nvSpPr>
          <p:cNvPr id="63" name="Rettangolo 62"/>
          <p:cNvSpPr/>
          <p:nvPr/>
        </p:nvSpPr>
        <p:spPr>
          <a:xfrm>
            <a:off x="4668099" y="5155616"/>
            <a:ext cx="1841638" cy="11181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4668098" y="5095919"/>
            <a:ext cx="1841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Plan</a:t>
            </a:r>
            <a:endParaRPr lang="it-IT" dirty="0"/>
          </a:p>
        </p:txBody>
      </p:sp>
      <p:cxnSp>
        <p:nvCxnSpPr>
          <p:cNvPr id="68" name="Connettore 1 67"/>
          <p:cNvCxnSpPr/>
          <p:nvPr/>
        </p:nvCxnSpPr>
        <p:spPr>
          <a:xfrm flipV="1">
            <a:off x="4668097" y="5440356"/>
            <a:ext cx="1841638" cy="41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ttore 1 72"/>
          <p:cNvCxnSpPr/>
          <p:nvPr/>
        </p:nvCxnSpPr>
        <p:spPr>
          <a:xfrm>
            <a:off x="4637444" y="3128622"/>
            <a:ext cx="18847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ttangolo 75"/>
          <p:cNvSpPr/>
          <p:nvPr/>
        </p:nvSpPr>
        <p:spPr>
          <a:xfrm>
            <a:off x="4668096" y="5453303"/>
            <a:ext cx="1841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+next()</a:t>
            </a:r>
          </a:p>
          <a:p>
            <a:r>
              <a:rPr lang="en-US" sz="1400" dirty="0"/>
              <a:t>+read(filename)</a:t>
            </a:r>
          </a:p>
          <a:p>
            <a:r>
              <a:rPr lang="en-US" sz="1400" dirty="0"/>
              <a:t>+steps()</a:t>
            </a:r>
          </a:p>
        </p:txBody>
      </p:sp>
      <p:cxnSp>
        <p:nvCxnSpPr>
          <p:cNvPr id="51" name="Connettore 1 50"/>
          <p:cNvCxnSpPr>
            <a:stCxn id="56" idx="3"/>
          </p:cNvCxnSpPr>
          <p:nvPr/>
        </p:nvCxnSpPr>
        <p:spPr>
          <a:xfrm flipV="1">
            <a:off x="6849306" y="1694658"/>
            <a:ext cx="1308076" cy="1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ecisione 55"/>
          <p:cNvSpPr/>
          <p:nvPr/>
        </p:nvSpPr>
        <p:spPr>
          <a:xfrm>
            <a:off x="6534915" y="1586227"/>
            <a:ext cx="314391" cy="23892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/>
          <p:cNvSpPr txBox="1"/>
          <p:nvPr/>
        </p:nvSpPr>
        <p:spPr>
          <a:xfrm>
            <a:off x="6486208" y="17459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  <a:endParaRPr lang="it-IT" sz="14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7587740" y="169547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1..1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3404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Architecture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458632" y="2202025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sense()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1457481" y="4330764"/>
            <a:ext cx="1688841" cy="49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select_plan</a:t>
            </a:r>
            <a:r>
              <a:rPr lang="en-GB" dirty="0"/>
              <a:t>()</a:t>
            </a:r>
            <a:endParaRPr lang="it-IT" dirty="0"/>
          </a:p>
        </p:txBody>
      </p:sp>
      <p:cxnSp>
        <p:nvCxnSpPr>
          <p:cNvPr id="7" name="Connettore 2 6"/>
          <p:cNvCxnSpPr>
            <a:stCxn id="4" idx="2"/>
          </p:cNvCxnSpPr>
          <p:nvPr/>
        </p:nvCxnSpPr>
        <p:spPr>
          <a:xfrm flipH="1">
            <a:off x="2303052" y="2696548"/>
            <a:ext cx="1" cy="27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1466812" y="5268492"/>
            <a:ext cx="1688841" cy="513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execute()</a:t>
            </a:r>
            <a:endParaRPr lang="it-IT" dirty="0"/>
          </a:p>
        </p:txBody>
      </p:sp>
      <p:cxnSp>
        <p:nvCxnSpPr>
          <p:cNvPr id="10" name="Connettore 2 9"/>
          <p:cNvCxnSpPr>
            <a:stCxn id="5" idx="2"/>
            <a:endCxn id="8" idx="0"/>
          </p:cNvCxnSpPr>
          <p:nvPr/>
        </p:nvCxnSpPr>
        <p:spPr>
          <a:xfrm>
            <a:off x="2301902" y="4825287"/>
            <a:ext cx="9331" cy="44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41" idx="2"/>
            <a:endCxn id="5" idx="0"/>
          </p:cNvCxnSpPr>
          <p:nvPr/>
        </p:nvCxnSpPr>
        <p:spPr>
          <a:xfrm flipH="1">
            <a:off x="2301902" y="3824965"/>
            <a:ext cx="9330" cy="5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41" idx="1"/>
            <a:endCxn id="4" idx="0"/>
          </p:cNvCxnSpPr>
          <p:nvPr/>
        </p:nvCxnSpPr>
        <p:spPr>
          <a:xfrm rot="10800000" flipH="1">
            <a:off x="1031409" y="2202026"/>
            <a:ext cx="1271643" cy="1189067"/>
          </a:xfrm>
          <a:prstGeom prst="bentConnector4">
            <a:avLst>
              <a:gd name="adj1" fmla="val -17977"/>
              <a:gd name="adj2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301901" y="381758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NOK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80931" y="30180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OK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5113176" y="1343817"/>
            <a:ext cx="6746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Sense() is used to update the state vector: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External: visible nodes, connected/disconnected, </a:t>
            </a:r>
            <a:r>
              <a:rPr lang="en-GB" dirty="0" err="1"/>
              <a:t>etc</a:t>
            </a:r>
            <a:r>
              <a:rPr lang="en-GB" dirty="0"/>
              <a:t>…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Internal: Battery level,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deliberate() is used to verify that actual state is the desired one (it basically compares desires to beliefs and generate intentions = deliberative phase)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selectPlan</a:t>
            </a:r>
            <a:r>
              <a:rPr lang="en-GB" dirty="0"/>
              <a:t>() is where the filtering takes process. The current plan can continue its execution or be changed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Nodes can only sense the state of the current simulation step and the actions they take only affect the next step</a:t>
            </a:r>
          </a:p>
        </p:txBody>
      </p:sp>
      <p:sp>
        <p:nvSpPr>
          <p:cNvPr id="41" name="Rombo 40"/>
          <p:cNvSpPr/>
          <p:nvPr/>
        </p:nvSpPr>
        <p:spPr>
          <a:xfrm>
            <a:off x="1031410" y="2957218"/>
            <a:ext cx="2559644" cy="8677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deliberate()</a:t>
            </a:r>
            <a:endParaRPr lang="it-IT" dirty="0"/>
          </a:p>
        </p:txBody>
      </p:sp>
      <p:cxnSp>
        <p:nvCxnSpPr>
          <p:cNvPr id="47" name="Connettore 4 46"/>
          <p:cNvCxnSpPr>
            <a:stCxn id="8" idx="3"/>
            <a:endCxn id="4" idx="0"/>
          </p:cNvCxnSpPr>
          <p:nvPr/>
        </p:nvCxnSpPr>
        <p:spPr>
          <a:xfrm flipH="1" flipV="1">
            <a:off x="2303053" y="2202025"/>
            <a:ext cx="852600" cy="3323059"/>
          </a:xfrm>
          <a:prstGeom prst="bentConnector4">
            <a:avLst>
              <a:gd name="adj1" fmla="val -106701"/>
              <a:gd name="adj2" fmla="val 10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temp1.pptx" id="{CC22D7E2-B5A2-4E97-9AEB-AC23494A415C}" vid="{E694527E-9C63-4B87-A26B-29740D0594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NStemp1</Template>
  <TotalTime>582</TotalTime>
  <Words>745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Access points self-configuration in embedded Wi-Fi sensor networks</vt:lpstr>
      <vt:lpstr>1 Objective</vt:lpstr>
      <vt:lpstr>2 Research Questions</vt:lpstr>
      <vt:lpstr>Assumptions</vt:lpstr>
      <vt:lpstr>Example Scenario</vt:lpstr>
      <vt:lpstr>Example Scenario - visibility</vt:lpstr>
      <vt:lpstr>Example Scenario – possible configuration</vt:lpstr>
      <vt:lpstr>Software Architecture</vt:lpstr>
      <vt:lpstr>Software Architecture</vt:lpstr>
      <vt:lpstr>Software Implementation</vt:lpstr>
      <vt:lpstr>Simulation</vt:lpstr>
      <vt:lpstr>Compute visibility</vt:lpstr>
      <vt:lpstr>Thanks!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Hazem Sallouha</dc:creator>
  <cp:lastModifiedBy>Franco Minucci</cp:lastModifiedBy>
  <cp:revision>65</cp:revision>
  <dcterms:created xsi:type="dcterms:W3CDTF">2016-12-19T13:09:26Z</dcterms:created>
  <dcterms:modified xsi:type="dcterms:W3CDTF">2018-04-30T10:41:26Z</dcterms:modified>
</cp:coreProperties>
</file>