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1" r:id="rId11"/>
    <p:sldId id="273" r:id="rId12"/>
    <p:sldId id="274" r:id="rId13"/>
    <p:sldId id="275" r:id="rId14"/>
    <p:sldId id="276" r:id="rId15"/>
    <p:sldId id="278" r:id="rId16"/>
    <p:sldId id="277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FE3FA-940E-4E09-AA99-8DC262DFE9D3}" type="datetimeFigureOut">
              <a:rPr lang="en-ID" smtClean="0"/>
              <a:t>06/07/2021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5FAA-58D7-4A9C-BDA8-4EE5D8327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31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5FAA-58D7-4A9C-BDA8-4EE5D83277FA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14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D400-36F3-43CA-8C2E-5FDC2CD33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2E19E-84E3-4C2E-AC80-E8128621D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Inggrid </a:t>
            </a:r>
            <a:r>
              <a:rPr lang="en-US" dirty="0" err="1"/>
              <a:t>resmi</a:t>
            </a:r>
            <a:r>
              <a:rPr lang="en-US" dirty="0"/>
              <a:t> benita (1301184107)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188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F2F4-48E6-4722-B4E8-48C70945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77" y="215456"/>
            <a:ext cx="5543082" cy="1478570"/>
          </a:xfrm>
        </p:spPr>
        <p:txBody>
          <a:bodyPr/>
          <a:lstStyle/>
          <a:p>
            <a:r>
              <a:rPr lang="en-US" dirty="0"/>
              <a:t>KELEBIHAN BLOCKCHAIN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9354-4DF0-4D95-9237-28025EE9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271" y="1881910"/>
            <a:ext cx="8175811" cy="410651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err="1"/>
              <a:t>Transparansi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keterbukaan</a:t>
            </a:r>
            <a:endParaRPr lang="en-US" sz="3600" dirty="0"/>
          </a:p>
          <a:p>
            <a:r>
              <a:rPr lang="en-US" sz="3600" dirty="0" err="1"/>
              <a:t>Kekal</a:t>
            </a:r>
            <a:r>
              <a:rPr lang="en-US" sz="3600" dirty="0"/>
              <a:t>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tetap</a:t>
            </a:r>
            <a:endParaRPr lang="en-US" sz="3600" dirty="0"/>
          </a:p>
          <a:p>
            <a:r>
              <a:rPr lang="en-US" sz="3600" dirty="0" err="1"/>
              <a:t>Memiliki</a:t>
            </a:r>
            <a:r>
              <a:rPr lang="en-US" sz="3600" dirty="0"/>
              <a:t> system </a:t>
            </a:r>
            <a:r>
              <a:rPr lang="en-US" sz="3600" dirty="0" err="1"/>
              <a:t>keamanan</a:t>
            </a:r>
            <a:r>
              <a:rPr lang="en-US" sz="3600" dirty="0"/>
              <a:t> yang </a:t>
            </a:r>
            <a:r>
              <a:rPr lang="en-US" sz="3600" dirty="0" err="1"/>
              <a:t>kuat</a:t>
            </a:r>
            <a:endParaRPr lang="en-US" sz="3600" dirty="0"/>
          </a:p>
          <a:p>
            <a:r>
              <a:rPr lang="en-US" sz="3600" dirty="0" err="1"/>
              <a:t>Memiliki</a:t>
            </a:r>
            <a:r>
              <a:rPr lang="en-US" sz="3600" dirty="0"/>
              <a:t> </a:t>
            </a:r>
            <a:r>
              <a:rPr lang="en-US" sz="3600" dirty="0" err="1"/>
              <a:t>kemudahaan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melacak</a:t>
            </a:r>
            <a:r>
              <a:rPr lang="en-US" sz="3600" dirty="0"/>
              <a:t> </a:t>
            </a:r>
            <a:r>
              <a:rPr lang="en-US" sz="3600" dirty="0" err="1"/>
              <a:t>setiap</a:t>
            </a:r>
            <a:r>
              <a:rPr lang="en-US" sz="3600" dirty="0"/>
              <a:t> data </a:t>
            </a:r>
            <a:r>
              <a:rPr lang="en-US" sz="3600" dirty="0" err="1"/>
              <a:t>transaksi</a:t>
            </a:r>
            <a:endParaRPr lang="en-US" sz="3600" dirty="0"/>
          </a:p>
          <a:p>
            <a:r>
              <a:rPr lang="en-US" sz="3600" dirty="0" err="1"/>
              <a:t>Bersifat</a:t>
            </a:r>
            <a:r>
              <a:rPr lang="en-US" sz="3600" dirty="0"/>
              <a:t> anonymous</a:t>
            </a:r>
          </a:p>
          <a:p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5904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F2F4-48E6-4722-B4E8-48C70945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07" y="2689715"/>
            <a:ext cx="4646611" cy="1478570"/>
          </a:xfrm>
        </p:spPr>
        <p:txBody>
          <a:bodyPr/>
          <a:lstStyle/>
          <a:p>
            <a:r>
              <a:rPr lang="en-US" dirty="0"/>
              <a:t>STRUKTUR BLOCKCHAIN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9354-4DF0-4D95-9237-28025EE9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04641"/>
            <a:ext cx="5543082" cy="3541714"/>
          </a:xfrm>
        </p:spPr>
        <p:txBody>
          <a:bodyPr>
            <a:normAutofit/>
          </a:bodyPr>
          <a:lstStyle/>
          <a:p>
            <a:r>
              <a:rPr lang="en-US" sz="3600" dirty="0"/>
              <a:t>Block (Block)</a:t>
            </a:r>
          </a:p>
          <a:p>
            <a:r>
              <a:rPr lang="en-US" sz="3600" dirty="0"/>
              <a:t>Chain (</a:t>
            </a:r>
            <a:r>
              <a:rPr lang="en-US" sz="3600" dirty="0" err="1"/>
              <a:t>Rantai</a:t>
            </a:r>
            <a:r>
              <a:rPr lang="en-US" sz="3600" dirty="0"/>
              <a:t>)</a:t>
            </a:r>
          </a:p>
          <a:p>
            <a:r>
              <a:rPr lang="en-US" sz="3600" dirty="0"/>
              <a:t>Network (</a:t>
            </a:r>
            <a:r>
              <a:rPr lang="en-US" sz="3600" dirty="0" err="1"/>
              <a:t>Jaringan</a:t>
            </a:r>
            <a:r>
              <a:rPr lang="en-US" sz="3600" dirty="0"/>
              <a:t>)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41677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A003123-457C-4081-830B-44F72989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BLOCK (BLOK)</a:t>
            </a:r>
          </a:p>
        </p:txBody>
      </p:sp>
      <p:sp useBgFill="1">
        <p:nvSpPr>
          <p:cNvPr id="132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77913-1FCC-4B3B-80E8-F21D65C3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00" y="1136606"/>
            <a:ext cx="573955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08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03123-457C-4081-830B-44F72989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33" y="-572083"/>
            <a:ext cx="4134603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CHAIN (</a:t>
            </a:r>
            <a:r>
              <a:rPr lang="en-US" sz="4400" dirty="0" err="1">
                <a:solidFill>
                  <a:srgbClr val="FFFFFF"/>
                </a:solidFill>
              </a:rPr>
              <a:t>RanTAI</a:t>
            </a:r>
            <a:r>
              <a:rPr lang="en-US" sz="44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5D3ADA4B-16FD-4672-AC30-63EFA189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433" y="2444260"/>
            <a:ext cx="9405850" cy="28693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800" dirty="0"/>
              <a:t>Jadi, </a:t>
            </a:r>
            <a:r>
              <a:rPr lang="en-ID" sz="2800" dirty="0" err="1"/>
              <a:t>setiap</a:t>
            </a:r>
            <a:r>
              <a:rPr lang="en-ID" sz="2800" dirty="0"/>
              <a:t> block pada Blockchain </a:t>
            </a:r>
            <a:r>
              <a:rPr lang="en-ID" sz="2800" dirty="0" err="1"/>
              <a:t>saling</a:t>
            </a:r>
            <a:r>
              <a:rPr lang="en-ID" sz="2800" dirty="0"/>
              <a:t> </a:t>
            </a:r>
            <a:r>
              <a:rPr lang="en-ID" sz="2800" dirty="0" err="1"/>
              <a:t>terhubung</a:t>
            </a:r>
            <a:r>
              <a:rPr lang="en-ID" sz="2800" dirty="0"/>
              <a:t>, </a:t>
            </a:r>
            <a:r>
              <a:rPr lang="en-ID" sz="2800" dirty="0" err="1"/>
              <a:t>diperlukanlah</a:t>
            </a:r>
            <a:r>
              <a:rPr lang="en-ID" sz="2800" dirty="0"/>
              <a:t> “</a:t>
            </a:r>
            <a:r>
              <a:rPr lang="en-ID" sz="2800" dirty="0" err="1"/>
              <a:t>rantai</a:t>
            </a:r>
            <a:r>
              <a:rPr lang="en-ID" sz="2800" dirty="0"/>
              <a:t>”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bentuk</a:t>
            </a:r>
            <a:r>
              <a:rPr lang="en-ID" sz="2800" dirty="0"/>
              <a:t> hash yang </a:t>
            </a:r>
            <a:r>
              <a:rPr lang="en-ID" sz="2800" dirty="0" err="1"/>
              <a:t>menghubungkan</a:t>
            </a:r>
            <a:r>
              <a:rPr lang="en-ID" sz="2800" dirty="0"/>
              <a:t> </a:t>
            </a:r>
            <a:r>
              <a:rPr lang="en-ID" sz="2800" dirty="0" err="1"/>
              <a:t>antara</a:t>
            </a:r>
            <a:r>
              <a:rPr lang="en-ID" sz="2800" dirty="0"/>
              <a:t> </a:t>
            </a:r>
            <a:r>
              <a:rPr lang="en-ID" sz="2800" dirty="0" err="1"/>
              <a:t>satu</a:t>
            </a:r>
            <a:r>
              <a:rPr lang="en-ID" sz="2800" dirty="0"/>
              <a:t> block </a:t>
            </a:r>
            <a:r>
              <a:rPr lang="en-ID" sz="2800" dirty="0" err="1"/>
              <a:t>dengan</a:t>
            </a:r>
            <a:r>
              <a:rPr lang="en-ID" sz="2800" dirty="0"/>
              <a:t> block </a:t>
            </a:r>
            <a:r>
              <a:rPr lang="en-ID" sz="2800" dirty="0" err="1"/>
              <a:t>lainnya</a:t>
            </a:r>
            <a:r>
              <a:rPr lang="en-ID" sz="2800" dirty="0"/>
              <a:t>. </a:t>
            </a:r>
            <a:r>
              <a:rPr lang="en-ID" sz="2800" dirty="0" err="1"/>
              <a:t>Mekanisme</a:t>
            </a:r>
            <a:r>
              <a:rPr lang="en-ID" sz="2800" dirty="0"/>
              <a:t> hash </a:t>
            </a:r>
            <a:r>
              <a:rPr lang="en-ID" sz="2800" dirty="0" err="1"/>
              <a:t>merupakan</a:t>
            </a:r>
            <a:r>
              <a:rPr lang="en-ID" sz="2800" dirty="0"/>
              <a:t> salah </a:t>
            </a:r>
            <a:r>
              <a:rPr lang="en-ID" sz="2800" dirty="0" err="1"/>
              <a:t>satu</a:t>
            </a:r>
            <a:r>
              <a:rPr lang="en-ID" sz="2800" dirty="0"/>
              <a:t> </a:t>
            </a:r>
            <a:r>
              <a:rPr lang="en-ID" sz="2800" dirty="0" err="1"/>
              <a:t>konsep</a:t>
            </a:r>
            <a:r>
              <a:rPr lang="en-ID" sz="2800" dirty="0"/>
              <a:t> yang </a:t>
            </a:r>
            <a:r>
              <a:rPr lang="en-ID" sz="2800" dirty="0" err="1"/>
              <a:t>rumit</a:t>
            </a:r>
            <a:r>
              <a:rPr lang="en-ID" sz="2800" dirty="0"/>
              <a:t> </a:t>
            </a:r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matematis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diterapkan</a:t>
            </a:r>
            <a:r>
              <a:rPr lang="en-ID" sz="2800" dirty="0"/>
              <a:t> pada Blockchain. 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228238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003123-457C-4081-830B-44F72989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33" y="-572083"/>
            <a:ext cx="8061143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NETWORK (JARINGAN)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5D3ADA4B-16FD-4672-AC30-63EFA189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433" y="2636722"/>
            <a:ext cx="9405850" cy="23966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800" dirty="0" err="1"/>
              <a:t>Istilah</a:t>
            </a:r>
            <a:r>
              <a:rPr lang="en-ID" sz="2800" dirty="0"/>
              <a:t> </a:t>
            </a:r>
            <a:r>
              <a:rPr lang="en-ID" sz="2800" dirty="0" err="1"/>
              <a:t>jaringan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network pada Blockchain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representasi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banyaknya</a:t>
            </a:r>
            <a:r>
              <a:rPr lang="en-ID" sz="2800" dirty="0"/>
              <a:t> nodes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komputer</a:t>
            </a:r>
            <a:r>
              <a:rPr lang="en-ID" sz="2800" dirty="0"/>
              <a:t> yang </a:t>
            </a:r>
            <a:r>
              <a:rPr lang="en-ID" sz="2800" dirty="0" err="1"/>
              <a:t>saling</a:t>
            </a:r>
            <a:r>
              <a:rPr lang="en-ID" sz="2800" dirty="0"/>
              <a:t> </a:t>
            </a:r>
            <a:r>
              <a:rPr lang="en-ID" sz="2800" dirty="0" err="1"/>
              <a:t>terhubung</a:t>
            </a:r>
            <a:r>
              <a:rPr lang="en-ID" sz="2800" dirty="0"/>
              <a:t> </a:t>
            </a:r>
            <a:r>
              <a:rPr lang="en-ID" sz="2800" dirty="0" err="1"/>
              <a:t>satu</a:t>
            </a:r>
            <a:r>
              <a:rPr lang="en-ID" sz="2800" dirty="0"/>
              <a:t> </a:t>
            </a:r>
            <a:r>
              <a:rPr lang="en-ID" sz="2800" dirty="0" err="1"/>
              <a:t>sama</a:t>
            </a:r>
            <a:r>
              <a:rPr lang="en-ID" sz="2800" dirty="0"/>
              <a:t> lain dan </a:t>
            </a:r>
            <a:r>
              <a:rPr lang="en-ID" sz="2800" dirty="0" err="1"/>
              <a:t>menjalankan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mengamankan</a:t>
            </a:r>
            <a:r>
              <a:rPr lang="en-ID" sz="2800" dirty="0"/>
              <a:t> </a:t>
            </a:r>
            <a:r>
              <a:rPr lang="en-ID" sz="2800" dirty="0" err="1"/>
              <a:t>jaringan</a:t>
            </a:r>
            <a:r>
              <a:rPr lang="en-ID" sz="2800" dirty="0"/>
              <a:t>. 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426698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20369C-944C-4C5E-9E65-BC5E6B5A008C}"/>
              </a:ext>
            </a:extLst>
          </p:cNvPr>
          <p:cNvSpPr txBox="1"/>
          <p:nvPr/>
        </p:nvSpPr>
        <p:spPr>
          <a:xfrm>
            <a:off x="2348753" y="2459504"/>
            <a:ext cx="86419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dirty="0"/>
              <a:t>Blockchain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digambarkan</a:t>
            </a:r>
            <a:r>
              <a:rPr lang="en-ID" sz="2800" dirty="0"/>
              <a:t>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sekumpulan</a:t>
            </a:r>
            <a:r>
              <a:rPr lang="en-ID" sz="2800" dirty="0"/>
              <a:t> </a:t>
            </a:r>
            <a:r>
              <a:rPr lang="en-ID" sz="2800" dirty="0" err="1"/>
              <a:t>banyak</a:t>
            </a:r>
            <a:r>
              <a:rPr lang="en-ID" sz="2800" dirty="0"/>
              <a:t> </a:t>
            </a:r>
            <a:r>
              <a:rPr lang="en-ID" sz="2800" dirty="0" err="1"/>
              <a:t>blok</a:t>
            </a:r>
            <a:r>
              <a:rPr lang="en-ID" sz="2800" dirty="0"/>
              <a:t> yang </a:t>
            </a:r>
            <a:r>
              <a:rPr lang="en-ID" sz="2800" dirty="0" err="1"/>
              <a:t>tersambung</a:t>
            </a:r>
            <a:r>
              <a:rPr lang="en-ID" sz="2800" dirty="0"/>
              <a:t> dan </a:t>
            </a:r>
            <a:r>
              <a:rPr lang="en-ID" sz="2800" dirty="0" err="1"/>
              <a:t>membentuk</a:t>
            </a:r>
            <a:r>
              <a:rPr lang="en-ID" sz="2800" dirty="0"/>
              <a:t> 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rantai</a:t>
            </a:r>
            <a:r>
              <a:rPr lang="en-ID" sz="2800" dirty="0"/>
              <a:t>. Pada </a:t>
            </a:r>
            <a:r>
              <a:rPr lang="en-ID" sz="2800" dirty="0" err="1"/>
              <a:t>hakikatnya</a:t>
            </a:r>
            <a:r>
              <a:rPr lang="en-ID" sz="2800" dirty="0"/>
              <a:t> Blockchain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persamaan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cara</a:t>
            </a:r>
            <a:r>
              <a:rPr lang="en-ID" sz="2800" dirty="0"/>
              <a:t> </a:t>
            </a:r>
            <a:r>
              <a:rPr lang="en-ID" sz="2800" dirty="0" err="1"/>
              <a:t>kerja</a:t>
            </a:r>
            <a:r>
              <a:rPr lang="en-ID" sz="2800" dirty="0"/>
              <a:t> salah </a:t>
            </a:r>
            <a:r>
              <a:rPr lang="en-ID" sz="2800" dirty="0" err="1"/>
              <a:t>satu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koleksi</a:t>
            </a:r>
            <a:r>
              <a:rPr lang="en-ID" sz="2800" dirty="0"/>
              <a:t> linear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struktur</a:t>
            </a:r>
            <a:r>
              <a:rPr lang="en-ID" sz="2800" dirty="0"/>
              <a:t> data </a:t>
            </a:r>
            <a:r>
              <a:rPr lang="en-ID" sz="2800" dirty="0" err="1"/>
              <a:t>yaitu</a:t>
            </a:r>
            <a:r>
              <a:rPr lang="en-ID" sz="2800" dirty="0"/>
              <a:t> linked list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sernarai</a:t>
            </a:r>
            <a:r>
              <a:rPr lang="en-ID" sz="2800" dirty="0"/>
              <a:t> </a:t>
            </a:r>
            <a:r>
              <a:rPr lang="en-ID" sz="2800" dirty="0" err="1"/>
              <a:t>berantai</a:t>
            </a:r>
            <a:r>
              <a:rPr lang="en-ID" sz="2800" dirty="0"/>
              <a:t>, 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B1C00AF-A584-4AEA-BDCB-72DC13823397}"/>
              </a:ext>
            </a:extLst>
          </p:cNvPr>
          <p:cNvSpPr txBox="1">
            <a:spLocks/>
          </p:cNvSpPr>
          <p:nvPr/>
        </p:nvSpPr>
        <p:spPr>
          <a:xfrm>
            <a:off x="2348753" y="782425"/>
            <a:ext cx="8061143" cy="947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CARA KERJA BLOCKCHAIN</a:t>
            </a:r>
          </a:p>
        </p:txBody>
      </p:sp>
    </p:spTree>
    <p:extLst>
      <p:ext uri="{BB962C8B-B14F-4D97-AF65-F5344CB8AC3E}">
        <p14:creationId xmlns:p14="http://schemas.microsoft.com/office/powerpoint/2010/main" val="395428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A003123-457C-4081-830B-44F72989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649" y="2542942"/>
            <a:ext cx="3489569" cy="17197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CARA KERJA BLOCKCHAIN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A0DD4E6-B7E4-43B0-A509-CD1B3FBF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90192"/>
            <a:ext cx="6112382" cy="32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B940-9655-4422-8E0B-BA161727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B809-1A06-4146-A542-91D91612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7817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https://dspace.uii.ac.id/bitstream/handle/123456789/16982/05.2%20bab%202.pdf?sequence=7&amp;isAllowed=y</a:t>
            </a:r>
          </a:p>
        </p:txBody>
      </p:sp>
    </p:spTree>
    <p:extLst>
      <p:ext uri="{BB962C8B-B14F-4D97-AF65-F5344CB8AC3E}">
        <p14:creationId xmlns:p14="http://schemas.microsoft.com/office/powerpoint/2010/main" val="272115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D400-36F3-43CA-8C2E-5FDC2CD3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8495" y="1660245"/>
            <a:ext cx="8791575" cy="2387600"/>
          </a:xfrm>
        </p:spPr>
        <p:txBody>
          <a:bodyPr/>
          <a:lstStyle/>
          <a:p>
            <a:r>
              <a:rPr lang="en-US" dirty="0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659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264B-E657-4716-8D37-5AC57883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534" y="425907"/>
            <a:ext cx="3208484" cy="76639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Definition</a:t>
            </a:r>
            <a:endParaRPr lang="en-ID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42E5-88B6-48CF-A8A8-487C385A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599" y="1761783"/>
            <a:ext cx="4839177" cy="3939769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Menurut</a:t>
            </a:r>
            <a:r>
              <a:rPr lang="en-US" sz="2800" dirty="0"/>
              <a:t> </a:t>
            </a:r>
            <a:r>
              <a:rPr lang="en-US" sz="2800" dirty="0" err="1"/>
              <a:t>Yaga</a:t>
            </a:r>
            <a:r>
              <a:rPr lang="en-US" sz="2800" dirty="0"/>
              <a:t> et al. (2018) </a:t>
            </a:r>
          </a:p>
          <a:p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Blockchain </a:t>
            </a:r>
            <a:r>
              <a:rPr lang="en-US" sz="2800" dirty="0" err="1"/>
              <a:t>merupakan</a:t>
            </a:r>
            <a:r>
              <a:rPr lang="en-US" sz="2800" dirty="0"/>
              <a:t> ledger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buku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 digital yang </a:t>
            </a:r>
            <a:r>
              <a:rPr lang="en-US" sz="2800" dirty="0" err="1"/>
              <a:t>terdistribusi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yang </a:t>
            </a:r>
            <a:r>
              <a:rPr lang="en-US" sz="2800" dirty="0" err="1"/>
              <a:t>ditandatangani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kriptografis</a:t>
            </a:r>
            <a:r>
              <a:rPr lang="en-US" sz="2800" dirty="0"/>
              <a:t> dan </a:t>
            </a:r>
            <a:r>
              <a:rPr lang="en-US" sz="2800" dirty="0" err="1"/>
              <a:t>dikelompokkan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.</a:t>
            </a:r>
            <a:endParaRPr lang="en-ID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206DA4-14AF-42CB-8482-5559451D2DBA}"/>
              </a:ext>
            </a:extLst>
          </p:cNvPr>
          <p:cNvSpPr txBox="1">
            <a:spLocks/>
          </p:cNvSpPr>
          <p:nvPr/>
        </p:nvSpPr>
        <p:spPr>
          <a:xfrm>
            <a:off x="6662541" y="1761784"/>
            <a:ext cx="4839177" cy="3939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endParaRPr lang="en-US" sz="28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800" dirty="0"/>
              <a:t>Blockchain </a:t>
            </a:r>
            <a:r>
              <a:rPr lang="en-US" sz="2800" dirty="0" err="1"/>
              <a:t>merupakan</a:t>
            </a:r>
            <a:r>
              <a:rPr lang="en-US" sz="2800" dirty="0"/>
              <a:t> database </a:t>
            </a:r>
            <a:r>
              <a:rPr lang="en-US" sz="2800" dirty="0" err="1"/>
              <a:t>terdistribusi</a:t>
            </a:r>
            <a:r>
              <a:rPr lang="en-US" sz="2800" dirty="0"/>
              <a:t> yang </a:t>
            </a:r>
            <a:r>
              <a:rPr lang="en-US" sz="2800" dirty="0" err="1"/>
              <a:t>mencatat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terjadinya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pertukaran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dan </a:t>
            </a:r>
            <a:r>
              <a:rPr lang="en-US" sz="2800" dirty="0" err="1"/>
              <a:t>dilindungi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keamanan</a:t>
            </a:r>
            <a:r>
              <a:rPr lang="en-US" sz="2800" dirty="0"/>
              <a:t> </a:t>
            </a:r>
            <a:r>
              <a:rPr lang="en-US" sz="2800" dirty="0" err="1"/>
              <a:t>kriptografi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aman</a:t>
            </a:r>
            <a:r>
              <a:rPr lang="en-US" sz="2800" dirty="0"/>
              <a:t> dan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diubah</a:t>
            </a:r>
            <a:r>
              <a:rPr lang="en-US" sz="2800" dirty="0"/>
              <a:t> </a:t>
            </a:r>
            <a:r>
              <a:rPr lang="en-US" sz="2800" dirty="0" err="1"/>
              <a:t>nilainya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96271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17030E-083E-41B1-A7E8-7DF1B7B3B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222043"/>
              </p:ext>
            </p:extLst>
          </p:nvPr>
        </p:nvGraphicFramePr>
        <p:xfrm>
          <a:off x="1141413" y="824753"/>
          <a:ext cx="9906000" cy="534296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280422404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746324981"/>
                    </a:ext>
                  </a:extLst>
                </a:gridCol>
              </a:tblGrid>
              <a:tr h="13357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BLOCKCHAIN</a:t>
                      </a:r>
                      <a:endParaRPr lang="en-ID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CRYPTOCURRENCY</a:t>
                      </a:r>
                      <a:endParaRPr lang="en-ID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296960"/>
                  </a:ext>
                </a:extLst>
              </a:tr>
              <a:tr h="13357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Teknologi</a:t>
                      </a:r>
                      <a:r>
                        <a:rPr lang="en-US" dirty="0"/>
                        <a:t> basis data 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menyimpan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segala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pertukaran</a:t>
                      </a:r>
                      <a:r>
                        <a:rPr lang="en-US" dirty="0"/>
                        <a:t> data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Mata uang digital yang juga </a:t>
                      </a:r>
                      <a:r>
                        <a:rPr lang="en-US" dirty="0" err="1"/>
                        <a:t>merupakan</a:t>
                      </a:r>
                      <a:r>
                        <a:rPr lang="en-US" dirty="0"/>
                        <a:t> salah </a:t>
                      </a:r>
                      <a:r>
                        <a:rPr lang="en-US" dirty="0" err="1"/>
                        <a:t>satu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implementasi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teknologi</a:t>
                      </a:r>
                      <a:r>
                        <a:rPr lang="en-US" dirty="0"/>
                        <a:t> proses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78730"/>
                  </a:ext>
                </a:extLst>
              </a:tr>
              <a:tr h="13357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Tujuannya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pertukaran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rendah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lingkungan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aman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transaksi</a:t>
                      </a:r>
                      <a:r>
                        <a:rPr lang="en-US" dirty="0"/>
                        <a:t> P2P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siapapun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Tujuan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menyederhanakan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meningkatkan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kecepatan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transaksi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keuangan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tanpa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adanya</a:t>
                      </a:r>
                      <a:r>
                        <a:rPr lang="en-US" dirty="0"/>
                        <a:t> Batasan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pihak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tertentu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58067"/>
                  </a:ext>
                </a:extLst>
              </a:tr>
              <a:tr h="13357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pembahasan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luas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berkembang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pembahasan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terbatas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pertukaran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mata</a:t>
                      </a:r>
                      <a:r>
                        <a:rPr lang="en-US" dirty="0"/>
                        <a:t> uang digital </a:t>
                      </a:r>
                      <a:r>
                        <a:rPr lang="en-US" dirty="0" err="1"/>
                        <a:t>saja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79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6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F2F4-48E6-4722-B4E8-48C70945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18" y="2689715"/>
            <a:ext cx="5543082" cy="1478570"/>
          </a:xfrm>
        </p:spPr>
        <p:txBody>
          <a:bodyPr/>
          <a:lstStyle/>
          <a:p>
            <a:r>
              <a:rPr lang="en-US" dirty="0"/>
              <a:t>JENIS-JENIS BLOCKCHAIN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9354-4DF0-4D95-9237-28025EE9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318" y="1881911"/>
            <a:ext cx="5543082" cy="3541714"/>
          </a:xfrm>
        </p:spPr>
        <p:txBody>
          <a:bodyPr>
            <a:normAutofit/>
          </a:bodyPr>
          <a:lstStyle/>
          <a:p>
            <a:r>
              <a:rPr lang="en-US" sz="3600" dirty="0"/>
              <a:t>Public Blockchain</a:t>
            </a:r>
          </a:p>
          <a:p>
            <a:r>
              <a:rPr lang="en-US" sz="3600" dirty="0"/>
              <a:t>Private Blockchain</a:t>
            </a:r>
          </a:p>
          <a:p>
            <a:r>
              <a:rPr lang="en-US" sz="3600" dirty="0"/>
              <a:t>Semi-Private Blockchain (Consortium)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85113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12EB1-FDA5-4EC7-8207-D67577F7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955" y="221153"/>
            <a:ext cx="4747088" cy="11118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PUBLIC BLOCKCHAIN</a:t>
            </a:r>
            <a:endParaRPr lang="en-ID" dirty="0">
              <a:solidFill>
                <a:srgbClr val="FFFFFF"/>
              </a:solidFill>
            </a:endParaRPr>
          </a:p>
        </p:txBody>
      </p:sp>
      <p:sp useBgFill="1">
        <p:nvSpPr>
          <p:cNvPr id="11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lustrasi jaringan tipe blockchain publik">
            <a:extLst>
              <a:ext uri="{FF2B5EF4-FFF2-40B4-BE49-F238E27FC236}">
                <a16:creationId xmlns:a16="http://schemas.microsoft.com/office/drawing/2014/main" id="{91881FAD-9D70-48A3-923C-B9F94DD3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353258"/>
            <a:ext cx="4635583" cy="215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3695-12AE-4838-A57B-68A16B8E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510" y="1333010"/>
            <a:ext cx="4747087" cy="46121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FFFFFF"/>
                </a:solidFill>
              </a:rPr>
              <a:t>Sebuah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jaringan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terdistribusi</a:t>
            </a:r>
            <a:r>
              <a:rPr lang="en-US" dirty="0">
                <a:solidFill>
                  <a:srgbClr val="FFFFFF"/>
                </a:solidFill>
              </a:rPr>
              <a:t> yang </a:t>
            </a:r>
            <a:r>
              <a:rPr lang="en-US" dirty="0" err="1">
                <a:solidFill>
                  <a:srgbClr val="FFFFFF"/>
                </a:solidFill>
              </a:rPr>
              <a:t>besar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karena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memiliki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sifat</a:t>
            </a:r>
            <a:r>
              <a:rPr lang="en-US" dirty="0">
                <a:solidFill>
                  <a:srgbClr val="FFFFFF"/>
                </a:solidFill>
              </a:rPr>
              <a:t> public yang </a:t>
            </a:r>
            <a:r>
              <a:rPr lang="en-US" dirty="0" err="1">
                <a:solidFill>
                  <a:srgbClr val="FFFFFF"/>
                </a:solidFill>
              </a:rPr>
              <a:t>berarti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terbuka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kepada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semua</a:t>
            </a:r>
            <a:r>
              <a:rPr lang="en-US" dirty="0">
                <a:solidFill>
                  <a:srgbClr val="FFFFFF"/>
                </a:solidFill>
              </a:rPr>
              <a:t> orang yang </a:t>
            </a:r>
            <a:r>
              <a:rPr lang="en-US" dirty="0" err="1">
                <a:solidFill>
                  <a:srgbClr val="FFFFFF"/>
                </a:solidFill>
              </a:rPr>
              <a:t>berpartisipasi</a:t>
            </a:r>
            <a:r>
              <a:rPr lang="en-US" dirty="0">
                <a:solidFill>
                  <a:srgbClr val="FFFFFF"/>
                </a:solidFill>
              </a:rPr>
              <a:t> dan </a:t>
            </a:r>
            <a:r>
              <a:rPr lang="en-US" dirty="0" err="1">
                <a:solidFill>
                  <a:srgbClr val="FFFFFF"/>
                </a:solidFill>
              </a:rPr>
              <a:t>memiliki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kode</a:t>
            </a:r>
            <a:r>
              <a:rPr lang="en-US" dirty="0">
                <a:solidFill>
                  <a:srgbClr val="FFFFFF"/>
                </a:solidFill>
              </a:rPr>
              <a:t> yang </a:t>
            </a:r>
            <a:r>
              <a:rPr lang="en-US" dirty="0" err="1">
                <a:solidFill>
                  <a:srgbClr val="FFFFFF"/>
                </a:solidFill>
              </a:rPr>
              <a:t>bersifat</a:t>
            </a:r>
            <a:r>
              <a:rPr lang="en-US" dirty="0">
                <a:solidFill>
                  <a:srgbClr val="FFFFFF"/>
                </a:solidFill>
              </a:rPr>
              <a:t> open-source, </a:t>
            </a:r>
            <a:r>
              <a:rPr lang="en-US" dirty="0" err="1">
                <a:solidFill>
                  <a:srgbClr val="FFFFFF"/>
                </a:solidFill>
              </a:rPr>
              <a:t>sehingga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komunitas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dapat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berdistribusi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FFFFFF"/>
                </a:solidFill>
              </a:rPr>
              <a:t>Contoh</a:t>
            </a:r>
            <a:r>
              <a:rPr lang="en-US" dirty="0">
                <a:solidFill>
                  <a:srgbClr val="FFFFFF"/>
                </a:solidFill>
              </a:rPr>
              <a:t> : bitcoin, Litecoin, </a:t>
            </a:r>
            <a:r>
              <a:rPr lang="en-US" dirty="0" err="1">
                <a:solidFill>
                  <a:srgbClr val="FFFFFF"/>
                </a:solidFill>
              </a:rPr>
              <a:t>dll</a:t>
            </a:r>
            <a:r>
              <a:rPr lang="en-US" dirty="0">
                <a:solidFill>
                  <a:srgbClr val="FFFFFF"/>
                </a:solidFill>
              </a:rPr>
              <a:t>. </a:t>
            </a:r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17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12EB1-FDA5-4EC7-8207-D67577F7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978" y="390622"/>
            <a:ext cx="4747088" cy="11118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PRIVATE BLOCKCHAIN</a:t>
            </a:r>
            <a:endParaRPr lang="en-ID" dirty="0">
              <a:solidFill>
                <a:srgbClr val="FFFFFF"/>
              </a:solidFill>
            </a:endParaRPr>
          </a:p>
        </p:txBody>
      </p:sp>
      <p:sp useBgFill="1">
        <p:nvSpPr>
          <p:cNvPr id="11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lustrasi jaringan tipe blockchain privat">
            <a:extLst>
              <a:ext uri="{FF2B5EF4-FFF2-40B4-BE49-F238E27FC236}">
                <a16:creationId xmlns:a16="http://schemas.microsoft.com/office/drawing/2014/main" id="{F06451A6-9A70-48DB-9062-A3265AE77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353258"/>
            <a:ext cx="4635583" cy="215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3695-12AE-4838-A57B-68A16B8E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1730375"/>
            <a:ext cx="4747087" cy="406082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D" dirty="0">
                <a:solidFill>
                  <a:schemeClr val="bg1"/>
                </a:solidFill>
              </a:rPr>
              <a:t>Salah </a:t>
            </a:r>
            <a:r>
              <a:rPr lang="en-ID" dirty="0" err="1">
                <a:solidFill>
                  <a:schemeClr val="bg1"/>
                </a:solidFill>
              </a:rPr>
              <a:t>satu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jenis</a:t>
            </a:r>
            <a:r>
              <a:rPr lang="en-ID" dirty="0">
                <a:solidFill>
                  <a:schemeClr val="bg1"/>
                </a:solidFill>
              </a:rPr>
              <a:t> Blockchain yang </a:t>
            </a:r>
            <a:r>
              <a:rPr lang="en-ID" dirty="0" err="1">
                <a:solidFill>
                  <a:schemeClr val="bg1"/>
                </a:solidFill>
              </a:rPr>
              <a:t>bersifat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tertutup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bertujuan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melakukan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pertukaran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informasi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internal </a:t>
            </a:r>
            <a:r>
              <a:rPr lang="en-ID" dirty="0" err="1">
                <a:solidFill>
                  <a:schemeClr val="bg1"/>
                </a:solidFill>
              </a:rPr>
              <a:t>saja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Tentu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tersebut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membuat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pihak-pihak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bergabung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tidak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melihat</a:t>
            </a:r>
            <a:r>
              <a:rPr lang="en-ID" dirty="0">
                <a:solidFill>
                  <a:schemeClr val="bg1"/>
                </a:solidFill>
              </a:rPr>
              <a:t> proses-proses </a:t>
            </a:r>
            <a:r>
              <a:rPr lang="en-ID" dirty="0" err="1">
                <a:solidFill>
                  <a:schemeClr val="bg1"/>
                </a:solidFill>
              </a:rPr>
              <a:t>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saja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dilakukan</a:t>
            </a:r>
            <a:r>
              <a:rPr lang="en-ID" dirty="0">
                <a:solidFill>
                  <a:schemeClr val="bg1"/>
                </a:solidFill>
              </a:rPr>
              <a:t> pada Blockchain </a:t>
            </a:r>
            <a:r>
              <a:rPr lang="en-ID" dirty="0" err="1">
                <a:solidFill>
                  <a:schemeClr val="bg1"/>
                </a:solidFill>
              </a:rPr>
              <a:t>tersebut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n-ID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ID" dirty="0" err="1">
                <a:solidFill>
                  <a:schemeClr val="bg1"/>
                </a:solidFill>
              </a:rPr>
              <a:t>Contoh</a:t>
            </a:r>
            <a:r>
              <a:rPr lang="en-ID" dirty="0">
                <a:solidFill>
                  <a:schemeClr val="bg1"/>
                </a:solidFill>
              </a:rPr>
              <a:t> : ripple, multichain, </a:t>
            </a:r>
            <a:r>
              <a:rPr lang="en-ID" dirty="0" err="1">
                <a:solidFill>
                  <a:schemeClr val="bg1"/>
                </a:solidFill>
              </a:rPr>
              <a:t>dll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90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12EB1-FDA5-4EC7-8207-D67577F7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213" y="263525"/>
            <a:ext cx="5402968" cy="1055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SEMI-PRIVATE BLOCKCHAIN</a:t>
            </a:r>
            <a:endParaRPr lang="en-ID" dirty="0">
              <a:solidFill>
                <a:srgbClr val="FFFFFF"/>
              </a:solidFill>
            </a:endParaRPr>
          </a:p>
        </p:txBody>
      </p:sp>
      <p:sp useBgFill="1">
        <p:nvSpPr>
          <p:cNvPr id="11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lustrasi jaringan tipe blockchain konsorsium">
            <a:extLst>
              <a:ext uri="{FF2B5EF4-FFF2-40B4-BE49-F238E27FC236}">
                <a16:creationId xmlns:a16="http://schemas.microsoft.com/office/drawing/2014/main" id="{703705DB-88E4-4EB1-A003-911CC823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353258"/>
            <a:ext cx="4635583" cy="215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3695-12AE-4838-A57B-68A16B8E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1730375"/>
            <a:ext cx="4747087" cy="406082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D" dirty="0" err="1">
                <a:solidFill>
                  <a:schemeClr val="bg1"/>
                </a:solidFill>
              </a:rPr>
              <a:t>Jenis</a:t>
            </a:r>
            <a:r>
              <a:rPr lang="en-ID" dirty="0">
                <a:solidFill>
                  <a:schemeClr val="bg1"/>
                </a:solidFill>
              </a:rPr>
              <a:t> Blockchain yang </a:t>
            </a:r>
            <a:r>
              <a:rPr lang="en-ID" dirty="0" err="1">
                <a:solidFill>
                  <a:schemeClr val="bg1"/>
                </a:solidFill>
              </a:rPr>
              <a:t>memberikan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akses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kepada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saja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berhak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menggunakannya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memiliki</a:t>
            </a:r>
            <a:r>
              <a:rPr lang="en-ID" dirty="0">
                <a:solidFill>
                  <a:schemeClr val="bg1"/>
                </a:solidFill>
              </a:rPr>
              <a:t> source code yang </a:t>
            </a:r>
            <a:r>
              <a:rPr lang="en-ID" dirty="0" err="1">
                <a:solidFill>
                  <a:schemeClr val="bg1"/>
                </a:solidFill>
              </a:rPr>
              <a:t>tertutup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Mirip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seperti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private Blockchain. </a:t>
            </a:r>
            <a:r>
              <a:rPr lang="en-ID" dirty="0" err="1">
                <a:solidFill>
                  <a:schemeClr val="bg1"/>
                </a:solidFill>
              </a:rPr>
              <a:t>Namun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penyimpanan</a:t>
            </a:r>
            <a:r>
              <a:rPr lang="en-ID" dirty="0">
                <a:solidFill>
                  <a:schemeClr val="bg1"/>
                </a:solidFill>
              </a:rPr>
              <a:t> data yang </a:t>
            </a:r>
            <a:r>
              <a:rPr lang="en-ID" dirty="0" err="1">
                <a:solidFill>
                  <a:schemeClr val="bg1"/>
                </a:solidFill>
              </a:rPr>
              <a:t>dikirimkan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melalui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transaksi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tetap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tersimpan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jaringan</a:t>
            </a:r>
            <a:r>
              <a:rPr lang="en-ID" dirty="0">
                <a:solidFill>
                  <a:schemeClr val="bg1"/>
                </a:solidFill>
              </a:rPr>
              <a:t> Blockchain </a:t>
            </a:r>
            <a:r>
              <a:rPr lang="en-ID" dirty="0" err="1">
                <a:solidFill>
                  <a:schemeClr val="bg1"/>
                </a:solidFill>
              </a:rPr>
              <a:t>publik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n-ID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ID" dirty="0" err="1">
                <a:solidFill>
                  <a:schemeClr val="bg1"/>
                </a:solidFill>
              </a:rPr>
              <a:t>Contoh</a:t>
            </a:r>
            <a:r>
              <a:rPr lang="en-ID" dirty="0">
                <a:solidFill>
                  <a:schemeClr val="bg1"/>
                </a:solidFill>
              </a:rPr>
              <a:t> : quorum Hyperledger, corda, </a:t>
            </a:r>
            <a:r>
              <a:rPr lang="en-ID" dirty="0" err="1">
                <a:solidFill>
                  <a:schemeClr val="bg1"/>
                </a:solidFill>
              </a:rPr>
              <a:t>dll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4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F2F4-48E6-4722-B4E8-48C70945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07" y="2689715"/>
            <a:ext cx="5543082" cy="1478570"/>
          </a:xfrm>
        </p:spPr>
        <p:txBody>
          <a:bodyPr/>
          <a:lstStyle/>
          <a:p>
            <a:r>
              <a:rPr lang="en-US" dirty="0"/>
              <a:t>PERKEMBANGAN BLOCKCHAIN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9354-4DF0-4D95-9237-28025EE9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04641"/>
            <a:ext cx="5543082" cy="3541714"/>
          </a:xfrm>
        </p:spPr>
        <p:txBody>
          <a:bodyPr>
            <a:normAutofit/>
          </a:bodyPr>
          <a:lstStyle/>
          <a:p>
            <a:r>
              <a:rPr lang="en-US" sz="3600" dirty="0"/>
              <a:t>Blockchain 1.0</a:t>
            </a:r>
          </a:p>
          <a:p>
            <a:r>
              <a:rPr lang="en-US" sz="3600" dirty="0"/>
              <a:t>Blockchain 2.0</a:t>
            </a:r>
          </a:p>
          <a:p>
            <a:r>
              <a:rPr lang="en-US" sz="3600" dirty="0"/>
              <a:t>Blockchain 3.0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66553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2EB1-FDA5-4EC7-8207-D67577F7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54" y="219237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Blockchain 1.0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3695-12AE-4838-A57B-68A16B8E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55" y="1410305"/>
            <a:ext cx="4747087" cy="24845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Generasi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Blockchain yang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kemunculan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Bitcoin dan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cryptocurrency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uang digital.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D0E0DF8F-2484-48E3-B0A1-15107E9DF1D4}"/>
              </a:ext>
            </a:extLst>
          </p:cNvPr>
          <p:cNvSpPr txBox="1">
            <a:spLocks/>
          </p:cNvSpPr>
          <p:nvPr/>
        </p:nvSpPr>
        <p:spPr>
          <a:xfrm>
            <a:off x="6569958" y="66182"/>
            <a:ext cx="474708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Blockchain 2.0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ED0D361C-452C-4E14-9D36-9A6203F31194}"/>
              </a:ext>
            </a:extLst>
          </p:cNvPr>
          <p:cNvSpPr txBox="1">
            <a:spLocks/>
          </p:cNvSpPr>
          <p:nvPr/>
        </p:nvSpPr>
        <p:spPr>
          <a:xfrm>
            <a:off x="6444452" y="1410305"/>
            <a:ext cx="4747087" cy="201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D" dirty="0" err="1"/>
              <a:t>Generasi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mengimplementasi</a:t>
            </a:r>
            <a:r>
              <a:rPr lang="en-ID" dirty="0"/>
              <a:t> smart contract </a:t>
            </a:r>
            <a:r>
              <a:rPr lang="en-ID" dirty="0" err="1"/>
              <a:t>melalui</a:t>
            </a:r>
            <a:r>
              <a:rPr lang="en-ID" dirty="0"/>
              <a:t> platform </a:t>
            </a:r>
            <a:r>
              <a:rPr lang="en-ID" dirty="0" err="1"/>
              <a:t>jaringan</a:t>
            </a:r>
            <a:r>
              <a:rPr lang="en-ID" dirty="0"/>
              <a:t> yang </a:t>
            </a:r>
            <a:r>
              <a:rPr lang="en-ID" dirty="0" err="1"/>
              <a:t>bernama</a:t>
            </a:r>
            <a:r>
              <a:rPr lang="en-ID" dirty="0"/>
              <a:t> Ethereum. 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8BC7D869-2328-4DBE-ACED-AA568A6E9DA1}"/>
              </a:ext>
            </a:extLst>
          </p:cNvPr>
          <p:cNvSpPr txBox="1">
            <a:spLocks/>
          </p:cNvSpPr>
          <p:nvPr/>
        </p:nvSpPr>
        <p:spPr>
          <a:xfrm>
            <a:off x="1822870" y="4346621"/>
            <a:ext cx="379917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Blockchain 3.0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7C95DF1E-EB41-4A84-B129-3EBC37C617F7}"/>
              </a:ext>
            </a:extLst>
          </p:cNvPr>
          <p:cNvSpPr txBox="1">
            <a:spLocks/>
          </p:cNvSpPr>
          <p:nvPr/>
        </p:nvSpPr>
        <p:spPr>
          <a:xfrm>
            <a:off x="5897605" y="4052047"/>
            <a:ext cx="4747087" cy="231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D" dirty="0"/>
              <a:t>Pada </a:t>
            </a:r>
            <a:r>
              <a:rPr lang="en-ID" dirty="0" err="1"/>
              <a:t>generasi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, Blockchain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dan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industri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r>
              <a:rPr lang="en-ID" dirty="0"/>
              <a:t>, </a:t>
            </a:r>
            <a:r>
              <a:rPr lang="en-ID" dirty="0" err="1"/>
              <a:t>kesehatan</a:t>
            </a:r>
            <a:r>
              <a:rPr lang="en-ID" dirty="0"/>
              <a:t>, </a:t>
            </a:r>
            <a:r>
              <a:rPr lang="en-ID" dirty="0" err="1"/>
              <a:t>kepemilikkan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seni</a:t>
            </a:r>
            <a:r>
              <a:rPr lang="en-ID" dirty="0"/>
              <a:t>, proses </a:t>
            </a:r>
            <a:r>
              <a:rPr lang="en-ID" dirty="0" err="1"/>
              <a:t>peradilan</a:t>
            </a:r>
            <a:r>
              <a:rPr lang="en-ID" dirty="0"/>
              <a:t>, dan lain </a:t>
            </a:r>
            <a:r>
              <a:rPr lang="en-ID" dirty="0" err="1"/>
              <a:t>sebagainya</a:t>
            </a:r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39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{E75B815C-4EC4-44C3-A7D5-8F436DFCB278}tf04033919</Template>
  <TotalTime>254</TotalTime>
  <Words>566</Words>
  <Application>Microsoft Office PowerPoint</Application>
  <PresentationFormat>Widescreen</PresentationFormat>
  <Paragraphs>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BLOCKCHAIN</vt:lpstr>
      <vt:lpstr>Definition</vt:lpstr>
      <vt:lpstr>PowerPoint Presentation</vt:lpstr>
      <vt:lpstr>JENIS-JENIS BLOCKCHAIN</vt:lpstr>
      <vt:lpstr>PUBLIC BLOCKCHAIN</vt:lpstr>
      <vt:lpstr>PRIVATE BLOCKCHAIN</vt:lpstr>
      <vt:lpstr>SEMI-PRIVATE BLOCKCHAIN</vt:lpstr>
      <vt:lpstr>PERKEMBANGAN BLOCKCHAIN</vt:lpstr>
      <vt:lpstr>Blockchain 1.0</vt:lpstr>
      <vt:lpstr>KELEBIHAN BLOCKCHAIN</vt:lpstr>
      <vt:lpstr>STRUKTUR BLOCKCHAIN</vt:lpstr>
      <vt:lpstr>BLOCK (BLOK)</vt:lpstr>
      <vt:lpstr>CHAIN (RanTAI)</vt:lpstr>
      <vt:lpstr>NETWORK (JARINGAN)</vt:lpstr>
      <vt:lpstr>PowerPoint Presentation</vt:lpstr>
      <vt:lpstr>CARA KERJA BLOCKCHAIN</vt:lpstr>
      <vt:lpstr>Referensi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inggrid benita</dc:creator>
  <cp:lastModifiedBy>inggrid benita</cp:lastModifiedBy>
  <cp:revision>16</cp:revision>
  <dcterms:created xsi:type="dcterms:W3CDTF">2021-07-05T14:34:18Z</dcterms:created>
  <dcterms:modified xsi:type="dcterms:W3CDTF">2021-07-06T04:05:07Z</dcterms:modified>
</cp:coreProperties>
</file>