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1" r:id="rId4"/>
    <p:sldId id="270" r:id="rId5"/>
    <p:sldId id="272" r:id="rId6"/>
    <p:sldId id="262" r:id="rId7"/>
    <p:sldId id="260" r:id="rId8"/>
    <p:sldId id="263" r:id="rId9"/>
    <p:sldId id="273" r:id="rId10"/>
    <p:sldId id="274" r:id="rId11"/>
    <p:sldId id="275" r:id="rId12"/>
    <p:sldId id="278" r:id="rId13"/>
    <p:sldId id="280" r:id="rId14"/>
    <p:sldId id="261" r:id="rId15"/>
    <p:sldId id="28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76C3-C8DE-4236-8F6F-82289D404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DCOMB FOR QUERY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ADE6B-EE9B-44F5-AD81-C1DD62002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INGGRID </a:t>
            </a:r>
            <a:r>
              <a:rPr lang="en-US" dirty="0" err="1"/>
              <a:t>Resmi</a:t>
            </a:r>
            <a:r>
              <a:rPr lang="en-US" dirty="0"/>
              <a:t> benita (1301184107)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2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A8B9-8117-4CA8-8A82-A4346FBC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54111"/>
            <a:ext cx="2805642" cy="842927"/>
          </a:xfrm>
        </p:spPr>
        <p:txBody>
          <a:bodyPr>
            <a:normAutofit fontScale="90000"/>
          </a:bodyPr>
          <a:lstStyle/>
          <a:p>
            <a:r>
              <a:rPr lang="en-US" dirty="0"/>
              <a:t>ILUSTRASI PROSES INSERT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CD1207-C6A2-40A0-9ECE-79F5F31050FB}"/>
              </a:ext>
            </a:extLst>
          </p:cNvPr>
          <p:cNvSpPr/>
          <p:nvPr/>
        </p:nvSpPr>
        <p:spPr>
          <a:xfrm>
            <a:off x="1898389" y="2683275"/>
            <a:ext cx="1944209" cy="28344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CB26CA-164F-4AF0-A862-28FEAAC6939E}"/>
              </a:ext>
            </a:extLst>
          </p:cNvPr>
          <p:cNvCxnSpPr/>
          <p:nvPr/>
        </p:nvCxnSpPr>
        <p:spPr>
          <a:xfrm>
            <a:off x="1898389" y="3151573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64DC36-6058-47FB-884B-F262D31C8602}"/>
              </a:ext>
            </a:extLst>
          </p:cNvPr>
          <p:cNvCxnSpPr/>
          <p:nvPr/>
        </p:nvCxnSpPr>
        <p:spPr>
          <a:xfrm>
            <a:off x="1898388" y="3747856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59FD4-41A8-479B-9CD1-4036A963EC74}"/>
              </a:ext>
            </a:extLst>
          </p:cNvPr>
          <p:cNvCxnSpPr/>
          <p:nvPr/>
        </p:nvCxnSpPr>
        <p:spPr>
          <a:xfrm>
            <a:off x="1898387" y="4299751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0F984A-7016-45A7-9D02-645D1C366050}"/>
              </a:ext>
            </a:extLst>
          </p:cNvPr>
          <p:cNvCxnSpPr/>
          <p:nvPr/>
        </p:nvCxnSpPr>
        <p:spPr>
          <a:xfrm>
            <a:off x="1898386" y="4922667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A3BC0825-5072-46D9-824C-A1F35996DC07}"/>
              </a:ext>
            </a:extLst>
          </p:cNvPr>
          <p:cNvSpPr txBox="1">
            <a:spLocks/>
          </p:cNvSpPr>
          <p:nvPr/>
        </p:nvSpPr>
        <p:spPr>
          <a:xfrm>
            <a:off x="2428780" y="2069000"/>
            <a:ext cx="1037316" cy="716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Block 1</a:t>
            </a:r>
            <a:endParaRPr lang="en-ID" sz="16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FFB3706-A808-4E89-8DF1-59C089307ED4}"/>
              </a:ext>
            </a:extLst>
          </p:cNvPr>
          <p:cNvSpPr txBox="1">
            <a:spLocks/>
          </p:cNvSpPr>
          <p:nvPr/>
        </p:nvSpPr>
        <p:spPr>
          <a:xfrm>
            <a:off x="787154" y="2069000"/>
            <a:ext cx="718815" cy="610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Index</a:t>
            </a:r>
            <a:endParaRPr lang="en-ID" sz="16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2FD9932B-9601-442A-8D7F-AF7CAE90D6C6}"/>
              </a:ext>
            </a:extLst>
          </p:cNvPr>
          <p:cNvSpPr txBox="1">
            <a:spLocks/>
          </p:cNvSpPr>
          <p:nvPr/>
        </p:nvSpPr>
        <p:spPr>
          <a:xfrm>
            <a:off x="926311" y="2660852"/>
            <a:ext cx="391992" cy="52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</a:t>
            </a:r>
            <a:endParaRPr lang="en-ID" sz="16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525DD77-9AE2-4879-9651-0E3718BF27FE}"/>
              </a:ext>
            </a:extLst>
          </p:cNvPr>
          <p:cNvSpPr txBox="1">
            <a:spLocks/>
          </p:cNvSpPr>
          <p:nvPr/>
        </p:nvSpPr>
        <p:spPr>
          <a:xfrm>
            <a:off x="945416" y="3204089"/>
            <a:ext cx="391992" cy="52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B</a:t>
            </a:r>
            <a:endParaRPr lang="en-ID" sz="1600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D5ECC0BD-ACEF-40D5-A9D9-5E28A667CE57}"/>
              </a:ext>
            </a:extLst>
          </p:cNvPr>
          <p:cNvSpPr txBox="1">
            <a:spLocks/>
          </p:cNvSpPr>
          <p:nvPr/>
        </p:nvSpPr>
        <p:spPr>
          <a:xfrm>
            <a:off x="945416" y="3776488"/>
            <a:ext cx="391992" cy="52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C</a:t>
            </a:r>
            <a:endParaRPr lang="en-ID" sz="16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14DFF7A6-BF96-46DE-ADB7-BEB9F8EA75B1}"/>
              </a:ext>
            </a:extLst>
          </p:cNvPr>
          <p:cNvSpPr txBox="1">
            <a:spLocks/>
          </p:cNvSpPr>
          <p:nvPr/>
        </p:nvSpPr>
        <p:spPr>
          <a:xfrm rot="5400000">
            <a:off x="639411" y="4455869"/>
            <a:ext cx="1191934" cy="93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……</a:t>
            </a:r>
            <a:endParaRPr lang="en-ID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D00D75BA-EF31-4933-8D66-A420AE3D1F8B}"/>
              </a:ext>
            </a:extLst>
          </p:cNvPr>
          <p:cNvSpPr txBox="1">
            <a:spLocks/>
          </p:cNvSpPr>
          <p:nvPr/>
        </p:nvSpPr>
        <p:spPr>
          <a:xfrm>
            <a:off x="2339693" y="3777109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1B52E82E-6607-482A-87C3-32851D440432}"/>
              </a:ext>
            </a:extLst>
          </p:cNvPr>
          <p:cNvSpPr txBox="1">
            <a:spLocks/>
          </p:cNvSpPr>
          <p:nvPr/>
        </p:nvSpPr>
        <p:spPr>
          <a:xfrm>
            <a:off x="2339693" y="3215255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42A681F-D7DF-4E3F-A55E-ED6C138371B5}"/>
              </a:ext>
            </a:extLst>
          </p:cNvPr>
          <p:cNvSpPr txBox="1">
            <a:spLocks/>
          </p:cNvSpPr>
          <p:nvPr/>
        </p:nvSpPr>
        <p:spPr>
          <a:xfrm>
            <a:off x="2341064" y="2636727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0F7FF8F-45E3-438D-9AF4-2622977EE59D}"/>
              </a:ext>
            </a:extLst>
          </p:cNvPr>
          <p:cNvSpPr/>
          <p:nvPr/>
        </p:nvSpPr>
        <p:spPr>
          <a:xfrm>
            <a:off x="768580" y="2734732"/>
            <a:ext cx="3169596" cy="324418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581C451-DFAA-4BE6-882B-C9958C9CEEF7}"/>
              </a:ext>
            </a:extLst>
          </p:cNvPr>
          <p:cNvSpPr/>
          <p:nvPr/>
        </p:nvSpPr>
        <p:spPr>
          <a:xfrm>
            <a:off x="3938176" y="716995"/>
            <a:ext cx="6981358" cy="8136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B9652E9-BC10-4AF9-A94F-468233C1DD0E}"/>
              </a:ext>
            </a:extLst>
          </p:cNvPr>
          <p:cNvSpPr/>
          <p:nvPr/>
        </p:nvSpPr>
        <p:spPr>
          <a:xfrm>
            <a:off x="4279037" y="594804"/>
            <a:ext cx="6462944" cy="81366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F22F82E3-59A7-4BDF-AB78-017D30118CF2}"/>
              </a:ext>
            </a:extLst>
          </p:cNvPr>
          <p:cNvSpPr txBox="1">
            <a:spLocks/>
          </p:cNvSpPr>
          <p:nvPr/>
        </p:nvSpPr>
        <p:spPr>
          <a:xfrm>
            <a:off x="4448768" y="612629"/>
            <a:ext cx="6123482" cy="84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Convert public key </a:t>
            </a:r>
            <a:r>
              <a:rPr lang="en-US" sz="2000" dirty="0" err="1"/>
              <a:t>ke</a:t>
            </a:r>
            <a:r>
              <a:rPr lang="en-US" sz="2000" dirty="0"/>
              <a:t> binary dan </a:t>
            </a:r>
            <a:r>
              <a:rPr lang="en-US" sz="2000" dirty="0" err="1"/>
              <a:t>mempunyai</a:t>
            </a:r>
            <a:r>
              <a:rPr lang="en-US" sz="2000" dirty="0"/>
              <a:t> f+1 bits</a:t>
            </a:r>
            <a:endParaRPr lang="en-ID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605FE7-B51B-4FA5-807F-358585616088}"/>
              </a:ext>
            </a:extLst>
          </p:cNvPr>
          <p:cNvSpPr/>
          <p:nvPr/>
        </p:nvSpPr>
        <p:spPr>
          <a:xfrm>
            <a:off x="3018408" y="2679928"/>
            <a:ext cx="535404" cy="44239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98770A-F2F8-4E3E-AF9D-ADBF31F60D36}"/>
              </a:ext>
            </a:extLst>
          </p:cNvPr>
          <p:cNvCxnSpPr>
            <a:cxnSpLocks/>
          </p:cNvCxnSpPr>
          <p:nvPr/>
        </p:nvCxnSpPr>
        <p:spPr>
          <a:xfrm>
            <a:off x="3553812" y="2896941"/>
            <a:ext cx="1169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itle 1">
            <a:extLst>
              <a:ext uri="{FF2B5EF4-FFF2-40B4-BE49-F238E27FC236}">
                <a16:creationId xmlns:a16="http://schemas.microsoft.com/office/drawing/2014/main" id="{F7C935A3-422A-47BF-9DAA-6A63E9C59E96}"/>
              </a:ext>
            </a:extLst>
          </p:cNvPr>
          <p:cNvSpPr txBox="1">
            <a:spLocks/>
          </p:cNvSpPr>
          <p:nvPr/>
        </p:nvSpPr>
        <p:spPr>
          <a:xfrm>
            <a:off x="5024184" y="2069000"/>
            <a:ext cx="6222400" cy="271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F+1 = ~1024</a:t>
            </a:r>
          </a:p>
          <a:p>
            <a:r>
              <a:rPr lang="en-US" sz="2400" dirty="0"/>
              <a:t>Pk : 17579BF……</a:t>
            </a:r>
          </a:p>
          <a:p>
            <a:r>
              <a:rPr lang="en-US" sz="2400" dirty="0"/>
              <a:t>CODE PK : 1011101010111100110111111….. </a:t>
            </a:r>
            <a:endParaRPr lang="en-ID" sz="2400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1B9D406-1E9B-4B43-B5DC-4B59893FDA30}"/>
              </a:ext>
            </a:extLst>
          </p:cNvPr>
          <p:cNvCxnSpPr>
            <a:cxnSpLocks/>
          </p:cNvCxnSpPr>
          <p:nvPr/>
        </p:nvCxnSpPr>
        <p:spPr>
          <a:xfrm>
            <a:off x="3954991" y="2994832"/>
            <a:ext cx="311955" cy="2937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itle 1">
            <a:extLst>
              <a:ext uri="{FF2B5EF4-FFF2-40B4-BE49-F238E27FC236}">
                <a16:creationId xmlns:a16="http://schemas.microsoft.com/office/drawing/2014/main" id="{738BCBED-4875-4CB9-AD64-B134F8603B57}"/>
              </a:ext>
            </a:extLst>
          </p:cNvPr>
          <p:cNvSpPr txBox="1">
            <a:spLocks/>
          </p:cNvSpPr>
          <p:nvPr/>
        </p:nvSpPr>
        <p:spPr>
          <a:xfrm>
            <a:off x="3819199" y="5904836"/>
            <a:ext cx="4261445" cy="716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/>
              <a:t>Misal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meng-</a:t>
            </a:r>
            <a:r>
              <a:rPr lang="en-US" sz="1600" dirty="0" err="1"/>
              <a:t>insertkan</a:t>
            </a:r>
            <a:r>
              <a:rPr lang="en-US" sz="1600" dirty="0"/>
              <a:t> index </a:t>
            </a:r>
            <a:r>
              <a:rPr lang="en-US" sz="1600" dirty="0" err="1"/>
              <a:t>ke</a:t>
            </a:r>
            <a:r>
              <a:rPr lang="en-US" sz="1600" dirty="0"/>
              <a:t>-a </a:t>
            </a:r>
            <a:r>
              <a:rPr lang="en-US" sz="1600" dirty="0" err="1"/>
              <a:t>dari</a:t>
            </a:r>
            <a:r>
              <a:rPr lang="en-US" sz="1600" dirty="0"/>
              <a:t> block 1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97683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A8B9-8117-4CA8-8A82-A4346FBC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54111"/>
            <a:ext cx="2805642" cy="842927"/>
          </a:xfrm>
        </p:spPr>
        <p:txBody>
          <a:bodyPr>
            <a:normAutofit fontScale="90000"/>
          </a:bodyPr>
          <a:lstStyle/>
          <a:p>
            <a:r>
              <a:rPr lang="en-US" dirty="0"/>
              <a:t>ILUSTRASI PROSES INSERT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CD1207-C6A2-40A0-9ECE-79F5F31050FB}"/>
              </a:ext>
            </a:extLst>
          </p:cNvPr>
          <p:cNvSpPr/>
          <p:nvPr/>
        </p:nvSpPr>
        <p:spPr>
          <a:xfrm>
            <a:off x="1898389" y="2683275"/>
            <a:ext cx="1944209" cy="28344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CB26CA-164F-4AF0-A862-28FEAAC6939E}"/>
              </a:ext>
            </a:extLst>
          </p:cNvPr>
          <p:cNvCxnSpPr/>
          <p:nvPr/>
        </p:nvCxnSpPr>
        <p:spPr>
          <a:xfrm>
            <a:off x="1898389" y="3151573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64DC36-6058-47FB-884B-F262D31C8602}"/>
              </a:ext>
            </a:extLst>
          </p:cNvPr>
          <p:cNvCxnSpPr/>
          <p:nvPr/>
        </p:nvCxnSpPr>
        <p:spPr>
          <a:xfrm>
            <a:off x="1898388" y="3747856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59FD4-41A8-479B-9CD1-4036A963EC74}"/>
              </a:ext>
            </a:extLst>
          </p:cNvPr>
          <p:cNvCxnSpPr/>
          <p:nvPr/>
        </p:nvCxnSpPr>
        <p:spPr>
          <a:xfrm>
            <a:off x="1898387" y="4299751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0F984A-7016-45A7-9D02-645D1C366050}"/>
              </a:ext>
            </a:extLst>
          </p:cNvPr>
          <p:cNvCxnSpPr/>
          <p:nvPr/>
        </p:nvCxnSpPr>
        <p:spPr>
          <a:xfrm>
            <a:off x="1898386" y="4922667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A3BC0825-5072-46D9-824C-A1F35996DC07}"/>
              </a:ext>
            </a:extLst>
          </p:cNvPr>
          <p:cNvSpPr txBox="1">
            <a:spLocks/>
          </p:cNvSpPr>
          <p:nvPr/>
        </p:nvSpPr>
        <p:spPr>
          <a:xfrm>
            <a:off x="2428780" y="2069000"/>
            <a:ext cx="1037316" cy="716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Block 1</a:t>
            </a:r>
            <a:endParaRPr lang="en-ID" sz="16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FFB3706-A808-4E89-8DF1-59C089307ED4}"/>
              </a:ext>
            </a:extLst>
          </p:cNvPr>
          <p:cNvSpPr txBox="1">
            <a:spLocks/>
          </p:cNvSpPr>
          <p:nvPr/>
        </p:nvSpPr>
        <p:spPr>
          <a:xfrm>
            <a:off x="787154" y="2069000"/>
            <a:ext cx="718815" cy="610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Index</a:t>
            </a:r>
            <a:endParaRPr lang="en-ID" sz="16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2FD9932B-9601-442A-8D7F-AF7CAE90D6C6}"/>
              </a:ext>
            </a:extLst>
          </p:cNvPr>
          <p:cNvSpPr txBox="1">
            <a:spLocks/>
          </p:cNvSpPr>
          <p:nvPr/>
        </p:nvSpPr>
        <p:spPr>
          <a:xfrm>
            <a:off x="926311" y="2660852"/>
            <a:ext cx="391992" cy="52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</a:t>
            </a:r>
            <a:endParaRPr lang="en-ID" sz="16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525DD77-9AE2-4879-9651-0E3718BF27FE}"/>
              </a:ext>
            </a:extLst>
          </p:cNvPr>
          <p:cNvSpPr txBox="1">
            <a:spLocks/>
          </p:cNvSpPr>
          <p:nvPr/>
        </p:nvSpPr>
        <p:spPr>
          <a:xfrm>
            <a:off x="945416" y="3204089"/>
            <a:ext cx="391992" cy="52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B</a:t>
            </a:r>
            <a:endParaRPr lang="en-ID" sz="1600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D5ECC0BD-ACEF-40D5-A9D9-5E28A667CE57}"/>
              </a:ext>
            </a:extLst>
          </p:cNvPr>
          <p:cNvSpPr txBox="1">
            <a:spLocks/>
          </p:cNvSpPr>
          <p:nvPr/>
        </p:nvSpPr>
        <p:spPr>
          <a:xfrm>
            <a:off x="945416" y="3776488"/>
            <a:ext cx="391992" cy="52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C</a:t>
            </a:r>
            <a:endParaRPr lang="en-ID" sz="16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14DFF7A6-BF96-46DE-ADB7-BEB9F8EA75B1}"/>
              </a:ext>
            </a:extLst>
          </p:cNvPr>
          <p:cNvSpPr txBox="1">
            <a:spLocks/>
          </p:cNvSpPr>
          <p:nvPr/>
        </p:nvSpPr>
        <p:spPr>
          <a:xfrm rot="5400000">
            <a:off x="639411" y="4455869"/>
            <a:ext cx="1191934" cy="93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……</a:t>
            </a:r>
            <a:endParaRPr lang="en-ID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D00D75BA-EF31-4933-8D66-A420AE3D1F8B}"/>
              </a:ext>
            </a:extLst>
          </p:cNvPr>
          <p:cNvSpPr txBox="1">
            <a:spLocks/>
          </p:cNvSpPr>
          <p:nvPr/>
        </p:nvSpPr>
        <p:spPr>
          <a:xfrm>
            <a:off x="2339693" y="3777109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1B52E82E-6607-482A-87C3-32851D440432}"/>
              </a:ext>
            </a:extLst>
          </p:cNvPr>
          <p:cNvSpPr txBox="1">
            <a:spLocks/>
          </p:cNvSpPr>
          <p:nvPr/>
        </p:nvSpPr>
        <p:spPr>
          <a:xfrm>
            <a:off x="2339693" y="3215255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42A681F-D7DF-4E3F-A55E-ED6C138371B5}"/>
              </a:ext>
            </a:extLst>
          </p:cNvPr>
          <p:cNvSpPr txBox="1">
            <a:spLocks/>
          </p:cNvSpPr>
          <p:nvPr/>
        </p:nvSpPr>
        <p:spPr>
          <a:xfrm>
            <a:off x="2341064" y="2636727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0F7FF8F-45E3-438D-9AF4-2622977EE59D}"/>
              </a:ext>
            </a:extLst>
          </p:cNvPr>
          <p:cNvSpPr/>
          <p:nvPr/>
        </p:nvSpPr>
        <p:spPr>
          <a:xfrm>
            <a:off x="768580" y="2734732"/>
            <a:ext cx="3169596" cy="324418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581C451-DFAA-4BE6-882B-C9958C9CEEF7}"/>
              </a:ext>
            </a:extLst>
          </p:cNvPr>
          <p:cNvSpPr/>
          <p:nvPr/>
        </p:nvSpPr>
        <p:spPr>
          <a:xfrm>
            <a:off x="3938176" y="716995"/>
            <a:ext cx="6981358" cy="8136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B9652E9-BC10-4AF9-A94F-468233C1DD0E}"/>
              </a:ext>
            </a:extLst>
          </p:cNvPr>
          <p:cNvSpPr/>
          <p:nvPr/>
        </p:nvSpPr>
        <p:spPr>
          <a:xfrm>
            <a:off x="4279037" y="594804"/>
            <a:ext cx="6462944" cy="81366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F22F82E3-59A7-4BDF-AB78-017D30118CF2}"/>
              </a:ext>
            </a:extLst>
          </p:cNvPr>
          <p:cNvSpPr txBox="1">
            <a:spLocks/>
          </p:cNvSpPr>
          <p:nvPr/>
        </p:nvSpPr>
        <p:spPr>
          <a:xfrm>
            <a:off x="4448768" y="612629"/>
            <a:ext cx="6123482" cy="84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Setiap</a:t>
            </a:r>
            <a:r>
              <a:rPr lang="en-US" sz="2000" dirty="0"/>
              <a:t> “a” bit </a:t>
            </a:r>
            <a:r>
              <a:rPr lang="en-US" sz="2000" dirty="0" err="1"/>
              <a:t>digabungkan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union bit</a:t>
            </a:r>
            <a:endParaRPr lang="en-ID" sz="20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12555B3-DC1E-49CB-9D8B-28DA8248B332}"/>
              </a:ext>
            </a:extLst>
          </p:cNvPr>
          <p:cNvCxnSpPr>
            <a:cxnSpLocks/>
          </p:cNvCxnSpPr>
          <p:nvPr/>
        </p:nvCxnSpPr>
        <p:spPr>
          <a:xfrm rot="5400000">
            <a:off x="2442559" y="4452424"/>
            <a:ext cx="299123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Title 1">
            <a:extLst>
              <a:ext uri="{FF2B5EF4-FFF2-40B4-BE49-F238E27FC236}">
                <a16:creationId xmlns:a16="http://schemas.microsoft.com/office/drawing/2014/main" id="{A80BD8EE-DE6A-4638-9D46-3550BD187746}"/>
              </a:ext>
            </a:extLst>
          </p:cNvPr>
          <p:cNvSpPr txBox="1">
            <a:spLocks/>
          </p:cNvSpPr>
          <p:nvPr/>
        </p:nvSpPr>
        <p:spPr>
          <a:xfrm>
            <a:off x="3819199" y="5904836"/>
            <a:ext cx="4261445" cy="716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/>
              <a:t>Misal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meng-</a:t>
            </a:r>
            <a:r>
              <a:rPr lang="en-US" sz="1600" dirty="0" err="1"/>
              <a:t>insertkan</a:t>
            </a:r>
            <a:r>
              <a:rPr lang="en-US" sz="1600" dirty="0"/>
              <a:t> index </a:t>
            </a:r>
            <a:r>
              <a:rPr lang="en-US" sz="1600" dirty="0" err="1"/>
              <a:t>ke</a:t>
            </a:r>
            <a:r>
              <a:rPr lang="en-US" sz="1600" dirty="0"/>
              <a:t>-a </a:t>
            </a:r>
            <a:r>
              <a:rPr lang="en-US" sz="1600" dirty="0" err="1"/>
              <a:t>dari</a:t>
            </a:r>
            <a:r>
              <a:rPr lang="en-US" sz="1600" dirty="0"/>
              <a:t> block 1</a:t>
            </a:r>
            <a:endParaRPr lang="en-ID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605FE7-B51B-4FA5-807F-358585616088}"/>
              </a:ext>
            </a:extLst>
          </p:cNvPr>
          <p:cNvSpPr/>
          <p:nvPr/>
        </p:nvSpPr>
        <p:spPr>
          <a:xfrm>
            <a:off x="3018408" y="2679928"/>
            <a:ext cx="535404" cy="44239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98770A-F2F8-4E3E-AF9D-ADBF31F60D36}"/>
              </a:ext>
            </a:extLst>
          </p:cNvPr>
          <p:cNvCxnSpPr>
            <a:cxnSpLocks/>
          </p:cNvCxnSpPr>
          <p:nvPr/>
        </p:nvCxnSpPr>
        <p:spPr>
          <a:xfrm>
            <a:off x="3553812" y="2896941"/>
            <a:ext cx="1169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itle 1">
            <a:extLst>
              <a:ext uri="{FF2B5EF4-FFF2-40B4-BE49-F238E27FC236}">
                <a16:creationId xmlns:a16="http://schemas.microsoft.com/office/drawing/2014/main" id="{F7C935A3-422A-47BF-9DAA-6A63E9C59E96}"/>
              </a:ext>
            </a:extLst>
          </p:cNvPr>
          <p:cNvSpPr txBox="1">
            <a:spLocks/>
          </p:cNvSpPr>
          <p:nvPr/>
        </p:nvSpPr>
        <p:spPr>
          <a:xfrm>
            <a:off x="4818498" y="1950709"/>
            <a:ext cx="4972650" cy="1133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F+1 = ~1024</a:t>
            </a:r>
          </a:p>
          <a:p>
            <a:r>
              <a:rPr lang="en-US" sz="1800" dirty="0"/>
              <a:t>Pk : 17579BF……</a:t>
            </a:r>
          </a:p>
          <a:p>
            <a:r>
              <a:rPr lang="en-US" sz="1800" dirty="0"/>
              <a:t>CODE PK : 1011101010111100110111111 ….. </a:t>
            </a:r>
            <a:endParaRPr lang="en-ID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AC2B3E-593D-4A09-9BBA-FC2E9A8CD755}"/>
              </a:ext>
            </a:extLst>
          </p:cNvPr>
          <p:cNvSpPr/>
          <p:nvPr/>
        </p:nvSpPr>
        <p:spPr>
          <a:xfrm>
            <a:off x="4725879" y="3600897"/>
            <a:ext cx="5849327" cy="62156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9DC27B-D64A-4148-9041-4F7F14D24524}"/>
              </a:ext>
            </a:extLst>
          </p:cNvPr>
          <p:cNvCxnSpPr/>
          <p:nvPr/>
        </p:nvCxnSpPr>
        <p:spPr>
          <a:xfrm>
            <a:off x="5853343" y="3589500"/>
            <a:ext cx="0" cy="6319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C3ED4A-4DA7-4767-A0AD-669AA93E3F8F}"/>
              </a:ext>
            </a:extLst>
          </p:cNvPr>
          <p:cNvCxnSpPr/>
          <p:nvPr/>
        </p:nvCxnSpPr>
        <p:spPr>
          <a:xfrm>
            <a:off x="6927542" y="3589500"/>
            <a:ext cx="0" cy="6329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DF0C2A-A26C-4A47-A23E-04D3AA4C17D0}"/>
              </a:ext>
            </a:extLst>
          </p:cNvPr>
          <p:cNvCxnSpPr/>
          <p:nvPr/>
        </p:nvCxnSpPr>
        <p:spPr>
          <a:xfrm>
            <a:off x="8106999" y="3600897"/>
            <a:ext cx="0" cy="620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B3BAB5-30E2-4DAA-88A0-8D6B2DD75E52}"/>
              </a:ext>
            </a:extLst>
          </p:cNvPr>
          <p:cNvCxnSpPr/>
          <p:nvPr/>
        </p:nvCxnSpPr>
        <p:spPr>
          <a:xfrm>
            <a:off x="9324512" y="3609877"/>
            <a:ext cx="0" cy="620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AE00F1-A196-42C3-B6CB-4B89881AB468}"/>
              </a:ext>
            </a:extLst>
          </p:cNvPr>
          <p:cNvSpPr txBox="1"/>
          <p:nvPr/>
        </p:nvSpPr>
        <p:spPr>
          <a:xfrm>
            <a:off x="4837495" y="3715602"/>
            <a:ext cx="904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10111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FE75DA-BFAB-4CCF-95BE-6F837509E91F}"/>
              </a:ext>
            </a:extLst>
          </p:cNvPr>
          <p:cNvSpPr txBox="1"/>
          <p:nvPr/>
        </p:nvSpPr>
        <p:spPr>
          <a:xfrm>
            <a:off x="5949922" y="3735505"/>
            <a:ext cx="87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/>
              <a:t>01010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050E93-B881-437A-9B8B-E71C036E5FB1}"/>
              </a:ext>
            </a:extLst>
          </p:cNvPr>
          <p:cNvSpPr txBox="1"/>
          <p:nvPr/>
        </p:nvSpPr>
        <p:spPr>
          <a:xfrm>
            <a:off x="7098762" y="3726525"/>
            <a:ext cx="873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11110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658CF3-7AE0-4B5E-AF43-0670F622E71A}"/>
              </a:ext>
            </a:extLst>
          </p:cNvPr>
          <p:cNvSpPr txBox="1"/>
          <p:nvPr/>
        </p:nvSpPr>
        <p:spPr>
          <a:xfrm>
            <a:off x="8278218" y="3724936"/>
            <a:ext cx="873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/>
              <a:t>01101</a:t>
            </a:r>
            <a:endParaRPr lang="en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FEC6BB-234E-4CCE-A6A8-38888E1EB2B5}"/>
              </a:ext>
            </a:extLst>
          </p:cNvPr>
          <p:cNvSpPr txBox="1"/>
          <p:nvPr/>
        </p:nvSpPr>
        <p:spPr>
          <a:xfrm>
            <a:off x="9515790" y="3749755"/>
            <a:ext cx="82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11111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01FA9D-C145-45C3-AB4E-39C3491AA75D}"/>
              </a:ext>
            </a:extLst>
          </p:cNvPr>
          <p:cNvSpPr txBox="1"/>
          <p:nvPr/>
        </p:nvSpPr>
        <p:spPr>
          <a:xfrm>
            <a:off x="10617028" y="3666465"/>
            <a:ext cx="56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…..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0F0482-6C53-48E3-970B-EDD5FBBEA813}"/>
              </a:ext>
            </a:extLst>
          </p:cNvPr>
          <p:cNvSpPr txBox="1"/>
          <p:nvPr/>
        </p:nvSpPr>
        <p:spPr>
          <a:xfrm>
            <a:off x="4691849" y="3200867"/>
            <a:ext cx="71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= 5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778BE3-ED2E-44D4-B7FD-D057846F245E}"/>
                  </a:ext>
                </a:extLst>
              </p:cNvPr>
              <p:cNvSpPr txBox="1"/>
              <p:nvPr/>
            </p:nvSpPr>
            <p:spPr>
              <a:xfrm>
                <a:off x="5100174" y="4302564"/>
                <a:ext cx="474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778BE3-ED2E-44D4-B7FD-D057846F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174" y="4302564"/>
                <a:ext cx="4742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9070F50E-F802-474D-AC43-095050E4A292}"/>
              </a:ext>
            </a:extLst>
          </p:cNvPr>
          <p:cNvSpPr txBox="1"/>
          <p:nvPr/>
        </p:nvSpPr>
        <p:spPr>
          <a:xfrm>
            <a:off x="10647848" y="4267758"/>
            <a:ext cx="56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…..</a:t>
            </a:r>
            <a:endParaRPr lang="en-ID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1487DF0-F447-452C-B1C4-C74654511F25}"/>
              </a:ext>
            </a:extLst>
          </p:cNvPr>
          <p:cNvSpPr/>
          <p:nvPr/>
        </p:nvSpPr>
        <p:spPr>
          <a:xfrm>
            <a:off x="4860987" y="2605539"/>
            <a:ext cx="4654803" cy="33407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12047C9-8E82-42CF-A461-DC1F7365E8D9}"/>
              </a:ext>
            </a:extLst>
          </p:cNvPr>
          <p:cNvCxnSpPr>
            <a:cxnSpLocks/>
          </p:cNvCxnSpPr>
          <p:nvPr/>
        </p:nvCxnSpPr>
        <p:spPr>
          <a:xfrm>
            <a:off x="6778625" y="2956806"/>
            <a:ext cx="0" cy="65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326BFA9-FD37-4AF4-A998-9E43A724D73D}"/>
                  </a:ext>
                </a:extLst>
              </p:cNvPr>
              <p:cNvSpPr txBox="1"/>
              <p:nvPr/>
            </p:nvSpPr>
            <p:spPr>
              <a:xfrm>
                <a:off x="6174178" y="4320384"/>
                <a:ext cx="474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326BFA9-FD37-4AF4-A998-9E43A724D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178" y="4320384"/>
                <a:ext cx="4742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5DCA7B-C151-4DDD-ACDC-DF58B54C0B71}"/>
                  </a:ext>
                </a:extLst>
              </p:cNvPr>
              <p:cNvSpPr txBox="1"/>
              <p:nvPr/>
            </p:nvSpPr>
            <p:spPr>
              <a:xfrm>
                <a:off x="7242717" y="4294024"/>
                <a:ext cx="474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5DCA7B-C151-4DDD-ACDC-DF58B54C0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717" y="4294024"/>
                <a:ext cx="4742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49FF2B5-2C5D-4138-ACB2-016AC25F2E51}"/>
                  </a:ext>
                </a:extLst>
              </p:cNvPr>
              <p:cNvSpPr txBox="1"/>
              <p:nvPr/>
            </p:nvSpPr>
            <p:spPr>
              <a:xfrm>
                <a:off x="8411846" y="4320704"/>
                <a:ext cx="474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49FF2B5-2C5D-4138-ACB2-016AC25F2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846" y="4320704"/>
                <a:ext cx="4742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78915CE-E668-411C-82DC-315F124CF38F}"/>
                  </a:ext>
                </a:extLst>
              </p:cNvPr>
              <p:cNvSpPr txBox="1"/>
              <p:nvPr/>
            </p:nvSpPr>
            <p:spPr>
              <a:xfrm>
                <a:off x="9690969" y="4302564"/>
                <a:ext cx="474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78915CE-E668-411C-82DC-315F124CF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969" y="4302564"/>
                <a:ext cx="4742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10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A8B9-8117-4CA8-8A82-A4346FBC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54111"/>
            <a:ext cx="2805642" cy="842927"/>
          </a:xfrm>
        </p:spPr>
        <p:txBody>
          <a:bodyPr>
            <a:normAutofit fontScale="90000"/>
          </a:bodyPr>
          <a:lstStyle/>
          <a:p>
            <a:r>
              <a:rPr lang="en-US" dirty="0"/>
              <a:t>ILUSTRASI PROSES INSERT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CD1207-C6A2-40A0-9ECE-79F5F31050FB}"/>
              </a:ext>
            </a:extLst>
          </p:cNvPr>
          <p:cNvSpPr/>
          <p:nvPr/>
        </p:nvSpPr>
        <p:spPr>
          <a:xfrm>
            <a:off x="1898389" y="2683275"/>
            <a:ext cx="1944209" cy="28344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CB26CA-164F-4AF0-A862-28FEAAC6939E}"/>
              </a:ext>
            </a:extLst>
          </p:cNvPr>
          <p:cNvCxnSpPr/>
          <p:nvPr/>
        </p:nvCxnSpPr>
        <p:spPr>
          <a:xfrm>
            <a:off x="1898389" y="3151573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64DC36-6058-47FB-884B-F262D31C8602}"/>
              </a:ext>
            </a:extLst>
          </p:cNvPr>
          <p:cNvCxnSpPr/>
          <p:nvPr/>
        </p:nvCxnSpPr>
        <p:spPr>
          <a:xfrm>
            <a:off x="1898388" y="3747856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59FD4-41A8-479B-9CD1-4036A963EC74}"/>
              </a:ext>
            </a:extLst>
          </p:cNvPr>
          <p:cNvCxnSpPr/>
          <p:nvPr/>
        </p:nvCxnSpPr>
        <p:spPr>
          <a:xfrm>
            <a:off x="1898387" y="4299751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0F984A-7016-45A7-9D02-645D1C366050}"/>
              </a:ext>
            </a:extLst>
          </p:cNvPr>
          <p:cNvCxnSpPr/>
          <p:nvPr/>
        </p:nvCxnSpPr>
        <p:spPr>
          <a:xfrm>
            <a:off x="1898386" y="4922667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A3BC0825-5072-46D9-824C-A1F35996DC07}"/>
              </a:ext>
            </a:extLst>
          </p:cNvPr>
          <p:cNvSpPr txBox="1">
            <a:spLocks/>
          </p:cNvSpPr>
          <p:nvPr/>
        </p:nvSpPr>
        <p:spPr>
          <a:xfrm>
            <a:off x="2428780" y="2069000"/>
            <a:ext cx="1037316" cy="716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Block 1</a:t>
            </a:r>
            <a:endParaRPr lang="en-ID" sz="16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FFB3706-A808-4E89-8DF1-59C089307ED4}"/>
              </a:ext>
            </a:extLst>
          </p:cNvPr>
          <p:cNvSpPr txBox="1">
            <a:spLocks/>
          </p:cNvSpPr>
          <p:nvPr/>
        </p:nvSpPr>
        <p:spPr>
          <a:xfrm>
            <a:off x="787154" y="2069000"/>
            <a:ext cx="718815" cy="610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Index</a:t>
            </a:r>
            <a:endParaRPr lang="en-ID" sz="16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2FD9932B-9601-442A-8D7F-AF7CAE90D6C6}"/>
              </a:ext>
            </a:extLst>
          </p:cNvPr>
          <p:cNvSpPr txBox="1">
            <a:spLocks/>
          </p:cNvSpPr>
          <p:nvPr/>
        </p:nvSpPr>
        <p:spPr>
          <a:xfrm>
            <a:off x="926311" y="2660852"/>
            <a:ext cx="391992" cy="52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</a:t>
            </a:r>
            <a:endParaRPr lang="en-ID" sz="16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525DD77-9AE2-4879-9651-0E3718BF27FE}"/>
              </a:ext>
            </a:extLst>
          </p:cNvPr>
          <p:cNvSpPr txBox="1">
            <a:spLocks/>
          </p:cNvSpPr>
          <p:nvPr/>
        </p:nvSpPr>
        <p:spPr>
          <a:xfrm>
            <a:off x="945416" y="3204089"/>
            <a:ext cx="391992" cy="52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B</a:t>
            </a:r>
            <a:endParaRPr lang="en-ID" sz="1600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D5ECC0BD-ACEF-40D5-A9D9-5E28A667CE57}"/>
              </a:ext>
            </a:extLst>
          </p:cNvPr>
          <p:cNvSpPr txBox="1">
            <a:spLocks/>
          </p:cNvSpPr>
          <p:nvPr/>
        </p:nvSpPr>
        <p:spPr>
          <a:xfrm>
            <a:off x="945416" y="3776488"/>
            <a:ext cx="391992" cy="52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C</a:t>
            </a:r>
            <a:endParaRPr lang="en-ID" sz="16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14DFF7A6-BF96-46DE-ADB7-BEB9F8EA75B1}"/>
              </a:ext>
            </a:extLst>
          </p:cNvPr>
          <p:cNvSpPr txBox="1">
            <a:spLocks/>
          </p:cNvSpPr>
          <p:nvPr/>
        </p:nvSpPr>
        <p:spPr>
          <a:xfrm rot="5400000">
            <a:off x="639411" y="4455869"/>
            <a:ext cx="1191934" cy="93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……</a:t>
            </a:r>
            <a:endParaRPr lang="en-ID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D00D75BA-EF31-4933-8D66-A420AE3D1F8B}"/>
              </a:ext>
            </a:extLst>
          </p:cNvPr>
          <p:cNvSpPr txBox="1">
            <a:spLocks/>
          </p:cNvSpPr>
          <p:nvPr/>
        </p:nvSpPr>
        <p:spPr>
          <a:xfrm>
            <a:off x="2339693" y="3777109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1B52E82E-6607-482A-87C3-32851D440432}"/>
              </a:ext>
            </a:extLst>
          </p:cNvPr>
          <p:cNvSpPr txBox="1">
            <a:spLocks/>
          </p:cNvSpPr>
          <p:nvPr/>
        </p:nvSpPr>
        <p:spPr>
          <a:xfrm>
            <a:off x="2339693" y="3215255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42A681F-D7DF-4E3F-A55E-ED6C138371B5}"/>
              </a:ext>
            </a:extLst>
          </p:cNvPr>
          <p:cNvSpPr txBox="1">
            <a:spLocks/>
          </p:cNvSpPr>
          <p:nvPr/>
        </p:nvSpPr>
        <p:spPr>
          <a:xfrm>
            <a:off x="2341064" y="2636727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0F7FF8F-45E3-438D-9AF4-2622977EE59D}"/>
              </a:ext>
            </a:extLst>
          </p:cNvPr>
          <p:cNvSpPr/>
          <p:nvPr/>
        </p:nvSpPr>
        <p:spPr>
          <a:xfrm>
            <a:off x="768580" y="2734732"/>
            <a:ext cx="3169596" cy="324418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581C451-DFAA-4BE6-882B-C9958C9CEEF7}"/>
              </a:ext>
            </a:extLst>
          </p:cNvPr>
          <p:cNvSpPr/>
          <p:nvPr/>
        </p:nvSpPr>
        <p:spPr>
          <a:xfrm>
            <a:off x="3938176" y="716995"/>
            <a:ext cx="6981358" cy="8136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B9652E9-BC10-4AF9-A94F-468233C1DD0E}"/>
              </a:ext>
            </a:extLst>
          </p:cNvPr>
          <p:cNvSpPr/>
          <p:nvPr/>
        </p:nvSpPr>
        <p:spPr>
          <a:xfrm>
            <a:off x="4279037" y="594804"/>
            <a:ext cx="6462944" cy="81366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F22F82E3-59A7-4BDF-AB78-017D30118CF2}"/>
              </a:ext>
            </a:extLst>
          </p:cNvPr>
          <p:cNvSpPr txBox="1">
            <a:spLocks/>
          </p:cNvSpPr>
          <p:nvPr/>
        </p:nvSpPr>
        <p:spPr>
          <a:xfrm>
            <a:off x="4448768" y="612629"/>
            <a:ext cx="6123482" cy="84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Setiap</a:t>
            </a:r>
            <a:r>
              <a:rPr lang="en-US" sz="2000" dirty="0"/>
              <a:t> “a” bit </a:t>
            </a:r>
            <a:r>
              <a:rPr lang="en-US" sz="2000" dirty="0" err="1"/>
              <a:t>digabungkan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union bit</a:t>
            </a:r>
            <a:endParaRPr lang="en-ID" sz="20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12555B3-DC1E-49CB-9D8B-28DA8248B332}"/>
              </a:ext>
            </a:extLst>
          </p:cNvPr>
          <p:cNvCxnSpPr>
            <a:cxnSpLocks/>
          </p:cNvCxnSpPr>
          <p:nvPr/>
        </p:nvCxnSpPr>
        <p:spPr>
          <a:xfrm rot="5400000">
            <a:off x="2442559" y="4452424"/>
            <a:ext cx="299123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Title 1">
            <a:extLst>
              <a:ext uri="{FF2B5EF4-FFF2-40B4-BE49-F238E27FC236}">
                <a16:creationId xmlns:a16="http://schemas.microsoft.com/office/drawing/2014/main" id="{A80BD8EE-DE6A-4638-9D46-3550BD187746}"/>
              </a:ext>
            </a:extLst>
          </p:cNvPr>
          <p:cNvSpPr txBox="1">
            <a:spLocks/>
          </p:cNvSpPr>
          <p:nvPr/>
        </p:nvSpPr>
        <p:spPr>
          <a:xfrm>
            <a:off x="2149838" y="5933362"/>
            <a:ext cx="4261445" cy="716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/>
              <a:t>Misal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meng-</a:t>
            </a:r>
            <a:r>
              <a:rPr lang="en-US" sz="1600" dirty="0" err="1"/>
              <a:t>insertkan</a:t>
            </a:r>
            <a:r>
              <a:rPr lang="en-US" sz="1600" dirty="0"/>
              <a:t> index </a:t>
            </a:r>
            <a:r>
              <a:rPr lang="en-US" sz="1600" dirty="0" err="1"/>
              <a:t>ke</a:t>
            </a:r>
            <a:r>
              <a:rPr lang="en-US" sz="1600" dirty="0"/>
              <a:t>-a </a:t>
            </a:r>
            <a:r>
              <a:rPr lang="en-US" sz="1600" dirty="0" err="1"/>
              <a:t>dari</a:t>
            </a:r>
            <a:r>
              <a:rPr lang="en-US" sz="1600" dirty="0"/>
              <a:t> block 1</a:t>
            </a:r>
            <a:endParaRPr lang="en-ID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605FE7-B51B-4FA5-807F-358585616088}"/>
              </a:ext>
            </a:extLst>
          </p:cNvPr>
          <p:cNvSpPr/>
          <p:nvPr/>
        </p:nvSpPr>
        <p:spPr>
          <a:xfrm>
            <a:off x="3018408" y="2679928"/>
            <a:ext cx="535404" cy="44239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98770A-F2F8-4E3E-AF9D-ADBF31F60D36}"/>
              </a:ext>
            </a:extLst>
          </p:cNvPr>
          <p:cNvCxnSpPr>
            <a:cxnSpLocks/>
          </p:cNvCxnSpPr>
          <p:nvPr/>
        </p:nvCxnSpPr>
        <p:spPr>
          <a:xfrm>
            <a:off x="3553812" y="2896941"/>
            <a:ext cx="1169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itle 1">
            <a:extLst>
              <a:ext uri="{FF2B5EF4-FFF2-40B4-BE49-F238E27FC236}">
                <a16:creationId xmlns:a16="http://schemas.microsoft.com/office/drawing/2014/main" id="{F7C935A3-422A-47BF-9DAA-6A63E9C59E96}"/>
              </a:ext>
            </a:extLst>
          </p:cNvPr>
          <p:cNvSpPr txBox="1">
            <a:spLocks/>
          </p:cNvSpPr>
          <p:nvPr/>
        </p:nvSpPr>
        <p:spPr>
          <a:xfrm>
            <a:off x="4818498" y="1950709"/>
            <a:ext cx="4972650" cy="1133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F+1 = ~1024</a:t>
            </a:r>
          </a:p>
          <a:p>
            <a:r>
              <a:rPr lang="en-US" sz="1800" dirty="0"/>
              <a:t>Pk : 17579BF……</a:t>
            </a:r>
          </a:p>
          <a:p>
            <a:r>
              <a:rPr lang="en-US" sz="1800" dirty="0"/>
              <a:t>CODE PK : 1011101010111100110111111 ….. </a:t>
            </a:r>
            <a:endParaRPr lang="en-ID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AC2B3E-593D-4A09-9BBA-FC2E9A8CD755}"/>
              </a:ext>
            </a:extLst>
          </p:cNvPr>
          <p:cNvSpPr/>
          <p:nvPr/>
        </p:nvSpPr>
        <p:spPr>
          <a:xfrm>
            <a:off x="4725879" y="3600897"/>
            <a:ext cx="5849327" cy="62156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9DC27B-D64A-4148-9041-4F7F14D24524}"/>
              </a:ext>
            </a:extLst>
          </p:cNvPr>
          <p:cNvCxnSpPr/>
          <p:nvPr/>
        </p:nvCxnSpPr>
        <p:spPr>
          <a:xfrm>
            <a:off x="5853343" y="3589500"/>
            <a:ext cx="0" cy="6319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C3ED4A-4DA7-4767-A0AD-669AA93E3F8F}"/>
              </a:ext>
            </a:extLst>
          </p:cNvPr>
          <p:cNvCxnSpPr/>
          <p:nvPr/>
        </p:nvCxnSpPr>
        <p:spPr>
          <a:xfrm>
            <a:off x="6927542" y="3589500"/>
            <a:ext cx="0" cy="6329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DF0C2A-A26C-4A47-A23E-04D3AA4C17D0}"/>
              </a:ext>
            </a:extLst>
          </p:cNvPr>
          <p:cNvCxnSpPr/>
          <p:nvPr/>
        </p:nvCxnSpPr>
        <p:spPr>
          <a:xfrm>
            <a:off x="8106999" y="3600897"/>
            <a:ext cx="0" cy="620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B3BAB5-30E2-4DAA-88A0-8D6B2DD75E52}"/>
              </a:ext>
            </a:extLst>
          </p:cNvPr>
          <p:cNvCxnSpPr/>
          <p:nvPr/>
        </p:nvCxnSpPr>
        <p:spPr>
          <a:xfrm>
            <a:off x="9324512" y="3609877"/>
            <a:ext cx="0" cy="620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AE00F1-A196-42C3-B6CB-4B89881AB468}"/>
              </a:ext>
            </a:extLst>
          </p:cNvPr>
          <p:cNvSpPr txBox="1"/>
          <p:nvPr/>
        </p:nvSpPr>
        <p:spPr>
          <a:xfrm>
            <a:off x="4837495" y="3715602"/>
            <a:ext cx="904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10111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FE75DA-BFAB-4CCF-95BE-6F837509E91F}"/>
              </a:ext>
            </a:extLst>
          </p:cNvPr>
          <p:cNvSpPr txBox="1"/>
          <p:nvPr/>
        </p:nvSpPr>
        <p:spPr>
          <a:xfrm>
            <a:off x="5949922" y="3735505"/>
            <a:ext cx="87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/>
              <a:t>01010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050E93-B881-437A-9B8B-E71C036E5FB1}"/>
              </a:ext>
            </a:extLst>
          </p:cNvPr>
          <p:cNvSpPr txBox="1"/>
          <p:nvPr/>
        </p:nvSpPr>
        <p:spPr>
          <a:xfrm>
            <a:off x="7098762" y="3726525"/>
            <a:ext cx="873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11110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658CF3-7AE0-4B5E-AF43-0670F622E71A}"/>
              </a:ext>
            </a:extLst>
          </p:cNvPr>
          <p:cNvSpPr txBox="1"/>
          <p:nvPr/>
        </p:nvSpPr>
        <p:spPr>
          <a:xfrm>
            <a:off x="8278218" y="3724936"/>
            <a:ext cx="873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/>
              <a:t>01101</a:t>
            </a:r>
            <a:endParaRPr lang="en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FEC6BB-234E-4CCE-A6A8-38888E1EB2B5}"/>
              </a:ext>
            </a:extLst>
          </p:cNvPr>
          <p:cNvSpPr txBox="1"/>
          <p:nvPr/>
        </p:nvSpPr>
        <p:spPr>
          <a:xfrm>
            <a:off x="9515790" y="3749755"/>
            <a:ext cx="82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11111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01FA9D-C145-45C3-AB4E-39C3491AA75D}"/>
              </a:ext>
            </a:extLst>
          </p:cNvPr>
          <p:cNvSpPr txBox="1"/>
          <p:nvPr/>
        </p:nvSpPr>
        <p:spPr>
          <a:xfrm>
            <a:off x="10617028" y="3666465"/>
            <a:ext cx="56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…..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0F0482-6C53-48E3-970B-EDD5FBBEA813}"/>
              </a:ext>
            </a:extLst>
          </p:cNvPr>
          <p:cNvSpPr txBox="1"/>
          <p:nvPr/>
        </p:nvSpPr>
        <p:spPr>
          <a:xfrm>
            <a:off x="4691849" y="3200867"/>
            <a:ext cx="71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= 5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778BE3-ED2E-44D4-B7FD-D057846F245E}"/>
                  </a:ext>
                </a:extLst>
              </p:cNvPr>
              <p:cNvSpPr txBox="1"/>
              <p:nvPr/>
            </p:nvSpPr>
            <p:spPr>
              <a:xfrm>
                <a:off x="5100174" y="4302564"/>
                <a:ext cx="474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778BE3-ED2E-44D4-B7FD-D057846F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174" y="4302564"/>
                <a:ext cx="4742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9070F50E-F802-474D-AC43-095050E4A292}"/>
              </a:ext>
            </a:extLst>
          </p:cNvPr>
          <p:cNvSpPr txBox="1"/>
          <p:nvPr/>
        </p:nvSpPr>
        <p:spPr>
          <a:xfrm>
            <a:off x="10647848" y="4267758"/>
            <a:ext cx="56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…..</a:t>
            </a:r>
            <a:endParaRPr lang="en-ID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1487DF0-F447-452C-B1C4-C74654511F25}"/>
              </a:ext>
            </a:extLst>
          </p:cNvPr>
          <p:cNvSpPr/>
          <p:nvPr/>
        </p:nvSpPr>
        <p:spPr>
          <a:xfrm>
            <a:off x="4860987" y="2605539"/>
            <a:ext cx="4654803" cy="33407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12047C9-8E82-42CF-A461-DC1F7365E8D9}"/>
              </a:ext>
            </a:extLst>
          </p:cNvPr>
          <p:cNvCxnSpPr>
            <a:cxnSpLocks/>
          </p:cNvCxnSpPr>
          <p:nvPr/>
        </p:nvCxnSpPr>
        <p:spPr>
          <a:xfrm>
            <a:off x="6778625" y="2956806"/>
            <a:ext cx="0" cy="65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326BFA9-FD37-4AF4-A998-9E43A724D73D}"/>
                  </a:ext>
                </a:extLst>
              </p:cNvPr>
              <p:cNvSpPr txBox="1"/>
              <p:nvPr/>
            </p:nvSpPr>
            <p:spPr>
              <a:xfrm>
                <a:off x="6174178" y="4320384"/>
                <a:ext cx="474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326BFA9-FD37-4AF4-A998-9E43A724D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178" y="4320384"/>
                <a:ext cx="4742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5DCA7B-C151-4DDD-ACDC-DF58B54C0B71}"/>
                  </a:ext>
                </a:extLst>
              </p:cNvPr>
              <p:cNvSpPr txBox="1"/>
              <p:nvPr/>
            </p:nvSpPr>
            <p:spPr>
              <a:xfrm>
                <a:off x="7242717" y="4294024"/>
                <a:ext cx="474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5DCA7B-C151-4DDD-ACDC-DF58B54C0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717" y="4294024"/>
                <a:ext cx="4742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49FF2B5-2C5D-4138-ACB2-016AC25F2E51}"/>
                  </a:ext>
                </a:extLst>
              </p:cNvPr>
              <p:cNvSpPr txBox="1"/>
              <p:nvPr/>
            </p:nvSpPr>
            <p:spPr>
              <a:xfrm>
                <a:off x="8411846" y="4320704"/>
                <a:ext cx="474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49FF2B5-2C5D-4138-ACB2-016AC25F2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846" y="4320704"/>
                <a:ext cx="4742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78915CE-E668-411C-82DC-315F124CF38F}"/>
                  </a:ext>
                </a:extLst>
              </p:cNvPr>
              <p:cNvSpPr txBox="1"/>
              <p:nvPr/>
            </p:nvSpPr>
            <p:spPr>
              <a:xfrm>
                <a:off x="9690969" y="4302564"/>
                <a:ext cx="474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78915CE-E668-411C-82DC-315F124CF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969" y="4302564"/>
                <a:ext cx="4742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4C53224-A041-48C1-946D-88EBFC5A2A33}"/>
              </a:ext>
            </a:extLst>
          </p:cNvPr>
          <p:cNvSpPr/>
          <p:nvPr/>
        </p:nvSpPr>
        <p:spPr>
          <a:xfrm>
            <a:off x="5024198" y="4344807"/>
            <a:ext cx="6165601" cy="33407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1712A21-2203-49BC-B580-87C333B43577}"/>
              </a:ext>
            </a:extLst>
          </p:cNvPr>
          <p:cNvCxnSpPr>
            <a:cxnSpLocks/>
          </p:cNvCxnSpPr>
          <p:nvPr/>
        </p:nvCxnSpPr>
        <p:spPr>
          <a:xfrm>
            <a:off x="5072202" y="4678884"/>
            <a:ext cx="586615" cy="519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AAE9F-D241-4F0B-A7CF-24C937205A10}"/>
                  </a:ext>
                </a:extLst>
              </p:cNvPr>
              <p:cNvSpPr txBox="1"/>
              <p:nvPr/>
            </p:nvSpPr>
            <p:spPr>
              <a:xfrm>
                <a:off x="5672658" y="5044420"/>
                <a:ext cx="3276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U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/>
                  <a:t>,…….,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1800" dirty="0"/>
                  <a:t>}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AAE9F-D241-4F0B-A7CF-24C937205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58" y="5044420"/>
                <a:ext cx="3276029" cy="369332"/>
              </a:xfrm>
              <a:prstGeom prst="rect">
                <a:avLst/>
              </a:prstGeom>
              <a:blipFill>
                <a:blip r:embed="rId7"/>
                <a:stretch>
                  <a:fillRect l="-1676" t="-8197" r="-1490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9A981CE-0CC0-42E7-B58A-74603B9ECCC1}"/>
              </a:ext>
            </a:extLst>
          </p:cNvPr>
          <p:cNvSpPr/>
          <p:nvPr/>
        </p:nvSpPr>
        <p:spPr>
          <a:xfrm>
            <a:off x="5741727" y="5044420"/>
            <a:ext cx="3220801" cy="3693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878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A8B9-8117-4CA8-8A82-A4346FBC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54111"/>
            <a:ext cx="2805642" cy="842927"/>
          </a:xfrm>
        </p:spPr>
        <p:txBody>
          <a:bodyPr>
            <a:normAutofit fontScale="90000"/>
          </a:bodyPr>
          <a:lstStyle/>
          <a:p>
            <a:r>
              <a:rPr lang="en-US" dirty="0"/>
              <a:t>ILUSTRASI PROSES INSERT</a:t>
            </a:r>
            <a:endParaRPr lang="en-ID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581C451-DFAA-4BE6-882B-C9958C9CEEF7}"/>
              </a:ext>
            </a:extLst>
          </p:cNvPr>
          <p:cNvSpPr/>
          <p:nvPr/>
        </p:nvSpPr>
        <p:spPr>
          <a:xfrm>
            <a:off x="3938176" y="716995"/>
            <a:ext cx="6981358" cy="8136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B9652E9-BC10-4AF9-A94F-468233C1DD0E}"/>
              </a:ext>
            </a:extLst>
          </p:cNvPr>
          <p:cNvSpPr/>
          <p:nvPr/>
        </p:nvSpPr>
        <p:spPr>
          <a:xfrm>
            <a:off x="4279037" y="594804"/>
            <a:ext cx="6462944" cy="81366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F22F82E3-59A7-4BDF-AB78-017D30118CF2}"/>
              </a:ext>
            </a:extLst>
          </p:cNvPr>
          <p:cNvSpPr txBox="1">
            <a:spLocks/>
          </p:cNvSpPr>
          <p:nvPr/>
        </p:nvSpPr>
        <p:spPr>
          <a:xfrm>
            <a:off x="4448768" y="612629"/>
            <a:ext cx="6123482" cy="84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unioN</a:t>
            </a:r>
            <a:r>
              <a:rPr lang="en-US" sz="2000" dirty="0"/>
              <a:t> bit </a:t>
            </a:r>
            <a:r>
              <a:rPr lang="en-US" sz="2000" dirty="0" err="1"/>
              <a:t>dimasukan</a:t>
            </a:r>
            <a:r>
              <a:rPr lang="en-US" sz="2000" dirty="0"/>
              <a:t> </a:t>
            </a:r>
            <a:r>
              <a:rPr lang="en-US" sz="2000" dirty="0" err="1"/>
              <a:t>kedalam</a:t>
            </a:r>
            <a:r>
              <a:rPr lang="en-US" sz="2000" dirty="0"/>
              <a:t> </a:t>
            </a:r>
            <a:r>
              <a:rPr lang="en-US" sz="2000" dirty="0" err="1"/>
              <a:t>ubf</a:t>
            </a:r>
            <a:endParaRPr lang="en-ID" sz="20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0A3E800-70BB-47A2-9405-8464A3C0AE0F}"/>
              </a:ext>
            </a:extLst>
          </p:cNvPr>
          <p:cNvSpPr/>
          <p:nvPr/>
        </p:nvSpPr>
        <p:spPr>
          <a:xfrm>
            <a:off x="1022390" y="2384657"/>
            <a:ext cx="5849327" cy="62156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85DB1C9-E74F-409A-9DFD-DF9A05C66195}"/>
              </a:ext>
            </a:extLst>
          </p:cNvPr>
          <p:cNvCxnSpPr/>
          <p:nvPr/>
        </p:nvCxnSpPr>
        <p:spPr>
          <a:xfrm>
            <a:off x="2149854" y="2373260"/>
            <a:ext cx="0" cy="6319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EF53E5E-4932-4BDE-AD54-B7BDBE55D4C0}"/>
              </a:ext>
            </a:extLst>
          </p:cNvPr>
          <p:cNvCxnSpPr/>
          <p:nvPr/>
        </p:nvCxnSpPr>
        <p:spPr>
          <a:xfrm>
            <a:off x="3224053" y="2373260"/>
            <a:ext cx="0" cy="6329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7363C83-2FBF-4354-A0D1-730E5DA8EF78}"/>
              </a:ext>
            </a:extLst>
          </p:cNvPr>
          <p:cNvCxnSpPr/>
          <p:nvPr/>
        </p:nvCxnSpPr>
        <p:spPr>
          <a:xfrm>
            <a:off x="4403510" y="2384657"/>
            <a:ext cx="0" cy="620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E95E0D-EBA0-4572-8E62-B271AF66E64B}"/>
              </a:ext>
            </a:extLst>
          </p:cNvPr>
          <p:cNvCxnSpPr/>
          <p:nvPr/>
        </p:nvCxnSpPr>
        <p:spPr>
          <a:xfrm>
            <a:off x="5621023" y="2393637"/>
            <a:ext cx="0" cy="620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6609D18-4C19-4B83-BDA3-48ABF55060D4}"/>
              </a:ext>
            </a:extLst>
          </p:cNvPr>
          <p:cNvSpPr txBox="1"/>
          <p:nvPr/>
        </p:nvSpPr>
        <p:spPr>
          <a:xfrm>
            <a:off x="1134006" y="2499362"/>
            <a:ext cx="904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10111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BC4C10-FB3F-468D-856F-1F3DBBFBE6CF}"/>
              </a:ext>
            </a:extLst>
          </p:cNvPr>
          <p:cNvSpPr txBox="1"/>
          <p:nvPr/>
        </p:nvSpPr>
        <p:spPr>
          <a:xfrm>
            <a:off x="2246433" y="2519265"/>
            <a:ext cx="87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01010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610610-797F-4BD8-8EFC-4213CE21CD74}"/>
              </a:ext>
            </a:extLst>
          </p:cNvPr>
          <p:cNvSpPr txBox="1"/>
          <p:nvPr/>
        </p:nvSpPr>
        <p:spPr>
          <a:xfrm>
            <a:off x="3395273" y="2510285"/>
            <a:ext cx="873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11110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E497499-BE22-43AA-B39B-D2F13C230C20}"/>
              </a:ext>
            </a:extLst>
          </p:cNvPr>
          <p:cNvSpPr txBox="1"/>
          <p:nvPr/>
        </p:nvSpPr>
        <p:spPr>
          <a:xfrm>
            <a:off x="4574729" y="2508696"/>
            <a:ext cx="873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/>
              <a:t>01101</a:t>
            </a:r>
            <a:endParaRPr lang="en-ID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25401D-A493-424A-8EBB-2EF3E0853E9B}"/>
              </a:ext>
            </a:extLst>
          </p:cNvPr>
          <p:cNvSpPr txBox="1"/>
          <p:nvPr/>
        </p:nvSpPr>
        <p:spPr>
          <a:xfrm>
            <a:off x="5812301" y="2533515"/>
            <a:ext cx="82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11111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FCF1AF-A1CB-442F-90BA-A04CC53E1D6A}"/>
              </a:ext>
            </a:extLst>
          </p:cNvPr>
          <p:cNvSpPr txBox="1"/>
          <p:nvPr/>
        </p:nvSpPr>
        <p:spPr>
          <a:xfrm>
            <a:off x="6913539" y="2450225"/>
            <a:ext cx="56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…..</a:t>
            </a:r>
            <a:endParaRPr lang="en-ID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D007A7-9FB2-43D0-B14F-83C8FE8D6CFF}"/>
              </a:ext>
            </a:extLst>
          </p:cNvPr>
          <p:cNvSpPr txBox="1"/>
          <p:nvPr/>
        </p:nvSpPr>
        <p:spPr>
          <a:xfrm>
            <a:off x="988360" y="1984627"/>
            <a:ext cx="71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= 5</a:t>
            </a: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136E79-C81F-42C2-AE66-08BCC8686F6B}"/>
              </a:ext>
            </a:extLst>
          </p:cNvPr>
          <p:cNvSpPr/>
          <p:nvPr/>
        </p:nvSpPr>
        <p:spPr>
          <a:xfrm>
            <a:off x="1193259" y="3542190"/>
            <a:ext cx="785725" cy="266169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B5BD64-5CB9-48CF-9D6B-F444F215E489}"/>
              </a:ext>
            </a:extLst>
          </p:cNvPr>
          <p:cNvCxnSpPr/>
          <p:nvPr/>
        </p:nvCxnSpPr>
        <p:spPr>
          <a:xfrm>
            <a:off x="1207363" y="3959441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C587F-174D-4C3B-958B-D6526CF2696B}"/>
              </a:ext>
            </a:extLst>
          </p:cNvPr>
          <p:cNvCxnSpPr/>
          <p:nvPr/>
        </p:nvCxnSpPr>
        <p:spPr>
          <a:xfrm>
            <a:off x="1193259" y="4413682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899AD54-6051-4FD5-ACF6-AF96A32FDCE2}"/>
              </a:ext>
            </a:extLst>
          </p:cNvPr>
          <p:cNvCxnSpPr/>
          <p:nvPr/>
        </p:nvCxnSpPr>
        <p:spPr>
          <a:xfrm>
            <a:off x="1193259" y="4830130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42E6213-415B-4EAE-A0F5-875A12FB8506}"/>
              </a:ext>
            </a:extLst>
          </p:cNvPr>
          <p:cNvCxnSpPr/>
          <p:nvPr/>
        </p:nvCxnSpPr>
        <p:spPr>
          <a:xfrm>
            <a:off x="1204381" y="5257061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FC9E74B-2142-4151-8445-813E0523346D}"/>
              </a:ext>
            </a:extLst>
          </p:cNvPr>
          <p:cNvCxnSpPr/>
          <p:nvPr/>
        </p:nvCxnSpPr>
        <p:spPr>
          <a:xfrm>
            <a:off x="1193259" y="5709822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C3C08080-87B5-4A8F-B8A9-307746EC7F50}"/>
              </a:ext>
            </a:extLst>
          </p:cNvPr>
          <p:cNvSpPr/>
          <p:nvPr/>
        </p:nvSpPr>
        <p:spPr>
          <a:xfrm>
            <a:off x="2250085" y="3542190"/>
            <a:ext cx="785725" cy="266169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3CDD61A-F6B5-404C-ADAB-4C50933AEDB5}"/>
              </a:ext>
            </a:extLst>
          </p:cNvPr>
          <p:cNvCxnSpPr/>
          <p:nvPr/>
        </p:nvCxnSpPr>
        <p:spPr>
          <a:xfrm>
            <a:off x="2264189" y="3959441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263F1A5-D849-4448-81EA-49B0E684825D}"/>
              </a:ext>
            </a:extLst>
          </p:cNvPr>
          <p:cNvCxnSpPr/>
          <p:nvPr/>
        </p:nvCxnSpPr>
        <p:spPr>
          <a:xfrm>
            <a:off x="2250085" y="4413682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5223621-FD6A-4245-BCF1-C6EFA734A0A6}"/>
              </a:ext>
            </a:extLst>
          </p:cNvPr>
          <p:cNvCxnSpPr/>
          <p:nvPr/>
        </p:nvCxnSpPr>
        <p:spPr>
          <a:xfrm>
            <a:off x="2250085" y="4830130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ED84226-271B-439A-AF58-3B371EB47CC4}"/>
              </a:ext>
            </a:extLst>
          </p:cNvPr>
          <p:cNvCxnSpPr/>
          <p:nvPr/>
        </p:nvCxnSpPr>
        <p:spPr>
          <a:xfrm>
            <a:off x="2261207" y="5257061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4BD9C91-A402-42D0-84E0-4A91E7603C9A}"/>
              </a:ext>
            </a:extLst>
          </p:cNvPr>
          <p:cNvCxnSpPr/>
          <p:nvPr/>
        </p:nvCxnSpPr>
        <p:spPr>
          <a:xfrm>
            <a:off x="2250085" y="5709822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EFE091F5-9857-4C75-9BA4-C5F47227D906}"/>
              </a:ext>
            </a:extLst>
          </p:cNvPr>
          <p:cNvSpPr/>
          <p:nvPr/>
        </p:nvSpPr>
        <p:spPr>
          <a:xfrm>
            <a:off x="3396781" y="3542190"/>
            <a:ext cx="785725" cy="266169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AF62C23-41B9-4470-8F9C-0AAB28C82250}"/>
              </a:ext>
            </a:extLst>
          </p:cNvPr>
          <p:cNvCxnSpPr/>
          <p:nvPr/>
        </p:nvCxnSpPr>
        <p:spPr>
          <a:xfrm>
            <a:off x="3410885" y="3959441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F1204A3-B3C8-4494-A902-A819BFD11E0C}"/>
              </a:ext>
            </a:extLst>
          </p:cNvPr>
          <p:cNvCxnSpPr/>
          <p:nvPr/>
        </p:nvCxnSpPr>
        <p:spPr>
          <a:xfrm>
            <a:off x="3396781" y="4413682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8CBD526-FB5A-4402-B2FD-AC59F50CC7EC}"/>
              </a:ext>
            </a:extLst>
          </p:cNvPr>
          <p:cNvCxnSpPr/>
          <p:nvPr/>
        </p:nvCxnSpPr>
        <p:spPr>
          <a:xfrm>
            <a:off x="3396781" y="4830130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5D8792-3163-4BB6-98CD-CB35E363DFA3}"/>
              </a:ext>
            </a:extLst>
          </p:cNvPr>
          <p:cNvCxnSpPr/>
          <p:nvPr/>
        </p:nvCxnSpPr>
        <p:spPr>
          <a:xfrm>
            <a:off x="3407903" y="5257061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F2B4F97-24A4-4147-AD8D-4191B40C3822}"/>
              </a:ext>
            </a:extLst>
          </p:cNvPr>
          <p:cNvCxnSpPr/>
          <p:nvPr/>
        </p:nvCxnSpPr>
        <p:spPr>
          <a:xfrm>
            <a:off x="3396781" y="5709822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9CD8D95F-193C-421A-B795-7BDF01CA88D8}"/>
              </a:ext>
            </a:extLst>
          </p:cNvPr>
          <p:cNvSpPr/>
          <p:nvPr/>
        </p:nvSpPr>
        <p:spPr>
          <a:xfrm>
            <a:off x="4574729" y="3542190"/>
            <a:ext cx="785725" cy="266169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DEA446D-F513-486A-9EDD-6CA441F67D34}"/>
              </a:ext>
            </a:extLst>
          </p:cNvPr>
          <p:cNvCxnSpPr/>
          <p:nvPr/>
        </p:nvCxnSpPr>
        <p:spPr>
          <a:xfrm>
            <a:off x="4588833" y="3959441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989BAA7-0A09-4106-A7FD-851FDC3FFA5A}"/>
              </a:ext>
            </a:extLst>
          </p:cNvPr>
          <p:cNvCxnSpPr/>
          <p:nvPr/>
        </p:nvCxnSpPr>
        <p:spPr>
          <a:xfrm>
            <a:off x="4574729" y="4413682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07F2B45-2F21-485F-8D6F-15BBB1F7125E}"/>
              </a:ext>
            </a:extLst>
          </p:cNvPr>
          <p:cNvCxnSpPr/>
          <p:nvPr/>
        </p:nvCxnSpPr>
        <p:spPr>
          <a:xfrm>
            <a:off x="4574729" y="4830130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50755B9-7A3F-4244-8B75-B196BBB63CC3}"/>
              </a:ext>
            </a:extLst>
          </p:cNvPr>
          <p:cNvCxnSpPr/>
          <p:nvPr/>
        </p:nvCxnSpPr>
        <p:spPr>
          <a:xfrm>
            <a:off x="4585851" y="5257061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356DEDB-0CAF-4524-8287-5409C728C6CB}"/>
              </a:ext>
            </a:extLst>
          </p:cNvPr>
          <p:cNvCxnSpPr/>
          <p:nvPr/>
        </p:nvCxnSpPr>
        <p:spPr>
          <a:xfrm>
            <a:off x="4574729" y="5709822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2E86D0C5-FE88-4246-AED3-DB03B8A55479}"/>
              </a:ext>
            </a:extLst>
          </p:cNvPr>
          <p:cNvSpPr/>
          <p:nvPr/>
        </p:nvSpPr>
        <p:spPr>
          <a:xfrm>
            <a:off x="5826430" y="3542190"/>
            <a:ext cx="785725" cy="266169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5BEA956-51CE-47A3-A903-45A49830EE7C}"/>
              </a:ext>
            </a:extLst>
          </p:cNvPr>
          <p:cNvCxnSpPr/>
          <p:nvPr/>
        </p:nvCxnSpPr>
        <p:spPr>
          <a:xfrm>
            <a:off x="5840534" y="3959441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1F3AA88-9580-452C-9F4B-7C13FBBA54D6}"/>
              </a:ext>
            </a:extLst>
          </p:cNvPr>
          <p:cNvCxnSpPr/>
          <p:nvPr/>
        </p:nvCxnSpPr>
        <p:spPr>
          <a:xfrm>
            <a:off x="5826430" y="4413682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81803C7-26C4-497F-B747-5FA69A6B298D}"/>
              </a:ext>
            </a:extLst>
          </p:cNvPr>
          <p:cNvCxnSpPr/>
          <p:nvPr/>
        </p:nvCxnSpPr>
        <p:spPr>
          <a:xfrm>
            <a:off x="5826430" y="4830130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C311D6D-868E-4CBE-A6C6-879387980C28}"/>
              </a:ext>
            </a:extLst>
          </p:cNvPr>
          <p:cNvCxnSpPr/>
          <p:nvPr/>
        </p:nvCxnSpPr>
        <p:spPr>
          <a:xfrm>
            <a:off x="5837552" y="5257061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8BCF29F-0D60-427C-9582-9598C51BA0BB}"/>
              </a:ext>
            </a:extLst>
          </p:cNvPr>
          <p:cNvCxnSpPr/>
          <p:nvPr/>
        </p:nvCxnSpPr>
        <p:spPr>
          <a:xfrm>
            <a:off x="5826430" y="5709822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B3679AB-0DA9-4E36-A78C-5CC74708366E}"/>
              </a:ext>
            </a:extLst>
          </p:cNvPr>
          <p:cNvSpPr txBox="1"/>
          <p:nvPr/>
        </p:nvSpPr>
        <p:spPr>
          <a:xfrm>
            <a:off x="1227267" y="6307970"/>
            <a:ext cx="679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UBF0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2FD856E-F7CF-417E-80D1-666C00CB32AE}"/>
              </a:ext>
            </a:extLst>
          </p:cNvPr>
          <p:cNvSpPr txBox="1"/>
          <p:nvPr/>
        </p:nvSpPr>
        <p:spPr>
          <a:xfrm>
            <a:off x="2270918" y="6307970"/>
            <a:ext cx="679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UBF1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86575E5-DEFA-48BF-96B5-494E8A7BEBB5}"/>
              </a:ext>
            </a:extLst>
          </p:cNvPr>
          <p:cNvSpPr txBox="1"/>
          <p:nvPr/>
        </p:nvSpPr>
        <p:spPr>
          <a:xfrm>
            <a:off x="3438879" y="6307970"/>
            <a:ext cx="679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UBF2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2996956-9FE9-4897-B0F2-607D3F545E9E}"/>
              </a:ext>
            </a:extLst>
          </p:cNvPr>
          <p:cNvSpPr txBox="1"/>
          <p:nvPr/>
        </p:nvSpPr>
        <p:spPr>
          <a:xfrm>
            <a:off x="4616827" y="6307970"/>
            <a:ext cx="679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UBF3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24BD974-7C50-4264-A784-74A1C5E4D631}"/>
              </a:ext>
            </a:extLst>
          </p:cNvPr>
          <p:cNvSpPr txBox="1"/>
          <p:nvPr/>
        </p:nvSpPr>
        <p:spPr>
          <a:xfrm>
            <a:off x="5908574" y="6307970"/>
            <a:ext cx="679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UBF4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25AB28B-7305-4576-8B2F-478B8DD8C414}"/>
              </a:ext>
            </a:extLst>
          </p:cNvPr>
          <p:cNvSpPr txBox="1"/>
          <p:nvPr/>
        </p:nvSpPr>
        <p:spPr>
          <a:xfrm>
            <a:off x="6853045" y="4503707"/>
            <a:ext cx="56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…..</a:t>
            </a:r>
            <a:endParaRPr lang="en-ID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223788-757D-44BE-B74D-AC7819765F9C}"/>
              </a:ext>
            </a:extLst>
          </p:cNvPr>
          <p:cNvSpPr txBox="1"/>
          <p:nvPr/>
        </p:nvSpPr>
        <p:spPr>
          <a:xfrm>
            <a:off x="6885259" y="6245371"/>
            <a:ext cx="56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…..</a:t>
            </a:r>
            <a:endParaRPr lang="en-ID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1B4BD1-299C-4ED4-BAF0-A2617A3C9D02}"/>
              </a:ext>
            </a:extLst>
          </p:cNvPr>
          <p:cNvCxnSpPr>
            <a:endCxn id="7" idx="0"/>
          </p:cNvCxnSpPr>
          <p:nvPr/>
        </p:nvCxnSpPr>
        <p:spPr>
          <a:xfrm>
            <a:off x="1491449" y="3005245"/>
            <a:ext cx="94673" cy="5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75B5F2-5A0A-4D84-8CAA-ED75B0BDDFAD}"/>
              </a:ext>
            </a:extLst>
          </p:cNvPr>
          <p:cNvCxnSpPr>
            <a:endCxn id="100" idx="0"/>
          </p:cNvCxnSpPr>
          <p:nvPr/>
        </p:nvCxnSpPr>
        <p:spPr>
          <a:xfrm>
            <a:off x="2642947" y="3022784"/>
            <a:ext cx="1" cy="51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ADC3B4-145C-4D4A-9711-E68EF88C3FC8}"/>
              </a:ext>
            </a:extLst>
          </p:cNvPr>
          <p:cNvCxnSpPr>
            <a:endCxn id="106" idx="0"/>
          </p:cNvCxnSpPr>
          <p:nvPr/>
        </p:nvCxnSpPr>
        <p:spPr>
          <a:xfrm>
            <a:off x="3778521" y="3012614"/>
            <a:ext cx="11123" cy="52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D8F986-0D63-4009-9BB4-140776A67E9E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4967592" y="3030446"/>
            <a:ext cx="43865" cy="51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3A0BE3-2A68-48AF-9A42-C42F30C757DE}"/>
              </a:ext>
            </a:extLst>
          </p:cNvPr>
          <p:cNvCxnSpPr>
            <a:endCxn id="118" idx="0"/>
          </p:cNvCxnSpPr>
          <p:nvPr/>
        </p:nvCxnSpPr>
        <p:spPr>
          <a:xfrm flipH="1">
            <a:off x="6219293" y="3036917"/>
            <a:ext cx="28923" cy="5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820BD-F089-4688-AA31-83318D017675}"/>
              </a:ext>
            </a:extLst>
          </p:cNvPr>
          <p:cNvSpPr/>
          <p:nvPr/>
        </p:nvSpPr>
        <p:spPr>
          <a:xfrm>
            <a:off x="5908574" y="3635725"/>
            <a:ext cx="634613" cy="2581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7A1EEA-C402-40D7-93D4-FA0853639208}"/>
              </a:ext>
            </a:extLst>
          </p:cNvPr>
          <p:cNvCxnSpPr>
            <a:cxnSpLocks/>
          </p:cNvCxnSpPr>
          <p:nvPr/>
        </p:nvCxnSpPr>
        <p:spPr>
          <a:xfrm>
            <a:off x="6543187" y="3764781"/>
            <a:ext cx="1455994" cy="3189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D63D28A-FBA2-4B6B-86A2-ADF260C9BDFE}"/>
              </a:ext>
            </a:extLst>
          </p:cNvPr>
          <p:cNvSpPr txBox="1"/>
          <p:nvPr/>
        </p:nvSpPr>
        <p:spPr>
          <a:xfrm>
            <a:off x="7999181" y="3012614"/>
            <a:ext cx="33357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Semua</a:t>
            </a:r>
            <a:r>
              <a:rPr lang="en-US" sz="2000" dirty="0"/>
              <a:t> union bit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bit </a:t>
            </a:r>
            <a:r>
              <a:rPr lang="en-US" sz="2000" dirty="0" err="1"/>
              <a:t>bukan</a:t>
            </a:r>
            <a:r>
              <a:rPr lang="en-US" sz="2000" dirty="0"/>
              <a:t> 0,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menulis</a:t>
            </a:r>
            <a:r>
              <a:rPr lang="en-US" sz="2000" dirty="0"/>
              <a:t> “</a:t>
            </a:r>
            <a:r>
              <a:rPr lang="en-US" sz="2000" b="1" dirty="0"/>
              <a:t>index y</a:t>
            </a:r>
            <a:r>
              <a:rPr lang="en-US" sz="2000" dirty="0"/>
              <a:t>” </a:t>
            </a:r>
            <a:r>
              <a:rPr lang="en-US" sz="2000" dirty="0" err="1"/>
              <a:t>ke</a:t>
            </a:r>
            <a:r>
              <a:rPr lang="en-US" sz="2000" dirty="0"/>
              <a:t> UBF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“Index y” yang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di hash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 dan di modulo </a:t>
            </a:r>
            <a:r>
              <a:rPr lang="en-US" sz="2000" dirty="0" err="1"/>
              <a:t>ukuran</a:t>
            </a:r>
            <a:r>
              <a:rPr lang="en-US" sz="2000" dirty="0"/>
              <a:t> UBF-</a:t>
            </a:r>
            <a:r>
              <a:rPr lang="en-US" sz="2000" dirty="0" err="1"/>
              <a:t>nya</a:t>
            </a:r>
            <a:endParaRPr lang="en-US" sz="20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01FAD91-8BF2-4B31-BA00-1E803ABB5DEB}"/>
              </a:ext>
            </a:extLst>
          </p:cNvPr>
          <p:cNvCxnSpPr>
            <a:cxnSpLocks/>
          </p:cNvCxnSpPr>
          <p:nvPr/>
        </p:nvCxnSpPr>
        <p:spPr>
          <a:xfrm>
            <a:off x="6871717" y="2858905"/>
            <a:ext cx="1135573" cy="3610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1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7CA7-58BA-4F3D-BD98-D58FB0C0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14" y="227120"/>
            <a:ext cx="3176541" cy="147857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INSERTION</a:t>
            </a:r>
            <a:endParaRPr lang="en-ID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D3440-D3AC-457E-AE29-401DE78C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87" y="2243854"/>
            <a:ext cx="5410200" cy="1047750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B5C00D9-FB38-44BF-9258-347B74C03DC2}"/>
              </a:ext>
            </a:extLst>
          </p:cNvPr>
          <p:cNvSpPr txBox="1">
            <a:spLocks/>
          </p:cNvSpPr>
          <p:nvPr/>
        </p:nvSpPr>
        <p:spPr>
          <a:xfrm>
            <a:off x="7013053" y="2219575"/>
            <a:ext cx="3908175" cy="109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sum of the memory access for insert index y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370149-615B-4160-A023-3552982646D2}"/>
              </a:ext>
            </a:extLst>
          </p:cNvPr>
          <p:cNvSpPr/>
          <p:nvPr/>
        </p:nvSpPr>
        <p:spPr>
          <a:xfrm>
            <a:off x="6826622" y="2028445"/>
            <a:ext cx="4176635" cy="147857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C0809E-EDAA-48D4-833E-EA773BCBE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466" y="4899539"/>
            <a:ext cx="5256690" cy="110545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E48B26-AA34-4AE0-AEB1-CBE406F53479}"/>
              </a:ext>
            </a:extLst>
          </p:cNvPr>
          <p:cNvSpPr txBox="1">
            <a:spLocks/>
          </p:cNvSpPr>
          <p:nvPr/>
        </p:nvSpPr>
        <p:spPr>
          <a:xfrm>
            <a:off x="1403845" y="4921084"/>
            <a:ext cx="3908175" cy="109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sum of the memory access for insert all index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403D38-5367-4F89-8152-21D2B3D62FCC}"/>
              </a:ext>
            </a:extLst>
          </p:cNvPr>
          <p:cNvSpPr/>
          <p:nvPr/>
        </p:nvSpPr>
        <p:spPr>
          <a:xfrm>
            <a:off x="1269614" y="4744965"/>
            <a:ext cx="4176635" cy="147857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434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B6D2-AD9B-48D0-B561-E8CE2B8C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insertion</a:t>
            </a: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7C9A53-BD6B-4398-B926-99FC14766D84}"/>
              </a:ext>
            </a:extLst>
          </p:cNvPr>
          <p:cNvSpPr/>
          <p:nvPr/>
        </p:nvSpPr>
        <p:spPr>
          <a:xfrm>
            <a:off x="1075472" y="2804730"/>
            <a:ext cx="4121896" cy="233025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2171CB-6336-4377-89DC-0B940F9297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2332" y="3201658"/>
                <a:ext cx="3908175" cy="17700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U </a:t>
                </a:r>
                <a:r>
                  <a:rPr lang="en-US" dirty="0"/>
                  <a:t>: </a:t>
                </a:r>
                <a:r>
                  <a:rPr lang="en-US" sz="1800" dirty="0" err="1"/>
                  <a:t>banyaknya</a:t>
                </a:r>
                <a:r>
                  <a:rPr lang="en-US" sz="1800" dirty="0"/>
                  <a:t> union bits </a:t>
                </a:r>
                <a:r>
                  <a:rPr lang="en-US" sz="1800" dirty="0" err="1"/>
                  <a:t>didalam</a:t>
                </a:r>
                <a:r>
                  <a:rPr lang="en-US" sz="1800" dirty="0"/>
                  <a:t> 1 pk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800" dirty="0"/>
                  <a:t> : ratio </a:t>
                </a:r>
                <a:r>
                  <a:rPr lang="en-US" sz="1800" dirty="0" err="1"/>
                  <a:t>antara</a:t>
                </a:r>
                <a:r>
                  <a:rPr lang="en-US" sz="1800" dirty="0"/>
                  <a:t> union bit </a:t>
                </a:r>
                <a:r>
                  <a:rPr lang="en-US" sz="1800" dirty="0" err="1"/>
                  <a:t>yg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diinsertkan</a:t>
                </a:r>
                <a:r>
                  <a:rPr lang="en-US" sz="1800" dirty="0"/>
                  <a:t> dan </a:t>
                </a:r>
                <a:r>
                  <a:rPr lang="en-US" sz="1800" dirty="0" err="1"/>
                  <a:t>tidak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diinsertkan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kedalam</a:t>
                </a:r>
                <a:r>
                  <a:rPr lang="en-US" sz="1800" dirty="0"/>
                  <a:t> UBF</a:t>
                </a:r>
                <a:endParaRPr lang="en-ID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2171CB-6336-4377-89DC-0B940F92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332" y="3201658"/>
                <a:ext cx="3908175" cy="1770002"/>
              </a:xfrm>
              <a:prstGeom prst="rect">
                <a:avLst/>
              </a:prstGeom>
              <a:blipFill>
                <a:blip r:embed="rId2"/>
                <a:stretch>
                  <a:fillRect l="-1404" t="-344" r="-93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9772279-65A7-499E-9C6D-0E7CBE0586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9456" y="2314456"/>
                <a:ext cx="3822441" cy="21291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a : </a:t>
                </a:r>
                <a:r>
                  <a:rPr lang="en-US" dirty="0" err="1"/>
                  <a:t>beberapa</a:t>
                </a:r>
                <a:r>
                  <a:rPr lang="en-US" dirty="0"/>
                  <a:t> bit </a:t>
                </a:r>
                <a:r>
                  <a:rPr lang="en-US" dirty="0" err="1"/>
                  <a:t>dari</a:t>
                </a:r>
                <a:r>
                  <a:rPr lang="en-US" dirty="0"/>
                  <a:t> code pk</a:t>
                </a:r>
              </a:p>
              <a:p>
                <a:pPr marL="0" indent="0">
                  <a:buNone/>
                </a:pPr>
                <a:r>
                  <a:rPr lang="en-US" dirty="0"/>
                  <a:t>n : </a:t>
                </a:r>
                <a:r>
                  <a:rPr lang="en-US" dirty="0" err="1"/>
                  <a:t>jumlah</a:t>
                </a:r>
                <a:r>
                  <a:rPr lang="en-US" dirty="0"/>
                  <a:t> element index </a:t>
                </a:r>
                <a:r>
                  <a:rPr lang="en-US" dirty="0" err="1"/>
                  <a:t>dalam</a:t>
                </a:r>
                <a:r>
                  <a:rPr lang="en-US" dirty="0"/>
                  <a:t> block</a:t>
                </a:r>
              </a:p>
              <a:p>
                <a:pPr marL="0" indent="0">
                  <a:buNone/>
                </a:pPr>
                <a:r>
                  <a:rPr lang="en-US" dirty="0"/>
                  <a:t>m : </a:t>
                </a:r>
                <a:r>
                  <a:rPr lang="en-US" dirty="0" err="1"/>
                  <a:t>panjang</a:t>
                </a:r>
                <a:r>
                  <a:rPr lang="en-US" dirty="0"/>
                  <a:t> array UBF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: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hash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9772279-65A7-499E-9C6D-0E7CBE058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456" y="2314456"/>
                <a:ext cx="3822441" cy="2129122"/>
              </a:xfrm>
              <a:prstGeom prst="rect">
                <a:avLst/>
              </a:prstGeom>
              <a:blipFill>
                <a:blip r:embed="rId3"/>
                <a:stretch>
                  <a:fillRect l="-1435" t="-171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25A26A-9ABB-446E-ADDB-5B48129FD567}"/>
              </a:ext>
            </a:extLst>
          </p:cNvPr>
          <p:cNvSpPr/>
          <p:nvPr/>
        </p:nvSpPr>
        <p:spPr>
          <a:xfrm>
            <a:off x="6336861" y="2097088"/>
            <a:ext cx="4121896" cy="233025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504F26-78FD-4F67-9533-B332A879369B}"/>
              </a:ext>
            </a:extLst>
          </p:cNvPr>
          <p:cNvSpPr/>
          <p:nvPr/>
        </p:nvSpPr>
        <p:spPr>
          <a:xfrm>
            <a:off x="6529456" y="3566209"/>
            <a:ext cx="2241682" cy="55929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5F5BB2-A255-4DA1-B751-26624EF29382}"/>
              </a:ext>
            </a:extLst>
          </p:cNvPr>
          <p:cNvCxnSpPr>
            <a:cxnSpLocks/>
          </p:cNvCxnSpPr>
          <p:nvPr/>
        </p:nvCxnSpPr>
        <p:spPr>
          <a:xfrm flipH="1">
            <a:off x="7421732" y="4125502"/>
            <a:ext cx="17756" cy="75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2E3A6A-25DD-4973-934B-CBA79555B5B8}"/>
                  </a:ext>
                </a:extLst>
              </p:cNvPr>
              <p:cNvSpPr txBox="1"/>
              <p:nvPr/>
            </p:nvSpPr>
            <p:spPr>
              <a:xfrm>
                <a:off x="5786022" y="5134985"/>
                <a:ext cx="1937551" cy="1120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2E3A6A-25DD-4973-934B-CBA79555B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022" y="5134985"/>
                <a:ext cx="1937551" cy="11206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8447061-914B-429D-82E7-1D6C8D4BDBF5}"/>
              </a:ext>
            </a:extLst>
          </p:cNvPr>
          <p:cNvSpPr/>
          <p:nvPr/>
        </p:nvSpPr>
        <p:spPr>
          <a:xfrm>
            <a:off x="5864492" y="4943342"/>
            <a:ext cx="4616389" cy="158022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6FDA47-FCF8-4CC7-ACEE-C739487E1C52}"/>
                  </a:ext>
                </a:extLst>
              </p:cNvPr>
              <p:cNvSpPr txBox="1"/>
              <p:nvPr/>
            </p:nvSpPr>
            <p:spPr>
              <a:xfrm>
                <a:off x="7825347" y="5494430"/>
                <a:ext cx="694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6FDA47-FCF8-4CC7-ACEE-C739487E1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347" y="5494430"/>
                <a:ext cx="6946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B25E3A-8997-4020-95DB-5E075ECD0AC2}"/>
                  </a:ext>
                </a:extLst>
              </p:cNvPr>
              <p:cNvSpPr txBox="1"/>
              <p:nvPr/>
            </p:nvSpPr>
            <p:spPr>
              <a:xfrm>
                <a:off x="8776245" y="5338663"/>
                <a:ext cx="1306051" cy="761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B25E3A-8997-4020-95DB-5E075ECD0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245" y="5338663"/>
                <a:ext cx="1306051" cy="761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3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76C3-C8DE-4236-8F6F-82289D40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071" y="2235200"/>
            <a:ext cx="8791575" cy="2387600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065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8E73EFF-96EC-4DB4-B8CB-FA47718AC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077687"/>
            <a:ext cx="4635583" cy="47135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0CA4-DE89-475F-A39E-D8EA1748C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567" y="1929679"/>
            <a:ext cx="4987686" cy="3009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Struktur</a:t>
            </a:r>
            <a:r>
              <a:rPr lang="en-US" dirty="0"/>
              <a:t> DCOMB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daintaranya</a:t>
            </a:r>
            <a:r>
              <a:rPr lang="en-US" dirty="0"/>
              <a:t> :</a:t>
            </a:r>
          </a:p>
          <a:p>
            <a:r>
              <a:rPr lang="en-ID" dirty="0"/>
              <a:t>CODE PK</a:t>
            </a:r>
          </a:p>
          <a:p>
            <a:r>
              <a:rPr lang="en-ID" dirty="0"/>
              <a:t>UBF (United Bloom Filter)</a:t>
            </a:r>
          </a:p>
          <a:p>
            <a:r>
              <a:rPr lang="en-ID" dirty="0"/>
              <a:t>BF (Bloom Filter)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7727C4-C90C-4EF6-885D-4B0D3AB14B61}"/>
              </a:ext>
            </a:extLst>
          </p:cNvPr>
          <p:cNvSpPr txBox="1">
            <a:spLocks/>
          </p:cNvSpPr>
          <p:nvPr/>
        </p:nvSpPr>
        <p:spPr>
          <a:xfrm>
            <a:off x="5904050" y="964159"/>
            <a:ext cx="4635583" cy="828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DCOMB STRUCTURE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51136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873A-894A-4F8F-B07A-D1C2BCB0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986" y="440377"/>
            <a:ext cx="4635583" cy="828301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DCOMB STRUCTURE</a:t>
            </a:r>
            <a:endParaRPr lang="en-ID" sz="32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8E73EFF-96EC-4DB4-B8CB-FA47718A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86" y="1289958"/>
            <a:ext cx="4635583" cy="47135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0CA4-DE89-475F-A39E-D8EA1748C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607" y="1494493"/>
            <a:ext cx="5556487" cy="4116195"/>
          </a:xfrm>
        </p:spPr>
        <p:txBody>
          <a:bodyPr>
            <a:normAutofit lnSpcReduction="10000"/>
          </a:bodyPr>
          <a:lstStyle/>
          <a:p>
            <a:r>
              <a:rPr lang="en-ID" sz="2000" dirty="0"/>
              <a:t>Code pk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dirty="0"/>
              <a:t>Public key yang di convert </a:t>
            </a:r>
            <a:r>
              <a:rPr lang="en-ID" dirty="0" err="1"/>
              <a:t>menjadi</a:t>
            </a:r>
            <a:r>
              <a:rPr lang="en-ID" dirty="0"/>
              <a:t> binary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dirty="0" err="1"/>
              <a:t>Panjangnya</a:t>
            </a:r>
            <a:r>
              <a:rPr lang="en-ID" dirty="0"/>
              <a:t> </a:t>
            </a:r>
            <a:r>
              <a:rPr lang="en-ID" dirty="0" err="1"/>
              <a:t>disamakan</a:t>
            </a:r>
            <a:r>
              <a:rPr lang="en-ID" dirty="0"/>
              <a:t>, total f+1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dirty="0"/>
              <a:t>f+1 </a:t>
            </a:r>
            <a:r>
              <a:rPr lang="en-ID" dirty="0" err="1"/>
              <a:t>adalah</a:t>
            </a:r>
            <a:r>
              <a:rPr lang="en-ID" dirty="0"/>
              <a:t> bit </a:t>
            </a:r>
            <a:r>
              <a:rPr lang="en-ID" dirty="0" err="1"/>
              <a:t>terpanjang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code pk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dirty="0"/>
              <a:t>Jika public key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f+1,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ditambahkan</a:t>
            </a:r>
            <a:r>
              <a:rPr lang="en-ID" dirty="0"/>
              <a:t> 0</a:t>
            </a:r>
          </a:p>
          <a:p>
            <a:r>
              <a:rPr lang="en-ID" sz="2000" dirty="0"/>
              <a:t>UBF : </a:t>
            </a:r>
            <a:r>
              <a:rPr lang="en-ID" sz="2000" dirty="0" err="1"/>
              <a:t>gabungan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bloom filter/code pk</a:t>
            </a:r>
          </a:p>
          <a:p>
            <a:r>
              <a:rPr lang="en-ID" sz="2000" dirty="0" err="1"/>
              <a:t>Setiap</a:t>
            </a:r>
            <a:r>
              <a:rPr lang="en-ID" sz="2000" dirty="0"/>
              <a:t> public key </a:t>
            </a:r>
            <a:r>
              <a:rPr lang="en-ID" sz="2000" dirty="0" err="1"/>
              <a:t>memiliki</a:t>
            </a:r>
            <a:r>
              <a:rPr lang="en-ID" sz="2000" dirty="0"/>
              <a:t> bloom filter</a:t>
            </a: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95085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873A-894A-4F8F-B07A-D1C2BCB0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986" y="440377"/>
            <a:ext cx="4635583" cy="828301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DCOMB STRUCTURE</a:t>
            </a:r>
            <a:endParaRPr lang="en-ID" sz="32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8E73EFF-96EC-4DB4-B8CB-FA47718A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86" y="1289958"/>
            <a:ext cx="4635583" cy="47135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0CA4-DE89-475F-A39E-D8EA1748C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18" y="1289958"/>
            <a:ext cx="5556487" cy="1523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 err="1"/>
              <a:t>Keuntungan</a:t>
            </a:r>
            <a:endParaRPr lang="en-ID" sz="2000" dirty="0"/>
          </a:p>
          <a:p>
            <a:pPr marL="0" indent="0">
              <a:buNone/>
            </a:pPr>
            <a:r>
              <a:rPr lang="en-ID" sz="2000" dirty="0" err="1"/>
              <a:t>Akses</a:t>
            </a:r>
            <a:r>
              <a:rPr lang="en-ID" sz="2000" dirty="0"/>
              <a:t> </a:t>
            </a:r>
            <a:r>
              <a:rPr lang="en-ID" sz="2000" dirty="0" err="1"/>
              <a:t>menulis</a:t>
            </a:r>
            <a:r>
              <a:rPr lang="en-ID" sz="2000" dirty="0"/>
              <a:t> </a:t>
            </a:r>
            <a:r>
              <a:rPr lang="en-ID" sz="2000" dirty="0" err="1"/>
              <a:t>meningkat</a:t>
            </a:r>
            <a:r>
              <a:rPr lang="en-ID" sz="2000" dirty="0"/>
              <a:t>, </a:t>
            </a:r>
            <a:r>
              <a:rPr lang="en-ID" sz="2000" dirty="0" err="1"/>
              <a:t>tetapi</a:t>
            </a:r>
            <a:r>
              <a:rPr lang="en-ID" sz="2000" dirty="0"/>
              <a:t> </a:t>
            </a:r>
            <a:r>
              <a:rPr lang="en-ID" sz="2000" dirty="0" err="1"/>
              <a:t>akses</a:t>
            </a:r>
            <a:r>
              <a:rPr lang="en-ID" sz="2000" dirty="0"/>
              <a:t> </a:t>
            </a:r>
            <a:r>
              <a:rPr lang="en-ID" sz="2000" dirty="0" err="1"/>
              <a:t>membaca</a:t>
            </a:r>
            <a:r>
              <a:rPr lang="en-ID" sz="2000" dirty="0"/>
              <a:t> </a:t>
            </a:r>
            <a:r>
              <a:rPr lang="en-ID" sz="2000" dirty="0" err="1"/>
              <a:t>menurun</a:t>
            </a:r>
            <a:r>
              <a:rPr lang="en-ID" sz="2000" dirty="0"/>
              <a:t>, dan query </a:t>
            </a:r>
            <a:r>
              <a:rPr lang="en-ID" sz="2000" dirty="0" err="1"/>
              <a:t>dipercepat</a:t>
            </a:r>
            <a:endParaRPr lang="en-ID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75D3C2-28A2-4DF4-8A3E-0CFDA6B42955}"/>
              </a:ext>
            </a:extLst>
          </p:cNvPr>
          <p:cNvSpPr txBox="1">
            <a:spLocks/>
          </p:cNvSpPr>
          <p:nvPr/>
        </p:nvSpPr>
        <p:spPr>
          <a:xfrm>
            <a:off x="5931218" y="3414540"/>
            <a:ext cx="5556487" cy="1523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000" dirty="0"/>
              <a:t>Proses: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/>
              <a:t>Asking element       Check UBF        If return 1, check BF 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DF59F870-F9C9-423E-86A8-01838024B1ED}"/>
              </a:ext>
            </a:extLst>
          </p:cNvPr>
          <p:cNvSpPr/>
          <p:nvPr/>
        </p:nvSpPr>
        <p:spPr>
          <a:xfrm>
            <a:off x="7662104" y="4109559"/>
            <a:ext cx="275208" cy="11541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08983E3-83FE-4FF6-9BC5-5FED8DC4A6A7}"/>
              </a:ext>
            </a:extLst>
          </p:cNvPr>
          <p:cNvSpPr/>
          <p:nvPr/>
        </p:nvSpPr>
        <p:spPr>
          <a:xfrm>
            <a:off x="9223679" y="4081743"/>
            <a:ext cx="275208" cy="11541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996D4-776C-4F54-8665-A071E20EC07A}"/>
              </a:ext>
            </a:extLst>
          </p:cNvPr>
          <p:cNvSpPr/>
          <p:nvPr/>
        </p:nvSpPr>
        <p:spPr>
          <a:xfrm>
            <a:off x="5931218" y="3917218"/>
            <a:ext cx="5556487" cy="88776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A26A8-4C95-4A4B-8DC0-F8593D40AD3D}"/>
              </a:ext>
            </a:extLst>
          </p:cNvPr>
          <p:cNvSpPr/>
          <p:nvPr/>
        </p:nvSpPr>
        <p:spPr>
          <a:xfrm>
            <a:off x="5931218" y="1785638"/>
            <a:ext cx="5556487" cy="88776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814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1296-CA5D-4453-8237-5210FC96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755" y="307800"/>
            <a:ext cx="2276490" cy="1041606"/>
          </a:xfrm>
        </p:spPr>
        <p:txBody>
          <a:bodyPr/>
          <a:lstStyle/>
          <a:p>
            <a:pPr algn="ctr"/>
            <a:r>
              <a:rPr lang="en-US" dirty="0"/>
              <a:t>DCOMB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74C7-678B-42C8-9D74-24F28CDE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769" y="1915106"/>
            <a:ext cx="7017166" cy="678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DCOMB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layer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bloom filter</a:t>
            </a:r>
            <a:endParaRPr lang="en-ID" dirty="0"/>
          </a:p>
          <a:p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A4B40-1D81-4C1B-8A7B-74BF168ECB4C}"/>
              </a:ext>
            </a:extLst>
          </p:cNvPr>
          <p:cNvSpPr/>
          <p:nvPr/>
        </p:nvSpPr>
        <p:spPr>
          <a:xfrm>
            <a:off x="1913769" y="1823858"/>
            <a:ext cx="6724204" cy="6785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A9CCEC5-D4CA-44C1-B2F2-9C5E71E6B540}"/>
              </a:ext>
            </a:extLst>
          </p:cNvPr>
          <p:cNvSpPr txBox="1">
            <a:spLocks/>
          </p:cNvSpPr>
          <p:nvPr/>
        </p:nvSpPr>
        <p:spPr>
          <a:xfrm>
            <a:off x="2726079" y="4092255"/>
            <a:ext cx="1730937" cy="104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Layer DCOMB</a:t>
            </a:r>
            <a:endParaRPr lang="en-ID" sz="3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A134EC-E642-426E-8C99-4779459056A2}"/>
              </a:ext>
            </a:extLst>
          </p:cNvPr>
          <p:cNvCxnSpPr/>
          <p:nvPr/>
        </p:nvCxnSpPr>
        <p:spPr>
          <a:xfrm>
            <a:off x="4678533" y="3118281"/>
            <a:ext cx="0" cy="29895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A860F00-952E-492D-A25C-EFABBDC08674}"/>
              </a:ext>
            </a:extLst>
          </p:cNvPr>
          <p:cNvSpPr txBox="1">
            <a:spLocks/>
          </p:cNvSpPr>
          <p:nvPr/>
        </p:nvSpPr>
        <p:spPr>
          <a:xfrm>
            <a:off x="5094935" y="3934373"/>
            <a:ext cx="4013556" cy="1357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Layer 1 : UBF &amp; CODE PK</a:t>
            </a:r>
          </a:p>
          <a:p>
            <a:r>
              <a:rPr lang="en-US" dirty="0"/>
              <a:t>Layer 2 : BF &amp; CODE PK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863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2133-887E-41AA-A0D8-2F90FE85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/>
              <a:t>LAYER 1 : UBF &amp; CODE PK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92287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2639B3-9884-4F0F-8688-1A018744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188354" cy="1478570"/>
          </a:xfrm>
        </p:spPr>
        <p:txBody>
          <a:bodyPr>
            <a:normAutofit/>
          </a:bodyPr>
          <a:lstStyle/>
          <a:p>
            <a:r>
              <a:rPr lang="en-US"/>
              <a:t>LAYER 1 : UBF &amp; CODE PK</a:t>
            </a:r>
            <a:endParaRPr lang="en-ID" dirty="0"/>
          </a:p>
        </p:txBody>
      </p:sp>
      <p:grpSp>
        <p:nvGrpSpPr>
          <p:cNvPr id="55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167F32DF-5468-4A24-BFF7-D2AA506421FD}"/>
              </a:ext>
            </a:extLst>
          </p:cNvPr>
          <p:cNvSpPr txBox="1">
            <a:spLocks/>
          </p:cNvSpPr>
          <p:nvPr/>
        </p:nvSpPr>
        <p:spPr>
          <a:xfrm>
            <a:off x="1182687" y="2956481"/>
            <a:ext cx="7082424" cy="236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COMB </a:t>
            </a:r>
            <a:r>
              <a:rPr lang="en-US" sz="2800" dirty="0" err="1"/>
              <a:t>dimulai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code pk </a:t>
            </a:r>
            <a:r>
              <a:rPr lang="en-US" sz="2800" dirty="0" err="1"/>
              <a:t>terendah</a:t>
            </a:r>
            <a:endParaRPr lang="en-US" sz="2800" dirty="0"/>
          </a:p>
          <a:p>
            <a:pPr algn="just"/>
            <a:r>
              <a:rPr lang="en-US" sz="2800" dirty="0"/>
              <a:t>Jika CODE PK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0 bit,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diinsertkan</a:t>
            </a:r>
            <a:r>
              <a:rPr lang="en-US" sz="2800" dirty="0"/>
              <a:t> </a:t>
            </a:r>
            <a:r>
              <a:rPr lang="en-US" sz="2800" dirty="0" err="1"/>
              <a:t>kedalam</a:t>
            </a:r>
            <a:r>
              <a:rPr lang="en-US" sz="2800" dirty="0"/>
              <a:t> UBF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9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6185-1688-4614-B89D-D6DD1149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PROSES 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E23EC-9F3E-48BC-A2B1-20368C26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995712" cy="470852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 Insertion</a:t>
            </a:r>
          </a:p>
          <a:p>
            <a:r>
              <a:rPr lang="en-US" sz="4000" dirty="0"/>
              <a:t> Checking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21293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A8B9-8117-4CA8-8A82-A4346FBC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54111"/>
            <a:ext cx="2805642" cy="842927"/>
          </a:xfrm>
        </p:spPr>
        <p:txBody>
          <a:bodyPr>
            <a:normAutofit fontScale="90000"/>
          </a:bodyPr>
          <a:lstStyle/>
          <a:p>
            <a:r>
              <a:rPr lang="en-US" dirty="0"/>
              <a:t>ILUSTRASI PROSES INSERT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CD1207-C6A2-40A0-9ECE-79F5F31050FB}"/>
              </a:ext>
            </a:extLst>
          </p:cNvPr>
          <p:cNvSpPr/>
          <p:nvPr/>
        </p:nvSpPr>
        <p:spPr>
          <a:xfrm>
            <a:off x="1898389" y="2683275"/>
            <a:ext cx="1944209" cy="28344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28530-F6C6-47DE-B898-96E44FF2C95A}"/>
              </a:ext>
            </a:extLst>
          </p:cNvPr>
          <p:cNvSpPr/>
          <p:nvPr/>
        </p:nvSpPr>
        <p:spPr>
          <a:xfrm>
            <a:off x="4673245" y="2683275"/>
            <a:ext cx="1944209" cy="28344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A8399F-E486-4308-8FDC-6BC8A7661E01}"/>
              </a:ext>
            </a:extLst>
          </p:cNvPr>
          <p:cNvSpPr txBox="1">
            <a:spLocks/>
          </p:cNvSpPr>
          <p:nvPr/>
        </p:nvSpPr>
        <p:spPr>
          <a:xfrm>
            <a:off x="7777626" y="1820741"/>
            <a:ext cx="1191934" cy="93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……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72B23-91D8-4367-A2BB-186649FE99FD}"/>
              </a:ext>
            </a:extLst>
          </p:cNvPr>
          <p:cNvSpPr/>
          <p:nvPr/>
        </p:nvSpPr>
        <p:spPr>
          <a:xfrm>
            <a:off x="7401491" y="2683275"/>
            <a:ext cx="1944209" cy="28344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CB26CA-164F-4AF0-A862-28FEAAC6939E}"/>
              </a:ext>
            </a:extLst>
          </p:cNvPr>
          <p:cNvCxnSpPr/>
          <p:nvPr/>
        </p:nvCxnSpPr>
        <p:spPr>
          <a:xfrm>
            <a:off x="1898389" y="3151573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64DC36-6058-47FB-884B-F262D31C8602}"/>
              </a:ext>
            </a:extLst>
          </p:cNvPr>
          <p:cNvCxnSpPr/>
          <p:nvPr/>
        </p:nvCxnSpPr>
        <p:spPr>
          <a:xfrm>
            <a:off x="1898388" y="3747856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59FD4-41A8-479B-9CD1-4036A963EC74}"/>
              </a:ext>
            </a:extLst>
          </p:cNvPr>
          <p:cNvCxnSpPr/>
          <p:nvPr/>
        </p:nvCxnSpPr>
        <p:spPr>
          <a:xfrm>
            <a:off x="1898387" y="4299751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0F984A-7016-45A7-9D02-645D1C366050}"/>
              </a:ext>
            </a:extLst>
          </p:cNvPr>
          <p:cNvCxnSpPr/>
          <p:nvPr/>
        </p:nvCxnSpPr>
        <p:spPr>
          <a:xfrm>
            <a:off x="1898386" y="4922667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A28DAF-91E6-441D-88C2-E79FB1F7603D}"/>
              </a:ext>
            </a:extLst>
          </p:cNvPr>
          <p:cNvCxnSpPr/>
          <p:nvPr/>
        </p:nvCxnSpPr>
        <p:spPr>
          <a:xfrm>
            <a:off x="4673244" y="3151572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114E62-AE28-4DD9-A53F-4FC781511B28}"/>
              </a:ext>
            </a:extLst>
          </p:cNvPr>
          <p:cNvCxnSpPr/>
          <p:nvPr/>
        </p:nvCxnSpPr>
        <p:spPr>
          <a:xfrm>
            <a:off x="4673244" y="3747855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E81E5B-F695-4C92-932C-736C52574662}"/>
              </a:ext>
            </a:extLst>
          </p:cNvPr>
          <p:cNvCxnSpPr/>
          <p:nvPr/>
        </p:nvCxnSpPr>
        <p:spPr>
          <a:xfrm>
            <a:off x="4673244" y="4299750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C538DB-17F5-48ED-85BC-55EA0B229D07}"/>
              </a:ext>
            </a:extLst>
          </p:cNvPr>
          <p:cNvCxnSpPr/>
          <p:nvPr/>
        </p:nvCxnSpPr>
        <p:spPr>
          <a:xfrm>
            <a:off x="4673244" y="4922666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1EDF8B-6F86-44B9-99F7-666033981583}"/>
              </a:ext>
            </a:extLst>
          </p:cNvPr>
          <p:cNvCxnSpPr/>
          <p:nvPr/>
        </p:nvCxnSpPr>
        <p:spPr>
          <a:xfrm>
            <a:off x="7401491" y="3151573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BB595E-EDDA-4536-BFC4-75328DB2CAAA}"/>
              </a:ext>
            </a:extLst>
          </p:cNvPr>
          <p:cNvCxnSpPr/>
          <p:nvPr/>
        </p:nvCxnSpPr>
        <p:spPr>
          <a:xfrm>
            <a:off x="7401490" y="3747856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4FD7EB-5AE3-4AA7-991A-45F322D077B0}"/>
              </a:ext>
            </a:extLst>
          </p:cNvPr>
          <p:cNvCxnSpPr/>
          <p:nvPr/>
        </p:nvCxnSpPr>
        <p:spPr>
          <a:xfrm>
            <a:off x="7401490" y="4304189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9D46FE-2A94-4CEA-BEFE-7235F94B714D}"/>
              </a:ext>
            </a:extLst>
          </p:cNvPr>
          <p:cNvCxnSpPr/>
          <p:nvPr/>
        </p:nvCxnSpPr>
        <p:spPr>
          <a:xfrm>
            <a:off x="7401489" y="4927105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A8039E38-DFB3-45E9-9958-DF752B043BF4}"/>
              </a:ext>
            </a:extLst>
          </p:cNvPr>
          <p:cNvSpPr txBox="1">
            <a:spLocks/>
          </p:cNvSpPr>
          <p:nvPr/>
        </p:nvSpPr>
        <p:spPr>
          <a:xfrm>
            <a:off x="10439451" y="2016105"/>
            <a:ext cx="1037316" cy="716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Block n</a:t>
            </a:r>
            <a:endParaRPr lang="en-ID" sz="16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B61E728-1B4D-4197-8B22-EFBE184F0609}"/>
              </a:ext>
            </a:extLst>
          </p:cNvPr>
          <p:cNvSpPr txBox="1">
            <a:spLocks/>
          </p:cNvSpPr>
          <p:nvPr/>
        </p:nvSpPr>
        <p:spPr>
          <a:xfrm>
            <a:off x="5134856" y="2016105"/>
            <a:ext cx="1037316" cy="716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Block 2</a:t>
            </a:r>
            <a:endParaRPr lang="en-ID" sz="16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3BC0825-5072-46D9-824C-A1F35996DC07}"/>
              </a:ext>
            </a:extLst>
          </p:cNvPr>
          <p:cNvSpPr txBox="1">
            <a:spLocks/>
          </p:cNvSpPr>
          <p:nvPr/>
        </p:nvSpPr>
        <p:spPr>
          <a:xfrm>
            <a:off x="2442347" y="2055632"/>
            <a:ext cx="1037316" cy="716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Block 1</a:t>
            </a:r>
            <a:endParaRPr lang="en-ID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27BD54-3C14-4986-A15D-817EA4E6F25F}"/>
              </a:ext>
            </a:extLst>
          </p:cNvPr>
          <p:cNvSpPr/>
          <p:nvPr/>
        </p:nvSpPr>
        <p:spPr>
          <a:xfrm>
            <a:off x="9986007" y="2683275"/>
            <a:ext cx="1944209" cy="28344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4E3D0D-0AAE-4ADA-B5AF-A431D08707CE}"/>
              </a:ext>
            </a:extLst>
          </p:cNvPr>
          <p:cNvCxnSpPr/>
          <p:nvPr/>
        </p:nvCxnSpPr>
        <p:spPr>
          <a:xfrm>
            <a:off x="9986007" y="3151573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936003-BACC-4D78-ADFC-23C08EA10EBF}"/>
              </a:ext>
            </a:extLst>
          </p:cNvPr>
          <p:cNvCxnSpPr/>
          <p:nvPr/>
        </p:nvCxnSpPr>
        <p:spPr>
          <a:xfrm>
            <a:off x="9986006" y="3747856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9C5F4E7-EA42-4000-87FF-56AD6C22BB16}"/>
              </a:ext>
            </a:extLst>
          </p:cNvPr>
          <p:cNvCxnSpPr/>
          <p:nvPr/>
        </p:nvCxnSpPr>
        <p:spPr>
          <a:xfrm>
            <a:off x="9986006" y="4304189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674C3-B1DE-4DAD-8579-AEDAD9D8B02C}"/>
              </a:ext>
            </a:extLst>
          </p:cNvPr>
          <p:cNvCxnSpPr/>
          <p:nvPr/>
        </p:nvCxnSpPr>
        <p:spPr>
          <a:xfrm>
            <a:off x="9986005" y="4927105"/>
            <a:ext cx="1944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59C8C6-DB77-4B7F-AFB1-2E8839112727}"/>
              </a:ext>
            </a:extLst>
          </p:cNvPr>
          <p:cNvCxnSpPr>
            <a:cxnSpLocks/>
          </p:cNvCxnSpPr>
          <p:nvPr/>
        </p:nvCxnSpPr>
        <p:spPr>
          <a:xfrm flipH="1">
            <a:off x="6464265" y="2374464"/>
            <a:ext cx="12414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9B7589-99FD-45F1-BD81-F90B5EECC96B}"/>
              </a:ext>
            </a:extLst>
          </p:cNvPr>
          <p:cNvCxnSpPr>
            <a:cxnSpLocks/>
          </p:cNvCxnSpPr>
          <p:nvPr/>
        </p:nvCxnSpPr>
        <p:spPr>
          <a:xfrm flipH="1">
            <a:off x="3607134" y="2362068"/>
            <a:ext cx="12414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22A1D8-754C-4237-A419-459CC0A632F3}"/>
              </a:ext>
            </a:extLst>
          </p:cNvPr>
          <p:cNvCxnSpPr>
            <a:cxnSpLocks/>
          </p:cNvCxnSpPr>
          <p:nvPr/>
        </p:nvCxnSpPr>
        <p:spPr>
          <a:xfrm flipH="1">
            <a:off x="8997360" y="2366820"/>
            <a:ext cx="12414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CFFB3706-A808-4E89-8DF1-59C089307ED4}"/>
              </a:ext>
            </a:extLst>
          </p:cNvPr>
          <p:cNvSpPr txBox="1">
            <a:spLocks/>
          </p:cNvSpPr>
          <p:nvPr/>
        </p:nvSpPr>
        <p:spPr>
          <a:xfrm>
            <a:off x="787154" y="2069000"/>
            <a:ext cx="718815" cy="610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Index</a:t>
            </a:r>
            <a:endParaRPr lang="en-ID" sz="16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2FD9932B-9601-442A-8D7F-AF7CAE90D6C6}"/>
              </a:ext>
            </a:extLst>
          </p:cNvPr>
          <p:cNvSpPr txBox="1">
            <a:spLocks/>
          </p:cNvSpPr>
          <p:nvPr/>
        </p:nvSpPr>
        <p:spPr>
          <a:xfrm>
            <a:off x="926311" y="2660852"/>
            <a:ext cx="391992" cy="52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</a:t>
            </a:r>
            <a:endParaRPr lang="en-ID" sz="16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525DD77-9AE2-4879-9651-0E3718BF27FE}"/>
              </a:ext>
            </a:extLst>
          </p:cNvPr>
          <p:cNvSpPr txBox="1">
            <a:spLocks/>
          </p:cNvSpPr>
          <p:nvPr/>
        </p:nvSpPr>
        <p:spPr>
          <a:xfrm>
            <a:off x="945416" y="3204089"/>
            <a:ext cx="391992" cy="52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B</a:t>
            </a:r>
            <a:endParaRPr lang="en-ID" sz="1600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D5ECC0BD-ACEF-40D5-A9D9-5E28A667CE57}"/>
              </a:ext>
            </a:extLst>
          </p:cNvPr>
          <p:cNvSpPr txBox="1">
            <a:spLocks/>
          </p:cNvSpPr>
          <p:nvPr/>
        </p:nvSpPr>
        <p:spPr>
          <a:xfrm>
            <a:off x="945416" y="3776488"/>
            <a:ext cx="391992" cy="52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C</a:t>
            </a:r>
            <a:endParaRPr lang="en-ID" sz="16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14DFF7A6-BF96-46DE-ADB7-BEB9F8EA75B1}"/>
              </a:ext>
            </a:extLst>
          </p:cNvPr>
          <p:cNvSpPr txBox="1">
            <a:spLocks/>
          </p:cNvSpPr>
          <p:nvPr/>
        </p:nvSpPr>
        <p:spPr>
          <a:xfrm rot="5400000">
            <a:off x="639411" y="4455869"/>
            <a:ext cx="1191934" cy="93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……</a:t>
            </a:r>
            <a:endParaRPr lang="en-ID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F9E9D95F-3A74-4E41-AAD1-1568A3F5BBC5}"/>
              </a:ext>
            </a:extLst>
          </p:cNvPr>
          <p:cNvSpPr txBox="1">
            <a:spLocks/>
          </p:cNvSpPr>
          <p:nvPr/>
        </p:nvSpPr>
        <p:spPr>
          <a:xfrm>
            <a:off x="7798732" y="3198522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EA6D36E4-A7A0-4B74-900F-595F2209FE7E}"/>
              </a:ext>
            </a:extLst>
          </p:cNvPr>
          <p:cNvSpPr txBox="1">
            <a:spLocks/>
          </p:cNvSpPr>
          <p:nvPr/>
        </p:nvSpPr>
        <p:spPr>
          <a:xfrm>
            <a:off x="5115919" y="3738979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F6D9C6FA-88EC-425A-AD6F-DEC890BBF280}"/>
              </a:ext>
            </a:extLst>
          </p:cNvPr>
          <p:cNvSpPr txBox="1">
            <a:spLocks/>
          </p:cNvSpPr>
          <p:nvPr/>
        </p:nvSpPr>
        <p:spPr>
          <a:xfrm>
            <a:off x="7788179" y="2691842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1E9EA269-8647-445C-AADD-3098995CE891}"/>
              </a:ext>
            </a:extLst>
          </p:cNvPr>
          <p:cNvSpPr txBox="1">
            <a:spLocks/>
          </p:cNvSpPr>
          <p:nvPr/>
        </p:nvSpPr>
        <p:spPr>
          <a:xfrm>
            <a:off x="5134856" y="3235389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D00D75BA-EF31-4933-8D66-A420AE3D1F8B}"/>
              </a:ext>
            </a:extLst>
          </p:cNvPr>
          <p:cNvSpPr txBox="1">
            <a:spLocks/>
          </p:cNvSpPr>
          <p:nvPr/>
        </p:nvSpPr>
        <p:spPr>
          <a:xfrm>
            <a:off x="2339693" y="3777109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CE7BC1F-7D3C-4EAF-B0FE-7F3E8050F1C1}"/>
              </a:ext>
            </a:extLst>
          </p:cNvPr>
          <p:cNvSpPr txBox="1">
            <a:spLocks/>
          </p:cNvSpPr>
          <p:nvPr/>
        </p:nvSpPr>
        <p:spPr>
          <a:xfrm>
            <a:off x="5115919" y="2652321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1B52E82E-6607-482A-87C3-32851D440432}"/>
              </a:ext>
            </a:extLst>
          </p:cNvPr>
          <p:cNvSpPr txBox="1">
            <a:spLocks/>
          </p:cNvSpPr>
          <p:nvPr/>
        </p:nvSpPr>
        <p:spPr>
          <a:xfrm>
            <a:off x="2339693" y="3215255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42A681F-D7DF-4E3F-A55E-ED6C138371B5}"/>
              </a:ext>
            </a:extLst>
          </p:cNvPr>
          <p:cNvSpPr txBox="1">
            <a:spLocks/>
          </p:cNvSpPr>
          <p:nvPr/>
        </p:nvSpPr>
        <p:spPr>
          <a:xfrm>
            <a:off x="2341064" y="2636727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92F56907-E967-4845-A14F-3F97097AA48A}"/>
              </a:ext>
            </a:extLst>
          </p:cNvPr>
          <p:cNvSpPr txBox="1">
            <a:spLocks/>
          </p:cNvSpPr>
          <p:nvPr/>
        </p:nvSpPr>
        <p:spPr>
          <a:xfrm>
            <a:off x="7777626" y="3762504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5DF5CD37-76A7-470B-AB6C-9FBED89E5A67}"/>
              </a:ext>
            </a:extLst>
          </p:cNvPr>
          <p:cNvSpPr txBox="1">
            <a:spLocks/>
          </p:cNvSpPr>
          <p:nvPr/>
        </p:nvSpPr>
        <p:spPr>
          <a:xfrm>
            <a:off x="10439451" y="2691842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97A21973-95AB-4DDE-BD5D-E1CDE945F954}"/>
              </a:ext>
            </a:extLst>
          </p:cNvPr>
          <p:cNvSpPr txBox="1">
            <a:spLocks/>
          </p:cNvSpPr>
          <p:nvPr/>
        </p:nvSpPr>
        <p:spPr>
          <a:xfrm>
            <a:off x="10439451" y="3198522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4EB92170-CA81-492E-BB31-8A9D67FE0451}"/>
              </a:ext>
            </a:extLst>
          </p:cNvPr>
          <p:cNvSpPr txBox="1">
            <a:spLocks/>
          </p:cNvSpPr>
          <p:nvPr/>
        </p:nvSpPr>
        <p:spPr>
          <a:xfrm>
            <a:off x="10439451" y="3743196"/>
            <a:ext cx="1126403" cy="52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+ PK</a:t>
            </a:r>
            <a:endParaRPr lang="en-ID" sz="16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0F7FF8F-45E3-438D-9AF4-2622977EE59D}"/>
              </a:ext>
            </a:extLst>
          </p:cNvPr>
          <p:cNvSpPr/>
          <p:nvPr/>
        </p:nvSpPr>
        <p:spPr>
          <a:xfrm>
            <a:off x="768580" y="2734732"/>
            <a:ext cx="3169596" cy="324418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581C451-DFAA-4BE6-882B-C9958C9CEEF7}"/>
              </a:ext>
            </a:extLst>
          </p:cNvPr>
          <p:cNvSpPr/>
          <p:nvPr/>
        </p:nvSpPr>
        <p:spPr>
          <a:xfrm>
            <a:off x="3938176" y="716995"/>
            <a:ext cx="6981358" cy="8136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B9652E9-BC10-4AF9-A94F-468233C1DD0E}"/>
              </a:ext>
            </a:extLst>
          </p:cNvPr>
          <p:cNvSpPr/>
          <p:nvPr/>
        </p:nvSpPr>
        <p:spPr>
          <a:xfrm>
            <a:off x="4279037" y="594804"/>
            <a:ext cx="6462944" cy="81366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F22F82E3-59A7-4BDF-AB78-017D30118CF2}"/>
              </a:ext>
            </a:extLst>
          </p:cNvPr>
          <p:cNvSpPr txBox="1">
            <a:spLocks/>
          </p:cNvSpPr>
          <p:nvPr/>
        </p:nvSpPr>
        <p:spPr>
          <a:xfrm>
            <a:off x="4736991" y="609774"/>
            <a:ext cx="6123482" cy="84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Insert index </a:t>
            </a:r>
            <a:r>
              <a:rPr lang="en-US" sz="2000" dirty="0" err="1"/>
              <a:t>ke</a:t>
            </a:r>
            <a:r>
              <a:rPr lang="en-US" sz="2000" dirty="0"/>
              <a:t>-y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didalam</a:t>
            </a:r>
            <a:r>
              <a:rPr lang="en-US" sz="2000" dirty="0"/>
              <a:t> block </a:t>
            </a:r>
            <a:r>
              <a:rPr lang="en-US" sz="2000" dirty="0" err="1"/>
              <a:t>ke-i</a:t>
            </a:r>
            <a:endParaRPr lang="en-ID" sz="20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12555B3-DC1E-49CB-9D8B-28DA8248B33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938176" y="2896941"/>
            <a:ext cx="311955" cy="2937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Title 1">
            <a:extLst>
              <a:ext uri="{FF2B5EF4-FFF2-40B4-BE49-F238E27FC236}">
                <a16:creationId xmlns:a16="http://schemas.microsoft.com/office/drawing/2014/main" id="{A80BD8EE-DE6A-4638-9D46-3550BD187746}"/>
              </a:ext>
            </a:extLst>
          </p:cNvPr>
          <p:cNvSpPr txBox="1">
            <a:spLocks/>
          </p:cNvSpPr>
          <p:nvPr/>
        </p:nvSpPr>
        <p:spPr>
          <a:xfrm>
            <a:off x="3938176" y="5899841"/>
            <a:ext cx="4261445" cy="716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/>
              <a:t>Misal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meng-</a:t>
            </a:r>
            <a:r>
              <a:rPr lang="en-US" sz="1600" dirty="0" err="1"/>
              <a:t>insertkan</a:t>
            </a:r>
            <a:r>
              <a:rPr lang="en-US" sz="1600" dirty="0"/>
              <a:t> index a </a:t>
            </a:r>
            <a:r>
              <a:rPr lang="en-US" sz="1600" dirty="0" err="1"/>
              <a:t>dari</a:t>
            </a:r>
            <a:r>
              <a:rPr lang="en-US" sz="1600" dirty="0"/>
              <a:t> block 1</a:t>
            </a:r>
            <a:endParaRPr lang="en-ID" sz="1600" dirty="0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4FA047FC-F06E-4CCF-831B-0300D02F1F68}"/>
              </a:ext>
            </a:extLst>
          </p:cNvPr>
          <p:cNvSpPr txBox="1">
            <a:spLocks/>
          </p:cNvSpPr>
          <p:nvPr/>
        </p:nvSpPr>
        <p:spPr>
          <a:xfrm rot="5400000">
            <a:off x="2371561" y="4464431"/>
            <a:ext cx="1191934" cy="93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……</a:t>
            </a:r>
            <a:endParaRPr lang="en-ID" dirty="0"/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F12E4910-DA9F-4B1C-A57D-562292C93CF5}"/>
              </a:ext>
            </a:extLst>
          </p:cNvPr>
          <p:cNvSpPr txBox="1">
            <a:spLocks/>
          </p:cNvSpPr>
          <p:nvPr/>
        </p:nvSpPr>
        <p:spPr>
          <a:xfrm rot="5400000">
            <a:off x="5179557" y="4469130"/>
            <a:ext cx="1191934" cy="93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……</a:t>
            </a:r>
            <a:endParaRPr lang="en-ID" dirty="0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BA421761-E0E1-439F-98FF-35BFB88D3BD3}"/>
              </a:ext>
            </a:extLst>
          </p:cNvPr>
          <p:cNvSpPr txBox="1">
            <a:spLocks/>
          </p:cNvSpPr>
          <p:nvPr/>
        </p:nvSpPr>
        <p:spPr>
          <a:xfrm rot="5400000">
            <a:off x="7893328" y="4435311"/>
            <a:ext cx="1191934" cy="93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……</a:t>
            </a:r>
            <a:endParaRPr lang="en-ID" dirty="0"/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EADC9218-7782-4212-A63C-290AA48AFF28}"/>
              </a:ext>
            </a:extLst>
          </p:cNvPr>
          <p:cNvSpPr txBox="1">
            <a:spLocks/>
          </p:cNvSpPr>
          <p:nvPr/>
        </p:nvSpPr>
        <p:spPr>
          <a:xfrm rot="5400000">
            <a:off x="10503089" y="4464790"/>
            <a:ext cx="1191934" cy="93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16662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552</TotalTime>
  <Words>597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Tw Cen MT</vt:lpstr>
      <vt:lpstr>Circuit</vt:lpstr>
      <vt:lpstr>DCOMB FOR QUERY</vt:lpstr>
      <vt:lpstr>PowerPoint Presentation</vt:lpstr>
      <vt:lpstr>DCOMB STRUCTURE</vt:lpstr>
      <vt:lpstr>DCOMB STRUCTURE</vt:lpstr>
      <vt:lpstr>DCOMB</vt:lpstr>
      <vt:lpstr>LAYER 1 : UBF &amp; CODE PK</vt:lpstr>
      <vt:lpstr>LAYER 1 : UBF &amp; CODE PK</vt:lpstr>
      <vt:lpstr>PROSES </vt:lpstr>
      <vt:lpstr>ILUSTRASI PROSES INSERT</vt:lpstr>
      <vt:lpstr>ILUSTRASI PROSES INSERT</vt:lpstr>
      <vt:lpstr>ILUSTRASI PROSES INSERT</vt:lpstr>
      <vt:lpstr>ILUSTRASI PROSES INSERT</vt:lpstr>
      <vt:lpstr>ILUSTRASI PROSES INSERT</vt:lpstr>
      <vt:lpstr>INSERTION</vt:lpstr>
      <vt:lpstr>Catatan rumus insertion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DCOMB FOR QUERY</dc:title>
  <dc:creator>inggrid benita</dc:creator>
  <cp:lastModifiedBy>inggrid benita</cp:lastModifiedBy>
  <cp:revision>8</cp:revision>
  <dcterms:created xsi:type="dcterms:W3CDTF">2021-07-20T20:35:30Z</dcterms:created>
  <dcterms:modified xsi:type="dcterms:W3CDTF">2021-07-26T14:44:34Z</dcterms:modified>
</cp:coreProperties>
</file>