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4" r:id="rId4"/>
    <p:sldId id="265" r:id="rId5"/>
    <p:sldId id="266" r:id="rId6"/>
    <p:sldId id="267" r:id="rId7"/>
    <p:sldId id="258" r:id="rId8"/>
    <p:sldId id="257" r:id="rId9"/>
    <p:sldId id="261" r:id="rId10"/>
    <p:sldId id="260" r:id="rId11"/>
    <p:sldId id="275" r:id="rId12"/>
    <p:sldId id="263" r:id="rId13"/>
    <p:sldId id="262" r:id="rId14"/>
    <p:sldId id="270" r:id="rId15"/>
    <p:sldId id="274" r:id="rId16"/>
    <p:sldId id="272"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86" d="100"/>
          <a:sy n="86" d="100"/>
        </p:scale>
        <p:origin x="16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CC2B-AE92-4E74-8682-8BC6FDAFF0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584C0E1-8157-4222-AAAA-ED3AF83AE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CF8BF5C-F676-4706-92F6-8DF65D277DAE}"/>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012D64C0-9BEF-497B-AC7B-653C3B45794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848EAE5-AABA-4E1E-AED8-E6B24DBFA3BC}"/>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300135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7133-0C8C-43CD-87D2-2A012F1844B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A35A1A4-C44C-45FF-9A7C-201D042EA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E9F81A3-6DA0-4D29-8C8E-320650CBD7C2}"/>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451C5B57-454D-4D18-BB70-0DBA76B4C61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EB0614-EBB6-45BD-93FB-C00CB70EE825}"/>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195730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646CA7-04C5-46D4-BBD2-9917924B83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B805B0D-0119-4F7B-827E-2AC04B6FF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8B7CFD-ECEC-4F21-87F1-C95366213C24}"/>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BB76D0B0-506D-4AAC-BCE4-9767ECD21B4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F8BFE5-75C3-4360-AE0A-F141A2EC0540}"/>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391810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2035-34FA-4038-B4EC-8EB729DE8D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39EEA9-EC26-408B-868D-97D587359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2326B9-199C-4EEF-BD8B-EDBBB68F0702}"/>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44D8E358-124B-409E-A4C3-1053D2E08E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B461E99-83EA-4DC5-A2F6-7072C9B967FE}"/>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309408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277-4A86-4D15-ABD9-0509FE1D9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AB55A4F-81CC-4B3C-9B73-06348AD81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BFA8A-BAC0-4B03-922D-5731D0FD18C7}"/>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D1F5A8B8-DCB8-43C4-AF68-BE75464B69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66BAF0-8C4B-4588-85CE-12AE1229B0FB}"/>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50365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1F68-A643-4246-9F69-A0336FFFAF8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92D6730-4A6C-49C7-8792-0A53DBCBC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254645C-38FD-4524-A31C-CA9822F72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47E3DE6-51C4-4C1C-9F93-2257FF79E21B}"/>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6" name="Footer Placeholder 5">
            <a:extLst>
              <a:ext uri="{FF2B5EF4-FFF2-40B4-BE49-F238E27FC236}">
                <a16:creationId xmlns:a16="http://schemas.microsoft.com/office/drawing/2014/main" id="{2DE57027-F742-4B0B-965E-7E3E24C34A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E7EBAF-16A8-4690-A96B-15A11C0F7383}"/>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61110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F086-F447-42F3-BA6B-95C638F4FB7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4D5DF5-4798-4154-83C8-359BDE92C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91026-A466-42E7-8615-C413D963F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5040FB-339D-49B1-AE05-17C68B6E9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8C655-5339-4000-8E9F-E108B4A69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9431B1C-0039-4262-8D76-CBC4D798A008}"/>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8" name="Footer Placeholder 7">
            <a:extLst>
              <a:ext uri="{FF2B5EF4-FFF2-40B4-BE49-F238E27FC236}">
                <a16:creationId xmlns:a16="http://schemas.microsoft.com/office/drawing/2014/main" id="{0D6B2A8A-7102-4EF7-B189-38C7CEB01F0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B3572E6B-CA89-46D6-ADF1-2779E4237F6A}"/>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83940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E5FE-D742-4ED5-993D-58708353C25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B848ABC-A269-47FD-8B72-4AF679F86FAE}"/>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4" name="Footer Placeholder 3">
            <a:extLst>
              <a:ext uri="{FF2B5EF4-FFF2-40B4-BE49-F238E27FC236}">
                <a16:creationId xmlns:a16="http://schemas.microsoft.com/office/drawing/2014/main" id="{B98692A8-F3DE-4A2A-A41C-394953ECD28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FF75586-20A6-4478-A3BF-0BDD479C3C7C}"/>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29247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AC9E4-CA13-468B-A7AD-456F8C9381A8}"/>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3" name="Footer Placeholder 2">
            <a:extLst>
              <a:ext uri="{FF2B5EF4-FFF2-40B4-BE49-F238E27FC236}">
                <a16:creationId xmlns:a16="http://schemas.microsoft.com/office/drawing/2014/main" id="{EABE1FEE-0146-4A20-BF1B-5627AB9CF95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64AE275-C3EC-46D5-9D53-9F80D6B144CF}"/>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329468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E42F-88DC-4FC6-9BD8-AA3887905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BE67131-DC79-4367-8687-3C38FF501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C65B1F5-47FB-4827-A54C-F4B12D8F8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6304C-7B06-40ED-9AEF-F5E8DF0C71F8}"/>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6" name="Footer Placeholder 5">
            <a:extLst>
              <a:ext uri="{FF2B5EF4-FFF2-40B4-BE49-F238E27FC236}">
                <a16:creationId xmlns:a16="http://schemas.microsoft.com/office/drawing/2014/main" id="{164D76B0-2F12-486F-98F9-39797D3AF7E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F1910A-E04D-49FF-B101-7A1B0CCF8CEE}"/>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173455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099-D082-4DEE-BB04-527DBB684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B08D8C9-6E58-4144-B5A4-3B33979FE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3C01E43-D635-40D1-88EA-B4FC17914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1599F-A309-4004-9EA0-3D4CB284713D}"/>
              </a:ext>
            </a:extLst>
          </p:cNvPr>
          <p:cNvSpPr>
            <a:spLocks noGrp="1"/>
          </p:cNvSpPr>
          <p:nvPr>
            <p:ph type="dt" sz="half" idx="10"/>
          </p:nvPr>
        </p:nvSpPr>
        <p:spPr/>
        <p:txBody>
          <a:bodyPr/>
          <a:lstStyle/>
          <a:p>
            <a:fld id="{7C16CB0B-1CC5-4D9B-AEDE-7E2129CE1EED}" type="datetimeFigureOut">
              <a:rPr lang="en-AU" smtClean="0"/>
              <a:t>2/05/2022</a:t>
            </a:fld>
            <a:endParaRPr lang="en-AU"/>
          </a:p>
        </p:txBody>
      </p:sp>
      <p:sp>
        <p:nvSpPr>
          <p:cNvPr id="6" name="Footer Placeholder 5">
            <a:extLst>
              <a:ext uri="{FF2B5EF4-FFF2-40B4-BE49-F238E27FC236}">
                <a16:creationId xmlns:a16="http://schemas.microsoft.com/office/drawing/2014/main" id="{3837B87C-C4C8-47C6-B20C-3582EA4C43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7F656B-A8EC-430B-B36A-53ABF322549B}"/>
              </a:ext>
            </a:extLst>
          </p:cNvPr>
          <p:cNvSpPr>
            <a:spLocks noGrp="1"/>
          </p:cNvSpPr>
          <p:nvPr>
            <p:ph type="sldNum" sz="quarter" idx="12"/>
          </p:nvPr>
        </p:nvSpPr>
        <p:spPr/>
        <p:txBody>
          <a:bodyPr/>
          <a:lstStyle/>
          <a:p>
            <a:fld id="{A2C47ED0-33ED-4E18-9208-E09F31D0D746}" type="slidenum">
              <a:rPr lang="en-AU" smtClean="0"/>
              <a:t>‹#›</a:t>
            </a:fld>
            <a:endParaRPr lang="en-AU"/>
          </a:p>
        </p:txBody>
      </p:sp>
    </p:spTree>
    <p:extLst>
      <p:ext uri="{BB962C8B-B14F-4D97-AF65-F5344CB8AC3E}">
        <p14:creationId xmlns:p14="http://schemas.microsoft.com/office/powerpoint/2010/main" val="78074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F644EF-A9DB-49B4-AB9E-FFA6B9893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E8C1E62-E909-448D-8A02-F63054554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2D5C18C-9C80-40A2-8471-AA5180F1A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6CB0B-1CC5-4D9B-AEDE-7E2129CE1EED}" type="datetimeFigureOut">
              <a:rPr lang="en-AU" smtClean="0"/>
              <a:t>2/05/2022</a:t>
            </a:fld>
            <a:endParaRPr lang="en-AU"/>
          </a:p>
        </p:txBody>
      </p:sp>
      <p:sp>
        <p:nvSpPr>
          <p:cNvPr id="5" name="Footer Placeholder 4">
            <a:extLst>
              <a:ext uri="{FF2B5EF4-FFF2-40B4-BE49-F238E27FC236}">
                <a16:creationId xmlns:a16="http://schemas.microsoft.com/office/drawing/2014/main" id="{8A12AE89-125F-494E-8D03-B51D6CA3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892D639-1185-4555-AEDB-FFE52EFC4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47ED0-33ED-4E18-9208-E09F31D0D746}" type="slidenum">
              <a:rPr lang="en-AU" smtClean="0"/>
              <a:t>‹#›</a:t>
            </a:fld>
            <a:endParaRPr lang="en-AU"/>
          </a:p>
        </p:txBody>
      </p:sp>
    </p:spTree>
    <p:extLst>
      <p:ext uri="{BB962C8B-B14F-4D97-AF65-F5344CB8AC3E}">
        <p14:creationId xmlns:p14="http://schemas.microsoft.com/office/powerpoint/2010/main" val="171144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riquestions.com/passive-shimming.html"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implex_algorithm#cite_note-11" TargetMode="External"/><Relationship Id="rId7" Type="http://schemas.openxmlformats.org/officeDocument/2006/relationships/hyperlink" Target="https://en.wikipedia.org/wiki/Simplex_algorithm" TargetMode="External"/><Relationship Id="rId2" Type="http://schemas.openxmlformats.org/officeDocument/2006/relationships/hyperlink" Target="https://en.wikipedia.org/wiki/Simplex_algorithm#cite_note-10"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hyperlink" Target="https://en.wikipedia.org/wiki/Simplex_algorithm#cite_note-Murty137-12"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gurobi.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fmfn/BayesianOptimiza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fmfn/BayesianOptimization/blob/master/examples/exploitation_vs_exploration.ipynb"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acrf-image-x-institute.github.io/TopasOpt/"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proceedings.mlr.press/v28/bergstra13.pdf" TargetMode="External"/><Relationship Id="rId2" Type="http://schemas.openxmlformats.org/officeDocument/2006/relationships/hyperlink" Target="https://towardsdatascience.com/a-conceptual-explanation-of-bayesian-model-based-hyperparameter-optimization-for-machine-learning-b8172278050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s.lbl.gov/assets/CSSSP-Slides/20180719-Mueller.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alpython.com/linear-programming-python/"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realpython.com/linear-programming-pyth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263553090_Concepts_for_the_efficient_Monte_Carlo-based_treatment_plan_optimization_in_radiotherapy/figures?lo=1"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0FBE-2BD7-4F41-9F6A-A9BEE94FD528}"/>
              </a:ext>
            </a:extLst>
          </p:cNvPr>
          <p:cNvSpPr>
            <a:spLocks noGrp="1"/>
          </p:cNvSpPr>
          <p:nvPr>
            <p:ph type="ctrTitle"/>
          </p:nvPr>
        </p:nvSpPr>
        <p:spPr/>
        <p:txBody>
          <a:bodyPr/>
          <a:lstStyle/>
          <a:p>
            <a:r>
              <a:rPr lang="en-US" dirty="0"/>
              <a:t>Some examples of optimization in python</a:t>
            </a:r>
            <a:endParaRPr lang="en-AU" dirty="0"/>
          </a:p>
        </p:txBody>
      </p:sp>
      <p:sp>
        <p:nvSpPr>
          <p:cNvPr id="3" name="Subtitle 2">
            <a:extLst>
              <a:ext uri="{FF2B5EF4-FFF2-40B4-BE49-F238E27FC236}">
                <a16:creationId xmlns:a16="http://schemas.microsoft.com/office/drawing/2014/main" id="{118FCF49-216F-4026-AE42-E49764462E06}"/>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5225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2D73-F70E-47DA-9C9A-41F2D490F5C5}"/>
              </a:ext>
            </a:extLst>
          </p:cNvPr>
          <p:cNvSpPr>
            <a:spLocks noGrp="1"/>
          </p:cNvSpPr>
          <p:nvPr>
            <p:ph type="title"/>
          </p:nvPr>
        </p:nvSpPr>
        <p:spPr>
          <a:xfrm>
            <a:off x="718127" y="-96694"/>
            <a:ext cx="10515600" cy="1325563"/>
          </a:xfrm>
        </p:spPr>
        <p:txBody>
          <a:bodyPr/>
          <a:lstStyle/>
          <a:p>
            <a:r>
              <a:rPr lang="en-US" dirty="0"/>
              <a:t>Practical example: Passive shimming</a:t>
            </a:r>
            <a:endParaRPr lang="en-AU" dirty="0"/>
          </a:p>
        </p:txBody>
      </p:sp>
      <p:pic>
        <p:nvPicPr>
          <p:cNvPr id="1028" name="Picture 4" descr="A novel passive shimming method for the correction of magnetic fields above  the patient bed in MRI - ScienceDirect">
            <a:extLst>
              <a:ext uri="{FF2B5EF4-FFF2-40B4-BE49-F238E27FC236}">
                <a16:creationId xmlns:a16="http://schemas.microsoft.com/office/drawing/2014/main" id="{70D00636-A4FC-444A-935D-5EFCA0D1D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3964"/>
          <a:stretch/>
        </p:blipFill>
        <p:spPr bwMode="auto">
          <a:xfrm>
            <a:off x="502804" y="4475521"/>
            <a:ext cx="4562189" cy="18504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4FC4DB4-7460-4774-97B5-89050D4650A0}"/>
              </a:ext>
            </a:extLst>
          </p:cNvPr>
          <p:cNvSpPr txBox="1"/>
          <p:nvPr/>
        </p:nvSpPr>
        <p:spPr>
          <a:xfrm>
            <a:off x="323850" y="6325969"/>
            <a:ext cx="6096000" cy="646331"/>
          </a:xfrm>
          <a:prstGeom prst="rect">
            <a:avLst/>
          </a:prstGeom>
          <a:noFill/>
        </p:spPr>
        <p:txBody>
          <a:bodyPr wrap="square">
            <a:spAutoFit/>
          </a:bodyPr>
          <a:lstStyle/>
          <a:p>
            <a:r>
              <a:rPr lang="en-AU" dirty="0">
                <a:hlinkClick r:id="rId3"/>
              </a:rPr>
              <a:t>https://mriquestions.com/passive-shimming.html</a:t>
            </a:r>
            <a:endParaRPr lang="en-AU" dirty="0"/>
          </a:p>
          <a:p>
            <a:endParaRPr lang="en-AU" dirty="0"/>
          </a:p>
        </p:txBody>
      </p:sp>
      <p:pic>
        <p:nvPicPr>
          <p:cNvPr id="8" name="Picture 7" descr="A picture containing text, clipart&#10;&#10;Description automatically generated">
            <a:extLst>
              <a:ext uri="{FF2B5EF4-FFF2-40B4-BE49-F238E27FC236}">
                <a16:creationId xmlns:a16="http://schemas.microsoft.com/office/drawing/2014/main" id="{AEC92688-5F8D-4215-B310-388585A48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273" y="738909"/>
            <a:ext cx="2671439" cy="3637704"/>
          </a:xfrm>
          <a:prstGeom prst="rect">
            <a:avLst/>
          </a:prstGeom>
        </p:spPr>
      </p:pic>
      <p:sp>
        <p:nvSpPr>
          <p:cNvPr id="12" name="TextBox 11">
            <a:extLst>
              <a:ext uri="{FF2B5EF4-FFF2-40B4-BE49-F238E27FC236}">
                <a16:creationId xmlns:a16="http://schemas.microsoft.com/office/drawing/2014/main" id="{F0901CF4-8331-46F2-912D-7C17B51EAF9B}"/>
              </a:ext>
            </a:extLst>
          </p:cNvPr>
          <p:cNvSpPr txBox="1"/>
          <p:nvPr/>
        </p:nvSpPr>
        <p:spPr>
          <a:xfrm>
            <a:off x="5523345" y="1653309"/>
            <a:ext cx="6539345" cy="3693319"/>
          </a:xfrm>
          <a:prstGeom prst="rect">
            <a:avLst/>
          </a:prstGeom>
          <a:noFill/>
        </p:spPr>
        <p:txBody>
          <a:bodyPr wrap="square" rtlCol="0">
            <a:spAutoFit/>
          </a:bodyPr>
          <a:lstStyle/>
          <a:p>
            <a:r>
              <a:rPr lang="en-US" b="1" dirty="0" err="1"/>
              <a:t>Shim_field</a:t>
            </a:r>
            <a:r>
              <a:rPr lang="en-US" b="1" dirty="0"/>
              <a:t> = -</a:t>
            </a:r>
            <a:r>
              <a:rPr lang="en-US" b="1" dirty="0" err="1"/>
              <a:t>ActualField</a:t>
            </a:r>
            <a:endParaRPr lang="en-US" b="1" dirty="0"/>
          </a:p>
          <a:p>
            <a:r>
              <a:rPr lang="en-US" b="1" dirty="0" err="1"/>
              <a:t>Iron_thicknesses</a:t>
            </a:r>
            <a:r>
              <a:rPr lang="en-US" b="1" dirty="0"/>
              <a:t> = </a:t>
            </a:r>
            <a:r>
              <a:rPr lang="en-US" dirty="0"/>
              <a:t>[t1,t2,t3…] </a:t>
            </a:r>
            <a:r>
              <a:rPr lang="en-US" b="1" dirty="0"/>
              <a:t>= t</a:t>
            </a:r>
          </a:p>
          <a:p>
            <a:r>
              <a:rPr lang="en-US" b="1" dirty="0"/>
              <a:t>Want to minimize the amount of iron used</a:t>
            </a:r>
          </a:p>
          <a:p>
            <a:endParaRPr lang="en-US" b="1" dirty="0"/>
          </a:p>
          <a:p>
            <a:r>
              <a:rPr lang="en-US" b="1" dirty="0"/>
              <a:t>Minimize </a:t>
            </a:r>
            <a:r>
              <a:rPr lang="en-US" dirty="0"/>
              <a:t>t1+t2+t3+t4…</a:t>
            </a:r>
          </a:p>
          <a:p>
            <a:r>
              <a:rPr lang="en-US" b="1" dirty="0"/>
              <a:t>Subject to</a:t>
            </a:r>
          </a:p>
          <a:p>
            <a:r>
              <a:rPr lang="en-US" b="1" dirty="0"/>
              <a:t>As.t &lt;= </a:t>
            </a:r>
            <a:r>
              <a:rPr lang="en-US" b="1" dirty="0" err="1"/>
              <a:t>Shim_field</a:t>
            </a:r>
            <a:r>
              <a:rPr lang="en-US" b="1" dirty="0"/>
              <a:t> + tolerance</a:t>
            </a:r>
          </a:p>
          <a:p>
            <a:r>
              <a:rPr lang="en-US" b="1" dirty="0"/>
              <a:t>As.t &gt;= </a:t>
            </a:r>
            <a:r>
              <a:rPr lang="en-US" b="1" dirty="0" err="1"/>
              <a:t>Shim_field</a:t>
            </a:r>
            <a:r>
              <a:rPr lang="en-US" b="1" dirty="0"/>
              <a:t> - tolerance</a:t>
            </a:r>
          </a:p>
          <a:p>
            <a:endParaRPr lang="en-US" b="1" dirty="0"/>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306206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4B09-74FD-49E0-889A-45774DC8E4FF}"/>
              </a:ext>
            </a:extLst>
          </p:cNvPr>
          <p:cNvSpPr>
            <a:spLocks noGrp="1"/>
          </p:cNvSpPr>
          <p:nvPr>
            <p:ph type="title"/>
          </p:nvPr>
        </p:nvSpPr>
        <p:spPr>
          <a:xfrm>
            <a:off x="0" y="-225890"/>
            <a:ext cx="10515600" cy="1325563"/>
          </a:xfrm>
        </p:spPr>
        <p:txBody>
          <a:bodyPr/>
          <a:lstStyle/>
          <a:p>
            <a:r>
              <a:rPr lang="en-US" dirty="0"/>
              <a:t>Why is linear programming so fast!?</a:t>
            </a:r>
            <a:endParaRPr lang="en-AU" dirty="0"/>
          </a:p>
        </p:txBody>
      </p:sp>
      <p:sp>
        <p:nvSpPr>
          <p:cNvPr id="5" name="TextBox 4">
            <a:extLst>
              <a:ext uri="{FF2B5EF4-FFF2-40B4-BE49-F238E27FC236}">
                <a16:creationId xmlns:a16="http://schemas.microsoft.com/office/drawing/2014/main" id="{991A23F6-72A2-4FAB-A084-9B6FB00BB550}"/>
              </a:ext>
            </a:extLst>
          </p:cNvPr>
          <p:cNvSpPr txBox="1"/>
          <p:nvPr/>
        </p:nvSpPr>
        <p:spPr>
          <a:xfrm>
            <a:off x="231388" y="1443182"/>
            <a:ext cx="7596768" cy="1754326"/>
          </a:xfrm>
          <a:prstGeom prst="rect">
            <a:avLst/>
          </a:prstGeom>
          <a:noFill/>
        </p:spPr>
        <p:txBody>
          <a:bodyPr wrap="square">
            <a:spAutoFit/>
          </a:bodyPr>
          <a:lstStyle/>
          <a:p>
            <a:r>
              <a:rPr lang="en-US" dirty="0"/>
              <a:t>It can be shown that for a linear program in standard form, if the objective function has a maximum value on the feasible region, then it has this value on (at least) one of the extreme points.</a:t>
            </a:r>
            <a:r>
              <a:rPr lang="en-US" baseline="30000" dirty="0">
                <a:hlinkClick r:id="rId2"/>
              </a:rPr>
              <a:t>[10]</a:t>
            </a:r>
            <a:r>
              <a:rPr lang="en-US" dirty="0"/>
              <a:t> This in itself reduces the problem to a finite computation since there is a finite number of extreme points, but the number of extreme points is unmanageably large for all but the smallest linear programs.</a:t>
            </a:r>
            <a:r>
              <a:rPr lang="en-US" baseline="30000" dirty="0">
                <a:hlinkClick r:id="rId3"/>
              </a:rPr>
              <a:t>[11]</a:t>
            </a:r>
            <a:endParaRPr lang="en-AU" dirty="0"/>
          </a:p>
        </p:txBody>
      </p:sp>
      <p:sp>
        <p:nvSpPr>
          <p:cNvPr id="7" name="TextBox 6">
            <a:extLst>
              <a:ext uri="{FF2B5EF4-FFF2-40B4-BE49-F238E27FC236}">
                <a16:creationId xmlns:a16="http://schemas.microsoft.com/office/drawing/2014/main" id="{EE5EBE9C-B541-4D85-8856-DE87F2B82D05}"/>
              </a:ext>
            </a:extLst>
          </p:cNvPr>
          <p:cNvSpPr txBox="1"/>
          <p:nvPr/>
        </p:nvSpPr>
        <p:spPr>
          <a:xfrm>
            <a:off x="231388" y="4456914"/>
            <a:ext cx="6216804" cy="1200329"/>
          </a:xfrm>
          <a:prstGeom prst="rect">
            <a:avLst/>
          </a:prstGeom>
          <a:noFill/>
        </p:spPr>
        <p:txBody>
          <a:bodyPr wrap="square">
            <a:spAutoFit/>
          </a:bodyPr>
          <a:lstStyle/>
          <a:p>
            <a:r>
              <a:rPr lang="en-US" dirty="0"/>
              <a:t>…BUT. It can also be shown that, if an extreme point is not a maximum point of the objective function, then there is an edge containing the point so that the value of the objective function is strictly increasing on the edge moving away from the point.</a:t>
            </a:r>
            <a:r>
              <a:rPr lang="en-US" baseline="30000" dirty="0">
                <a:hlinkClick r:id="rId4"/>
              </a:rPr>
              <a:t>[12]</a:t>
            </a:r>
            <a:endParaRPr lang="en-AU" dirty="0"/>
          </a:p>
        </p:txBody>
      </p:sp>
      <p:pic>
        <p:nvPicPr>
          <p:cNvPr id="9" name="Picture 8" descr="A picture containing dome&#10;&#10;Description automatically generated">
            <a:extLst>
              <a:ext uri="{FF2B5EF4-FFF2-40B4-BE49-F238E27FC236}">
                <a16:creationId xmlns:a16="http://schemas.microsoft.com/office/drawing/2014/main" id="{DC517BCB-5E7C-4DD4-A9B6-9C2C9AE3D2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0082" y="3429000"/>
            <a:ext cx="3047619" cy="3047619"/>
          </a:xfrm>
          <a:prstGeom prst="rect">
            <a:avLst/>
          </a:prstGeom>
        </p:spPr>
      </p:pic>
      <p:pic>
        <p:nvPicPr>
          <p:cNvPr id="10" name="Picture 9" descr="Chart&#10;&#10;Description automatically generated">
            <a:extLst>
              <a:ext uri="{FF2B5EF4-FFF2-40B4-BE49-F238E27FC236}">
                <a16:creationId xmlns:a16="http://schemas.microsoft.com/office/drawing/2014/main" id="{EC459023-735C-4F71-A59A-80E249158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1320" y="750467"/>
            <a:ext cx="2464420" cy="2464420"/>
          </a:xfrm>
          <a:prstGeom prst="rect">
            <a:avLst/>
          </a:prstGeom>
        </p:spPr>
      </p:pic>
      <p:sp>
        <p:nvSpPr>
          <p:cNvPr id="12" name="TextBox 11">
            <a:extLst>
              <a:ext uri="{FF2B5EF4-FFF2-40B4-BE49-F238E27FC236}">
                <a16:creationId xmlns:a16="http://schemas.microsoft.com/office/drawing/2014/main" id="{EF6BAE19-FF43-4A4E-A7A5-99D55B80E126}"/>
              </a:ext>
            </a:extLst>
          </p:cNvPr>
          <p:cNvSpPr txBox="1"/>
          <p:nvPr/>
        </p:nvSpPr>
        <p:spPr>
          <a:xfrm>
            <a:off x="231388" y="730341"/>
            <a:ext cx="6216804" cy="646331"/>
          </a:xfrm>
          <a:prstGeom prst="rect">
            <a:avLst/>
          </a:prstGeom>
          <a:noFill/>
        </p:spPr>
        <p:txBody>
          <a:bodyPr wrap="square">
            <a:spAutoFit/>
          </a:bodyPr>
          <a:lstStyle/>
          <a:p>
            <a:r>
              <a:rPr lang="en-AU" dirty="0">
                <a:hlinkClick r:id="rId7"/>
              </a:rPr>
              <a:t>https://en.wikipedia.org/wiki/Simplex_algorithm</a:t>
            </a:r>
            <a:endParaRPr lang="en-AU" dirty="0"/>
          </a:p>
          <a:p>
            <a:endParaRPr lang="en-AU" dirty="0"/>
          </a:p>
        </p:txBody>
      </p:sp>
    </p:spTree>
    <p:extLst>
      <p:ext uri="{BB962C8B-B14F-4D97-AF65-F5344CB8AC3E}">
        <p14:creationId xmlns:p14="http://schemas.microsoft.com/office/powerpoint/2010/main" val="323021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A33-C163-4E9E-A347-2C07E15B5994}"/>
              </a:ext>
            </a:extLst>
          </p:cNvPr>
          <p:cNvSpPr>
            <a:spLocks noGrp="1"/>
          </p:cNvSpPr>
          <p:nvPr>
            <p:ph type="title"/>
          </p:nvPr>
        </p:nvSpPr>
        <p:spPr>
          <a:xfrm>
            <a:off x="0" y="-299893"/>
            <a:ext cx="10515600" cy="1325563"/>
          </a:xfrm>
        </p:spPr>
        <p:txBody>
          <a:bodyPr/>
          <a:lstStyle/>
          <a:p>
            <a:r>
              <a:rPr lang="en-US" dirty="0"/>
              <a:t>A few take homes</a:t>
            </a:r>
            <a:endParaRPr lang="en-AU" dirty="0"/>
          </a:p>
        </p:txBody>
      </p:sp>
      <p:sp>
        <p:nvSpPr>
          <p:cNvPr id="3" name="Content Placeholder 2">
            <a:extLst>
              <a:ext uri="{FF2B5EF4-FFF2-40B4-BE49-F238E27FC236}">
                <a16:creationId xmlns:a16="http://schemas.microsoft.com/office/drawing/2014/main" id="{4E9D8AB5-D548-4D3B-8E73-AEACD2EB5779}"/>
              </a:ext>
            </a:extLst>
          </p:cNvPr>
          <p:cNvSpPr>
            <a:spLocks noGrp="1"/>
          </p:cNvSpPr>
          <p:nvPr>
            <p:ph idx="1"/>
          </p:nvPr>
        </p:nvSpPr>
        <p:spPr>
          <a:xfrm>
            <a:off x="570345" y="1025670"/>
            <a:ext cx="10515600" cy="4351338"/>
          </a:xfrm>
        </p:spPr>
        <p:txBody>
          <a:bodyPr>
            <a:normAutofit fontScale="92500" lnSpcReduction="10000"/>
          </a:bodyPr>
          <a:lstStyle/>
          <a:p>
            <a:r>
              <a:rPr lang="en-US" dirty="0"/>
              <a:t>Linear optimization is extremely fast and powerful.</a:t>
            </a:r>
          </a:p>
          <a:p>
            <a:r>
              <a:rPr lang="en-US" dirty="0"/>
              <a:t>There is an implementation in </a:t>
            </a:r>
            <a:r>
              <a:rPr lang="en-US" dirty="0" err="1"/>
              <a:t>scipy</a:t>
            </a:r>
            <a:r>
              <a:rPr lang="en-US" dirty="0"/>
              <a:t> which I suspect will be fine for most things, but python also interfaces with more powerful commercial solvers like </a:t>
            </a:r>
            <a:r>
              <a:rPr lang="en-US" dirty="0" err="1">
                <a:hlinkClick r:id="rId2"/>
              </a:rPr>
              <a:t>gurobi</a:t>
            </a:r>
            <a:r>
              <a:rPr lang="en-US" dirty="0"/>
              <a:t>. </a:t>
            </a:r>
          </a:p>
          <a:p>
            <a:r>
              <a:rPr lang="en-US" dirty="0"/>
              <a:t>In many situations, the problem can be directly framed as a linear optimization – excellent! </a:t>
            </a:r>
          </a:p>
          <a:p>
            <a:r>
              <a:rPr lang="en-US" dirty="0"/>
              <a:t>In other situations, the problem may not truly be linear, but can be approximated as linear, at least in some region. </a:t>
            </a:r>
          </a:p>
          <a:p>
            <a:pPr lvl="1"/>
            <a:r>
              <a:rPr lang="en-US" dirty="0"/>
              <a:t>This idea is the basis of some fancy algorithms like COBYLA: constrained optimization by linear approximation</a:t>
            </a:r>
          </a:p>
          <a:p>
            <a:r>
              <a:rPr lang="en-US" dirty="0"/>
              <a:t>If we start adding integers into the equation, life starts getting a lot harder! </a:t>
            </a:r>
            <a:endParaRPr lang="en-AU" dirty="0"/>
          </a:p>
        </p:txBody>
      </p:sp>
    </p:spTree>
    <p:extLst>
      <p:ext uri="{BB962C8B-B14F-4D97-AF65-F5344CB8AC3E}">
        <p14:creationId xmlns:p14="http://schemas.microsoft.com/office/powerpoint/2010/main" val="170928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3987-581A-4281-9172-54EEA4F329A9}"/>
              </a:ext>
            </a:extLst>
          </p:cNvPr>
          <p:cNvSpPr>
            <a:spLocks noGrp="1"/>
          </p:cNvSpPr>
          <p:nvPr>
            <p:ph type="title"/>
          </p:nvPr>
        </p:nvSpPr>
        <p:spPr>
          <a:xfrm>
            <a:off x="185079" y="847493"/>
            <a:ext cx="10515600" cy="1127899"/>
          </a:xfrm>
        </p:spPr>
        <p:txBody>
          <a:bodyPr/>
          <a:lstStyle/>
          <a:p>
            <a:r>
              <a:rPr lang="en-US" dirty="0"/>
              <a:t>Bayesian Optimization</a:t>
            </a:r>
            <a:endParaRPr lang="en-AU" dirty="0"/>
          </a:p>
        </p:txBody>
      </p:sp>
      <p:sp>
        <p:nvSpPr>
          <p:cNvPr id="3" name="Text Placeholder 2">
            <a:extLst>
              <a:ext uri="{FF2B5EF4-FFF2-40B4-BE49-F238E27FC236}">
                <a16:creationId xmlns:a16="http://schemas.microsoft.com/office/drawing/2014/main" id="{61643AB0-DB36-41BE-AEC3-05EFB74E939B}"/>
              </a:ext>
            </a:extLst>
          </p:cNvPr>
          <p:cNvSpPr>
            <a:spLocks noGrp="1"/>
          </p:cNvSpPr>
          <p:nvPr>
            <p:ph type="body" idx="1"/>
          </p:nvPr>
        </p:nvSpPr>
        <p:spPr/>
        <p:txBody>
          <a:bodyPr/>
          <a:lstStyle/>
          <a:p>
            <a:endParaRPr lang="en-AU" dirty="0"/>
          </a:p>
          <a:p>
            <a:endParaRPr lang="en-AU" dirty="0"/>
          </a:p>
        </p:txBody>
      </p:sp>
      <p:sp>
        <p:nvSpPr>
          <p:cNvPr id="4" name="TextBox 3">
            <a:extLst>
              <a:ext uri="{FF2B5EF4-FFF2-40B4-BE49-F238E27FC236}">
                <a16:creationId xmlns:a16="http://schemas.microsoft.com/office/drawing/2014/main" id="{E6233BB1-5E10-4231-A943-1B35318DFC26}"/>
              </a:ext>
            </a:extLst>
          </p:cNvPr>
          <p:cNvSpPr txBox="1"/>
          <p:nvPr/>
        </p:nvSpPr>
        <p:spPr>
          <a:xfrm>
            <a:off x="1271239" y="2152185"/>
            <a:ext cx="8976732" cy="923330"/>
          </a:xfrm>
          <a:prstGeom prst="rect">
            <a:avLst/>
          </a:prstGeom>
          <a:noFill/>
        </p:spPr>
        <p:txBody>
          <a:bodyPr wrap="square" rtlCol="0">
            <a:spAutoFit/>
          </a:bodyPr>
          <a:lstStyle/>
          <a:p>
            <a:pPr marL="285750" indent="-285750">
              <a:buFontTx/>
              <a:buChar char="-"/>
            </a:pPr>
            <a:r>
              <a:rPr lang="en-US" dirty="0"/>
              <a:t>For expensive objective functions</a:t>
            </a:r>
          </a:p>
          <a:p>
            <a:pPr marL="285750" indent="-285750">
              <a:buFontTx/>
              <a:buChar char="-"/>
            </a:pPr>
            <a:r>
              <a:rPr lang="en-US" dirty="0"/>
              <a:t>Approximate objective function with surrogate function that is ‘easy’ to optimize</a:t>
            </a:r>
          </a:p>
          <a:p>
            <a:pPr marL="285750" indent="-285750">
              <a:buFontTx/>
              <a:buChar char="-"/>
            </a:pPr>
            <a:r>
              <a:rPr lang="en-US" dirty="0"/>
              <a:t>Update the surrogate every time we get more information</a:t>
            </a:r>
            <a:endParaRPr lang="en-AU" dirty="0"/>
          </a:p>
        </p:txBody>
      </p:sp>
      <p:sp>
        <p:nvSpPr>
          <p:cNvPr id="6" name="TextBox 5">
            <a:extLst>
              <a:ext uri="{FF2B5EF4-FFF2-40B4-BE49-F238E27FC236}">
                <a16:creationId xmlns:a16="http://schemas.microsoft.com/office/drawing/2014/main" id="{619B6048-DB6F-48DA-8D0F-C7084E8D5010}"/>
              </a:ext>
            </a:extLst>
          </p:cNvPr>
          <p:cNvSpPr txBox="1"/>
          <p:nvPr/>
        </p:nvSpPr>
        <p:spPr>
          <a:xfrm>
            <a:off x="5335859" y="5825841"/>
            <a:ext cx="6188926" cy="646331"/>
          </a:xfrm>
          <a:prstGeom prst="rect">
            <a:avLst/>
          </a:prstGeom>
          <a:noFill/>
        </p:spPr>
        <p:txBody>
          <a:bodyPr wrap="square">
            <a:spAutoFit/>
          </a:bodyPr>
          <a:lstStyle/>
          <a:p>
            <a:r>
              <a:rPr lang="en-AU" dirty="0">
                <a:hlinkClick r:id="rId2"/>
              </a:rPr>
              <a:t>https://github.com/fmfn/BayesianOptimization</a:t>
            </a:r>
            <a:endParaRPr lang="en-AU" dirty="0"/>
          </a:p>
          <a:p>
            <a:endParaRPr lang="en-AU" dirty="0"/>
          </a:p>
        </p:txBody>
      </p:sp>
    </p:spTree>
    <p:extLst>
      <p:ext uri="{BB962C8B-B14F-4D97-AF65-F5344CB8AC3E}">
        <p14:creationId xmlns:p14="http://schemas.microsoft.com/office/powerpoint/2010/main" val="293900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64357596-A41B-4E2B-BC86-2A677CAF3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32" y="0"/>
            <a:ext cx="11296735" cy="6858000"/>
          </a:xfrm>
          <a:prstGeom prst="rect">
            <a:avLst/>
          </a:prstGeom>
        </p:spPr>
      </p:pic>
    </p:spTree>
    <p:extLst>
      <p:ext uri="{BB962C8B-B14F-4D97-AF65-F5344CB8AC3E}">
        <p14:creationId xmlns:p14="http://schemas.microsoft.com/office/powerpoint/2010/main" val="319787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56E2-82B4-438D-88A2-0A0A3863BCF5}"/>
              </a:ext>
            </a:extLst>
          </p:cNvPr>
          <p:cNvSpPr>
            <a:spLocks noGrp="1"/>
          </p:cNvSpPr>
          <p:nvPr>
            <p:ph type="title"/>
          </p:nvPr>
        </p:nvSpPr>
        <p:spPr/>
        <p:txBody>
          <a:bodyPr/>
          <a:lstStyle/>
          <a:p>
            <a:r>
              <a:rPr lang="en-US" dirty="0"/>
              <a:t>What makes this Bayesian?</a:t>
            </a:r>
            <a:endParaRPr lang="en-AU" dirty="0"/>
          </a:p>
        </p:txBody>
      </p:sp>
      <p:sp>
        <p:nvSpPr>
          <p:cNvPr id="3" name="TextBox 2">
            <a:extLst>
              <a:ext uri="{FF2B5EF4-FFF2-40B4-BE49-F238E27FC236}">
                <a16:creationId xmlns:a16="http://schemas.microsoft.com/office/drawing/2014/main" id="{72B6B49F-ED22-4F48-B1C7-92277C8670D2}"/>
              </a:ext>
            </a:extLst>
          </p:cNvPr>
          <p:cNvSpPr txBox="1"/>
          <p:nvPr/>
        </p:nvSpPr>
        <p:spPr>
          <a:xfrm>
            <a:off x="838200" y="1572322"/>
            <a:ext cx="10290717" cy="923330"/>
          </a:xfrm>
          <a:prstGeom prst="rect">
            <a:avLst/>
          </a:prstGeom>
          <a:noFill/>
        </p:spPr>
        <p:txBody>
          <a:bodyPr wrap="square" rtlCol="0">
            <a:spAutoFit/>
          </a:bodyPr>
          <a:lstStyle/>
          <a:p>
            <a:pPr marL="285750" indent="-285750">
              <a:buFontTx/>
              <a:buChar char="-"/>
            </a:pPr>
            <a:r>
              <a:rPr lang="en-US" dirty="0"/>
              <a:t>At each step, we are incorporating our </a:t>
            </a:r>
            <a:r>
              <a:rPr lang="en-US" u="sng" dirty="0"/>
              <a:t>prior knowledge </a:t>
            </a:r>
            <a:r>
              <a:rPr lang="en-US" dirty="0"/>
              <a:t>about the objective function.</a:t>
            </a:r>
          </a:p>
          <a:p>
            <a:pPr marL="742950" lvl="1" indent="-285750">
              <a:buFontTx/>
              <a:buChar char="-"/>
            </a:pPr>
            <a:r>
              <a:rPr lang="en-US" dirty="0"/>
              <a:t>One other part of our ‘prior knowledge’ is a (weak) assumption: on some scale, the objective function is smooth – points close enough together will be well correlated</a:t>
            </a:r>
          </a:p>
        </p:txBody>
      </p:sp>
    </p:spTree>
    <p:extLst>
      <p:ext uri="{BB962C8B-B14F-4D97-AF65-F5344CB8AC3E}">
        <p14:creationId xmlns:p14="http://schemas.microsoft.com/office/powerpoint/2010/main" val="2057660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734F-ADF1-448A-B054-FD1F69B04927}"/>
              </a:ext>
            </a:extLst>
          </p:cNvPr>
          <p:cNvSpPr>
            <a:spLocks noGrp="1"/>
          </p:cNvSpPr>
          <p:nvPr>
            <p:ph type="title"/>
          </p:nvPr>
        </p:nvSpPr>
        <p:spPr/>
        <p:txBody>
          <a:bodyPr/>
          <a:lstStyle/>
          <a:p>
            <a:r>
              <a:rPr lang="en-US" dirty="0"/>
              <a:t>Exploration versus Exploitation</a:t>
            </a:r>
            <a:endParaRPr lang="en-AU" dirty="0"/>
          </a:p>
        </p:txBody>
      </p:sp>
      <p:sp>
        <p:nvSpPr>
          <p:cNvPr id="4" name="TextBox 3">
            <a:extLst>
              <a:ext uri="{FF2B5EF4-FFF2-40B4-BE49-F238E27FC236}">
                <a16:creationId xmlns:a16="http://schemas.microsoft.com/office/drawing/2014/main" id="{DED5CD2A-F22A-4057-B142-CF738F5B0241}"/>
              </a:ext>
            </a:extLst>
          </p:cNvPr>
          <p:cNvSpPr txBox="1"/>
          <p:nvPr/>
        </p:nvSpPr>
        <p:spPr>
          <a:xfrm>
            <a:off x="3047071" y="3105835"/>
            <a:ext cx="6094140" cy="923330"/>
          </a:xfrm>
          <a:prstGeom prst="rect">
            <a:avLst/>
          </a:prstGeom>
          <a:noFill/>
        </p:spPr>
        <p:txBody>
          <a:bodyPr wrap="square">
            <a:spAutoFit/>
          </a:bodyPr>
          <a:lstStyle/>
          <a:p>
            <a:r>
              <a:rPr lang="en-AU" dirty="0">
                <a:hlinkClick r:id="rId2"/>
              </a:rPr>
              <a:t>https://github.com/fmfn/BayesianOptimization/blob/master/examples/exploitation_vs_exploration.ipynb</a:t>
            </a:r>
            <a:endParaRPr lang="en-AU" dirty="0"/>
          </a:p>
          <a:p>
            <a:endParaRPr lang="en-AU" dirty="0"/>
          </a:p>
        </p:txBody>
      </p:sp>
    </p:spTree>
    <p:extLst>
      <p:ext uri="{BB962C8B-B14F-4D97-AF65-F5344CB8AC3E}">
        <p14:creationId xmlns:p14="http://schemas.microsoft.com/office/powerpoint/2010/main" val="399938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CB0D04EC-2447-493E-8F7F-81EACAF5925E}"/>
              </a:ext>
            </a:extLst>
          </p:cNvPr>
          <p:cNvPicPr>
            <a:picLocks noChangeAspect="1"/>
          </p:cNvPicPr>
          <p:nvPr/>
        </p:nvPicPr>
        <p:blipFill>
          <a:blip r:embed="rId2"/>
          <a:stretch>
            <a:fillRect/>
          </a:stretch>
        </p:blipFill>
        <p:spPr>
          <a:xfrm>
            <a:off x="3764353" y="378446"/>
            <a:ext cx="8133997" cy="6101108"/>
          </a:xfrm>
          <a:prstGeom prst="rect">
            <a:avLst/>
          </a:prstGeom>
        </p:spPr>
      </p:pic>
      <p:sp>
        <p:nvSpPr>
          <p:cNvPr id="8" name="TextBox 7">
            <a:extLst>
              <a:ext uri="{FF2B5EF4-FFF2-40B4-BE49-F238E27FC236}">
                <a16:creationId xmlns:a16="http://schemas.microsoft.com/office/drawing/2014/main" id="{020FC0AE-8885-487E-84C9-47C6AB720174}"/>
              </a:ext>
            </a:extLst>
          </p:cNvPr>
          <p:cNvSpPr txBox="1"/>
          <p:nvPr/>
        </p:nvSpPr>
        <p:spPr>
          <a:xfrm>
            <a:off x="211873" y="479502"/>
            <a:ext cx="3992137" cy="2031325"/>
          </a:xfrm>
          <a:prstGeom prst="rect">
            <a:avLst/>
          </a:prstGeom>
          <a:noFill/>
        </p:spPr>
        <p:txBody>
          <a:bodyPr wrap="square" rtlCol="0">
            <a:spAutoFit/>
          </a:bodyPr>
          <a:lstStyle/>
          <a:p>
            <a:r>
              <a:rPr lang="en-US" b="1" dirty="0"/>
              <a:t>Practical example</a:t>
            </a:r>
          </a:p>
          <a:p>
            <a:r>
              <a:rPr lang="en-US" dirty="0"/>
              <a:t>Using Bayesian optimization </a:t>
            </a:r>
            <a:r>
              <a:rPr lang="en-AU" dirty="0"/>
              <a:t>to guide Monte Carlo sims</a:t>
            </a:r>
          </a:p>
          <a:p>
            <a:endParaRPr lang="en-AU" dirty="0"/>
          </a:p>
          <a:p>
            <a:r>
              <a:rPr lang="en-US" dirty="0">
                <a:hlinkClick r:id="rId3"/>
              </a:rPr>
              <a:t>https://acrf-image-x-institute.github.io/TopasOpt/</a:t>
            </a:r>
            <a:endParaRPr lang="en-US" dirty="0"/>
          </a:p>
          <a:p>
            <a:endParaRPr lang="en-US" dirty="0"/>
          </a:p>
        </p:txBody>
      </p:sp>
    </p:spTree>
    <p:extLst>
      <p:ext uri="{BB962C8B-B14F-4D97-AF65-F5344CB8AC3E}">
        <p14:creationId xmlns:p14="http://schemas.microsoft.com/office/powerpoint/2010/main" val="137602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2179-CE7A-4AAD-8227-9978C598EE83}"/>
              </a:ext>
            </a:extLst>
          </p:cNvPr>
          <p:cNvSpPr>
            <a:spLocks noGrp="1"/>
          </p:cNvSpPr>
          <p:nvPr>
            <p:ph type="title"/>
          </p:nvPr>
        </p:nvSpPr>
        <p:spPr/>
        <p:txBody>
          <a:bodyPr/>
          <a:lstStyle/>
          <a:p>
            <a:r>
              <a:rPr lang="en-US" dirty="0"/>
              <a:t>Practical example: optimization of machine learning hyper parameters</a:t>
            </a:r>
            <a:endParaRPr lang="en-AU" dirty="0"/>
          </a:p>
        </p:txBody>
      </p:sp>
      <p:sp>
        <p:nvSpPr>
          <p:cNvPr id="4" name="TextBox 3">
            <a:extLst>
              <a:ext uri="{FF2B5EF4-FFF2-40B4-BE49-F238E27FC236}">
                <a16:creationId xmlns:a16="http://schemas.microsoft.com/office/drawing/2014/main" id="{32F5EDC3-23A4-476B-B4E1-50ED34FD740B}"/>
              </a:ext>
            </a:extLst>
          </p:cNvPr>
          <p:cNvSpPr txBox="1"/>
          <p:nvPr/>
        </p:nvSpPr>
        <p:spPr>
          <a:xfrm>
            <a:off x="3047071" y="2967335"/>
            <a:ext cx="6094140" cy="1200329"/>
          </a:xfrm>
          <a:prstGeom prst="rect">
            <a:avLst/>
          </a:prstGeom>
          <a:noFill/>
        </p:spPr>
        <p:txBody>
          <a:bodyPr wrap="square">
            <a:spAutoFit/>
          </a:bodyPr>
          <a:lstStyle/>
          <a:p>
            <a:r>
              <a:rPr lang="en-AU" dirty="0">
                <a:hlinkClick r:id="rId2"/>
              </a:rPr>
              <a:t>https://towardsdatascience.com/a-conceptual-explanation-of-bayesian-model-based-hyperparameter-optimization-for-machine-learning-b8172278050f</a:t>
            </a:r>
            <a:endParaRPr lang="en-AU" dirty="0"/>
          </a:p>
          <a:p>
            <a:endParaRPr lang="en-AU" dirty="0"/>
          </a:p>
        </p:txBody>
      </p:sp>
      <p:sp>
        <p:nvSpPr>
          <p:cNvPr id="6" name="TextBox 5">
            <a:extLst>
              <a:ext uri="{FF2B5EF4-FFF2-40B4-BE49-F238E27FC236}">
                <a16:creationId xmlns:a16="http://schemas.microsoft.com/office/drawing/2014/main" id="{9DD58CCC-3917-490C-A64C-1E601D0C49ED}"/>
              </a:ext>
            </a:extLst>
          </p:cNvPr>
          <p:cNvSpPr txBox="1"/>
          <p:nvPr/>
        </p:nvSpPr>
        <p:spPr>
          <a:xfrm>
            <a:off x="3047071" y="4863042"/>
            <a:ext cx="6094140" cy="1754326"/>
          </a:xfrm>
          <a:prstGeom prst="rect">
            <a:avLst/>
          </a:prstGeom>
          <a:noFill/>
        </p:spPr>
        <p:txBody>
          <a:bodyPr wrap="square">
            <a:spAutoFit/>
          </a:bodyPr>
          <a:lstStyle/>
          <a:p>
            <a:r>
              <a:rPr lang="en-US" dirty="0">
                <a:effectLst/>
                <a:latin typeface="Arial" panose="020B0604020202020204" pitchFamily="34" charset="0"/>
              </a:rPr>
              <a:t>Making a Science of Model Search: Hyperparameter Optimization in Hundreds of Dimensions for Vision Architectures</a:t>
            </a:r>
          </a:p>
          <a:p>
            <a:endParaRPr lang="en-US" dirty="0">
              <a:latin typeface="Arial" panose="020B0604020202020204" pitchFamily="34" charset="0"/>
            </a:endParaRPr>
          </a:p>
          <a:p>
            <a:r>
              <a:rPr lang="en-AU" dirty="0">
                <a:hlinkClick r:id="rId3"/>
              </a:rPr>
              <a:t>http://proceedings.mlr.press/v28/bergstra13.pdf</a:t>
            </a:r>
            <a:endParaRPr lang="en-US" dirty="0">
              <a:latin typeface="Arial" panose="020B0604020202020204" pitchFamily="34" charset="0"/>
            </a:endParaRPr>
          </a:p>
          <a:p>
            <a:endParaRPr lang="en-AU" dirty="0"/>
          </a:p>
        </p:txBody>
      </p:sp>
    </p:spTree>
    <p:extLst>
      <p:ext uri="{BB962C8B-B14F-4D97-AF65-F5344CB8AC3E}">
        <p14:creationId xmlns:p14="http://schemas.microsoft.com/office/powerpoint/2010/main" val="70019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8268-592B-48C1-A702-1D6A4A8854F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B8BCA2C-A50D-42F0-9B12-E531789E10C2}"/>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55EF9727-0AA2-46B3-B252-20B40B019978}"/>
              </a:ext>
            </a:extLst>
          </p:cNvPr>
          <p:cNvPicPr>
            <a:picLocks noChangeAspect="1"/>
          </p:cNvPicPr>
          <p:nvPr/>
        </p:nvPicPr>
        <p:blipFill>
          <a:blip r:embed="rId2"/>
          <a:stretch>
            <a:fillRect/>
          </a:stretch>
        </p:blipFill>
        <p:spPr>
          <a:xfrm>
            <a:off x="0" y="52990"/>
            <a:ext cx="12192000" cy="6752020"/>
          </a:xfrm>
          <a:prstGeom prst="rect">
            <a:avLst/>
          </a:prstGeom>
        </p:spPr>
      </p:pic>
      <p:sp>
        <p:nvSpPr>
          <p:cNvPr id="7" name="TextBox 6">
            <a:extLst>
              <a:ext uri="{FF2B5EF4-FFF2-40B4-BE49-F238E27FC236}">
                <a16:creationId xmlns:a16="http://schemas.microsoft.com/office/drawing/2014/main" id="{CF80AC06-1B5C-4883-9C82-7826A46361C7}"/>
              </a:ext>
            </a:extLst>
          </p:cNvPr>
          <p:cNvSpPr txBox="1"/>
          <p:nvPr/>
        </p:nvSpPr>
        <p:spPr>
          <a:xfrm>
            <a:off x="1959826" y="5936988"/>
            <a:ext cx="6172200" cy="646331"/>
          </a:xfrm>
          <a:prstGeom prst="rect">
            <a:avLst/>
          </a:prstGeom>
          <a:noFill/>
        </p:spPr>
        <p:txBody>
          <a:bodyPr wrap="square">
            <a:spAutoFit/>
          </a:bodyPr>
          <a:lstStyle/>
          <a:p>
            <a:r>
              <a:rPr lang="en-AU" dirty="0">
                <a:hlinkClick r:id="rId3"/>
              </a:rPr>
              <a:t>https://cs.lbl.gov/assets/CSSSP-Slides/20180719-Mueller.pdf</a:t>
            </a:r>
            <a:endParaRPr lang="en-AU" dirty="0"/>
          </a:p>
          <a:p>
            <a:endParaRPr lang="en-AU" dirty="0"/>
          </a:p>
        </p:txBody>
      </p:sp>
    </p:spTree>
    <p:extLst>
      <p:ext uri="{BB962C8B-B14F-4D97-AF65-F5344CB8AC3E}">
        <p14:creationId xmlns:p14="http://schemas.microsoft.com/office/powerpoint/2010/main" val="308274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B5A91-986E-46A0-B623-70830E898F24}"/>
              </a:ext>
            </a:extLst>
          </p:cNvPr>
          <p:cNvPicPr>
            <a:picLocks noChangeAspect="1"/>
          </p:cNvPicPr>
          <p:nvPr/>
        </p:nvPicPr>
        <p:blipFill rotWithShape="1">
          <a:blip r:embed="rId2"/>
          <a:srcRect t="18019"/>
          <a:stretch/>
        </p:blipFill>
        <p:spPr>
          <a:xfrm>
            <a:off x="0" y="490654"/>
            <a:ext cx="12192000" cy="5617066"/>
          </a:xfrm>
          <a:prstGeom prst="rect">
            <a:avLst/>
          </a:prstGeom>
        </p:spPr>
      </p:pic>
    </p:spTree>
    <p:extLst>
      <p:ext uri="{BB962C8B-B14F-4D97-AF65-F5344CB8AC3E}">
        <p14:creationId xmlns:p14="http://schemas.microsoft.com/office/powerpoint/2010/main" val="152118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DE78-250E-4664-B4A3-86BB7047648F}"/>
              </a:ext>
            </a:extLst>
          </p:cNvPr>
          <p:cNvSpPr>
            <a:spLocks noGrp="1"/>
          </p:cNvSpPr>
          <p:nvPr>
            <p:ph type="title"/>
          </p:nvPr>
        </p:nvSpPr>
        <p:spPr/>
        <p:txBody>
          <a:bodyPr/>
          <a:lstStyle/>
          <a:p>
            <a:endParaRPr lang="en-AU"/>
          </a:p>
        </p:txBody>
      </p:sp>
      <p:pic>
        <p:nvPicPr>
          <p:cNvPr id="5" name="Picture 4">
            <a:extLst>
              <a:ext uri="{FF2B5EF4-FFF2-40B4-BE49-F238E27FC236}">
                <a16:creationId xmlns:a16="http://schemas.microsoft.com/office/drawing/2014/main" id="{0216C8D0-1D31-4F59-B038-3ADD157A6449}"/>
              </a:ext>
            </a:extLst>
          </p:cNvPr>
          <p:cNvPicPr>
            <a:picLocks noChangeAspect="1"/>
          </p:cNvPicPr>
          <p:nvPr/>
        </p:nvPicPr>
        <p:blipFill rotWithShape="1">
          <a:blip r:embed="rId2"/>
          <a:srcRect t="18707"/>
          <a:stretch/>
        </p:blipFill>
        <p:spPr>
          <a:xfrm>
            <a:off x="0" y="365124"/>
            <a:ext cx="12192000" cy="5381115"/>
          </a:xfrm>
          <a:prstGeom prst="rect">
            <a:avLst/>
          </a:prstGeom>
        </p:spPr>
      </p:pic>
    </p:spTree>
    <p:extLst>
      <p:ext uri="{BB962C8B-B14F-4D97-AF65-F5344CB8AC3E}">
        <p14:creationId xmlns:p14="http://schemas.microsoft.com/office/powerpoint/2010/main" val="428430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610C-838B-4B14-B85A-3BD1A4BE304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FDD8E23-FFA9-4993-AF1D-C9EDF7EB60D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9D819DBA-D5EA-469D-8D30-CCFDDB763DC6}"/>
              </a:ext>
            </a:extLst>
          </p:cNvPr>
          <p:cNvPicPr>
            <a:picLocks noChangeAspect="1"/>
          </p:cNvPicPr>
          <p:nvPr/>
        </p:nvPicPr>
        <p:blipFill>
          <a:blip r:embed="rId2"/>
          <a:stretch>
            <a:fillRect/>
          </a:stretch>
        </p:blipFill>
        <p:spPr>
          <a:xfrm>
            <a:off x="0" y="122498"/>
            <a:ext cx="12192000" cy="6613003"/>
          </a:xfrm>
          <a:prstGeom prst="rect">
            <a:avLst/>
          </a:prstGeom>
        </p:spPr>
      </p:pic>
    </p:spTree>
    <p:extLst>
      <p:ext uri="{BB962C8B-B14F-4D97-AF65-F5344CB8AC3E}">
        <p14:creationId xmlns:p14="http://schemas.microsoft.com/office/powerpoint/2010/main" val="153725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1A02-877E-4349-8039-22EF39E90E98}"/>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2D9727E-B87C-42CB-8ECC-38F629A5F92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C1F49D88-680C-47D0-8A45-F90C0C64317D}"/>
              </a:ext>
            </a:extLst>
          </p:cNvPr>
          <p:cNvPicPr>
            <a:picLocks noChangeAspect="1"/>
          </p:cNvPicPr>
          <p:nvPr/>
        </p:nvPicPr>
        <p:blipFill>
          <a:blip r:embed="rId2"/>
          <a:stretch>
            <a:fillRect/>
          </a:stretch>
        </p:blipFill>
        <p:spPr>
          <a:xfrm>
            <a:off x="0" y="4584"/>
            <a:ext cx="12192000" cy="6848831"/>
          </a:xfrm>
          <a:prstGeom prst="rect">
            <a:avLst/>
          </a:prstGeom>
        </p:spPr>
      </p:pic>
      <p:sp>
        <p:nvSpPr>
          <p:cNvPr id="6" name="Rectangle 5">
            <a:extLst>
              <a:ext uri="{FF2B5EF4-FFF2-40B4-BE49-F238E27FC236}">
                <a16:creationId xmlns:a16="http://schemas.microsoft.com/office/drawing/2014/main" id="{DA9933E9-2025-43FC-9AE6-78431E4B08FB}"/>
              </a:ext>
            </a:extLst>
          </p:cNvPr>
          <p:cNvSpPr/>
          <p:nvPr/>
        </p:nvSpPr>
        <p:spPr>
          <a:xfrm>
            <a:off x="490654" y="2776654"/>
            <a:ext cx="5185317" cy="334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50D6D050-262A-4846-8556-55D5788363E0}"/>
              </a:ext>
            </a:extLst>
          </p:cNvPr>
          <p:cNvSpPr/>
          <p:nvPr/>
        </p:nvSpPr>
        <p:spPr>
          <a:xfrm>
            <a:off x="490653" y="4222053"/>
            <a:ext cx="10259123" cy="851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0182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3987-581A-4281-9172-54EEA4F329A9}"/>
              </a:ext>
            </a:extLst>
          </p:cNvPr>
          <p:cNvSpPr>
            <a:spLocks noGrp="1"/>
          </p:cNvSpPr>
          <p:nvPr>
            <p:ph type="title"/>
          </p:nvPr>
        </p:nvSpPr>
        <p:spPr/>
        <p:txBody>
          <a:bodyPr/>
          <a:lstStyle/>
          <a:p>
            <a:r>
              <a:rPr lang="en-US" dirty="0"/>
              <a:t>Linear Programming</a:t>
            </a:r>
            <a:endParaRPr lang="en-AU" dirty="0"/>
          </a:p>
        </p:txBody>
      </p:sp>
      <p:sp>
        <p:nvSpPr>
          <p:cNvPr id="3" name="Text Placeholder 2">
            <a:extLst>
              <a:ext uri="{FF2B5EF4-FFF2-40B4-BE49-F238E27FC236}">
                <a16:creationId xmlns:a16="http://schemas.microsoft.com/office/drawing/2014/main" id="{61643AB0-DB36-41BE-AEC3-05EFB74E939B}"/>
              </a:ext>
            </a:extLst>
          </p:cNvPr>
          <p:cNvSpPr>
            <a:spLocks noGrp="1"/>
          </p:cNvSpPr>
          <p:nvPr>
            <p:ph type="body" idx="1"/>
          </p:nvPr>
        </p:nvSpPr>
        <p:spPr/>
        <p:txBody>
          <a:bodyPr/>
          <a:lstStyle/>
          <a:p>
            <a:r>
              <a:rPr lang="en-AU" dirty="0">
                <a:hlinkClick r:id="rId2"/>
              </a:rPr>
              <a:t>https://realpython.com/linear-programming-python/</a:t>
            </a:r>
            <a:endParaRPr lang="en-AU" dirty="0"/>
          </a:p>
          <a:p>
            <a:endParaRPr lang="en-AU" dirty="0"/>
          </a:p>
        </p:txBody>
      </p:sp>
    </p:spTree>
    <p:extLst>
      <p:ext uri="{BB962C8B-B14F-4D97-AF65-F5344CB8AC3E}">
        <p14:creationId xmlns:p14="http://schemas.microsoft.com/office/powerpoint/2010/main" val="117772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62E417D7-8A0E-4A41-9948-42DEEB782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7" y="2249956"/>
            <a:ext cx="3949240" cy="2764468"/>
          </a:xfrm>
          <a:prstGeom prst="rect">
            <a:avLst/>
          </a:prstGeom>
        </p:spPr>
      </p:pic>
      <p:pic>
        <p:nvPicPr>
          <p:cNvPr id="7" name="Picture 6" descr="Chart&#10;&#10;Description automatically generated">
            <a:extLst>
              <a:ext uri="{FF2B5EF4-FFF2-40B4-BE49-F238E27FC236}">
                <a16:creationId xmlns:a16="http://schemas.microsoft.com/office/drawing/2014/main" id="{36B79404-9809-452C-98B5-302D8026B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346" y="1513356"/>
            <a:ext cx="4731327" cy="4731327"/>
          </a:xfrm>
          <a:prstGeom prst="rect">
            <a:avLst/>
          </a:prstGeom>
        </p:spPr>
      </p:pic>
      <p:sp>
        <p:nvSpPr>
          <p:cNvPr id="9" name="TextBox 8">
            <a:extLst>
              <a:ext uri="{FF2B5EF4-FFF2-40B4-BE49-F238E27FC236}">
                <a16:creationId xmlns:a16="http://schemas.microsoft.com/office/drawing/2014/main" id="{06836320-EDC7-4942-8C70-6907403398B4}"/>
              </a:ext>
            </a:extLst>
          </p:cNvPr>
          <p:cNvSpPr txBox="1"/>
          <p:nvPr/>
        </p:nvSpPr>
        <p:spPr>
          <a:xfrm>
            <a:off x="540327" y="6244683"/>
            <a:ext cx="6094140" cy="369332"/>
          </a:xfrm>
          <a:prstGeom prst="rect">
            <a:avLst/>
          </a:prstGeom>
          <a:noFill/>
        </p:spPr>
        <p:txBody>
          <a:bodyPr wrap="square">
            <a:spAutoFit/>
          </a:bodyPr>
          <a:lstStyle/>
          <a:p>
            <a:r>
              <a:rPr lang="en-AU" dirty="0">
                <a:hlinkClick r:id="rId4"/>
              </a:rPr>
              <a:t>https://realpython.com/linear-programming-python/</a:t>
            </a:r>
            <a:endParaRPr lang="en-AU" dirty="0"/>
          </a:p>
        </p:txBody>
      </p:sp>
      <p:sp>
        <p:nvSpPr>
          <p:cNvPr id="10" name="TextBox 9">
            <a:extLst>
              <a:ext uri="{FF2B5EF4-FFF2-40B4-BE49-F238E27FC236}">
                <a16:creationId xmlns:a16="http://schemas.microsoft.com/office/drawing/2014/main" id="{632F091F-F33F-4ADF-ACD4-745C57006485}"/>
              </a:ext>
            </a:extLst>
          </p:cNvPr>
          <p:cNvSpPr txBox="1"/>
          <p:nvPr/>
        </p:nvSpPr>
        <p:spPr>
          <a:xfrm>
            <a:off x="702527" y="122663"/>
            <a:ext cx="8419171" cy="646331"/>
          </a:xfrm>
          <a:prstGeom prst="rect">
            <a:avLst/>
          </a:prstGeom>
          <a:noFill/>
        </p:spPr>
        <p:txBody>
          <a:bodyPr wrap="square" rtlCol="0">
            <a:spAutoFit/>
          </a:bodyPr>
          <a:lstStyle/>
          <a:p>
            <a:r>
              <a:rPr lang="en-US" dirty="0"/>
              <a:t>Simple 2 variable example</a:t>
            </a:r>
          </a:p>
          <a:p>
            <a:endParaRPr lang="en-AU" dirty="0"/>
          </a:p>
        </p:txBody>
      </p:sp>
    </p:spTree>
    <p:extLst>
      <p:ext uri="{BB962C8B-B14F-4D97-AF65-F5344CB8AC3E}">
        <p14:creationId xmlns:p14="http://schemas.microsoft.com/office/powerpoint/2010/main" val="391271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02445-D154-4728-9299-D496FFEF5411}"/>
              </a:ext>
            </a:extLst>
          </p:cNvPr>
          <p:cNvSpPr>
            <a:spLocks noGrp="1"/>
          </p:cNvSpPr>
          <p:nvPr>
            <p:ph type="title"/>
          </p:nvPr>
        </p:nvSpPr>
        <p:spPr>
          <a:xfrm>
            <a:off x="120072" y="18256"/>
            <a:ext cx="12182764" cy="656000"/>
          </a:xfrm>
        </p:spPr>
        <p:txBody>
          <a:bodyPr>
            <a:normAutofit/>
          </a:bodyPr>
          <a:lstStyle/>
          <a:p>
            <a:r>
              <a:rPr lang="en-US" sz="4000" dirty="0"/>
              <a:t>Practical example: Fluence optimization in radiotherapy</a:t>
            </a:r>
            <a:endParaRPr lang="en-AU" sz="4000" dirty="0"/>
          </a:p>
        </p:txBody>
      </p:sp>
      <p:pic>
        <p:nvPicPr>
          <p:cNvPr id="5" name="Picture 4" descr="Diagram&#10;&#10;Description automatically generated">
            <a:extLst>
              <a:ext uri="{FF2B5EF4-FFF2-40B4-BE49-F238E27FC236}">
                <a16:creationId xmlns:a16="http://schemas.microsoft.com/office/drawing/2014/main" id="{B31F8FC2-B7C3-4ECE-AD12-A168211E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28" y="970144"/>
            <a:ext cx="3966400" cy="4917712"/>
          </a:xfrm>
          <a:prstGeom prst="rect">
            <a:avLst/>
          </a:prstGeom>
        </p:spPr>
      </p:pic>
      <p:sp>
        <p:nvSpPr>
          <p:cNvPr id="7" name="TextBox 6">
            <a:extLst>
              <a:ext uri="{FF2B5EF4-FFF2-40B4-BE49-F238E27FC236}">
                <a16:creationId xmlns:a16="http://schemas.microsoft.com/office/drawing/2014/main" id="{3DA036B2-7407-4F46-BECF-ACFDF9C8037B}"/>
              </a:ext>
            </a:extLst>
          </p:cNvPr>
          <p:cNvSpPr txBox="1"/>
          <p:nvPr/>
        </p:nvSpPr>
        <p:spPr>
          <a:xfrm>
            <a:off x="120072" y="6086963"/>
            <a:ext cx="9081655" cy="923330"/>
          </a:xfrm>
          <a:prstGeom prst="rect">
            <a:avLst/>
          </a:prstGeom>
          <a:noFill/>
        </p:spPr>
        <p:txBody>
          <a:bodyPr wrap="square">
            <a:spAutoFit/>
          </a:bodyPr>
          <a:lstStyle/>
          <a:p>
            <a:r>
              <a:rPr lang="en-AU" dirty="0">
                <a:hlinkClick r:id="rId3"/>
              </a:rPr>
              <a:t>https://www.researchgate.net/publication/263553090_Concepts_for_the_efficient_Monte_Carlo-based_treatment_plan_optimization_in_radiotherapy/figures?lo=1</a:t>
            </a:r>
            <a:endParaRPr lang="en-AU" dirty="0"/>
          </a:p>
          <a:p>
            <a:endParaRPr lang="en-AU" dirty="0"/>
          </a:p>
        </p:txBody>
      </p:sp>
      <p:sp>
        <p:nvSpPr>
          <p:cNvPr id="8" name="TextBox 7">
            <a:extLst>
              <a:ext uri="{FF2B5EF4-FFF2-40B4-BE49-F238E27FC236}">
                <a16:creationId xmlns:a16="http://schemas.microsoft.com/office/drawing/2014/main" id="{E1BF9CE2-80EF-4276-BB3E-C8635F267F31}"/>
              </a:ext>
            </a:extLst>
          </p:cNvPr>
          <p:cNvSpPr txBox="1"/>
          <p:nvPr/>
        </p:nvSpPr>
        <p:spPr>
          <a:xfrm>
            <a:off x="6096000" y="5241525"/>
            <a:ext cx="4932218" cy="646331"/>
          </a:xfrm>
          <a:prstGeom prst="rect">
            <a:avLst/>
          </a:prstGeom>
          <a:noFill/>
          <a:ln>
            <a:solidFill>
              <a:schemeClr val="tx1"/>
            </a:solidFill>
          </a:ln>
        </p:spPr>
        <p:txBody>
          <a:bodyPr wrap="square" rtlCol="0">
            <a:spAutoFit/>
          </a:bodyPr>
          <a:lstStyle/>
          <a:p>
            <a:r>
              <a:rPr lang="en-US" dirty="0"/>
              <a:t>Q: how do we go from ‘voxel based’ prescription </a:t>
            </a:r>
          </a:p>
          <a:p>
            <a:r>
              <a:rPr lang="en-US" dirty="0"/>
              <a:t>to ‘DVH’ prescription, or vice-versa?</a:t>
            </a:r>
            <a:endParaRPr lang="en-AU" dirty="0"/>
          </a:p>
        </p:txBody>
      </p:sp>
      <p:sp>
        <p:nvSpPr>
          <p:cNvPr id="9" name="TextBox 8">
            <a:extLst>
              <a:ext uri="{FF2B5EF4-FFF2-40B4-BE49-F238E27FC236}">
                <a16:creationId xmlns:a16="http://schemas.microsoft.com/office/drawing/2014/main" id="{C62C7FBF-C9B6-44C3-960F-71E02A636D2A}"/>
              </a:ext>
            </a:extLst>
          </p:cNvPr>
          <p:cNvSpPr txBox="1"/>
          <p:nvPr/>
        </p:nvSpPr>
        <p:spPr>
          <a:xfrm>
            <a:off x="4978400" y="840509"/>
            <a:ext cx="6539345" cy="4247317"/>
          </a:xfrm>
          <a:prstGeom prst="rect">
            <a:avLst/>
          </a:prstGeom>
          <a:noFill/>
        </p:spPr>
        <p:txBody>
          <a:bodyPr wrap="square" rtlCol="0">
            <a:spAutoFit/>
          </a:bodyPr>
          <a:lstStyle/>
          <a:p>
            <a:r>
              <a:rPr lang="en-US" dirty="0"/>
              <a:t>Let’s say we have some </a:t>
            </a:r>
            <a:r>
              <a:rPr lang="en-US" b="1" dirty="0"/>
              <a:t>prescription </a:t>
            </a:r>
            <a:r>
              <a:rPr lang="en-US" dirty="0"/>
              <a:t>and some </a:t>
            </a:r>
            <a:r>
              <a:rPr lang="en-US" b="1" dirty="0"/>
              <a:t>tolerance</a:t>
            </a:r>
          </a:p>
          <a:p>
            <a:endParaRPr lang="en-US" b="1" dirty="0"/>
          </a:p>
          <a:p>
            <a:r>
              <a:rPr lang="en-US" dirty="0"/>
              <a:t>Our variables are our beamlet weights [x1,x2,x3…] = </a:t>
            </a:r>
            <a:r>
              <a:rPr lang="en-AU" b="1" dirty="0"/>
              <a:t>X̂</a:t>
            </a:r>
          </a:p>
          <a:p>
            <a:endParaRPr lang="en-AU" b="1" dirty="0"/>
          </a:p>
          <a:p>
            <a:r>
              <a:rPr lang="en-US" b="1" dirty="0"/>
              <a:t>Minimize</a:t>
            </a:r>
            <a:r>
              <a:rPr lang="en-US" dirty="0"/>
              <a:t> </a:t>
            </a:r>
            <a:r>
              <a:rPr lang="en-US" dirty="0" err="1"/>
              <a:t>total_fluence</a:t>
            </a:r>
            <a:r>
              <a:rPr lang="en-US" dirty="0"/>
              <a:t>: x1+x2+x3…</a:t>
            </a:r>
          </a:p>
          <a:p>
            <a:endParaRPr lang="en-US" dirty="0"/>
          </a:p>
          <a:p>
            <a:r>
              <a:rPr lang="en-US" b="1" dirty="0"/>
              <a:t>Subject to: </a:t>
            </a:r>
          </a:p>
          <a:p>
            <a:r>
              <a:rPr lang="en-US" dirty="0"/>
              <a:t> </a:t>
            </a:r>
            <a:r>
              <a:rPr lang="en-US" b="1" dirty="0"/>
              <a:t>As</a:t>
            </a:r>
            <a:r>
              <a:rPr lang="en-US" dirty="0"/>
              <a:t>.</a:t>
            </a:r>
            <a:r>
              <a:rPr lang="en-AU" b="1" dirty="0"/>
              <a:t>X̂ &lt;= </a:t>
            </a:r>
            <a:r>
              <a:rPr lang="en-US" b="1" dirty="0"/>
              <a:t>prescription + tolerance</a:t>
            </a:r>
          </a:p>
          <a:p>
            <a:r>
              <a:rPr lang="en-US" dirty="0"/>
              <a:t> </a:t>
            </a:r>
            <a:r>
              <a:rPr lang="en-US" b="1" dirty="0"/>
              <a:t>As</a:t>
            </a:r>
            <a:r>
              <a:rPr lang="en-US" dirty="0"/>
              <a:t>.</a:t>
            </a:r>
            <a:r>
              <a:rPr lang="en-AU" b="1" dirty="0"/>
              <a:t>X̂ &gt;= </a:t>
            </a:r>
            <a:r>
              <a:rPr lang="en-US" b="1" dirty="0"/>
              <a:t>prescription - tolerance</a:t>
            </a:r>
          </a:p>
          <a:p>
            <a:endParaRPr lang="en-US" b="1" dirty="0"/>
          </a:p>
          <a:p>
            <a:r>
              <a:rPr lang="en-AU" b="1" dirty="0"/>
              <a:t>As </a:t>
            </a:r>
            <a:r>
              <a:rPr lang="en-AU" dirty="0"/>
              <a:t>is called the </a:t>
            </a:r>
            <a:r>
              <a:rPr lang="en-AU" i="1" dirty="0"/>
              <a:t>sensitivity matrix</a:t>
            </a:r>
          </a:p>
          <a:p>
            <a:r>
              <a:rPr lang="en-AU" i="1" dirty="0"/>
              <a:t>it describes the dose deposited everywhere in the patient for each beamlet.</a:t>
            </a:r>
          </a:p>
          <a:p>
            <a:r>
              <a:rPr lang="en-AU" i="1" dirty="0"/>
              <a:t>As such it has size [</a:t>
            </a:r>
            <a:r>
              <a:rPr lang="en-AU" i="1" dirty="0" err="1"/>
              <a:t>n_beamlets</a:t>
            </a:r>
            <a:r>
              <a:rPr lang="en-AU" i="1" dirty="0"/>
              <a:t>, </a:t>
            </a:r>
            <a:r>
              <a:rPr lang="en-AU" i="1" dirty="0" err="1"/>
              <a:t>n_voxels_in_patient</a:t>
            </a:r>
            <a:r>
              <a:rPr lang="en-AU" i="1" dirty="0"/>
              <a:t>]</a:t>
            </a:r>
            <a:endParaRPr lang="en-AU" dirty="0"/>
          </a:p>
          <a:p>
            <a:endParaRPr lang="en-AU" b="1" dirty="0"/>
          </a:p>
        </p:txBody>
      </p:sp>
    </p:spTree>
    <p:extLst>
      <p:ext uri="{BB962C8B-B14F-4D97-AF65-F5344CB8AC3E}">
        <p14:creationId xmlns:p14="http://schemas.microsoft.com/office/powerpoint/2010/main" val="7807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728</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Some examples of optimization in python</vt:lpstr>
      <vt:lpstr>PowerPoint Presentation</vt:lpstr>
      <vt:lpstr>PowerPoint Presentation</vt:lpstr>
      <vt:lpstr>PowerPoint Presentation</vt:lpstr>
      <vt:lpstr>PowerPoint Presentation</vt:lpstr>
      <vt:lpstr>PowerPoint Presentation</vt:lpstr>
      <vt:lpstr>Linear Programming</vt:lpstr>
      <vt:lpstr>PowerPoint Presentation</vt:lpstr>
      <vt:lpstr>Practical example: Fluence optimization in radiotherapy</vt:lpstr>
      <vt:lpstr>Practical example: Passive shimming</vt:lpstr>
      <vt:lpstr>Why is linear programming so fast!?</vt:lpstr>
      <vt:lpstr>A few take homes</vt:lpstr>
      <vt:lpstr>Bayesian Optimization</vt:lpstr>
      <vt:lpstr>PowerPoint Presentation</vt:lpstr>
      <vt:lpstr>What makes this Bayesian?</vt:lpstr>
      <vt:lpstr>Exploration versus Exploitation</vt:lpstr>
      <vt:lpstr>PowerPoint Presentation</vt:lpstr>
      <vt:lpstr>Practical example: optimization of machine learning hyper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examples of optimization in python</dc:title>
  <dc:creator>Brendan Whelan</dc:creator>
  <cp:lastModifiedBy>Brendan Whelan</cp:lastModifiedBy>
  <cp:revision>3</cp:revision>
  <dcterms:created xsi:type="dcterms:W3CDTF">2022-05-01T23:59:32Z</dcterms:created>
  <dcterms:modified xsi:type="dcterms:W3CDTF">2022-05-02T04:41:45Z</dcterms:modified>
</cp:coreProperties>
</file>