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6" r:id="rId5"/>
    <p:sldId id="269" r:id="rId6"/>
    <p:sldId id="260" r:id="rId7"/>
    <p:sldId id="261" r:id="rId8"/>
    <p:sldId id="259"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06301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9C5B3-7049-492A-8C63-2C2418779CF7}"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42545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27849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4719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2460746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1161715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209157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28305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228423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40170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156153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C9C5B3-7049-492A-8C63-2C2418779CF7}"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5988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9C5B3-7049-492A-8C63-2C2418779CF7}"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307437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90932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228071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C9C5B3-7049-492A-8C63-2C2418779CF7}" type="datetimeFigureOut">
              <a:rPr lang="en-US" smtClean="0"/>
              <a:t>11/16/2023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113978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9C5B3-7049-492A-8C63-2C2418779CF7}"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E66F7-FFD9-4997-BABF-638C900B671C}" type="slidenum">
              <a:rPr lang="en-US" smtClean="0"/>
              <a:t>‹#›</a:t>
            </a:fld>
            <a:endParaRPr lang="en-US"/>
          </a:p>
        </p:txBody>
      </p:sp>
    </p:spTree>
    <p:extLst>
      <p:ext uri="{BB962C8B-B14F-4D97-AF65-F5344CB8AC3E}">
        <p14:creationId xmlns:p14="http://schemas.microsoft.com/office/powerpoint/2010/main" val="84947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C9C5B3-7049-492A-8C63-2C2418779CF7}" type="datetimeFigureOut">
              <a:rPr lang="en-US" smtClean="0"/>
              <a:t>11/16/2023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AE66F7-FFD9-4997-BABF-638C900B671C}" type="slidenum">
              <a:rPr lang="en-US" smtClean="0"/>
              <a:t>‹#›</a:t>
            </a:fld>
            <a:endParaRPr lang="en-US"/>
          </a:p>
        </p:txBody>
      </p:sp>
    </p:spTree>
    <p:extLst>
      <p:ext uri="{BB962C8B-B14F-4D97-AF65-F5344CB8AC3E}">
        <p14:creationId xmlns:p14="http://schemas.microsoft.com/office/powerpoint/2010/main" val="22773070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rello.com/b/Y9VQDw32/travelling-platfor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4FA9-1629-2877-B2A9-F2E65BF0EF4D}"/>
              </a:ext>
            </a:extLst>
          </p:cNvPr>
          <p:cNvSpPr>
            <a:spLocks noGrp="1"/>
          </p:cNvSpPr>
          <p:nvPr>
            <p:ph type="ctrTitle"/>
          </p:nvPr>
        </p:nvSpPr>
        <p:spPr/>
        <p:txBody>
          <a:bodyPr/>
          <a:lstStyle/>
          <a:p>
            <a:r>
              <a:rPr lang="en-US" dirty="0"/>
              <a:t>4RA: Travelling-Platform</a:t>
            </a:r>
          </a:p>
        </p:txBody>
      </p:sp>
      <p:sp>
        <p:nvSpPr>
          <p:cNvPr id="3" name="Subtitle 2">
            <a:extLst>
              <a:ext uri="{FF2B5EF4-FFF2-40B4-BE49-F238E27FC236}">
                <a16:creationId xmlns:a16="http://schemas.microsoft.com/office/drawing/2014/main" id="{C55B1058-A3B8-8A92-BAD0-D753BDF8E6EC}"/>
              </a:ext>
            </a:extLst>
          </p:cNvPr>
          <p:cNvSpPr>
            <a:spLocks noGrp="1"/>
          </p:cNvSpPr>
          <p:nvPr>
            <p:ph type="subTitle" idx="1"/>
          </p:nvPr>
        </p:nvSpPr>
        <p:spPr/>
        <p:txBody>
          <a:bodyPr>
            <a:noAutofit/>
          </a:bodyPr>
          <a:lstStyle/>
          <a:p>
            <a:pPr algn="r"/>
            <a:r>
              <a:rPr lang="en-US" sz="1600" dirty="0" err="1"/>
              <a:t>Barbu</a:t>
            </a:r>
            <a:r>
              <a:rPr lang="en-US" sz="1600" dirty="0"/>
              <a:t> Robert Gabriel</a:t>
            </a:r>
          </a:p>
          <a:p>
            <a:pPr algn="r"/>
            <a:r>
              <a:rPr lang="en-US" sz="1600" dirty="0"/>
              <a:t>Berbecaru-</a:t>
            </a:r>
            <a:r>
              <a:rPr lang="en-US" sz="1600" dirty="0" err="1"/>
              <a:t>Iovan</a:t>
            </a:r>
            <a:r>
              <a:rPr lang="en-US" sz="1600" dirty="0"/>
              <a:t> Andrei</a:t>
            </a:r>
          </a:p>
          <a:p>
            <a:pPr algn="r"/>
            <a:r>
              <a:rPr lang="en-US" sz="1600" dirty="0" err="1"/>
              <a:t>Iftimi</a:t>
            </a:r>
            <a:r>
              <a:rPr lang="en-US" sz="1600" dirty="0"/>
              <a:t> </a:t>
            </a:r>
            <a:r>
              <a:rPr lang="en-US" sz="1600" dirty="0" err="1"/>
              <a:t>Ruxandra</a:t>
            </a:r>
            <a:endParaRPr lang="en-US" sz="1600" dirty="0"/>
          </a:p>
          <a:p>
            <a:pPr algn="r"/>
            <a:r>
              <a:rPr lang="en-US" sz="1600" dirty="0"/>
              <a:t>Ionescu Radu-Constantin</a:t>
            </a:r>
          </a:p>
          <a:p>
            <a:pPr algn="r"/>
            <a:r>
              <a:rPr lang="en-US" sz="1600" dirty="0" err="1"/>
              <a:t>Stefanoiu</a:t>
            </a:r>
            <a:r>
              <a:rPr lang="en-US" sz="1600" dirty="0"/>
              <a:t> </a:t>
            </a:r>
            <a:r>
              <a:rPr lang="en-US" sz="1600" dirty="0" err="1"/>
              <a:t>Rares</a:t>
            </a:r>
            <a:r>
              <a:rPr lang="en-US" sz="1600" dirty="0"/>
              <a:t>-Andrei</a:t>
            </a:r>
          </a:p>
        </p:txBody>
      </p:sp>
    </p:spTree>
    <p:extLst>
      <p:ext uri="{BB962C8B-B14F-4D97-AF65-F5344CB8AC3E}">
        <p14:creationId xmlns:p14="http://schemas.microsoft.com/office/powerpoint/2010/main" val="156187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E4F2-0976-B063-277E-958A46C4FC84}"/>
              </a:ext>
            </a:extLst>
          </p:cNvPr>
          <p:cNvSpPr>
            <a:spLocks noGrp="1"/>
          </p:cNvSpPr>
          <p:nvPr>
            <p:ph type="title"/>
          </p:nvPr>
        </p:nvSpPr>
        <p:spPr>
          <a:xfrm>
            <a:off x="1527650" y="0"/>
            <a:ext cx="8523184" cy="1056762"/>
          </a:xfrm>
        </p:spPr>
        <p:txBody>
          <a:bodyPr/>
          <a:lstStyle/>
          <a:p>
            <a:r>
              <a:rPr lang="en-US" b="1" i="0" dirty="0">
                <a:solidFill>
                  <a:schemeClr val="tx1"/>
                </a:solidFill>
                <a:effectLst/>
                <a:latin typeface="-apple-system"/>
              </a:rPr>
              <a:t>User Persona and User Journey Map</a:t>
            </a:r>
            <a:endParaRPr lang="en-US" dirty="0"/>
          </a:p>
        </p:txBody>
      </p:sp>
      <p:sp>
        <p:nvSpPr>
          <p:cNvPr id="3" name="Content Placeholder 2">
            <a:extLst>
              <a:ext uri="{FF2B5EF4-FFF2-40B4-BE49-F238E27FC236}">
                <a16:creationId xmlns:a16="http://schemas.microsoft.com/office/drawing/2014/main" id="{3403F6BB-2E2F-1131-2A9E-4E09282EB961}"/>
              </a:ext>
            </a:extLst>
          </p:cNvPr>
          <p:cNvSpPr>
            <a:spLocks noGrp="1"/>
          </p:cNvSpPr>
          <p:nvPr>
            <p:ph idx="1"/>
          </p:nvPr>
        </p:nvSpPr>
        <p:spPr>
          <a:xfrm>
            <a:off x="208067" y="668005"/>
            <a:ext cx="11695559" cy="6252963"/>
          </a:xfrm>
        </p:spPr>
        <p:txBody>
          <a:bodyPr>
            <a:normAutofit fontScale="70000" lnSpcReduction="20000"/>
          </a:bodyPr>
          <a:lstStyle/>
          <a:p>
            <a:pPr algn="just"/>
            <a:r>
              <a:rPr lang="en-US" sz="2300" b="1" dirty="0">
                <a:latin typeface="-apple-system"/>
              </a:rPr>
              <a:t>Name: </a:t>
            </a:r>
            <a:r>
              <a:rPr lang="en-US" sz="2300" dirty="0">
                <a:latin typeface="-apple-system"/>
              </a:rPr>
              <a:t>Maria Sanchez</a:t>
            </a:r>
          </a:p>
          <a:p>
            <a:pPr algn="just"/>
            <a:r>
              <a:rPr lang="en-US" sz="2300" b="1" dirty="0">
                <a:latin typeface="-apple-system"/>
              </a:rPr>
              <a:t>Summary Quote: </a:t>
            </a:r>
            <a:r>
              <a:rPr lang="en-US" sz="2300" dirty="0">
                <a:latin typeface="-apple-system"/>
              </a:rPr>
              <a:t>"Create memories on a budget, showing my children the world's wonders."</a:t>
            </a:r>
          </a:p>
          <a:p>
            <a:pPr algn="just"/>
            <a:r>
              <a:rPr lang="en-US" sz="2300" b="1" dirty="0">
                <a:latin typeface="-apple-system"/>
              </a:rPr>
              <a:t>Personal Background:</a:t>
            </a:r>
          </a:p>
          <a:p>
            <a:pPr algn="just">
              <a:buFont typeface="Arial" panose="020B0604020202020204" pitchFamily="34" charset="0"/>
              <a:buChar char="•"/>
            </a:pPr>
            <a:r>
              <a:rPr lang="en-US" sz="2300" dirty="0">
                <a:latin typeface="-apple-system"/>
              </a:rPr>
              <a:t>Education: High school graduate</a:t>
            </a:r>
          </a:p>
          <a:p>
            <a:pPr algn="just">
              <a:buFont typeface="Arial" panose="020B0604020202020204" pitchFamily="34" charset="0"/>
              <a:buChar char="•"/>
            </a:pPr>
            <a:r>
              <a:rPr lang="en-US" sz="2300" dirty="0">
                <a:latin typeface="-apple-system"/>
              </a:rPr>
              <a:t>Persona Group: Single mother</a:t>
            </a:r>
          </a:p>
          <a:p>
            <a:pPr algn="just">
              <a:buFont typeface="Arial" panose="020B0604020202020204" pitchFamily="34" charset="0"/>
              <a:buChar char="•"/>
            </a:pPr>
            <a:r>
              <a:rPr lang="en-US" sz="2300" dirty="0">
                <a:latin typeface="-apple-system"/>
              </a:rPr>
              <a:t>Family Status: Divorced with two children (ages 10 and 12)</a:t>
            </a:r>
          </a:p>
          <a:p>
            <a:pPr algn="just"/>
            <a:r>
              <a:rPr lang="en-US" sz="2300" b="1" dirty="0">
                <a:latin typeface="-apple-system"/>
              </a:rPr>
              <a:t>Professional Background:</a:t>
            </a:r>
          </a:p>
          <a:p>
            <a:pPr algn="just">
              <a:buFont typeface="Arial" panose="020B0604020202020204" pitchFamily="34" charset="0"/>
              <a:buChar char="•"/>
            </a:pPr>
            <a:r>
              <a:rPr lang="en-US" sz="2300" dirty="0">
                <a:latin typeface="-apple-system"/>
              </a:rPr>
              <a:t>Job Occupation:</a:t>
            </a:r>
            <a:r>
              <a:rPr lang="en-US" sz="2300" b="1" dirty="0">
                <a:latin typeface="-apple-system"/>
              </a:rPr>
              <a:t> Part-time administrative assistant</a:t>
            </a:r>
          </a:p>
          <a:p>
            <a:pPr algn="just">
              <a:buFont typeface="Arial" panose="020B0604020202020204" pitchFamily="34" charset="0"/>
              <a:buChar char="•"/>
            </a:pPr>
            <a:r>
              <a:rPr lang="en-US" sz="2300" dirty="0">
                <a:latin typeface="-apple-system"/>
              </a:rPr>
              <a:t>Income Level: </a:t>
            </a:r>
            <a:r>
              <a:rPr lang="en-US" sz="2300" b="1" dirty="0">
                <a:latin typeface="-apple-system"/>
              </a:rPr>
              <a:t>$30,000 per year</a:t>
            </a:r>
          </a:p>
          <a:p>
            <a:pPr algn="just"/>
            <a:r>
              <a:rPr lang="en-US" sz="2300" b="1" dirty="0">
                <a:latin typeface="-apple-system"/>
              </a:rPr>
              <a:t>User Environment: </a:t>
            </a:r>
            <a:r>
              <a:rPr lang="en-US" sz="2300" dirty="0">
                <a:latin typeface="-apple-system"/>
              </a:rPr>
              <a:t>Maria spends most of her time in a small apartment with limited access to technology. She owns a basic smartphone and a shared family computer and she often collaborates with other parents for childcare and support.</a:t>
            </a:r>
          </a:p>
          <a:p>
            <a:pPr algn="just"/>
            <a:r>
              <a:rPr lang="en-US" sz="2300" b="1" dirty="0">
                <a:latin typeface="-apple-system"/>
              </a:rPr>
              <a:t>Psychographics: </a:t>
            </a:r>
            <a:r>
              <a:rPr lang="en-US" sz="2300" dirty="0">
                <a:latin typeface="-apple-system"/>
              </a:rPr>
              <a:t>Maria values budget-friendly options due to financial constraints. She is interested in local attractions and cultural experiences for her children. Motivated by the desire to provide enriching experiences despite limited resources. Pain points include financial stress, time constraints, and the need for family-friendly options.</a:t>
            </a:r>
          </a:p>
          <a:p>
            <a:pPr algn="just"/>
            <a:r>
              <a:rPr lang="en-US" sz="2300" b="1" dirty="0">
                <a:latin typeface="-apple-system"/>
              </a:rPr>
              <a:t>End Goal(s): </a:t>
            </a:r>
            <a:r>
              <a:rPr lang="en-US" sz="2300" dirty="0">
                <a:latin typeface="-apple-system"/>
              </a:rPr>
              <a:t>Maria's end goal is to plan an affordable and enjoyable vacation for her children, exploring new places and creating lasting memories on a tight budget.</a:t>
            </a:r>
          </a:p>
          <a:p>
            <a:pPr algn="just"/>
            <a:r>
              <a:rPr lang="en-US" sz="2300" b="1" dirty="0">
                <a:latin typeface="-apple-system"/>
              </a:rPr>
              <a:t>Scenario: </a:t>
            </a:r>
            <a:r>
              <a:rPr lang="en-US" sz="2300" dirty="0">
                <a:latin typeface="-apple-system"/>
              </a:rPr>
              <a:t>"In the midst of juggling work, childcare, and household responsibilities, I dream of taking my kids on a vacation they'll cherish. I aim to find a travel solution that caters to our limited budget while offering kid-friendly activities. Ideally, I want an app that suggests affordable destinations, provides family-friendly accommodations, and offers discounts on attractions. This way, I can plan a memorable vacation without breaking the bank, making the most of our quality time together."</a:t>
            </a:r>
          </a:p>
          <a:p>
            <a:endParaRPr lang="en-US" dirty="0"/>
          </a:p>
        </p:txBody>
      </p:sp>
    </p:spTree>
    <p:extLst>
      <p:ext uri="{BB962C8B-B14F-4D97-AF65-F5344CB8AC3E}">
        <p14:creationId xmlns:p14="http://schemas.microsoft.com/office/powerpoint/2010/main" val="355013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479E-C718-E11D-075E-C83DCBF97C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5F3BED-FE1E-51C1-7629-F7559234BD18}"/>
              </a:ext>
            </a:extLst>
          </p:cNvPr>
          <p:cNvSpPr>
            <a:spLocks noGrp="1"/>
          </p:cNvSpPr>
          <p:nvPr>
            <p:ph idx="1"/>
          </p:nvPr>
        </p:nvSpPr>
        <p:spPr/>
        <p:txBody>
          <a:bodyPr>
            <a:normAutofit/>
          </a:bodyPr>
          <a:lstStyle/>
          <a:p>
            <a:pPr marL="0" indent="0" algn="l">
              <a:buNone/>
            </a:pPr>
            <a:r>
              <a:rPr lang="en-GB" sz="2400" b="0" i="0" dirty="0">
                <a:effectLst/>
                <a:latin typeface="-apple-system"/>
              </a:rPr>
              <a:t>This platform offers you a wide array of communication means with fellow tourists from the travelling community, offering you a unique environment well suited for discovering the best travel destination for your next trip.</a:t>
            </a:r>
          </a:p>
          <a:p>
            <a:pPr marL="0" indent="0" algn="l">
              <a:buNone/>
            </a:pPr>
            <a:r>
              <a:rPr lang="en-GB" sz="2400" b="0" i="0" dirty="0">
                <a:effectLst/>
                <a:latin typeface="-apple-system"/>
              </a:rPr>
              <a:t>This app supports group chats with text messages. These groups are based on specific individual destinations, ranging from local to international trips to bring people closer and create a sense of community and belonging.</a:t>
            </a:r>
          </a:p>
          <a:p>
            <a:pPr marL="0" indent="0" algn="l">
              <a:buNone/>
            </a:pPr>
            <a:r>
              <a:rPr lang="en-GB" sz="2400" b="0" i="0" dirty="0">
                <a:effectLst/>
                <a:latin typeface="-apple-system"/>
              </a:rPr>
              <a:t>Join us and let your once in a lifetime adventure start NOW!</a:t>
            </a:r>
          </a:p>
          <a:p>
            <a:endParaRPr lang="en-US" sz="2400" dirty="0"/>
          </a:p>
        </p:txBody>
      </p:sp>
    </p:spTree>
    <p:extLst>
      <p:ext uri="{BB962C8B-B14F-4D97-AF65-F5344CB8AC3E}">
        <p14:creationId xmlns:p14="http://schemas.microsoft.com/office/powerpoint/2010/main" val="4677630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4480-4A92-0854-7FC6-2A9EBA50397F}"/>
              </a:ext>
            </a:extLst>
          </p:cNvPr>
          <p:cNvSpPr>
            <a:spLocks noGrp="1"/>
          </p:cNvSpPr>
          <p:nvPr>
            <p:ph type="title"/>
          </p:nvPr>
        </p:nvSpPr>
        <p:spPr/>
        <p:txBody>
          <a:bodyPr/>
          <a:lstStyle/>
          <a:p>
            <a:pPr algn="ctr"/>
            <a:r>
              <a:rPr lang="en-US" b="1" i="0" dirty="0">
                <a:solidFill>
                  <a:schemeClr val="tx1"/>
                </a:solidFill>
                <a:effectLst/>
                <a:latin typeface="-apple-system"/>
              </a:rPr>
              <a:t>Features list</a:t>
            </a:r>
            <a:br>
              <a:rPr lang="en-US" b="1" i="0" dirty="0">
                <a:solidFill>
                  <a:schemeClr val="tx1"/>
                </a:solidFill>
                <a:effectLst/>
                <a:latin typeface="-apple-system"/>
              </a:rPr>
            </a:br>
            <a:endParaRPr lang="en-US" dirty="0">
              <a:solidFill>
                <a:schemeClr val="tx1"/>
              </a:solidFill>
            </a:endParaRPr>
          </a:p>
        </p:txBody>
      </p:sp>
      <p:sp>
        <p:nvSpPr>
          <p:cNvPr id="3" name="Content Placeholder 2">
            <a:extLst>
              <a:ext uri="{FF2B5EF4-FFF2-40B4-BE49-F238E27FC236}">
                <a16:creationId xmlns:a16="http://schemas.microsoft.com/office/drawing/2014/main" id="{AAF490EC-BB13-4E7E-C4D9-9E5FE0527E8D}"/>
              </a:ext>
            </a:extLst>
          </p:cNvPr>
          <p:cNvSpPr>
            <a:spLocks noGrp="1"/>
          </p:cNvSpPr>
          <p:nvPr>
            <p:ph idx="1"/>
          </p:nvPr>
        </p:nvSpPr>
        <p:spPr>
          <a:xfrm>
            <a:off x="268298" y="1286731"/>
            <a:ext cx="11547722" cy="5338561"/>
          </a:xfrm>
        </p:spPr>
        <p:txBody>
          <a:bodyPr>
            <a:normAutofit fontScale="92500" lnSpcReduction="20000"/>
          </a:bodyPr>
          <a:lstStyle/>
          <a:p>
            <a:pPr algn="just">
              <a:buFont typeface="Arial" panose="020B0604020202020204" pitchFamily="34" charset="0"/>
              <a:buChar char="•"/>
            </a:pPr>
            <a:r>
              <a:rPr lang="en-GB" sz="2400" b="0" i="0" dirty="0">
                <a:effectLst/>
                <a:latin typeface="-apple-system"/>
              </a:rPr>
              <a:t>reviews section – allows users to freely share their thoughts on their travel experiences at the hotels where they stayed</a:t>
            </a:r>
          </a:p>
          <a:p>
            <a:pPr algn="just">
              <a:buFont typeface="Arial" panose="020B0604020202020204" pitchFamily="34" charset="0"/>
              <a:buChar char="•"/>
            </a:pPr>
            <a:r>
              <a:rPr lang="en-GB" sz="2400" b="0" i="0" dirty="0">
                <a:effectLst/>
                <a:latin typeface="-apple-system"/>
              </a:rPr>
              <a:t>authentication system – preserves the security and permissions of various user types</a:t>
            </a:r>
          </a:p>
          <a:p>
            <a:pPr algn="just">
              <a:buFont typeface="Arial" panose="020B0604020202020204" pitchFamily="34" charset="0"/>
              <a:buChar char="•"/>
            </a:pPr>
            <a:r>
              <a:rPr lang="en-GB" sz="2400" b="0" i="0" dirty="0">
                <a:effectLst/>
                <a:latin typeface="-apple-system"/>
              </a:rPr>
              <a:t>roles administration system – to ensure that only certain types of users can perform certain critical actions (the admin has absolute control over the entire product; the manager can publish his estates; the user can book his dream holiday)</a:t>
            </a:r>
          </a:p>
          <a:p>
            <a:pPr algn="just">
              <a:buFont typeface="Arial" panose="020B0604020202020204" pitchFamily="34" charset="0"/>
              <a:buChar char="•"/>
            </a:pPr>
            <a:r>
              <a:rPr lang="en-GB" sz="2400" b="0" i="0" dirty="0">
                <a:effectLst/>
                <a:latin typeface="-apple-system"/>
              </a:rPr>
              <a:t>modern design – the user navigates a visually pleasant application</a:t>
            </a:r>
          </a:p>
          <a:p>
            <a:pPr algn="just">
              <a:buFont typeface="Arial" panose="020B0604020202020204" pitchFamily="34" charset="0"/>
              <a:buChar char="•"/>
            </a:pPr>
            <a:r>
              <a:rPr lang="en-GB" sz="2400" b="0" i="0" dirty="0">
                <a:effectLst/>
                <a:latin typeface="-apple-system"/>
              </a:rPr>
              <a:t>description section for each location – as stipulated by the stakeholders, the user can see a lot of details about each estate  </a:t>
            </a:r>
          </a:p>
          <a:p>
            <a:pPr algn="just">
              <a:buFont typeface="Arial" panose="020B0604020202020204" pitchFamily="34" charset="0"/>
              <a:buChar char="•"/>
            </a:pPr>
            <a:r>
              <a:rPr lang="en-GB" sz="2400" b="0" i="0" dirty="0">
                <a:effectLst/>
                <a:latin typeface="-apple-system"/>
              </a:rPr>
              <a:t>navigation menu – to facilitate the user experience, a navigation bar helps to access the most common functionalities  </a:t>
            </a:r>
          </a:p>
          <a:p>
            <a:pPr algn="just">
              <a:buFont typeface="Arial" panose="020B0604020202020204" pitchFamily="34" charset="0"/>
              <a:buChar char="•"/>
            </a:pPr>
            <a:r>
              <a:rPr lang="en-GB" sz="2400" b="0" i="0" dirty="0">
                <a:effectLst/>
                <a:latin typeface="-apple-system"/>
              </a:rPr>
              <a:t>search bar – due to the vast amount of information present on this app, the user could have felt overwhelmed </a:t>
            </a:r>
          </a:p>
          <a:p>
            <a:pPr algn="just">
              <a:buFont typeface="Arial" panose="020B0604020202020204" pitchFamily="34" charset="0"/>
              <a:buChar char="•"/>
            </a:pPr>
            <a:r>
              <a:rPr lang="en-GB" sz="2400" b="0" i="0" dirty="0">
                <a:effectLst/>
                <a:latin typeface="-apple-system"/>
              </a:rPr>
              <a:t>booking services – in order to properly manage the wide array of incoming booking requests, special systems were designed to make sure that no two bookings overlap </a:t>
            </a:r>
          </a:p>
          <a:p>
            <a:endParaRPr lang="en-US" sz="2400" dirty="0"/>
          </a:p>
        </p:txBody>
      </p:sp>
    </p:spTree>
    <p:extLst>
      <p:ext uri="{BB962C8B-B14F-4D97-AF65-F5344CB8AC3E}">
        <p14:creationId xmlns:p14="http://schemas.microsoft.com/office/powerpoint/2010/main" val="3401738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12FB-1268-8622-8026-A6DA94483B63}"/>
              </a:ext>
            </a:extLst>
          </p:cNvPr>
          <p:cNvSpPr>
            <a:spLocks noGrp="1"/>
          </p:cNvSpPr>
          <p:nvPr>
            <p:ph type="title"/>
          </p:nvPr>
        </p:nvSpPr>
        <p:spPr>
          <a:xfrm>
            <a:off x="646111" y="452718"/>
            <a:ext cx="9404723" cy="620470"/>
          </a:xfrm>
        </p:spPr>
        <p:txBody>
          <a:bodyPr/>
          <a:lstStyle/>
          <a:p>
            <a:r>
              <a:rPr lang="en-US" dirty="0"/>
              <a:t>						</a:t>
            </a:r>
            <a:r>
              <a:rPr lang="en-US" b="1" dirty="0">
                <a:solidFill>
                  <a:schemeClr val="tx1"/>
                </a:solidFill>
                <a:latin typeface="-apple-system"/>
              </a:rPr>
              <a:t>Future features list</a:t>
            </a:r>
          </a:p>
        </p:txBody>
      </p:sp>
      <p:sp>
        <p:nvSpPr>
          <p:cNvPr id="3" name="Content Placeholder 2">
            <a:extLst>
              <a:ext uri="{FF2B5EF4-FFF2-40B4-BE49-F238E27FC236}">
                <a16:creationId xmlns:a16="http://schemas.microsoft.com/office/drawing/2014/main" id="{512B4081-1FC4-3135-BE87-41F8EEF47660}"/>
              </a:ext>
            </a:extLst>
          </p:cNvPr>
          <p:cNvSpPr>
            <a:spLocks noGrp="1"/>
          </p:cNvSpPr>
          <p:nvPr>
            <p:ph idx="1"/>
          </p:nvPr>
        </p:nvSpPr>
        <p:spPr>
          <a:xfrm>
            <a:off x="645131" y="1138894"/>
            <a:ext cx="11110657" cy="5109506"/>
          </a:xfrm>
        </p:spPr>
        <p:txBody>
          <a:bodyPr/>
          <a:lstStyle/>
          <a:p>
            <a:pPr marL="0" indent="0">
              <a:buNone/>
            </a:pPr>
            <a:r>
              <a:rPr lang="en-US" dirty="0"/>
              <a:t>	The afore mentioned features are part of the initial version of this product. Following their successful implementation, the team plans on releasing future versions based on users’ feedbacks and the stakeholders agenda. However, as of today (16.11.2023), this is the road map:</a:t>
            </a:r>
          </a:p>
          <a:p>
            <a:pPr lvl="4"/>
            <a:r>
              <a:rPr lang="en-US" dirty="0"/>
              <a:t> version 1.0.0: the features described in this document form the initial version</a:t>
            </a:r>
          </a:p>
          <a:p>
            <a:pPr lvl="4"/>
            <a:r>
              <a:rPr lang="en-US" dirty="0"/>
              <a:t> version 1.0.1: bug fixes</a:t>
            </a:r>
          </a:p>
          <a:p>
            <a:pPr lvl="4"/>
            <a:r>
              <a:rPr lang="en-US" dirty="0"/>
              <a:t> version 1.0.2: expanding the roles’ pool to include additional user types such as receptionists, editors and many to announced</a:t>
            </a:r>
          </a:p>
          <a:p>
            <a:pPr lvl="4"/>
            <a:r>
              <a:rPr lang="en-US" dirty="0"/>
              <a:t> version 1.1.0: bringing AI into your holiday planning! A chatbot designed to ease the in-app navigation </a:t>
            </a:r>
          </a:p>
          <a:p>
            <a:pPr lvl="4"/>
            <a:r>
              <a:rPr lang="en-US" dirty="0"/>
              <a:t> version 1.1.1: bug fixes</a:t>
            </a:r>
            <a:br>
              <a:rPr lang="en-US" dirty="0"/>
            </a:br>
            <a:endParaRPr lang="en-US" dirty="0"/>
          </a:p>
          <a:p>
            <a:pPr marL="0" lvl="4" indent="0">
              <a:buNone/>
            </a:pPr>
            <a:r>
              <a:rPr lang="en-US" sz="2000" dirty="0"/>
              <a:t>	Please keep in mind that the exact details and features are subject to change and that these are just some general guidelines. We would love to receive your feedback and additional ideas!</a:t>
            </a:r>
          </a:p>
          <a:p>
            <a:pPr lvl="4"/>
            <a:endParaRPr lang="en-US" dirty="0"/>
          </a:p>
        </p:txBody>
      </p:sp>
    </p:spTree>
    <p:extLst>
      <p:ext uri="{BB962C8B-B14F-4D97-AF65-F5344CB8AC3E}">
        <p14:creationId xmlns:p14="http://schemas.microsoft.com/office/powerpoint/2010/main" val="18371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DCD-D2AF-FADA-38B6-6343F5FFD6A9}"/>
              </a:ext>
            </a:extLst>
          </p:cNvPr>
          <p:cNvSpPr>
            <a:spLocks noGrp="1"/>
          </p:cNvSpPr>
          <p:nvPr>
            <p:ph type="title"/>
          </p:nvPr>
        </p:nvSpPr>
        <p:spPr>
          <a:xfrm>
            <a:off x="2715823" y="257346"/>
            <a:ext cx="7335011" cy="908925"/>
          </a:xfrm>
        </p:spPr>
        <p:txBody>
          <a:bodyPr/>
          <a:lstStyle/>
          <a:p>
            <a:r>
              <a:rPr lang="en-US" b="1" dirty="0">
                <a:solidFill>
                  <a:schemeClr val="tx1"/>
                </a:solidFill>
                <a:latin typeface="-apple-system"/>
              </a:rPr>
              <a:t>Non-Functional requirements</a:t>
            </a:r>
          </a:p>
        </p:txBody>
      </p:sp>
      <p:sp>
        <p:nvSpPr>
          <p:cNvPr id="3" name="Content Placeholder 2">
            <a:extLst>
              <a:ext uri="{FF2B5EF4-FFF2-40B4-BE49-F238E27FC236}">
                <a16:creationId xmlns:a16="http://schemas.microsoft.com/office/drawing/2014/main" id="{38E21FF6-5CDC-B97E-DB79-F048574771C4}"/>
              </a:ext>
            </a:extLst>
          </p:cNvPr>
          <p:cNvSpPr>
            <a:spLocks noGrp="1"/>
          </p:cNvSpPr>
          <p:nvPr>
            <p:ph idx="1"/>
          </p:nvPr>
        </p:nvSpPr>
        <p:spPr>
          <a:xfrm>
            <a:off x="394232" y="1450993"/>
            <a:ext cx="11011128" cy="4797405"/>
          </a:xfrm>
        </p:spPr>
        <p:txBody>
          <a:bodyPr/>
          <a:lstStyle/>
          <a:p>
            <a:r>
              <a:rPr lang="en-US" b="1" dirty="0"/>
              <a:t>Responsiveness</a:t>
            </a:r>
            <a:r>
              <a:rPr lang="en-US" dirty="0"/>
              <a:t>: This app provides a smooth and responsive user interface, ensuring that users experience minimal lag or delays when navigating through pages or performing actions</a:t>
            </a:r>
          </a:p>
          <a:p>
            <a:endParaRPr lang="en-US" dirty="0"/>
          </a:p>
          <a:p>
            <a:r>
              <a:rPr lang="en-US" b="1" dirty="0"/>
              <a:t>Intuitiveness</a:t>
            </a:r>
            <a:r>
              <a:rPr lang="en-US" dirty="0"/>
              <a:t>: The user interface should be intuitive, allowing users to easily understand how to navigate the app and complete common tasks without the need for extensive guidance.</a:t>
            </a:r>
          </a:p>
          <a:p>
            <a:endParaRPr lang="en-US" dirty="0"/>
          </a:p>
          <a:p>
            <a:r>
              <a:rPr lang="en-US" b="1" dirty="0"/>
              <a:t>Load Time</a:t>
            </a:r>
            <a:r>
              <a:rPr lang="en-US" dirty="0"/>
              <a:t>: Pages within the app should load quickly, with a goal of three seconds or less, to enhance user satisfaction and engagement.</a:t>
            </a:r>
          </a:p>
        </p:txBody>
      </p:sp>
    </p:spTree>
    <p:extLst>
      <p:ext uri="{BB962C8B-B14F-4D97-AF65-F5344CB8AC3E}">
        <p14:creationId xmlns:p14="http://schemas.microsoft.com/office/powerpoint/2010/main" val="217593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3899-C729-D798-2B7B-869A9DBEC9FE}"/>
              </a:ext>
            </a:extLst>
          </p:cNvPr>
          <p:cNvSpPr>
            <a:spLocks noGrp="1"/>
          </p:cNvSpPr>
          <p:nvPr>
            <p:ph type="title"/>
          </p:nvPr>
        </p:nvSpPr>
        <p:spPr/>
        <p:txBody>
          <a:bodyPr/>
          <a:lstStyle/>
          <a:p>
            <a:pPr algn="ctr"/>
            <a:r>
              <a:rPr lang="en-US" b="1" i="0" dirty="0">
                <a:solidFill>
                  <a:schemeClr val="tx1"/>
                </a:solidFill>
                <a:effectLst/>
                <a:latin typeface="-apple-system"/>
              </a:rPr>
              <a:t>UML and Workflow</a:t>
            </a:r>
            <a:br>
              <a:rPr lang="en-US" b="1" i="0" dirty="0">
                <a:solidFill>
                  <a:schemeClr val="tx1"/>
                </a:solidFill>
                <a:effectLst/>
                <a:latin typeface="-apple-system"/>
              </a:rPr>
            </a:br>
            <a:endParaRPr lang="en-US" dirty="0">
              <a:solidFill>
                <a:schemeClr val="tx1"/>
              </a:solidFill>
            </a:endParaRPr>
          </a:p>
        </p:txBody>
      </p:sp>
      <p:pic>
        <p:nvPicPr>
          <p:cNvPr id="5" name="Content Placeholder 4" descr="A picture containing text, diagram, plan, screenshot&#10;&#10;Description automatically generated">
            <a:extLst>
              <a:ext uri="{FF2B5EF4-FFF2-40B4-BE49-F238E27FC236}">
                <a16:creationId xmlns:a16="http://schemas.microsoft.com/office/drawing/2014/main" id="{9272FDD5-B480-07A1-6612-1652ACF60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29" y="1499909"/>
            <a:ext cx="5545191" cy="4351338"/>
          </a:xfrm>
        </p:spPr>
      </p:pic>
      <p:pic>
        <p:nvPicPr>
          <p:cNvPr id="7" name="Picture 6" descr="A picture containing text, screenshot, diagram, line&#10;&#10;Description automatically generated">
            <a:extLst>
              <a:ext uri="{FF2B5EF4-FFF2-40B4-BE49-F238E27FC236}">
                <a16:creationId xmlns:a16="http://schemas.microsoft.com/office/drawing/2014/main" id="{4C8EA4F9-6CD2-353B-E3E8-A14B05DD4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171" y="1499909"/>
            <a:ext cx="5449300" cy="4351339"/>
          </a:xfrm>
          <a:prstGeom prst="rect">
            <a:avLst/>
          </a:prstGeom>
        </p:spPr>
      </p:pic>
    </p:spTree>
    <p:extLst>
      <p:ext uri="{BB962C8B-B14F-4D97-AF65-F5344CB8AC3E}">
        <p14:creationId xmlns:p14="http://schemas.microsoft.com/office/powerpoint/2010/main" val="3951882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97CD-26D2-ED4E-B52C-1A4FD787468D}"/>
              </a:ext>
            </a:extLst>
          </p:cNvPr>
          <p:cNvSpPr>
            <a:spLocks noGrp="1"/>
          </p:cNvSpPr>
          <p:nvPr>
            <p:ph type="title"/>
          </p:nvPr>
        </p:nvSpPr>
        <p:spPr/>
        <p:txBody>
          <a:bodyPr/>
          <a:lstStyle/>
          <a:p>
            <a:pPr algn="ctr"/>
            <a:r>
              <a:rPr lang="en-US" b="1" i="0" dirty="0">
                <a:solidFill>
                  <a:schemeClr val="tx1"/>
                </a:solidFill>
                <a:effectLst/>
                <a:latin typeface="-apple-system"/>
              </a:rPr>
              <a:t>User Stories</a:t>
            </a:r>
            <a:br>
              <a:rPr lang="en-US" b="1" i="0" dirty="0">
                <a:solidFill>
                  <a:schemeClr val="tx1"/>
                </a:solidFill>
                <a:effectLst/>
                <a:latin typeface="-apple-system"/>
              </a:rPr>
            </a:br>
            <a:endParaRPr lang="en-US" dirty="0">
              <a:solidFill>
                <a:schemeClr val="tx1"/>
              </a:solidFill>
            </a:endParaRPr>
          </a:p>
        </p:txBody>
      </p:sp>
      <p:sp>
        <p:nvSpPr>
          <p:cNvPr id="3" name="Content Placeholder 2">
            <a:extLst>
              <a:ext uri="{FF2B5EF4-FFF2-40B4-BE49-F238E27FC236}">
                <a16:creationId xmlns:a16="http://schemas.microsoft.com/office/drawing/2014/main" id="{7D8345D8-F8C1-BB7D-CE15-BA3627AF1D67}"/>
              </a:ext>
            </a:extLst>
          </p:cNvPr>
          <p:cNvSpPr>
            <a:spLocks noGrp="1"/>
          </p:cNvSpPr>
          <p:nvPr>
            <p:ph idx="1"/>
          </p:nvPr>
        </p:nvSpPr>
        <p:spPr>
          <a:xfrm>
            <a:off x="1104293" y="1569472"/>
            <a:ext cx="8946541" cy="4195481"/>
          </a:xfrm>
        </p:spPr>
        <p:txBody>
          <a:bodyPr>
            <a:noAutofit/>
          </a:bodyPr>
          <a:lstStyle/>
          <a:p>
            <a:pPr algn="l">
              <a:buFont typeface="Arial" panose="020B0604020202020204" pitchFamily="34" charset="0"/>
              <a:buChar char="•"/>
            </a:pPr>
            <a:r>
              <a:rPr lang="en-GB" b="0" i="0" dirty="0">
                <a:effectLst/>
                <a:latin typeface="-apple-system"/>
              </a:rPr>
              <a:t>as a manager of a hotel I would like to edit the information for my hotel.</a:t>
            </a:r>
          </a:p>
          <a:p>
            <a:pPr algn="l">
              <a:buFont typeface="Arial" panose="020B0604020202020204" pitchFamily="34" charset="0"/>
              <a:buChar char="•"/>
            </a:pPr>
            <a:r>
              <a:rPr lang="en-GB" b="0" i="0" dirty="0">
                <a:effectLst/>
                <a:latin typeface="-apple-system"/>
              </a:rPr>
              <a:t>as a user I want to see information about a possible holiday destination.</a:t>
            </a:r>
          </a:p>
          <a:p>
            <a:pPr algn="l">
              <a:buFont typeface="Arial" panose="020B0604020202020204" pitchFamily="34" charset="0"/>
              <a:buChar char="•"/>
            </a:pPr>
            <a:r>
              <a:rPr lang="en-GB" b="0" i="0" dirty="0">
                <a:effectLst/>
                <a:latin typeface="-apple-system"/>
              </a:rPr>
              <a:t>as a user I want to leave a review for hotels.</a:t>
            </a:r>
          </a:p>
          <a:p>
            <a:pPr algn="l">
              <a:buFont typeface="Arial" panose="020B0604020202020204" pitchFamily="34" charset="0"/>
              <a:buChar char="•"/>
            </a:pPr>
            <a:r>
              <a:rPr lang="en-GB" b="0" i="0" dirty="0">
                <a:effectLst/>
                <a:latin typeface="-apple-system"/>
              </a:rPr>
              <a:t>as an admin I want to create and administrate the places from the platform.</a:t>
            </a:r>
          </a:p>
          <a:p>
            <a:pPr algn="l">
              <a:buFont typeface="Arial" panose="020B0604020202020204" pitchFamily="34" charset="0"/>
              <a:buChar char="•"/>
            </a:pPr>
            <a:r>
              <a:rPr lang="en-GB" b="0" i="0" dirty="0">
                <a:effectLst/>
                <a:latin typeface="-apple-system"/>
              </a:rPr>
              <a:t>as a user I want to edit my information if I completed them wrong.</a:t>
            </a:r>
          </a:p>
          <a:p>
            <a:pPr algn="l">
              <a:buFont typeface="Arial" panose="020B0604020202020204" pitchFamily="34" charset="0"/>
              <a:buChar char="•"/>
            </a:pPr>
            <a:r>
              <a:rPr lang="en-GB" b="0" i="0" dirty="0">
                <a:effectLst/>
                <a:latin typeface="-apple-system"/>
              </a:rPr>
              <a:t>as an admin I want to be able to delete reviews if they are </a:t>
            </a:r>
            <a:r>
              <a:rPr lang="en-GB" b="0" i="0" dirty="0" err="1">
                <a:effectLst/>
                <a:latin typeface="-apple-system"/>
              </a:rPr>
              <a:t>inappropiate</a:t>
            </a:r>
            <a:r>
              <a:rPr lang="en-GB" b="0" i="0" dirty="0">
                <a:effectLst/>
                <a:latin typeface="-apple-system"/>
              </a:rPr>
              <a:t>.</a:t>
            </a:r>
          </a:p>
          <a:p>
            <a:pPr algn="l">
              <a:buFont typeface="Arial" panose="020B0604020202020204" pitchFamily="34" charset="0"/>
              <a:buChar char="•"/>
            </a:pPr>
            <a:r>
              <a:rPr lang="en-GB" b="0" i="0" dirty="0">
                <a:effectLst/>
                <a:latin typeface="-apple-system"/>
              </a:rPr>
              <a:t>as a manager of a hotel I want to manage the rooms I have and add or remove them.</a:t>
            </a:r>
          </a:p>
          <a:p>
            <a:pPr algn="l">
              <a:buFont typeface="Arial" panose="020B0604020202020204" pitchFamily="34" charset="0"/>
              <a:buChar char="•"/>
            </a:pPr>
            <a:r>
              <a:rPr lang="en-GB" b="0" i="0" dirty="0">
                <a:effectLst/>
                <a:latin typeface="-apple-system"/>
              </a:rPr>
              <a:t>as a user I want an easy way to find a hotel in a country and city that I want.</a:t>
            </a:r>
          </a:p>
          <a:p>
            <a:pPr algn="l">
              <a:buFont typeface="Arial" panose="020B0604020202020204" pitchFamily="34" charset="0"/>
              <a:buChar char="•"/>
            </a:pPr>
            <a:r>
              <a:rPr lang="en-GB" b="0" i="0" dirty="0">
                <a:effectLst/>
                <a:latin typeface="-apple-system"/>
              </a:rPr>
              <a:t>as an admin I want to have different features for myself after I log in.</a:t>
            </a:r>
          </a:p>
          <a:p>
            <a:pPr algn="l">
              <a:buFont typeface="Arial" panose="020B0604020202020204" pitchFamily="34" charset="0"/>
              <a:buChar char="•"/>
            </a:pPr>
            <a:r>
              <a:rPr lang="en-GB" b="0" i="0" dirty="0">
                <a:effectLst/>
                <a:latin typeface="-apple-system"/>
              </a:rPr>
              <a:t>as a user I want to have photos and description for the countries, cities and hotels that I'm interested in.</a:t>
            </a:r>
          </a:p>
          <a:p>
            <a:endParaRPr lang="en-US" dirty="0"/>
          </a:p>
        </p:txBody>
      </p:sp>
    </p:spTree>
    <p:extLst>
      <p:ext uri="{BB962C8B-B14F-4D97-AF65-F5344CB8AC3E}">
        <p14:creationId xmlns:p14="http://schemas.microsoft.com/office/powerpoint/2010/main" val="273992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9E64-D203-4E66-5BB1-7354D0280045}"/>
              </a:ext>
            </a:extLst>
          </p:cNvPr>
          <p:cNvSpPr>
            <a:spLocks noGrp="1"/>
          </p:cNvSpPr>
          <p:nvPr>
            <p:ph type="title"/>
          </p:nvPr>
        </p:nvSpPr>
        <p:spPr/>
        <p:txBody>
          <a:bodyPr/>
          <a:lstStyle/>
          <a:p>
            <a:pPr algn="ctr"/>
            <a:r>
              <a:rPr lang="en-US" b="1" i="0" dirty="0">
                <a:solidFill>
                  <a:schemeClr val="tx1"/>
                </a:solidFill>
                <a:effectLst/>
                <a:latin typeface="-apple-system"/>
              </a:rPr>
              <a:t>Backlog creation</a:t>
            </a:r>
            <a:br>
              <a:rPr lang="en-US" b="1" i="0" dirty="0">
                <a:solidFill>
                  <a:schemeClr val="tx1"/>
                </a:solidFill>
                <a:effectLst/>
                <a:latin typeface="-apple-system"/>
              </a:rPr>
            </a:br>
            <a:endParaRPr lang="en-US" dirty="0">
              <a:solidFill>
                <a:schemeClr val="tx1"/>
              </a:solidFill>
            </a:endParaRPr>
          </a:p>
        </p:txBody>
      </p:sp>
      <p:sp>
        <p:nvSpPr>
          <p:cNvPr id="3" name="Content Placeholder 2">
            <a:extLst>
              <a:ext uri="{FF2B5EF4-FFF2-40B4-BE49-F238E27FC236}">
                <a16:creationId xmlns:a16="http://schemas.microsoft.com/office/drawing/2014/main" id="{C9D98416-3F76-A315-7135-6DE9C7A61242}"/>
              </a:ext>
            </a:extLst>
          </p:cNvPr>
          <p:cNvSpPr>
            <a:spLocks noGrp="1"/>
          </p:cNvSpPr>
          <p:nvPr>
            <p:ph idx="1"/>
          </p:nvPr>
        </p:nvSpPr>
        <p:spPr/>
        <p:txBody>
          <a:bodyPr>
            <a:normAutofit/>
          </a:bodyPr>
          <a:lstStyle/>
          <a:p>
            <a:pPr marL="0" indent="0">
              <a:buNone/>
            </a:pPr>
            <a:r>
              <a:rPr lang="en-GB" sz="2800" b="0" i="0" dirty="0">
                <a:effectLst/>
                <a:latin typeface="-apple-system"/>
              </a:rPr>
              <a:t>We used Trello for keeping track of the tasks </a:t>
            </a:r>
            <a:r>
              <a:rPr lang="en-GB" sz="2800" b="0" i="0" u="none" strike="noStrike" dirty="0">
                <a:effectLst/>
                <a:latin typeface="-apple-system"/>
                <a:hlinkClick r:id="rId2">
                  <a:extLst>
                    <a:ext uri="{A12FA001-AC4F-418D-AE19-62706E023703}">
                      <ahyp:hlinkClr xmlns:ahyp="http://schemas.microsoft.com/office/drawing/2018/hyperlinkcolor" val="tx"/>
                    </a:ext>
                  </a:extLst>
                </a:hlinkClick>
              </a:rPr>
              <a:t>https://trello.com/b/Y9VQDw32/travelling-platform</a:t>
            </a:r>
            <a:endParaRPr lang="en-US" sz="2800" dirty="0"/>
          </a:p>
        </p:txBody>
      </p:sp>
    </p:spTree>
    <p:extLst>
      <p:ext uri="{BB962C8B-B14F-4D97-AF65-F5344CB8AC3E}">
        <p14:creationId xmlns:p14="http://schemas.microsoft.com/office/powerpoint/2010/main" val="260555022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40A0-6464-A4AF-01E8-A7CB751700F5}"/>
              </a:ext>
            </a:extLst>
          </p:cNvPr>
          <p:cNvSpPr>
            <a:spLocks noGrp="1"/>
          </p:cNvSpPr>
          <p:nvPr>
            <p:ph type="title"/>
          </p:nvPr>
        </p:nvSpPr>
        <p:spPr>
          <a:xfrm>
            <a:off x="1489322" y="65706"/>
            <a:ext cx="8886654" cy="563971"/>
          </a:xfrm>
        </p:spPr>
        <p:txBody>
          <a:bodyPr/>
          <a:lstStyle/>
          <a:p>
            <a:r>
              <a:rPr lang="en-US" b="1" i="0" dirty="0">
                <a:solidFill>
                  <a:schemeClr val="tx1"/>
                </a:solidFill>
                <a:effectLst/>
                <a:latin typeface="-apple-system"/>
              </a:rPr>
              <a:t>User Persona and User Journey Map</a:t>
            </a:r>
            <a:br>
              <a:rPr lang="en-US" b="1" i="0" dirty="0">
                <a:solidFill>
                  <a:schemeClr val="tx1"/>
                </a:solidFill>
                <a:effectLst/>
                <a:latin typeface="-apple-system"/>
              </a:rPr>
            </a:br>
            <a:endParaRPr lang="en-US" dirty="0"/>
          </a:p>
        </p:txBody>
      </p:sp>
      <p:sp>
        <p:nvSpPr>
          <p:cNvPr id="3" name="Content Placeholder 2">
            <a:extLst>
              <a:ext uri="{FF2B5EF4-FFF2-40B4-BE49-F238E27FC236}">
                <a16:creationId xmlns:a16="http://schemas.microsoft.com/office/drawing/2014/main" id="{AA5B86C0-FE09-793D-74CE-6B4537D82C86}"/>
              </a:ext>
            </a:extLst>
          </p:cNvPr>
          <p:cNvSpPr>
            <a:spLocks noGrp="1"/>
          </p:cNvSpPr>
          <p:nvPr>
            <p:ph idx="1"/>
          </p:nvPr>
        </p:nvSpPr>
        <p:spPr>
          <a:xfrm>
            <a:off x="290200" y="739186"/>
            <a:ext cx="11695558" cy="6159880"/>
          </a:xfrm>
        </p:spPr>
        <p:txBody>
          <a:bodyPr>
            <a:normAutofit fontScale="62500" lnSpcReduction="20000"/>
          </a:bodyPr>
          <a:lstStyle/>
          <a:p>
            <a:pPr algn="just"/>
            <a:r>
              <a:rPr lang="en-US" sz="2600" b="1" dirty="0">
                <a:effectLst/>
                <a:latin typeface="-apple-system"/>
              </a:rPr>
              <a:t>Name:</a:t>
            </a:r>
            <a:r>
              <a:rPr lang="en-US" sz="2600" dirty="0">
                <a:effectLst/>
                <a:latin typeface="-apple-system"/>
              </a:rPr>
              <a:t> Dimitri Ivanov</a:t>
            </a:r>
          </a:p>
          <a:p>
            <a:pPr algn="just" rtl="0"/>
            <a:r>
              <a:rPr lang="en-US" sz="2600" b="1" dirty="0">
                <a:effectLst/>
                <a:latin typeface="-apple-system"/>
              </a:rPr>
              <a:t>Summary Quote:</a:t>
            </a:r>
            <a:r>
              <a:rPr lang="en-US" sz="2600" dirty="0">
                <a:effectLst/>
                <a:latin typeface="-apple-system"/>
              </a:rPr>
              <a:t> "Elevate your stay to unparalleled luxury – managing exclusive hotels for your extraordinary experience."</a:t>
            </a:r>
          </a:p>
          <a:p>
            <a:pPr algn="just" rtl="0"/>
            <a:r>
              <a:rPr lang="en-US" sz="2600" b="1" dirty="0">
                <a:effectLst/>
                <a:latin typeface="-apple-system"/>
              </a:rPr>
              <a:t>Personal Background:</a:t>
            </a:r>
            <a:endParaRPr lang="en-US" sz="2600" dirty="0">
              <a:effectLst/>
              <a:latin typeface="-apple-system"/>
            </a:endParaRPr>
          </a:p>
          <a:p>
            <a:pPr algn="just" rtl="0">
              <a:buFont typeface="Arial" panose="020B0604020202020204" pitchFamily="34" charset="0"/>
              <a:buChar char="•"/>
            </a:pPr>
            <a:r>
              <a:rPr lang="en-US" sz="2600" dirty="0">
                <a:effectLst/>
                <a:latin typeface="-apple-system"/>
              </a:rPr>
              <a:t>Age: 40</a:t>
            </a:r>
          </a:p>
          <a:p>
            <a:pPr algn="just" rtl="0">
              <a:buFont typeface="Arial" panose="020B0604020202020204" pitchFamily="34" charset="0"/>
              <a:buChar char="•"/>
            </a:pPr>
            <a:r>
              <a:rPr lang="en-US" sz="2600" dirty="0">
                <a:effectLst/>
                <a:latin typeface="-apple-system"/>
              </a:rPr>
              <a:t>Education: Business Management degree</a:t>
            </a:r>
          </a:p>
          <a:p>
            <a:pPr algn="just" rtl="0">
              <a:buFont typeface="Arial" panose="020B0604020202020204" pitchFamily="34" charset="0"/>
              <a:buChar char="•"/>
            </a:pPr>
            <a:r>
              <a:rPr lang="en-US" sz="2600" dirty="0">
                <a:effectLst/>
                <a:latin typeface="-apple-system"/>
              </a:rPr>
              <a:t>Family Status: Unmarried, dedicated to his career</a:t>
            </a:r>
          </a:p>
          <a:p>
            <a:pPr algn="just" rtl="0"/>
            <a:r>
              <a:rPr lang="en-US" sz="2600" b="1" dirty="0">
                <a:effectLst/>
                <a:latin typeface="-apple-system"/>
              </a:rPr>
              <a:t>Professional Background:</a:t>
            </a:r>
            <a:endParaRPr lang="en-US" sz="2600" dirty="0">
              <a:effectLst/>
              <a:latin typeface="-apple-system"/>
            </a:endParaRPr>
          </a:p>
          <a:p>
            <a:pPr algn="just" rtl="0">
              <a:buFont typeface="Arial" panose="020B0604020202020204" pitchFamily="34" charset="0"/>
              <a:buChar char="•"/>
            </a:pPr>
            <a:r>
              <a:rPr lang="en-US" sz="2600" dirty="0">
                <a:effectLst/>
                <a:latin typeface="-apple-system"/>
              </a:rPr>
              <a:t>Job Occupation: Entrepreneur and Manager of Exclusive Hotels</a:t>
            </a:r>
          </a:p>
          <a:p>
            <a:pPr algn="just" rtl="0">
              <a:buFont typeface="Arial" panose="020B0604020202020204" pitchFamily="34" charset="0"/>
              <a:buChar char="•"/>
            </a:pPr>
            <a:r>
              <a:rPr lang="en-US" sz="2600" dirty="0">
                <a:effectLst/>
                <a:latin typeface="-apple-system"/>
              </a:rPr>
              <a:t>Income Level: High net worth, primarily through hotel management</a:t>
            </a:r>
          </a:p>
          <a:p>
            <a:pPr algn="just" rtl="0"/>
            <a:r>
              <a:rPr lang="en-US" sz="2600" b="1" dirty="0">
                <a:effectLst/>
                <a:latin typeface="-apple-system"/>
              </a:rPr>
              <a:t>User Environment:</a:t>
            </a:r>
            <a:r>
              <a:rPr lang="en-US" sz="2600" b="1" dirty="0">
                <a:latin typeface="-apple-system"/>
              </a:rPr>
              <a:t> </a:t>
            </a:r>
            <a:r>
              <a:rPr lang="en-US" sz="2600" dirty="0">
                <a:effectLst/>
                <a:latin typeface="-apple-system"/>
              </a:rPr>
              <a:t>Dimitri oversees a chain of upscale hotels in premium locations worldwide. He utilizes state-of-the-art technology for hotel management and promotion. Frequent travel is part of his routine to ensure the excellence of his establishments.</a:t>
            </a:r>
          </a:p>
          <a:p>
            <a:pPr algn="just" rtl="0"/>
            <a:r>
              <a:rPr lang="en-US" sz="2600" b="1" dirty="0">
                <a:effectLst/>
                <a:latin typeface="-apple-system"/>
              </a:rPr>
              <a:t>Psychographics: </a:t>
            </a:r>
            <a:r>
              <a:rPr lang="en-US" sz="2600" dirty="0">
                <a:effectLst/>
                <a:latin typeface="-apple-system"/>
              </a:rPr>
              <a:t>Dimitri is driven by a passion for providing guests with unparalleled luxury and unique experiences. He enjoys the challenge of managing and promoting high-end hotels, ensuring guest satisfaction. He is motivated by the desire to maintain a reputation for opulence and exceptional service.</a:t>
            </a:r>
          </a:p>
          <a:p>
            <a:pPr algn="just" rtl="0"/>
            <a:r>
              <a:rPr lang="en-US" sz="2600" b="1" dirty="0">
                <a:effectLst/>
                <a:latin typeface="-apple-system"/>
              </a:rPr>
              <a:t>End Goal(s): </a:t>
            </a:r>
            <a:r>
              <a:rPr lang="en-US" sz="2600" dirty="0">
                <a:effectLst/>
                <a:latin typeface="-apple-system"/>
              </a:rPr>
              <a:t>Dimitri's end goal is to leverage a travel app platform to effectively manage bookings, showcase the unique features of his hotels, and provide guests with extraordinary experiences.</a:t>
            </a:r>
          </a:p>
          <a:p>
            <a:pPr algn="just" rtl="0"/>
            <a:r>
              <a:rPr lang="en-US" sz="2600" b="1" dirty="0">
                <a:effectLst/>
                <a:latin typeface="-apple-system"/>
              </a:rPr>
              <a:t>Scenario: </a:t>
            </a:r>
            <a:r>
              <a:rPr lang="en-US" sz="2600" dirty="0">
                <a:effectLst/>
                <a:latin typeface="-apple-system"/>
              </a:rPr>
              <a:t>"As a manager of exclusive hotels, I am dedicated to offering guests an unforgettable stay marked by luxury and sophistication. The ideal travel app for me would seamlessly connect travelers with my chain of upscale hotels. From seamless reservations to personalized concierge services, the app should reflect the essence of opulence and showcase the unique features of each property. Efficiently managing bookings, ensuring guest satisfaction, and maintaining the reputation of my hotels are vital to the success of my business."</a:t>
            </a:r>
          </a:p>
          <a:p>
            <a:endParaRPr lang="en-US" dirty="0"/>
          </a:p>
        </p:txBody>
      </p:sp>
    </p:spTree>
    <p:extLst>
      <p:ext uri="{BB962C8B-B14F-4D97-AF65-F5344CB8AC3E}">
        <p14:creationId xmlns:p14="http://schemas.microsoft.com/office/powerpoint/2010/main" val="367366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137</TotalTime>
  <Words>1299</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Century Gothic</vt:lpstr>
      <vt:lpstr>Wingdings 3</vt:lpstr>
      <vt:lpstr>Ion</vt:lpstr>
      <vt:lpstr>4RA: Travelling-Platform</vt:lpstr>
      <vt:lpstr>PowerPoint Presentation</vt:lpstr>
      <vt:lpstr>Features list </vt:lpstr>
      <vt:lpstr>      Future features list</vt:lpstr>
      <vt:lpstr>Non-Functional requirements</vt:lpstr>
      <vt:lpstr>UML and Workflow </vt:lpstr>
      <vt:lpstr>User Stories </vt:lpstr>
      <vt:lpstr>Backlog creation </vt:lpstr>
      <vt:lpstr>User Persona and User Journey Map </vt:lpstr>
      <vt:lpstr>User Persona and User Journey 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4RA: Travelling-Platform</dc:title>
  <dc:creator>Andrei Berbecaru</dc:creator>
  <cp:lastModifiedBy>Ruxandra   Iftimi</cp:lastModifiedBy>
  <cp:revision>9</cp:revision>
  <dcterms:created xsi:type="dcterms:W3CDTF">2023-06-05T18:04:52Z</dcterms:created>
  <dcterms:modified xsi:type="dcterms:W3CDTF">2023-11-16T17:54:55Z</dcterms:modified>
</cp:coreProperties>
</file>