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8"/>
  </p:notesMasterIdLst>
  <p:sldIdLst>
    <p:sldId id="256" r:id="rId3"/>
    <p:sldId id="258" r:id="rId4"/>
    <p:sldId id="259" r:id="rId5"/>
    <p:sldId id="257" r:id="rId6"/>
    <p:sldId id="260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>
        <p:scale>
          <a:sx n="100" d="100"/>
          <a:sy n="100" d="100"/>
        </p:scale>
        <p:origin x="189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noProof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smtClean="0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통계학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 err="1" smtClean="0">
                <a:ea typeface="굴림" charset="-127"/>
              </a:rPr>
              <a:t>한대건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ko-KR" altLang="en-US" dirty="0" smtClean="0">
                <a:ea typeface="굴림" charset="-127"/>
              </a:rPr>
              <a:t>통계학의 이해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통계학이</a:t>
            </a:r>
            <a:r>
              <a:rPr lang="ko-KR" altLang="en-US" dirty="0" smtClean="0">
                <a:ea typeface="굴림" charset="-127"/>
              </a:rPr>
              <a:t>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  <a:p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굴림" charset="-127"/>
              </a:rPr>
              <a:t> </a:t>
            </a:r>
            <a:r>
              <a:rPr lang="ko-KR" altLang="en-US" sz="1400" dirty="0" smtClean="0">
                <a:ea typeface="굴림" charset="-127"/>
              </a:rPr>
              <a:t>      응용수학의 </a:t>
            </a:r>
            <a:r>
              <a:rPr lang="ko-KR" altLang="en-US" sz="1400" dirty="0" err="1" smtClean="0">
                <a:ea typeface="굴림" charset="-127"/>
              </a:rPr>
              <a:t>한분야로서</a:t>
            </a:r>
            <a:r>
              <a:rPr lang="ko-KR" altLang="en-US" sz="1400" dirty="0" smtClean="0">
                <a:ea typeface="굴림" charset="-127"/>
              </a:rPr>
              <a:t> 관찰 및 조사로 얻을 수 있는 불균형적인 데이터로부터 응용수학의</a:t>
            </a: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     </a:t>
            </a:r>
            <a:r>
              <a:rPr lang="ko-KR" altLang="en-US" sz="1400" dirty="0" smtClean="0">
                <a:ea typeface="굴림" charset="-127"/>
              </a:rPr>
              <a:t>기법을 사용하여 수치상의 성질</a:t>
            </a:r>
            <a:r>
              <a:rPr lang="en-US" altLang="ko-KR" sz="1400" dirty="0" smtClean="0">
                <a:ea typeface="굴림" charset="-127"/>
              </a:rPr>
              <a:t>, </a:t>
            </a:r>
            <a:r>
              <a:rPr lang="ko-KR" altLang="en-US" sz="1400" dirty="0" smtClean="0">
                <a:ea typeface="굴림" charset="-127"/>
              </a:rPr>
              <a:t>규칙성 또는 불규칙성을 찾아낸다</a:t>
            </a:r>
            <a:r>
              <a:rPr lang="en-US" altLang="ko-KR" sz="1400" dirty="0" smtClean="0">
                <a:ea typeface="굴림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ea typeface="굴림" charset="-127"/>
              </a:rPr>
              <a:t>       </a:t>
            </a: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  </a:t>
            </a:r>
            <a:r>
              <a:rPr lang="ko-KR" altLang="en-US" sz="1400" dirty="0" smtClean="0">
                <a:ea typeface="굴림" charset="-127"/>
              </a:rPr>
              <a:t>통계적 기법은 </a:t>
            </a:r>
            <a:r>
              <a:rPr lang="ko-KR" altLang="en-US" sz="1400" dirty="0" err="1" smtClean="0">
                <a:ea typeface="굴림" charset="-127"/>
              </a:rPr>
              <a:t>실험계획</a:t>
            </a:r>
            <a:r>
              <a:rPr lang="en-US" altLang="ko-KR" sz="1400" dirty="0" smtClean="0">
                <a:ea typeface="굴림" charset="-127"/>
              </a:rPr>
              <a:t>, </a:t>
            </a:r>
            <a:r>
              <a:rPr lang="ko-KR" altLang="en-US" sz="1400" dirty="0" smtClean="0">
                <a:ea typeface="굴림" charset="-127"/>
              </a:rPr>
              <a:t>데이터의 요약이나 해석을 실시하는데 있어서의 근거를 제공하는 학문</a:t>
            </a:r>
            <a:endParaRPr lang="en-US" altLang="ko-KR" sz="1400" dirty="0" smtClean="0">
              <a:ea typeface="굴림" charset="-127"/>
            </a:endParaRPr>
          </a:p>
          <a:p>
            <a:endParaRPr lang="en-US" altLang="ko-KR" sz="1400" dirty="0" smtClean="0">
              <a:ea typeface="굴림" charset="-127"/>
            </a:endParaRPr>
          </a:p>
          <a:p>
            <a:endParaRPr lang="en-US" altLang="ko-KR" sz="1400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통계학의 활용 목적</a:t>
            </a:r>
            <a:endParaRPr lang="en-US" altLang="ko-KR" dirty="0" smtClean="0">
              <a:ea typeface="굴림" charset="-127"/>
            </a:endParaRPr>
          </a:p>
          <a:p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굴림" charset="-127"/>
              </a:rPr>
              <a:t>      1. </a:t>
            </a:r>
            <a:r>
              <a:rPr lang="ko-KR" altLang="en-US" sz="1400" dirty="0" smtClean="0">
                <a:ea typeface="굴림" charset="-127"/>
              </a:rPr>
              <a:t>의사결정    </a:t>
            </a:r>
            <a:r>
              <a:rPr lang="en-US" altLang="ko-KR" sz="1400" dirty="0" smtClean="0">
                <a:ea typeface="굴림" charset="-127"/>
              </a:rPr>
              <a:t>– </a:t>
            </a:r>
            <a:r>
              <a:rPr lang="ko-KR" altLang="en-US" sz="1400" dirty="0" smtClean="0">
                <a:ea typeface="굴림" charset="-127"/>
              </a:rPr>
              <a:t>여러 대안 중에서 하나의 행동을 고르는 일을 해내는 정신적 </a:t>
            </a:r>
            <a:r>
              <a:rPr lang="ko-KR" altLang="en-US" sz="1400" dirty="0" err="1" smtClean="0">
                <a:ea typeface="굴림" charset="-127"/>
              </a:rPr>
              <a:t>지각활동</a:t>
            </a: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 2. </a:t>
            </a:r>
            <a:r>
              <a:rPr lang="ko-KR" altLang="en-US" sz="1400" dirty="0" smtClean="0">
                <a:ea typeface="굴림" charset="-127"/>
              </a:rPr>
              <a:t>불확실성의 해소 </a:t>
            </a:r>
            <a:r>
              <a:rPr lang="en-US" altLang="ko-KR" sz="1400" dirty="0" smtClean="0">
                <a:ea typeface="굴림" charset="-127"/>
              </a:rPr>
              <a:t>– </a:t>
            </a:r>
            <a:r>
              <a:rPr lang="ko-KR" altLang="en-US" sz="1400" dirty="0" smtClean="0">
                <a:ea typeface="굴림" charset="-127"/>
              </a:rPr>
              <a:t>다양한 시도와 솔루션을 통해 효율성과 안정성을 제고</a:t>
            </a: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굴림" charset="-127"/>
              </a:rPr>
              <a:t>      3. </a:t>
            </a:r>
            <a:r>
              <a:rPr lang="ko-KR" altLang="en-US" sz="1400" dirty="0" smtClean="0">
                <a:ea typeface="굴림" charset="-127"/>
              </a:rPr>
              <a:t>요약 </a:t>
            </a:r>
            <a:r>
              <a:rPr lang="en-US" altLang="ko-KR" sz="1400" dirty="0" smtClean="0">
                <a:ea typeface="굴림" charset="-127"/>
              </a:rPr>
              <a:t>– </a:t>
            </a:r>
            <a:r>
              <a:rPr lang="ko-KR" altLang="en-US" sz="1400" dirty="0" smtClean="0">
                <a:ea typeface="굴림" charset="-127"/>
              </a:rPr>
              <a:t>데이터를 수집하여 요약을 하는 이유가 불확실성을 줄이기 위해서이다</a:t>
            </a:r>
            <a:r>
              <a:rPr lang="en-US" altLang="ko-KR" sz="1400" dirty="0" smtClean="0">
                <a:ea typeface="굴림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 4. </a:t>
            </a:r>
            <a:r>
              <a:rPr lang="ko-KR" altLang="en-US" sz="1400" dirty="0" smtClean="0">
                <a:ea typeface="굴림" charset="-127"/>
              </a:rPr>
              <a:t>인과관계파악 </a:t>
            </a:r>
            <a:r>
              <a:rPr lang="en-US" altLang="ko-KR" sz="1400" dirty="0" smtClean="0">
                <a:ea typeface="굴림" charset="-127"/>
              </a:rPr>
              <a:t>– </a:t>
            </a:r>
            <a:r>
              <a:rPr lang="ko-KR" altLang="en-US" sz="1400" dirty="0" smtClean="0">
                <a:ea typeface="굴림" charset="-127"/>
              </a:rPr>
              <a:t>요약을 통하여 정리된 보고서가 있다면 연관성을 판단할 수 있다</a:t>
            </a:r>
            <a:r>
              <a:rPr lang="en-US" altLang="ko-KR" sz="1400" dirty="0" smtClean="0">
                <a:ea typeface="굴림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 5. </a:t>
            </a:r>
            <a:r>
              <a:rPr lang="ko-KR" altLang="en-US" sz="1400" dirty="0" smtClean="0">
                <a:ea typeface="굴림" charset="-127"/>
              </a:rPr>
              <a:t>예측 </a:t>
            </a:r>
            <a:r>
              <a:rPr lang="en-US" altLang="ko-KR" sz="1400" dirty="0" smtClean="0">
                <a:ea typeface="굴림" charset="-127"/>
              </a:rPr>
              <a:t>– </a:t>
            </a:r>
            <a:r>
              <a:rPr lang="ko-KR" altLang="en-US" sz="1400" dirty="0" smtClean="0">
                <a:ea typeface="굴림" charset="-127"/>
              </a:rPr>
              <a:t>인과관계파악을 통하여 변화하는 패턴을 찾아내 추세로 판단할 수 있다</a:t>
            </a:r>
            <a:r>
              <a:rPr lang="en-US" altLang="ko-KR" sz="1400" dirty="0" smtClean="0">
                <a:ea typeface="굴림" charset="-127"/>
              </a:rPr>
              <a:t>.</a:t>
            </a:r>
            <a:endParaRPr lang="en-US" altLang="ko-KR" sz="1400" dirty="0">
              <a:ea typeface="굴림" charset="-127"/>
            </a:endParaRPr>
          </a:p>
          <a:p>
            <a:endParaRPr lang="en-US" altLang="ko-KR" sz="1400" dirty="0">
              <a:ea typeface="굴림" charset="-127"/>
            </a:endParaRPr>
          </a:p>
          <a:p>
            <a:endParaRPr lang="en-US" altLang="ko-KR" sz="1400" dirty="0">
              <a:ea typeface="굴림" charset="-127"/>
            </a:endParaRPr>
          </a:p>
          <a:p>
            <a:endParaRPr lang="en-US" altLang="ko-KR" sz="1400" dirty="0" smtClean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모집단과 </a:t>
            </a:r>
            <a:r>
              <a:rPr lang="ko-KR" altLang="en-US" dirty="0" smtClean="0">
                <a:ea typeface="굴림" charset="-127"/>
              </a:rPr>
              <a:t>표본</a:t>
            </a:r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pPr marL="0" indent="0"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굴림" charset="-127"/>
              </a:rPr>
              <a:t>       </a:t>
            </a:r>
            <a:r>
              <a:rPr lang="ko-KR" altLang="en-US" sz="1800" dirty="0" smtClean="0">
                <a:ea typeface="굴림" charset="-127"/>
              </a:rPr>
              <a:t>모집단 </a:t>
            </a:r>
            <a:r>
              <a:rPr lang="en-US" altLang="ko-KR" sz="1800" dirty="0" smtClean="0">
                <a:ea typeface="굴림" charset="-127"/>
              </a:rPr>
              <a:t>         (</a:t>
            </a:r>
            <a:r>
              <a:rPr lang="ko-KR" altLang="en-US" sz="1800" dirty="0" err="1" smtClean="0">
                <a:ea typeface="굴림" charset="-127"/>
              </a:rPr>
              <a:t>모수</a:t>
            </a:r>
            <a:r>
              <a:rPr lang="en-US" altLang="ko-KR" sz="1800" dirty="0" smtClean="0">
                <a:ea typeface="굴림" charset="-127"/>
              </a:rPr>
              <a:t>)   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      </a:t>
            </a:r>
            <a:r>
              <a:rPr lang="ko-KR" altLang="en-US" sz="1800" dirty="0" smtClean="0">
                <a:ea typeface="굴림" charset="-127"/>
              </a:rPr>
              <a:t>관심있는 연구대상 전체의 집합</a:t>
            </a:r>
            <a:endParaRPr lang="en-US" altLang="ko-KR" sz="18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      (</a:t>
            </a:r>
            <a:r>
              <a:rPr lang="ko-KR" altLang="en-US" sz="1800" dirty="0" err="1" smtClean="0">
                <a:ea typeface="굴림" charset="-127"/>
              </a:rPr>
              <a:t>유한모집단</a:t>
            </a:r>
            <a:r>
              <a:rPr lang="en-US" altLang="ko-KR" sz="1800" dirty="0" smtClean="0">
                <a:ea typeface="굴림" charset="-127"/>
              </a:rPr>
              <a:t>) – </a:t>
            </a:r>
            <a:r>
              <a:rPr lang="ko-KR" altLang="en-US" sz="1800" dirty="0" smtClean="0">
                <a:ea typeface="굴림" charset="-127"/>
              </a:rPr>
              <a:t>모집단의 크기가 무한한 경우</a:t>
            </a:r>
            <a:r>
              <a:rPr lang="en-US" altLang="ko-KR" sz="1800" dirty="0" smtClean="0">
                <a:ea typeface="굴림" charset="-127"/>
              </a:rPr>
              <a:t>(ex.</a:t>
            </a:r>
            <a:r>
              <a:rPr lang="ko-KR" altLang="en-US" sz="1800" dirty="0" smtClean="0">
                <a:ea typeface="굴림" charset="-127"/>
              </a:rPr>
              <a:t>인구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자판기 커피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      (</a:t>
            </a:r>
            <a:r>
              <a:rPr lang="ko-KR" altLang="en-US" sz="1800" dirty="0" err="1" smtClean="0">
                <a:ea typeface="굴림" charset="-127"/>
              </a:rPr>
              <a:t>무한모집단</a:t>
            </a:r>
            <a:r>
              <a:rPr lang="en-US" altLang="ko-KR" sz="1800" dirty="0" smtClean="0">
                <a:ea typeface="굴림" charset="-127"/>
              </a:rPr>
              <a:t>) – </a:t>
            </a:r>
            <a:r>
              <a:rPr lang="ko-KR" altLang="en-US" sz="1800" dirty="0" smtClean="0">
                <a:ea typeface="굴림" charset="-127"/>
              </a:rPr>
              <a:t>모집단의 크기가 유한한 경우</a:t>
            </a:r>
            <a:r>
              <a:rPr lang="en-US" altLang="ko-KR" sz="1800" dirty="0" smtClean="0">
                <a:ea typeface="굴림" charset="-127"/>
              </a:rPr>
              <a:t>(ex.</a:t>
            </a:r>
            <a:r>
              <a:rPr lang="ko-KR" altLang="en-US" sz="1800" dirty="0" smtClean="0">
                <a:ea typeface="굴림" charset="-127"/>
              </a:rPr>
              <a:t>멀티캠퍼스학생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marL="0" indent="0">
              <a:buNone/>
            </a:pPr>
            <a:endParaRPr lang="en-US" altLang="ko-KR" sz="1400" dirty="0">
              <a:ea typeface="굴림" charset="-127"/>
            </a:endParaRPr>
          </a:p>
          <a:p>
            <a:pPr marL="0" indent="0">
              <a:buNone/>
            </a:pP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endParaRPr lang="en-US" altLang="ko-KR" sz="1400" dirty="0">
              <a:ea typeface="굴림" charset="-127"/>
            </a:endParaRPr>
          </a:p>
          <a:p>
            <a:pPr marL="0" indent="0">
              <a:buNone/>
            </a:pPr>
            <a:endParaRPr lang="en-US" altLang="ko-KR" sz="18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굴림" charset="-127"/>
              </a:rPr>
              <a:t>        </a:t>
            </a:r>
            <a:r>
              <a:rPr lang="ko-KR" altLang="en-US" sz="1800" dirty="0" smtClean="0">
                <a:ea typeface="굴림" charset="-127"/>
              </a:rPr>
              <a:t>표본 </a:t>
            </a:r>
            <a:r>
              <a:rPr lang="en-US" altLang="ko-KR" sz="1800" dirty="0" smtClean="0">
                <a:ea typeface="굴림" charset="-127"/>
              </a:rPr>
              <a:t>        (</a:t>
            </a:r>
            <a:r>
              <a:rPr lang="ko-KR" altLang="en-US" sz="1800" dirty="0" smtClean="0">
                <a:ea typeface="굴림" charset="-127"/>
              </a:rPr>
              <a:t>추정치</a:t>
            </a:r>
            <a:r>
              <a:rPr lang="en-US" altLang="ko-KR" sz="1800" dirty="0" smtClean="0">
                <a:ea typeface="굴림" charset="-127"/>
              </a:rPr>
              <a:t>,</a:t>
            </a:r>
            <a:r>
              <a:rPr lang="ko-KR" altLang="en-US" sz="1800" dirty="0" smtClean="0">
                <a:ea typeface="굴림" charset="-127"/>
              </a:rPr>
              <a:t> 통계량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 smtClean="0">
                <a:ea typeface="굴림" charset="-127"/>
              </a:rPr>
              <a:t>        실제로 조사 및 측정되는 모집단의 일부</a:t>
            </a:r>
            <a:endParaRPr lang="en-US" altLang="ko-KR" sz="18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굴림" charset="-127"/>
              </a:rPr>
              <a:t>        ex) </a:t>
            </a:r>
            <a:r>
              <a:rPr lang="ko-KR" altLang="en-US" sz="1800" dirty="0" smtClean="0">
                <a:ea typeface="굴림" charset="-127"/>
              </a:rPr>
              <a:t>모집단의 평균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비율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표준편차</a:t>
            </a:r>
            <a:endParaRPr lang="en-US" altLang="ko-KR" sz="1800" dirty="0" smtClean="0">
              <a:ea typeface="굴림" charset="-127"/>
            </a:endParaRPr>
          </a:p>
          <a:p>
            <a:pPr marL="0" indent="0">
              <a:buNone/>
            </a:pP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endParaRPr lang="en-US" altLang="ko-KR" sz="1400" dirty="0">
              <a:ea typeface="굴림" charset="-127"/>
            </a:endParaRPr>
          </a:p>
          <a:p>
            <a:pPr marL="0" indent="0">
              <a:buNone/>
            </a:pPr>
            <a:endParaRPr lang="ko-KR" altLang="en-US" sz="1400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z="2400" dirty="0" err="1" smtClean="0">
                <a:ea typeface="굴림" charset="-127"/>
              </a:rPr>
              <a:t>모수와</a:t>
            </a:r>
            <a:r>
              <a:rPr lang="ko-KR" altLang="en-US" sz="2400" dirty="0" smtClean="0">
                <a:ea typeface="굴림" charset="-127"/>
              </a:rPr>
              <a:t> 통계량</a:t>
            </a:r>
            <a:endParaRPr lang="en-US" altLang="ko-KR" sz="24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dirty="0">
                <a:ea typeface="굴림" charset="-127"/>
              </a:rPr>
              <a:t>모집단에 대한 수치 </a:t>
            </a:r>
            <a:r>
              <a:rPr lang="ko-KR" altLang="en-US" sz="2400" dirty="0" err="1">
                <a:ea typeface="굴림" charset="-127"/>
              </a:rPr>
              <a:t>특성값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>
                <a:ea typeface="굴림" charset="-127"/>
              </a:rPr>
              <a:t>[</a:t>
            </a:r>
            <a:r>
              <a:rPr lang="en-US" altLang="ko-KR" sz="2400" dirty="0" smtClean="0">
                <a:ea typeface="굴림" charset="-127"/>
              </a:rPr>
              <a:t>ex.</a:t>
            </a:r>
            <a:r>
              <a:rPr lang="ko-KR" altLang="en-US" sz="2400" dirty="0" smtClean="0">
                <a:solidFill>
                  <a:srgbClr val="FF0000"/>
                </a:solidFill>
                <a:ea typeface="굴림" charset="-127"/>
              </a:rPr>
              <a:t>상수</a:t>
            </a:r>
            <a:r>
              <a:rPr lang="en-US" altLang="ko-KR" sz="2400" dirty="0">
                <a:ea typeface="굴림" charset="-127"/>
              </a:rPr>
              <a:t>(</a:t>
            </a:r>
            <a:r>
              <a:rPr lang="ko-KR" altLang="en-US" sz="2400" dirty="0" smtClean="0">
                <a:ea typeface="굴림" charset="-127"/>
              </a:rPr>
              <a:t>모집단의 특성을 나타내는 양적인 측도</a:t>
            </a:r>
            <a:r>
              <a:rPr lang="en-US" altLang="ko-KR" sz="2400" dirty="0" smtClean="0">
                <a:ea typeface="굴림" charset="-127"/>
              </a:rPr>
              <a:t>)]</a:t>
            </a:r>
          </a:p>
          <a:p>
            <a:pPr marL="0" indent="0">
              <a:buNone/>
            </a:pPr>
            <a:r>
              <a:rPr lang="en-US" altLang="ko-KR" sz="2400" dirty="0" smtClean="0">
                <a:ea typeface="굴림" charset="-127"/>
              </a:rPr>
              <a:t>-</a:t>
            </a:r>
            <a:r>
              <a:rPr lang="ko-KR" altLang="en-US" sz="2400" dirty="0" smtClean="0">
                <a:ea typeface="굴림" charset="-127"/>
              </a:rPr>
              <a:t>우리나라 고등학교 사교육비 평균</a:t>
            </a:r>
            <a:endParaRPr lang="en-US" altLang="ko-KR" sz="2400" dirty="0" smtClean="0">
              <a:ea typeface="굴림" charset="-127"/>
            </a:endParaRPr>
          </a:p>
          <a:p>
            <a:pPr marL="0" indent="0">
              <a:buNone/>
            </a:pPr>
            <a:endParaRPr lang="en-US" altLang="ko-KR" sz="2400" dirty="0" smtClean="0">
              <a:ea typeface="굴림" charset="-127"/>
            </a:endParaRPr>
          </a:p>
          <a:p>
            <a:r>
              <a:rPr lang="ko-KR" altLang="en-US" sz="2400" dirty="0" smtClean="0">
                <a:ea typeface="굴림" charset="-127"/>
              </a:rPr>
              <a:t>통계량</a:t>
            </a:r>
            <a:endParaRPr lang="en-US" altLang="ko-KR" sz="24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ea typeface="굴림" charset="-127"/>
              </a:rPr>
              <a:t>표본에서 얻은 수치 </a:t>
            </a:r>
            <a:r>
              <a:rPr lang="ko-KR" altLang="en-US" sz="2400" dirty="0" err="1" smtClean="0">
                <a:ea typeface="굴림" charset="-127"/>
              </a:rPr>
              <a:t>특성값</a:t>
            </a:r>
            <a:endParaRPr lang="en-US" altLang="ko-KR" sz="2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ea typeface="굴림" charset="-127"/>
              </a:rPr>
              <a:t>[ex.</a:t>
            </a:r>
            <a:r>
              <a:rPr lang="ko-KR" altLang="en-US" sz="2400" dirty="0" smtClean="0">
                <a:solidFill>
                  <a:srgbClr val="FF0000"/>
                </a:solidFill>
                <a:ea typeface="굴림" charset="-127"/>
              </a:rPr>
              <a:t>확률변수</a:t>
            </a:r>
            <a:r>
              <a:rPr lang="en-US" altLang="ko-KR" sz="2400" dirty="0" smtClean="0">
                <a:ea typeface="굴림" charset="-127"/>
              </a:rPr>
              <a:t>(</a:t>
            </a:r>
            <a:r>
              <a:rPr lang="ko-KR" altLang="en-US" sz="2400" dirty="0" smtClean="0">
                <a:ea typeface="굴림" charset="-127"/>
              </a:rPr>
              <a:t>표본의 특성을 나타낸 양적인 측도</a:t>
            </a:r>
            <a:r>
              <a:rPr lang="en-US" altLang="ko-KR" sz="2400" dirty="0" smtClean="0">
                <a:ea typeface="굴림" charset="-127"/>
              </a:rPr>
              <a:t>)]</a:t>
            </a:r>
          </a:p>
          <a:p>
            <a:pPr marL="0" indent="0">
              <a:buNone/>
            </a:pPr>
            <a:r>
              <a:rPr lang="en-US" altLang="ko-KR" sz="2400" dirty="0" smtClean="0">
                <a:ea typeface="굴림" charset="-127"/>
              </a:rPr>
              <a:t>- </a:t>
            </a:r>
            <a:r>
              <a:rPr lang="ko-KR" altLang="en-US" sz="2400" dirty="0" smtClean="0">
                <a:ea typeface="굴림" charset="-127"/>
              </a:rPr>
              <a:t>우리나라 고등학교 </a:t>
            </a:r>
            <a:r>
              <a:rPr lang="en-US" altLang="ko-KR" sz="2400" dirty="0" smtClean="0">
                <a:ea typeface="굴림" charset="-127"/>
              </a:rPr>
              <a:t>1</a:t>
            </a:r>
            <a:r>
              <a:rPr lang="ko-KR" altLang="en-US" sz="2400" dirty="0" smtClean="0">
                <a:ea typeface="굴림" charset="-127"/>
              </a:rPr>
              <a:t>학년 중에서 </a:t>
            </a:r>
            <a:r>
              <a:rPr lang="en-US" altLang="ko-KR" sz="2400" dirty="0" smtClean="0">
                <a:ea typeface="굴림" charset="-127"/>
              </a:rPr>
              <a:t>1000</a:t>
            </a:r>
            <a:r>
              <a:rPr lang="ko-KR" altLang="en-US" sz="2400" dirty="0" smtClean="0">
                <a:ea typeface="굴림" charset="-127"/>
              </a:rPr>
              <a:t>명만 뽑아 조사하여 얻은 평균 사교육비</a:t>
            </a:r>
            <a:endParaRPr lang="ko-KR" altLang="en-US" sz="2400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표본 추출 개념 및 방법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489" name="Rectangle 9"/>
          <p:cNvSpPr>
            <a:spLocks noGrp="1" noChangeArrowheads="1"/>
          </p:cNvSpPr>
          <p:nvPr>
            <p:ph sz="quarter" idx="2"/>
          </p:nvPr>
        </p:nvSpPr>
        <p:spPr>
          <a:xfrm>
            <a:off x="581446" y="1881162"/>
            <a:ext cx="7950993" cy="2189163"/>
          </a:xfrm>
        </p:spPr>
        <p:txBody>
          <a:bodyPr/>
          <a:lstStyle/>
          <a:p>
            <a:r>
              <a:rPr lang="ko-KR" altLang="en-US" sz="2000" dirty="0" smtClean="0"/>
              <a:t>표본오차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모수와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표본 통계량 사이에 생기는 오차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표본오차의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허용범위 를 </a:t>
            </a:r>
            <a:r>
              <a:rPr lang="ko-KR" altLang="en-US" sz="20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확률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구하는 것이 통계의 목적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quarter" idx="3"/>
          </p:nvPr>
        </p:nvSpPr>
        <p:spPr>
          <a:xfrm>
            <a:off x="533400" y="4968746"/>
            <a:ext cx="7999038" cy="1412582"/>
          </a:xfrm>
        </p:spPr>
        <p:txBody>
          <a:bodyPr/>
          <a:lstStyle/>
          <a:p>
            <a:r>
              <a:rPr lang="ko-KR" altLang="en-US" sz="2000" dirty="0" err="1" smtClean="0"/>
              <a:t>전수조사의</a:t>
            </a:r>
            <a:r>
              <a:rPr lang="ko-KR" altLang="en-US" sz="2000" dirty="0" smtClean="0"/>
              <a:t> 어려움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시간과 비용</a:t>
            </a:r>
            <a:r>
              <a:rPr lang="ko-KR" altLang="en-US" sz="2000" dirty="0" smtClean="0"/>
              <a:t>이 많이 들고 모집단 전체를 대상으로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조사하기에는 불가능하기 때문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518341" y="3439267"/>
            <a:ext cx="8014097" cy="121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2000" kern="0" dirty="0" smtClean="0"/>
              <a:t>전수조사</a:t>
            </a:r>
            <a:endParaRPr lang="en-US" altLang="ko-KR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 smtClean="0">
                <a:ea typeface="굴림" charset="-127"/>
              </a:rPr>
              <a:t>- </a:t>
            </a:r>
            <a:r>
              <a:rPr lang="ko-KR" altLang="en-US" sz="2000" kern="0" dirty="0" smtClean="0">
                <a:ea typeface="굴림" charset="-127"/>
              </a:rPr>
              <a:t>관심있는 모집단의 전체를 조사하는 경우로서 주로 모집단의 규모가                          작을 경우에 실시</a:t>
            </a:r>
            <a:endParaRPr lang="en-US" altLang="ko-KR" sz="2000" kern="0" dirty="0" smtClean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sz="2000" kern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41</TotalTime>
  <Words>287</Words>
  <Application>Microsoft Office PowerPoint</Application>
  <PresentationFormat>화면 슬라이드 쇼(4:3)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Times New Roman</vt:lpstr>
      <vt:lpstr>Wingdings</vt:lpstr>
      <vt:lpstr>Level</vt:lpstr>
      <vt:lpstr>통계학</vt:lpstr>
      <vt:lpstr>1. 통계학의 이해</vt:lpstr>
      <vt:lpstr>PowerPoint 프레젠테이션</vt:lpstr>
      <vt:lpstr>PowerPoint 프레젠테이션</vt:lpstr>
      <vt:lpstr>표본 추출 개념 및 방법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통계학</dc:title>
  <dc:subject/>
  <dc:creator>user</dc:creator>
  <cp:keywords/>
  <dc:description/>
  <cp:lastModifiedBy>user</cp:lastModifiedBy>
  <cp:revision>5</cp:revision>
  <dcterms:created xsi:type="dcterms:W3CDTF">2019-07-07T10:36:44Z</dcterms:created>
  <dcterms:modified xsi:type="dcterms:W3CDTF">2019-07-07T11:18:43Z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