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75" r:id="rId7"/>
    <p:sldId id="261" r:id="rId8"/>
    <p:sldId id="266" r:id="rId9"/>
    <p:sldId id="271" r:id="rId10"/>
    <p:sldId id="272" r:id="rId11"/>
    <p:sldId id="273" r:id="rId12"/>
    <p:sldId id="274" r:id="rId13"/>
    <p:sldId id="263" r:id="rId14"/>
    <p:sldId id="270" r:id="rId15"/>
    <p:sldId id="267" r:id="rId16"/>
    <p:sldId id="265" r:id="rId17"/>
    <p:sldId id="269" r:id="rId18"/>
    <p:sldId id="260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68"/>
    <p:restoredTop sz="73494" autoAdjust="0"/>
  </p:normalViewPr>
  <p:slideViewPr>
    <p:cSldViewPr snapToGrid="0">
      <p:cViewPr varScale="1">
        <p:scale>
          <a:sx n="84" d="100"/>
          <a:sy n="84" d="100"/>
        </p:scale>
        <p:origin x="2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 smtClean="0">
                <a:ea typeface="NanumSquareOTF Bold" panose="020B0600000101010101"/>
              </a:rPr>
              <a:t>구성요소 </a:t>
            </a:r>
            <a:r>
              <a:rPr lang="en-US" altLang="ko-KR" noProof="0" dirty="0" smtClean="0">
                <a:ea typeface="NanumSquareOTF Bold" panose="020B0600000101010101"/>
              </a:rPr>
              <a:t>:</a:t>
            </a:r>
            <a:r>
              <a:rPr lang="ko-KR" altLang="en-US" noProof="0" dirty="0" smtClean="0">
                <a:ea typeface="NanumSquareOTF Bold" panose="020B0600000101010101"/>
              </a:rPr>
              <a:t> </a:t>
            </a:r>
            <a:r>
              <a:rPr lang="ko-KR" altLang="en-US" noProof="0" dirty="0" err="1" smtClean="0">
                <a:ea typeface="NanumSquareOTF Bold" panose="020B0600000101010101"/>
              </a:rPr>
              <a:t>중요도별</a:t>
            </a:r>
            <a:r>
              <a:rPr lang="ko-KR" altLang="en-US" noProof="0" dirty="0" smtClean="0">
                <a:ea typeface="NanumSquareOTF Bold" panose="020B0600000101010101"/>
              </a:rPr>
              <a:t> 난이도</a:t>
            </a:r>
            <a:endParaRPr lang="ko-KR" altLang="en-US" noProof="0" dirty="0">
              <a:ea typeface="NanumSquareOTF Bold" panose="020B0600000101010101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Network</c:v>
                </c:pt>
                <c:pt idx="1">
                  <c:v>Container</c:v>
                </c:pt>
                <c:pt idx="2">
                  <c:v>Job</c:v>
                </c:pt>
                <c:pt idx="3">
                  <c:v>Node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4.4000000000000004</c:v>
                </c:pt>
                <c:pt idx="2">
                  <c:v>2.2000000000000002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B-4C37-9E8E-2B40C4FC2B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Network</c:v>
                </c:pt>
                <c:pt idx="1">
                  <c:v>Container</c:v>
                </c:pt>
                <c:pt idx="2">
                  <c:v>Job</c:v>
                </c:pt>
                <c:pt idx="3">
                  <c:v>Node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3.8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EB-4C37-9E8E-2B40C4FC2B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하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Network</c:v>
                </c:pt>
                <c:pt idx="1">
                  <c:v>Container</c:v>
                </c:pt>
                <c:pt idx="2">
                  <c:v>Job</c:v>
                </c:pt>
                <c:pt idx="3">
                  <c:v>Node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EB-4C37-9E8E-2B40C4FC2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170080"/>
        <c:axId val="978163520"/>
      </c:radarChart>
      <c:catAx>
        <c:axId val="97817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78163520"/>
        <c:crosses val="autoZero"/>
        <c:auto val="1"/>
        <c:lblAlgn val="ctr"/>
        <c:lblOffset val="100"/>
        <c:noMultiLvlLbl val="0"/>
      </c:catAx>
      <c:valAx>
        <c:axId val="978163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817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07813-642E-4447-8979-A66554C332CC}" type="datetimeFigureOut">
              <a:rPr kumimoji="1" lang="ko-Kore-KR" altLang="en-US" smtClean="0"/>
              <a:t>05/19/2023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7FBA3-822D-5F4A-BF7F-7170CD857A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960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err="1" smtClean="0"/>
              <a:t>Datahub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한대건입니다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를 설명하면서 </a:t>
            </a:r>
            <a:r>
              <a:rPr lang="en-US" altLang="ko-KR" dirty="0" err="1" smtClean="0"/>
              <a:t>Datahub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팀에 필요한 이유와 앞으로 나아가야할 방향에 대해서 최대한 이해하기 쉽게 준비해보았습니다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발표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447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등장한 것이 각각의 </a:t>
            </a:r>
            <a:r>
              <a:rPr lang="en-US" altLang="ko-KR" dirty="0" smtClean="0"/>
              <a:t>Computer </a:t>
            </a:r>
            <a:r>
              <a:rPr lang="ko-KR" altLang="en-US" dirty="0" smtClean="0"/>
              <a:t>를 연결한 것이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놀고있는 컴퓨터가 있으면 일을 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컴퓨터에서 작업량이 많아 뻗기 직전이면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옆에 </a:t>
            </a:r>
            <a:r>
              <a:rPr lang="ko-KR" altLang="en-US" dirty="0" err="1" smtClean="0"/>
              <a:t>다른놈에게</a:t>
            </a:r>
            <a:r>
              <a:rPr lang="ko-KR" altLang="en-US" dirty="0" smtClean="0"/>
              <a:t> 알아서 일을 시키고 하는 등의 서비스를 사용하고자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쓸 수 있는 방안이다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각각의 컴퓨터가 어떻게 동작하고 있는지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어떻게 사용하고 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것들을 관리하기 위해 하나의 컴퓨터에서 모든 작업들을 정리하고 만들어서 동작은 알아서 하게끔 하는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를 도입하게 되었다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34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아직 </a:t>
            </a:r>
            <a:r>
              <a:rPr lang="ko-KR" altLang="en-US" dirty="0" err="1" smtClean="0"/>
              <a:t>미래지만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Kubeflow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ML/DL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과 같은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Model </a:t>
            </a:r>
            <a:r>
              <a:rPr lang="ko-KR" altLang="en-US" baseline="0" dirty="0" smtClean="0"/>
              <a:t>이 어떻게 구성하고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동작하는지 등을 개발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운영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관리 들을 하는 서비스이다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7369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저희 팀</a:t>
            </a:r>
            <a:r>
              <a:rPr lang="ko-KR" altLang="en-US" baseline="0" dirty="0" smtClean="0"/>
              <a:t> 분들이 </a:t>
            </a:r>
            <a:r>
              <a:rPr lang="ko-KR" altLang="en-US" baseline="0" dirty="0" err="1" smtClean="0"/>
              <a:t>저희팀이</a:t>
            </a:r>
            <a:r>
              <a:rPr lang="ko-KR" altLang="en-US" baseline="0" dirty="0" smtClean="0"/>
              <a:t> 무엇을 하는지에 대해 소개를 잘 해주셔서 거기에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단위로 동작하는 부분들을 그림으로 그려보았다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오늘 설명했던 </a:t>
            </a:r>
            <a:r>
              <a:rPr lang="en-US" altLang="ko-KR" baseline="0" dirty="0" smtClean="0"/>
              <a:t>k8s </a:t>
            </a:r>
            <a:r>
              <a:rPr lang="ko-KR" altLang="en-US" baseline="0" dirty="0" smtClean="0"/>
              <a:t>는 저 그림 중 하나의 서비스일뿐이다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앞으로의 모든 세미나에서는 저것들 중 하나씩 세계관 설명하듯이 이어나갈 생각입니다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긴 시간 </a:t>
            </a:r>
            <a:r>
              <a:rPr lang="ko-KR" altLang="en-US" baseline="0" dirty="0" err="1" smtClean="0"/>
              <a:t>발표들어주셔서</a:t>
            </a:r>
            <a:r>
              <a:rPr lang="ko-KR" altLang="en-US" baseline="0" dirty="0" smtClean="0"/>
              <a:t> 감사합니다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61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K8s</a:t>
            </a:r>
            <a:r>
              <a:rPr lang="en-US" altLang="ko-KR" baseline="0" dirty="0" smtClean="0"/>
              <a:t> architecture </a:t>
            </a:r>
            <a:r>
              <a:rPr lang="ko-KR" altLang="en-US" baseline="0" dirty="0" smtClean="0"/>
              <a:t>에 대한 정석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가장 큰 틀에는 </a:t>
            </a:r>
            <a:r>
              <a:rPr lang="en-US" altLang="ko-KR" baseline="0" dirty="0" smtClean="0"/>
              <a:t>cluster </a:t>
            </a:r>
            <a:r>
              <a:rPr lang="ko-KR" altLang="en-US" baseline="0" dirty="0" smtClean="0"/>
              <a:t>가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안에 </a:t>
            </a:r>
            <a:r>
              <a:rPr lang="en-US" altLang="ko-KR" baseline="0" dirty="0" smtClean="0"/>
              <a:t>master node </a:t>
            </a:r>
            <a:r>
              <a:rPr lang="ko-KR" altLang="en-US" baseline="0" dirty="0" smtClean="0"/>
              <a:t>그 안에 </a:t>
            </a:r>
            <a:r>
              <a:rPr lang="en-US" altLang="ko-KR" baseline="0" dirty="0" err="1" smtClean="0"/>
              <a:t>etcd</a:t>
            </a:r>
            <a:r>
              <a:rPr lang="en-US" altLang="ko-KR" baseline="0" dirty="0" smtClean="0"/>
              <a:t>, controller manager,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server, scheduler </a:t>
            </a:r>
            <a:r>
              <a:rPr lang="ko-KR" altLang="en-US" baseline="0" dirty="0" smtClean="0"/>
              <a:t>가 있고</a:t>
            </a:r>
            <a:r>
              <a:rPr lang="en-US" altLang="ko-KR" baseline="0" dirty="0" smtClean="0"/>
              <a:t>, worker node </a:t>
            </a:r>
            <a:r>
              <a:rPr lang="ko-KR" altLang="en-US" baseline="0" dirty="0" smtClean="0"/>
              <a:t>안에 </a:t>
            </a:r>
            <a:r>
              <a:rPr lang="en-US" altLang="ko-KR" baseline="0" dirty="0" smtClean="0"/>
              <a:t>container </a:t>
            </a:r>
            <a:r>
              <a:rPr lang="ko-KR" altLang="en-US" baseline="0" dirty="0" smtClean="0"/>
              <a:t>등 다양한 서비스들이 동작하고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보았을때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어떻게 동작하고 어떻게 구성하는지 내용이 어려워 쉽게 설명하자면</a:t>
            </a:r>
            <a:r>
              <a:rPr lang="en-US" altLang="ko-KR" baseline="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master node </a:t>
            </a:r>
            <a:r>
              <a:rPr lang="ko-KR" altLang="en-US" baseline="0" dirty="0" smtClean="0"/>
              <a:t>에서는 개발하고 운영 서비스를 관리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Worker node </a:t>
            </a:r>
            <a:r>
              <a:rPr lang="ko-KR" altLang="en-US" baseline="0" dirty="0" smtClean="0"/>
              <a:t>에서는 실질적인 서비스 실행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API Server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master node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worker node </a:t>
            </a:r>
            <a:r>
              <a:rPr lang="ko-KR" altLang="en-US" baseline="0" dirty="0" smtClean="0"/>
              <a:t>간 통신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Etcd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master node </a:t>
            </a:r>
            <a:r>
              <a:rPr lang="ko-KR" altLang="en-US" baseline="0" dirty="0" smtClean="0"/>
              <a:t>의 저장소 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89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서비스를 </a:t>
            </a:r>
            <a:r>
              <a:rPr lang="ko-KR" altLang="en-US" dirty="0" smtClean="0"/>
              <a:t>동작하려면 알아야하는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가지와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 난이도는 </a:t>
            </a:r>
            <a:r>
              <a:rPr lang="en-US" altLang="ko-KR" baseline="0" dirty="0" smtClean="0"/>
              <a:t>Network &gt; Node &gt; Container &gt; Job </a:t>
            </a:r>
            <a:r>
              <a:rPr lang="ko-KR" altLang="en-US" baseline="0" dirty="0" smtClean="0"/>
              <a:t>으로 아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그냥 그렇구나 이해하면 될 것 같습니다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223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야 하고 이해가 </a:t>
            </a:r>
            <a:r>
              <a:rPr lang="ko-KR" altLang="en-US" dirty="0" err="1" smtClean="0"/>
              <a:t>안될수도</a:t>
            </a:r>
            <a:r>
              <a:rPr lang="ko-KR" altLang="en-US" dirty="0" smtClean="0"/>
              <a:t>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어디서 어떤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가 들어오든 전체를 구성하고 있는 하나에서 모든 것들에 대한 관제가 이루어지고 있는 시스템들을 구성할 때 주로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실생활에 나도 모르게 적용되고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사용하고 있는 것들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75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k8s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시작하기전에 구성하기 위해 필요한 것이 </a:t>
            </a:r>
            <a:r>
              <a:rPr lang="en-US" altLang="ko-KR" baseline="0" dirty="0" smtClean="0"/>
              <a:t>Container (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* </a:t>
            </a:r>
            <a:r>
              <a:rPr lang="ko-KR" altLang="en-US" baseline="0" dirty="0" smtClean="0"/>
              <a:t>어떤 </a:t>
            </a:r>
            <a:r>
              <a:rPr lang="ko-KR" altLang="en-US" baseline="0" dirty="0" err="1" smtClean="0"/>
              <a:t>동작일수도</a:t>
            </a:r>
            <a:r>
              <a:rPr lang="ko-KR" altLang="en-US" baseline="0" dirty="0" smtClean="0"/>
              <a:t>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서비스일수도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하나의 작업 및 </a:t>
            </a:r>
            <a:r>
              <a:rPr lang="en-US" altLang="ko-KR" baseline="0" dirty="0" smtClean="0"/>
              <a:t>Tool </a:t>
            </a:r>
            <a:r>
              <a:rPr lang="ko-KR" altLang="en-US" baseline="0" dirty="0" smtClean="0"/>
              <a:t>일수도 있다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73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Container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들을 붙이고 붙여 크게 만들면 하나의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로 동작하게끔 구성할 수도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31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만들고 </a:t>
            </a:r>
            <a:r>
              <a:rPr lang="ko-KR" altLang="en-US" dirty="0" err="1" smtClean="0"/>
              <a:t>만들고</a:t>
            </a:r>
            <a:r>
              <a:rPr lang="ko-KR" altLang="en-US" dirty="0" smtClean="0"/>
              <a:t> 작업하고 </a:t>
            </a:r>
            <a:r>
              <a:rPr lang="ko-KR" altLang="en-US" dirty="0" err="1" smtClean="0"/>
              <a:t>하다보면</a:t>
            </a:r>
            <a:r>
              <a:rPr lang="ko-KR" altLang="en-US" dirty="0" smtClean="0"/>
              <a:t> 내 컴퓨터 시스템이 </a:t>
            </a:r>
            <a:r>
              <a:rPr lang="ko-KR" altLang="en-US" dirty="0" err="1" smtClean="0"/>
              <a:t>가득차서</a:t>
            </a:r>
            <a:r>
              <a:rPr lang="ko-KR" altLang="en-US" dirty="0" smtClean="0"/>
              <a:t> 터지기 일보직전이다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321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75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을 늘리는 방법에는 </a:t>
            </a:r>
            <a:r>
              <a:rPr lang="en-US" altLang="ko-KR" dirty="0" smtClean="0"/>
              <a:t>scale up / scale out 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여기에는 각각의 장단점이 존재한다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7FBA3-822D-5F4A-BF7F-7170CD857AE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2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B0F4C73-32D2-3F55-9A03-D3196A25C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9D9B6876-07AF-436B-DE0C-699AE3B834C5}"/>
              </a:ext>
            </a:extLst>
          </p:cNvPr>
          <p:cNvSpPr txBox="1">
            <a:spLocks/>
          </p:cNvSpPr>
          <p:nvPr userDrawn="1"/>
        </p:nvSpPr>
        <p:spPr>
          <a:xfrm>
            <a:off x="6481193" y="6120823"/>
            <a:ext cx="4928840" cy="36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900" b="0" i="0" dirty="0">
                <a:solidFill>
                  <a:schemeClr val="bg1">
                    <a:lumMod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COPYRIGHT@2023 Humax mobility. ALL RIGHTS RESERVED.</a:t>
            </a:r>
            <a:endParaRPr kumimoji="1" lang="ko-Kore-KR" altLang="en-US" sz="900" b="0" i="0" dirty="0">
              <a:solidFill>
                <a:schemeClr val="bg1">
                  <a:lumMod val="50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EB51F-F2C1-FDFD-DA88-5B4B2E0E90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6" y="363274"/>
            <a:ext cx="2160000" cy="2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C6314C-8A4B-7588-A55F-09CF4F218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63C44-9B01-F41E-8020-A0F38F7F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527" y="612082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fld id="{84A7F482-9EA5-CF4A-B413-2BF371CF1A06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A4F79-814F-8E60-B89A-1D5D27C4D5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6" y="363274"/>
            <a:ext cx="2160000" cy="2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5D073B-CCE0-555C-D9E6-02FA20091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1F21-02FE-7516-76A0-6738C4BA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527" y="612082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fld id="{84A7F482-9EA5-CF4A-B413-2BF371CF1A06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F65A05-15C8-C631-1700-12BB08399B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6" y="363274"/>
            <a:ext cx="2160000" cy="2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EC54C3-9065-0A62-DEA9-A3803CD970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538DD-5723-C6DE-DA1D-BD468FC4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527" y="611880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fld id="{84A7F482-9EA5-CF4A-B413-2BF371CF1A06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83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24E03F1-DF78-2A96-EF3B-31DFDBBF97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04"/>
          <a:stretch/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F1C0F7-CEEE-D7C4-FEB9-09E6B7FDE7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6" y="363274"/>
            <a:ext cx="2160000" cy="2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1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mXWJHnH5WzX8RlZGdlCwDy/Architecture?type=whiteboard&amp;t=0hVVtf8ma89GRCJN-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babaz.tistory.com/33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E7DF57-F959-0D24-3E1C-B3ADF48AAFE3}"/>
              </a:ext>
            </a:extLst>
          </p:cNvPr>
          <p:cNvSpPr txBox="1">
            <a:spLocks/>
          </p:cNvSpPr>
          <p:nvPr/>
        </p:nvSpPr>
        <p:spPr>
          <a:xfrm>
            <a:off x="991558" y="1982456"/>
            <a:ext cx="6474821" cy="8050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500" b="1" dirty="0" smtClean="0">
                <a:solidFill>
                  <a:srgbClr val="F48A35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K8S </a:t>
            </a:r>
            <a:r>
              <a:rPr kumimoji="1" lang="ko-KR" altLang="en-US" sz="4500" b="1" dirty="0" smtClean="0">
                <a:solidFill>
                  <a:srgbClr val="F48A35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 </a:t>
            </a:r>
            <a:endParaRPr kumimoji="1" lang="ko-Kore-KR" altLang="en-US" sz="4500" b="1" dirty="0">
              <a:solidFill>
                <a:srgbClr val="F48A35"/>
              </a:solidFill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234D88E-D965-5189-1391-91820EC0DEAC}"/>
              </a:ext>
            </a:extLst>
          </p:cNvPr>
          <p:cNvSpPr txBox="1">
            <a:spLocks/>
          </p:cNvSpPr>
          <p:nvPr/>
        </p:nvSpPr>
        <p:spPr>
          <a:xfrm>
            <a:off x="941318" y="2924865"/>
            <a:ext cx="5214155" cy="805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HM </a:t>
            </a:r>
            <a:r>
              <a:rPr lang="en-US" altLang="ko-KR" sz="1800" dirty="0" err="1" smtClean="0"/>
              <a:t>Datahub</a:t>
            </a:r>
            <a:r>
              <a:rPr lang="en-US" altLang="ko-KR" sz="1800" dirty="0" smtClean="0"/>
              <a:t> Seminar Topic</a:t>
            </a:r>
            <a:endParaRPr kumimoji="1" lang="ko-Kore-KR" altLang="en-US" sz="17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0A3ED31-F57D-3E93-785A-FBA3FA6CA804}"/>
              </a:ext>
            </a:extLst>
          </p:cNvPr>
          <p:cNvSpPr txBox="1">
            <a:spLocks/>
          </p:cNvSpPr>
          <p:nvPr/>
        </p:nvSpPr>
        <p:spPr>
          <a:xfrm>
            <a:off x="8280917" y="5184948"/>
            <a:ext cx="3095424" cy="65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2023. </a:t>
            </a:r>
            <a:r>
              <a:rPr kumimoji="1" lang="en-US" altLang="ko-KR" sz="140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05. 19  I</a:t>
            </a:r>
            <a:r>
              <a:rPr kumimoji="1" lang="en-US" altLang="ko-KR" sz="1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kumimoji="1" lang="en-US" altLang="ko-KR" sz="1400" dirty="0" err="1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DataHub</a:t>
            </a:r>
            <a:r>
              <a:rPr kumimoji="1" lang="en-US" altLang="ko-KR" sz="140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Team</a:t>
            </a:r>
            <a:endParaRPr kumimoji="1" lang="en-US" altLang="ko-KR" sz="14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  <a:p>
            <a:pPr algn="r"/>
            <a:r>
              <a:rPr kumimoji="1" lang="en-US" altLang="ko-KR" sz="1400" dirty="0" err="1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DataEngineer</a:t>
            </a:r>
            <a:r>
              <a:rPr kumimoji="1" lang="en-US" altLang="ko-KR" sz="1400" dirty="0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kumimoji="1" lang="ko-KR" altLang="en-US" sz="1400" dirty="0" err="1" smtClean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한대건</a:t>
            </a:r>
            <a:endParaRPr kumimoji="1" lang="en-US" altLang="ko-KR" sz="1400" dirty="0" smtClean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1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이전까지의 장점은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도입을 위한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build up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74988"/>
            <a:ext cx="3404339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System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사용량 증가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 txBox="1">
            <a:spLocks/>
          </p:cNvSpPr>
          <p:nvPr/>
        </p:nvSpPr>
        <p:spPr>
          <a:xfrm>
            <a:off x="8998527" y="611880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r" defTabSz="914400" rtl="0" eaLnBrk="1" latinLnBrk="0" hangingPunct="1">
              <a:defRPr sz="900" b="0" i="0" kern="1200">
                <a:solidFill>
                  <a:schemeClr val="tx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A7F482-9EA5-CF4A-B413-2BF371CF1A06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0" y="1465532"/>
            <a:ext cx="10730157" cy="4857788"/>
          </a:xfrm>
          <a:prstGeom prst="rect">
            <a:avLst/>
          </a:prstGeom>
        </p:spPr>
      </p:pic>
      <p:pic>
        <p:nvPicPr>
          <p:cNvPr id="13" name="Picture 4" descr="업무량이 너무 많다고? 어떻게 줄여야 하냐고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46" y="1500727"/>
            <a:ext cx="5735784" cy="44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이전까지의 장점은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도입을 위한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build up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74988"/>
            <a:ext cx="6641960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Computer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사용량 더 줘 </a:t>
            </a:r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!!!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4159" t="3192" r="14298" b="12630"/>
          <a:stretch/>
        </p:blipFill>
        <p:spPr>
          <a:xfrm>
            <a:off x="2438891" y="2403323"/>
            <a:ext cx="6985663" cy="31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17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기존 방법들의 제약조건 및 한계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33426"/>
            <a:ext cx="5343672" cy="4173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Scale up &amp; Scale out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20086" y="1511594"/>
            <a:ext cx="3881408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1. </a:t>
            </a:r>
            <a:r>
              <a:rPr lang="ko-KR" altLang="en-US" b="1" dirty="0" smtClean="0">
                <a:solidFill>
                  <a:schemeClr val="accent2"/>
                </a:solidFill>
              </a:rPr>
              <a:t>하드웨어 시스템상 한계가 존재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20086" y="2343751"/>
            <a:ext cx="3881408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2"/>
                </a:solidFill>
              </a:rPr>
              <a:t>2</a:t>
            </a:r>
            <a:r>
              <a:rPr lang="en-US" altLang="ko-KR" b="1" dirty="0" smtClean="0">
                <a:solidFill>
                  <a:schemeClr val="accent2"/>
                </a:solidFill>
              </a:rPr>
              <a:t>. System usage Optimizer </a:t>
            </a:r>
            <a:r>
              <a:rPr lang="ko-KR" altLang="en-US" b="1" dirty="0" smtClean="0">
                <a:solidFill>
                  <a:schemeClr val="accent2"/>
                </a:solidFill>
              </a:rPr>
              <a:t>불가능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8196" name="Picture 4" descr="수직 확장(Scale up) vs 수평 확장(Scale out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9673" r="6280" b="6101"/>
          <a:stretch/>
        </p:blipFill>
        <p:spPr bwMode="auto">
          <a:xfrm>
            <a:off x="523540" y="1426865"/>
            <a:ext cx="5205046" cy="48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6820085" y="3175908"/>
            <a:ext cx="3881409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3. </a:t>
            </a:r>
            <a:r>
              <a:rPr lang="ko-KR" altLang="en-US" b="1" dirty="0" smtClean="0">
                <a:solidFill>
                  <a:schemeClr val="accent2"/>
                </a:solidFill>
              </a:rPr>
              <a:t>일정 수준 이상 성능 </a:t>
            </a:r>
            <a:r>
              <a:rPr lang="ko-KR" altLang="en-US" b="1" dirty="0" err="1" smtClean="0">
                <a:solidFill>
                  <a:schemeClr val="accent2"/>
                </a:solidFill>
              </a:rPr>
              <a:t>증가폭</a:t>
            </a:r>
            <a:r>
              <a:rPr lang="ko-KR" altLang="en-US" b="1" dirty="0" smtClean="0">
                <a:solidFill>
                  <a:schemeClr val="accent2"/>
                </a:solidFill>
              </a:rPr>
              <a:t> 미미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20086" y="4008065"/>
            <a:ext cx="3881408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4. </a:t>
            </a:r>
            <a:r>
              <a:rPr lang="ko-KR" altLang="en-US" b="1" dirty="0" smtClean="0">
                <a:solidFill>
                  <a:schemeClr val="accent2"/>
                </a:solidFill>
              </a:rPr>
              <a:t>성능 증가 대비 </a:t>
            </a:r>
            <a:r>
              <a:rPr lang="en-US" altLang="ko-KR" b="1" dirty="0" smtClean="0">
                <a:solidFill>
                  <a:schemeClr val="accent2"/>
                </a:solidFill>
              </a:rPr>
              <a:t>Upgrade </a:t>
            </a:r>
            <a:r>
              <a:rPr lang="ko-KR" altLang="en-US" b="1" dirty="0" smtClean="0">
                <a:solidFill>
                  <a:schemeClr val="accent2"/>
                </a:solidFill>
              </a:rPr>
              <a:t>비용 증대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20086" y="4840222"/>
            <a:ext cx="3881408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5. Server </a:t>
            </a:r>
            <a:r>
              <a:rPr lang="ko-KR" altLang="en-US" b="1" dirty="0" smtClean="0">
                <a:solidFill>
                  <a:schemeClr val="accent2"/>
                </a:solidFill>
              </a:rPr>
              <a:t>운영 및 관리 </a:t>
            </a:r>
            <a:r>
              <a:rPr lang="en-US" altLang="ko-KR" b="1" dirty="0" smtClean="0">
                <a:solidFill>
                  <a:schemeClr val="accent2"/>
                </a:solidFill>
              </a:rPr>
              <a:t>Point </a:t>
            </a:r>
            <a:r>
              <a:rPr lang="ko-KR" altLang="en-US" b="1" dirty="0" smtClean="0">
                <a:solidFill>
                  <a:schemeClr val="accent2"/>
                </a:solidFill>
              </a:rPr>
              <a:t>증가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err="1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등장이유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및 모니터링 서비스 예시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(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운영 관제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)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14034" y="915598"/>
            <a:ext cx="5454204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Kubernetes Services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 txBox="1">
            <a:spLocks/>
          </p:cNvSpPr>
          <p:nvPr/>
        </p:nvSpPr>
        <p:spPr>
          <a:xfrm>
            <a:off x="8998527" y="611880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r" defTabSz="914400" rtl="0" eaLnBrk="1" latinLnBrk="0" hangingPunct="1">
              <a:defRPr sz="900" b="0" i="0" kern="1200">
                <a:solidFill>
                  <a:schemeClr val="tx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A7F482-9EA5-CF4A-B413-2BF371CF1A06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pic>
        <p:nvPicPr>
          <p:cNvPr id="9" name="Picture 2" descr="Kubernetes cron jobs: a hands-on guide to optimally configured cr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9"/>
          <a:stretch/>
        </p:blipFill>
        <p:spPr bwMode="auto">
          <a:xfrm>
            <a:off x="6320414" y="1904976"/>
            <a:ext cx="4883498" cy="18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6320414" y="1441337"/>
            <a:ext cx="4883498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3. 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CronJob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을 통한 </a:t>
            </a:r>
            <a:r>
              <a:rPr lang="en-US" altLang="ko-KR" b="1" dirty="0" smtClean="0">
                <a:solidFill>
                  <a:schemeClr val="accent2"/>
                </a:solidFill>
              </a:rPr>
              <a:t>process managing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4" y="4552512"/>
            <a:ext cx="4768117" cy="193141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5194" y="4169170"/>
            <a:ext cx="4768117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2. 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Grafana</a:t>
            </a:r>
            <a:r>
              <a:rPr lang="en-US" altLang="ko-KR" b="1" dirty="0" smtClean="0">
                <a:solidFill>
                  <a:schemeClr val="accent2"/>
                </a:solidFill>
              </a:rPr>
              <a:t> (Server usage &amp; Price Monitoring)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실습4-14. EKS AutoScaling 실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4" y="1745926"/>
            <a:ext cx="4768117" cy="24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55194" y="1431750"/>
            <a:ext cx="4768117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1. System usage *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Autoscaling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6148" name="Picture 4" descr="Couchbase Helm Charts | Couchbase Do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55" y="4268513"/>
            <a:ext cx="4883498" cy="221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6305455" y="3845407"/>
            <a:ext cx="4913415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2"/>
                </a:solidFill>
              </a:rPr>
              <a:t>4</a:t>
            </a:r>
            <a:r>
              <a:rPr lang="en-US" altLang="ko-KR" b="1" dirty="0" smtClean="0">
                <a:solidFill>
                  <a:schemeClr val="accent2"/>
                </a:solidFill>
              </a:rPr>
              <a:t>. Helm </a:t>
            </a:r>
            <a:r>
              <a:rPr lang="ko-KR" altLang="en-US" b="1" dirty="0" smtClean="0">
                <a:solidFill>
                  <a:schemeClr val="accent2"/>
                </a:solidFill>
              </a:rPr>
              <a:t>을 통해 </a:t>
            </a:r>
            <a:r>
              <a:rPr lang="en-US" altLang="ko-KR" b="1" dirty="0" smtClean="0">
                <a:solidFill>
                  <a:schemeClr val="accent2"/>
                </a:solidFill>
              </a:rPr>
              <a:t>k8s cluster service managing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AI Model Service (</a:t>
            </a:r>
            <a:r>
              <a:rPr kumimoji="1" lang="en-US" altLang="ko-KR" sz="1700" b="1" dirty="0" err="1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kubeflow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: </a:t>
            </a:r>
            <a:r>
              <a:rPr kumimoji="1" lang="en-US" altLang="ko-KR" sz="1700" b="1" dirty="0" err="1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kubernetes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+ ML flow) 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820464" y="3575166"/>
            <a:ext cx="4178063" cy="4016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 dirty="0" err="1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Kubeflow</a:t>
            </a:r>
            <a:r>
              <a:rPr kumimoji="1" lang="en-US" altLang="ko-KR" sz="18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(ML/DL workflow </a:t>
            </a:r>
            <a:r>
              <a:rPr kumimoji="1" lang="ko-KR" altLang="en-US" sz="18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도식화</a:t>
            </a:r>
            <a:r>
              <a:rPr kumimoji="1" lang="en-US" altLang="ko-KR" sz="18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 </a:t>
            </a:r>
            <a:endParaRPr kumimoji="1" lang="ko-Kore-KR" altLang="en-US" sz="18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14</a:t>
            </a:fld>
            <a:endParaRPr kumimoji="1" lang="ko-Kore-KR" altLang="en-US" dirty="0"/>
          </a:p>
        </p:txBody>
      </p:sp>
      <p:pic>
        <p:nvPicPr>
          <p:cNvPr id="8" name="Picture 2" descr="How to Create and Deploy machine learning pipeline with kubefl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8" r="21974"/>
          <a:stretch/>
        </p:blipFill>
        <p:spPr bwMode="auto">
          <a:xfrm>
            <a:off x="343695" y="1796278"/>
            <a:ext cx="3828423" cy="4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845357" y="1634396"/>
            <a:ext cx="6418845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1. Machine Learning / Deep Learning Model 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Algorithm Service 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45356" y="2091827"/>
            <a:ext cx="6418845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2"/>
                </a:solidFill>
              </a:rPr>
              <a:t>2</a:t>
            </a:r>
            <a:r>
              <a:rPr lang="en-US" altLang="ko-KR" b="1" dirty="0" smtClean="0">
                <a:solidFill>
                  <a:schemeClr val="accent2"/>
                </a:solidFill>
              </a:rPr>
              <a:t>. </a:t>
            </a:r>
            <a:r>
              <a:rPr lang="ko-KR" altLang="en-US" b="1" dirty="0" smtClean="0">
                <a:solidFill>
                  <a:schemeClr val="accent2"/>
                </a:solidFill>
              </a:rPr>
              <a:t>특정 </a:t>
            </a:r>
            <a:r>
              <a:rPr lang="en-US" altLang="ko-KR" b="1" dirty="0" smtClean="0">
                <a:solidFill>
                  <a:schemeClr val="accent2"/>
                </a:solidFill>
              </a:rPr>
              <a:t>Worker node(GPU/DPU Server) </a:t>
            </a:r>
            <a:r>
              <a:rPr lang="ko-KR" altLang="en-US" b="1" dirty="0" smtClean="0">
                <a:solidFill>
                  <a:schemeClr val="accent2"/>
                </a:solidFill>
              </a:rPr>
              <a:t>에서만 동작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45355" y="2571023"/>
            <a:ext cx="6418845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3. Algorithm </a:t>
            </a:r>
            <a:r>
              <a:rPr lang="ko-KR" altLang="en-US" b="1" dirty="0" smtClean="0">
                <a:solidFill>
                  <a:schemeClr val="accent2"/>
                </a:solidFill>
              </a:rPr>
              <a:t>동작에 필요한 </a:t>
            </a:r>
            <a:r>
              <a:rPr lang="en-US" altLang="ko-KR" b="1" dirty="0" smtClean="0">
                <a:solidFill>
                  <a:schemeClr val="accent2"/>
                </a:solidFill>
              </a:rPr>
              <a:t>input / output Parameter Serving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845357" y="1108658"/>
            <a:ext cx="3404339" cy="3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동작 원리 및 제약조건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45354" y="3058213"/>
            <a:ext cx="6418845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4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여러 플랫폼에서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ML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학습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Hyper Parameter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조정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워크로드 자동화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pic>
        <p:nvPicPr>
          <p:cNvPr id="2054" name="Picture 6" descr="https://image-kr.bespinglobal.com/wp-content/uploads/2021/05/img_google_kubeflow-1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88" b="7429"/>
          <a:stretch/>
        </p:blipFill>
        <p:spPr bwMode="auto">
          <a:xfrm>
            <a:off x="4845354" y="4024599"/>
            <a:ext cx="2198541" cy="25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age-kr.bespinglobal.com/wp-content/uploads/2021/05/img_google_kubeflow-2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8"/>
          <a:stretch/>
        </p:blipFill>
        <p:spPr bwMode="auto">
          <a:xfrm>
            <a:off x="7316902" y="4120688"/>
            <a:ext cx="3133381" cy="244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564760" y="1103875"/>
            <a:ext cx="3062696" cy="4016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2000" b="1" dirty="0" err="1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Kubeflow</a:t>
            </a:r>
            <a:r>
              <a:rPr kumimoji="1" lang="en-US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Architecture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CE9400-6760-3BFE-854F-A0568B1A8DC0}"/>
              </a:ext>
            </a:extLst>
          </p:cNvPr>
          <p:cNvSpPr txBox="1">
            <a:spLocks/>
          </p:cNvSpPr>
          <p:nvPr/>
        </p:nvSpPr>
        <p:spPr>
          <a:xfrm>
            <a:off x="1410189" y="2632896"/>
            <a:ext cx="5606380" cy="6033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03.</a:t>
            </a:r>
            <a:r>
              <a:rPr kumimoji="1" lang="ko-KR" altLang="en-US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 </a:t>
            </a:r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HM </a:t>
            </a:r>
            <a:r>
              <a:rPr kumimoji="1" lang="en-US" altLang="ko-KR" sz="3800" b="1" dirty="0" err="1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Datahub</a:t>
            </a:r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 Direction</a:t>
            </a:r>
            <a:endParaRPr kumimoji="1" lang="ko-Kore-KR" altLang="en-US" sz="3800" b="1" dirty="0">
              <a:solidFill>
                <a:srgbClr val="FF8021"/>
              </a:solidFill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DB3A-F906-D6CE-672A-1378B7CB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6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HM-</a:t>
            </a:r>
            <a:r>
              <a:rPr kumimoji="1" lang="en-US" altLang="en-US" sz="1700" b="1" dirty="0" err="1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DataHub</a:t>
            </a:r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Architecture Process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74988"/>
            <a:ext cx="3404339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err="1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DataHub</a:t>
            </a:r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Architecture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  <p:sp>
        <p:nvSpPr>
          <p:cNvPr id="2" name="직사각형 1">
            <a:hlinkClick r:id="rId3"/>
          </p:cNvPr>
          <p:cNvSpPr/>
          <p:nvPr/>
        </p:nvSpPr>
        <p:spPr>
          <a:xfrm>
            <a:off x="4796413" y="3440432"/>
            <a:ext cx="231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ko-KR" dirty="0" smtClean="0">
                <a:hlinkClick r:id="rId3"/>
              </a:rPr>
              <a:t>HM-Infra-Architecture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CE9400-6760-3BFE-854F-A0568B1A8DC0}"/>
              </a:ext>
            </a:extLst>
          </p:cNvPr>
          <p:cNvSpPr txBox="1">
            <a:spLocks/>
          </p:cNvSpPr>
          <p:nvPr/>
        </p:nvSpPr>
        <p:spPr>
          <a:xfrm>
            <a:off x="1410189" y="2632896"/>
            <a:ext cx="5606380" cy="6033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04.</a:t>
            </a:r>
            <a:r>
              <a:rPr kumimoji="1" lang="ko-KR" altLang="en-US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 </a:t>
            </a:r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Q&amp;A</a:t>
            </a:r>
            <a:endParaRPr kumimoji="1" lang="ko-Kore-KR" altLang="en-US" sz="3800" b="1" dirty="0">
              <a:solidFill>
                <a:srgbClr val="FF8021"/>
              </a:solidFill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DB3A-F906-D6CE-672A-1378B7CB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08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A0B06-3400-4D77-69FC-28A17DB38A5B}"/>
              </a:ext>
            </a:extLst>
          </p:cNvPr>
          <p:cNvSpPr txBox="1">
            <a:spLocks/>
          </p:cNvSpPr>
          <p:nvPr/>
        </p:nvSpPr>
        <p:spPr>
          <a:xfrm>
            <a:off x="4162431" y="2799296"/>
            <a:ext cx="3867138" cy="5716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ore-KR" altLang="en-US" sz="3800" b="1" dirty="0" smtClean="0">
                <a:solidFill>
                  <a:srgbClr val="F48A35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감사합니다</a:t>
            </a:r>
            <a:endParaRPr kumimoji="1" lang="ko-Kore-KR" altLang="en-US" sz="3800" b="1" dirty="0">
              <a:solidFill>
                <a:srgbClr val="F48A35"/>
              </a:solidFill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9D036-3610-5699-5B71-90E5A4199124}"/>
              </a:ext>
            </a:extLst>
          </p:cNvPr>
          <p:cNvSpPr txBox="1"/>
          <p:nvPr/>
        </p:nvSpPr>
        <p:spPr>
          <a:xfrm>
            <a:off x="1195169" y="6100958"/>
            <a:ext cx="46404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</a:t>
            </a:r>
            <a:r>
              <a:rPr kumimoji="1" lang="ko-KR" altLang="en-US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주</a:t>
            </a:r>
            <a:r>
              <a:rPr kumimoji="1" lang="en-US" altLang="ko-KR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)</a:t>
            </a:r>
            <a:r>
              <a:rPr kumimoji="1" lang="ko-KR" altLang="en-US" sz="900" dirty="0" err="1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휴맥스모빌리티</a:t>
            </a:r>
            <a:r>
              <a:rPr kumimoji="1" lang="ko-KR" altLang="en-US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kumimoji="1" lang="en-US" altLang="ko-KR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| 13595 </a:t>
            </a:r>
            <a:r>
              <a:rPr kumimoji="1" lang="ko-KR" altLang="en-US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경기도 성남시 분당구 </a:t>
            </a:r>
            <a:r>
              <a:rPr kumimoji="1" lang="ko-KR" altLang="en-US" sz="900" dirty="0" err="1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수내동</a:t>
            </a:r>
            <a:r>
              <a:rPr kumimoji="1" lang="ko-KR" altLang="en-US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황새울로 </a:t>
            </a:r>
            <a:r>
              <a:rPr kumimoji="1" lang="en-US" altLang="ko-KR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216, </a:t>
            </a:r>
            <a:r>
              <a:rPr kumimoji="1" lang="ko-KR" altLang="en-US" sz="900" dirty="0" err="1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휴맥스빌리지</a:t>
            </a:r>
            <a:r>
              <a:rPr kumimoji="1" lang="ko-KR" altLang="en-US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kumimoji="1" lang="en-US" altLang="ko-KR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11</a:t>
            </a:r>
            <a:r>
              <a:rPr kumimoji="1" lang="ko-KR" altLang="en-US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층</a:t>
            </a:r>
            <a:endParaRPr kumimoji="1" lang="ko-Kore-KR" altLang="en-US" sz="9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F29E7-6775-EC4E-B0AF-783F4C3225DE}"/>
              </a:ext>
            </a:extLst>
          </p:cNvPr>
          <p:cNvSpPr txBox="1"/>
          <p:nvPr/>
        </p:nvSpPr>
        <p:spPr>
          <a:xfrm>
            <a:off x="1223744" y="6331790"/>
            <a:ext cx="28364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FF802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T</a:t>
            </a: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kumimoji="1" lang="en-US" altLang="ko-KR" sz="9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031.776.6114</a:t>
            </a:r>
            <a:endParaRPr kumimoji="1" lang="ko-Kore-KR" altLang="en-US" sz="9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FC28F-5A1E-CE93-A177-476BDAD113AE}"/>
              </a:ext>
            </a:extLst>
          </p:cNvPr>
          <p:cNvSpPr txBox="1"/>
          <p:nvPr/>
        </p:nvSpPr>
        <p:spPr>
          <a:xfrm>
            <a:off x="2321025" y="6331790"/>
            <a:ext cx="11276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900" b="1" dirty="0">
                <a:solidFill>
                  <a:srgbClr val="FF802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H</a:t>
            </a:r>
            <a:r>
              <a:rPr kumimoji="1"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kumimoji="1" lang="en" altLang="ko-KR" sz="900" dirty="0" err="1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www.turu.co.kr</a:t>
            </a:r>
            <a:endParaRPr kumimoji="1" lang="ko-Kore-KR" altLang="en-US" sz="9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AA1C3-B328-0069-A647-16DF38AFE7D1}"/>
              </a:ext>
            </a:extLst>
          </p:cNvPr>
          <p:cNvSpPr txBox="1"/>
          <p:nvPr/>
        </p:nvSpPr>
        <p:spPr>
          <a:xfrm>
            <a:off x="3471392" y="6331790"/>
            <a:ext cx="18281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900" b="1" dirty="0">
                <a:solidFill>
                  <a:srgbClr val="FF802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E</a:t>
            </a:r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kumimoji="1" lang="en-US" altLang="ko-KR" sz="900" dirty="0" err="1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reception@humaxdigital.com</a:t>
            </a:r>
            <a:endParaRPr kumimoji="1" lang="ko-Kore-KR" altLang="en-US" sz="900" dirty="0"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8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DF7A2EC-AE6F-1B9B-7944-C56E84F3286E}"/>
              </a:ext>
            </a:extLst>
          </p:cNvPr>
          <p:cNvSpPr txBox="1">
            <a:spLocks/>
          </p:cNvSpPr>
          <p:nvPr/>
        </p:nvSpPr>
        <p:spPr>
          <a:xfrm>
            <a:off x="1107086" y="2189320"/>
            <a:ext cx="1349243" cy="8050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800" b="1" dirty="0">
                <a:latin typeface="Turu OTF ExtraBold" panose="020B0001020101010103" pitchFamily="34" charset="-127"/>
                <a:ea typeface="Turu OTF ExtraBold" panose="020B0001020101010103" pitchFamily="34" charset="-127"/>
              </a:rPr>
              <a:t>목차</a:t>
            </a:r>
            <a:endParaRPr kumimoji="1" lang="ko-Kore-KR" altLang="en-US" sz="3800" b="1" dirty="0"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1DD2965-5695-BF6E-E763-815B90E31AC7}"/>
              </a:ext>
            </a:extLst>
          </p:cNvPr>
          <p:cNvSpPr txBox="1">
            <a:spLocks/>
          </p:cNvSpPr>
          <p:nvPr/>
        </p:nvSpPr>
        <p:spPr>
          <a:xfrm>
            <a:off x="2825174" y="2863728"/>
            <a:ext cx="558106" cy="27746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>
                <a:solidFill>
                  <a:srgbClr val="FF80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01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>
                <a:solidFill>
                  <a:srgbClr val="FF80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02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>
                <a:solidFill>
                  <a:srgbClr val="FF80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03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>
                <a:solidFill>
                  <a:srgbClr val="FF80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04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ko-Kore-KR" altLang="en-US" sz="1700" b="1" dirty="0">
              <a:solidFill>
                <a:srgbClr val="FF802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FB9EBB9A-7DC5-6107-86FB-287BB1879ACF}"/>
              </a:ext>
            </a:extLst>
          </p:cNvPr>
          <p:cNvSpPr txBox="1">
            <a:spLocks/>
          </p:cNvSpPr>
          <p:nvPr/>
        </p:nvSpPr>
        <p:spPr>
          <a:xfrm>
            <a:off x="3465253" y="2863728"/>
            <a:ext cx="2810855" cy="27746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 smtClean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Introduction</a:t>
            </a:r>
            <a:endParaRPr kumimoji="1" lang="en-US" altLang="ko-KR" sz="17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 smtClean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Reasons to use k8s</a:t>
            </a:r>
            <a:endParaRPr kumimoji="1" lang="en-US" altLang="ko-KR" sz="17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700" b="1" dirty="0" smtClean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HM </a:t>
            </a:r>
            <a:r>
              <a:rPr kumimoji="1" lang="en-US" altLang="ko-KR" sz="1700" b="1" dirty="0" err="1" smtClean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Datahub</a:t>
            </a:r>
            <a:r>
              <a:rPr kumimoji="1" lang="en-US" altLang="ko-KR" sz="1700" b="1" dirty="0" smtClean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en-US" sz="1700" b="1" dirty="0" smtClean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Q&amp;A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ko-Kore-KR" altLang="en-US" sz="17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EDE7059-B083-4B30-54BE-BA91468A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60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CE9400-6760-3BFE-854F-A0568B1A8DC0}"/>
              </a:ext>
            </a:extLst>
          </p:cNvPr>
          <p:cNvSpPr txBox="1">
            <a:spLocks/>
          </p:cNvSpPr>
          <p:nvPr/>
        </p:nvSpPr>
        <p:spPr>
          <a:xfrm>
            <a:off x="1410189" y="2632896"/>
            <a:ext cx="5606380" cy="6033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800" b="1" dirty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01.</a:t>
            </a:r>
            <a:r>
              <a:rPr kumimoji="1" lang="ko-KR" altLang="en-US" sz="3800" b="1" dirty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 </a:t>
            </a:r>
            <a:r>
              <a:rPr kumimoji="1" lang="en-US" altLang="ko-KR" sz="3800" b="1" dirty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Introduction</a:t>
            </a:r>
            <a:endParaRPr kumimoji="1" lang="ko-Kore-KR" altLang="en-US" sz="3800" b="1" dirty="0">
              <a:solidFill>
                <a:srgbClr val="FF8021"/>
              </a:solidFill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DB3A-F906-D6CE-672A-1378B7CB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40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: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여러 컴퓨터들을 연결하여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하나의 컴퓨터에서 </a:t>
            </a:r>
            <a:r>
              <a:rPr kumimoji="1" lang="ko-KR" altLang="en-US" sz="1700" b="1" dirty="0" err="1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여러대의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컴퓨터를 사용할 수 있게 하는 개발 툴 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74988"/>
            <a:ext cx="3404339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Kubernetes Architecture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pic>
        <p:nvPicPr>
          <p:cNvPr id="1026" name="Picture 2" descr="Kubernetes — Architecture and Cluster Components Overview | DevOps Mo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8" y="1617271"/>
            <a:ext cx="7704031" cy="42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8556171" y="1717619"/>
            <a:ext cx="3185556" cy="5945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Master Node : </a:t>
            </a:r>
            <a:r>
              <a:rPr lang="ko-KR" altLang="en-US" b="1" dirty="0" smtClean="0">
                <a:solidFill>
                  <a:schemeClr val="accent2"/>
                </a:solidFill>
              </a:rPr>
              <a:t>감독관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556171" y="2694681"/>
            <a:ext cx="3185556" cy="5641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2"/>
                </a:solidFill>
              </a:rPr>
              <a:t>W</a:t>
            </a:r>
            <a:r>
              <a:rPr lang="en-US" altLang="ko-KR" b="1" dirty="0" smtClean="0">
                <a:solidFill>
                  <a:schemeClr val="accent2"/>
                </a:solidFill>
              </a:rPr>
              <a:t>orker Node : </a:t>
            </a:r>
            <a:r>
              <a:rPr lang="ko-KR" altLang="en-US" b="1" dirty="0" smtClean="0">
                <a:solidFill>
                  <a:schemeClr val="accent2"/>
                </a:solidFill>
              </a:rPr>
              <a:t>노동자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556171" y="4806964"/>
            <a:ext cx="3185556" cy="6010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accent2"/>
                </a:solidFill>
              </a:rPr>
              <a:t>Etcd</a:t>
            </a:r>
            <a:r>
              <a:rPr lang="en-US" altLang="ko-KR" b="1" dirty="0" smtClean="0">
                <a:solidFill>
                  <a:schemeClr val="accent2"/>
                </a:solidFill>
              </a:rPr>
              <a:t> : </a:t>
            </a:r>
            <a:r>
              <a:rPr lang="ko-KR" altLang="en-US" b="1" dirty="0" smtClean="0">
                <a:solidFill>
                  <a:schemeClr val="accent2"/>
                </a:solidFill>
              </a:rPr>
              <a:t>공용 저장소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556171" y="3732863"/>
            <a:ext cx="3185556" cy="5641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API Server : </a:t>
            </a:r>
            <a:r>
              <a:rPr lang="ko-KR" altLang="en-US" b="1" dirty="0" smtClean="0">
                <a:solidFill>
                  <a:schemeClr val="accent2"/>
                </a:solidFill>
              </a:rPr>
              <a:t>전달자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  <p:pic>
        <p:nvPicPr>
          <p:cNvPr id="9220" name="Picture 4" descr="감독 - 무료 사람들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14" y="1769037"/>
            <a:ext cx="530026" cy="53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노동자 - 무료 사람들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54" y="2706967"/>
            <a:ext cx="605747" cy="5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달리는 사람 - 무료 사람들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54" y="3778207"/>
            <a:ext cx="518843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보관, 저장소, 드라이브를 공유하고, 브랜드 아이콘 에 Brands Colored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08" y="4833731"/>
            <a:ext cx="574293" cy="5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전체적인 구성 요소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74988"/>
            <a:ext cx="3404339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Kubernetes Architecture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8B41BB8-9237-47BA-23E2-912BADBF52DD}"/>
              </a:ext>
            </a:extLst>
          </p:cNvPr>
          <p:cNvSpPr txBox="1">
            <a:spLocks/>
          </p:cNvSpPr>
          <p:nvPr/>
        </p:nvSpPr>
        <p:spPr>
          <a:xfrm>
            <a:off x="3969098" y="828405"/>
            <a:ext cx="6182448" cy="5818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en-US" sz="2000" dirty="0" smtClean="0">
                <a:solidFill>
                  <a:srgbClr val="FF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Master</a:t>
            </a:r>
            <a:r>
              <a:rPr kumimoji="1" lang="en-US" altLang="en-US" sz="2000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Node, </a:t>
            </a:r>
            <a:r>
              <a:rPr kumimoji="1" lang="en-US" altLang="en-US" sz="2000" dirty="0" smtClean="0">
                <a:solidFill>
                  <a:schemeClr val="accent4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Worker</a:t>
            </a:r>
            <a:r>
              <a:rPr kumimoji="1" lang="en-US" altLang="en-US" sz="2000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Node, </a:t>
            </a:r>
            <a:r>
              <a:rPr kumimoji="1" lang="en-US" altLang="en-US" sz="2000" dirty="0" smtClean="0">
                <a:solidFill>
                  <a:schemeClr val="accent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API</a:t>
            </a:r>
            <a:r>
              <a:rPr kumimoji="1" lang="en-US" altLang="en-US" sz="2000" dirty="0" smtClean="0">
                <a:latin typeface="NanumSquareOTF" panose="020B0600000101010101" pitchFamily="34" charset="-127"/>
                <a:ea typeface="NanumSquareOTF" panose="020B0600000101010101" pitchFamily="34" charset="-127"/>
              </a:rPr>
              <a:t> Server, </a:t>
            </a:r>
            <a:r>
              <a:rPr kumimoji="1" lang="en-US" altLang="en-US" sz="2000" dirty="0" err="1" smtClean="0">
                <a:solidFill>
                  <a:schemeClr val="accent5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Etcd</a:t>
            </a:r>
            <a:endParaRPr kumimoji="1" lang="en-US" altLang="en-US" sz="2000" dirty="0" smtClean="0">
              <a:solidFill>
                <a:schemeClr val="accent5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graphicFrame>
        <p:nvGraphicFramePr>
          <p:cNvPr id="8" name="콘텐츠 개체 틀 5" descr="차트/표">
            <a:extLst>
              <a:ext uri="{FF2B5EF4-FFF2-40B4-BE49-F238E27FC236}">
                <a16:creationId xmlns:a16="http://schemas.microsoft.com/office/drawing/2014/main" id="{E792C38D-EF78-4AEE-ABA8-C2DAB6A94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94384"/>
              </p:ext>
            </p:extLst>
          </p:nvPr>
        </p:nvGraphicFramePr>
        <p:xfrm>
          <a:off x="6360606" y="1410293"/>
          <a:ext cx="5463809" cy="4945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A Beginner-Friendly Introduction to Kubernetes | by David Chong | Towards 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7" y="1642749"/>
            <a:ext cx="6117396" cy="46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실생활에서는 어떻게 쓰이고 있는가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? 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974988"/>
            <a:ext cx="3404339" cy="52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Kubernetes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예시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4227" y="1441343"/>
            <a:ext cx="3404339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농업 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2"/>
                </a:solidFill>
              </a:rPr>
              <a:t>스마트팜</a:t>
            </a:r>
            <a:r>
              <a:rPr lang="en-US" altLang="ko-KR" b="1" dirty="0" smtClean="0">
                <a:solidFill>
                  <a:schemeClr val="accent2"/>
                </a:solidFill>
              </a:rPr>
              <a:t> 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242" name="Picture 2" descr="https://image.zdnet.co.kr/2021/05/10/c765d3895d69cc76012e4cac0331c9f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6" y="1796278"/>
            <a:ext cx="3404339" cy="24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227" y="4529405"/>
            <a:ext cx="351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NanumSquareOTF Bold" panose="020B0600000101010101"/>
              </a:rPr>
              <a:t>실내 온도센서에서 받은 </a:t>
            </a:r>
            <a:r>
              <a:rPr lang="en-US" altLang="ko-KR" dirty="0" smtClean="0">
                <a:ea typeface="NanumSquareOTF Bold" panose="020B0600000101010101"/>
              </a:rPr>
              <a:t>data</a:t>
            </a:r>
            <a:r>
              <a:rPr lang="ko-KR" altLang="en-US" dirty="0" smtClean="0">
                <a:ea typeface="NanumSquareOTF Bold" panose="020B0600000101010101"/>
              </a:rPr>
              <a:t>를 바탕으로 현재 식물이 잘 자랄 수 있는 최적의 환경의 온도로 자동온도조절기능</a:t>
            </a:r>
            <a:endParaRPr lang="ko-KR" altLang="en-US" dirty="0">
              <a:ea typeface="NanumSquareOTF Bold" panose="020B0600000101010101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85173" y="1441342"/>
            <a:ext cx="3380537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제조업 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자율주행</a:t>
            </a:r>
            <a:r>
              <a:rPr lang="en-US" altLang="ko-KR" b="1" dirty="0" smtClean="0">
                <a:solidFill>
                  <a:schemeClr val="accent2"/>
                </a:solidFill>
              </a:rPr>
              <a:t> 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92319" y="1441342"/>
            <a:ext cx="3283382" cy="323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Cloud Service ( AWS / MS / Go 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244" name="Picture 4" descr="자동 운전 자동차 사회, 가장 앞서있는 나라는? : 네이버 포스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73" y="1796277"/>
            <a:ext cx="3380537" cy="24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85173" y="4529405"/>
            <a:ext cx="3380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NanumSquareOTF Bold" panose="020B0600000101010101"/>
              </a:rPr>
              <a:t>현재 자율주행 센서 데이터를 바탕으로 위치 인식과 </a:t>
            </a:r>
            <a:r>
              <a:rPr lang="ko-KR" altLang="en-US" dirty="0" err="1" smtClean="0">
                <a:ea typeface="NanumSquareOTF Bold" panose="020B0600000101010101"/>
              </a:rPr>
              <a:t>주행환경에</a:t>
            </a:r>
            <a:r>
              <a:rPr lang="ko-KR" altLang="en-US" dirty="0" smtClean="0">
                <a:ea typeface="NanumSquareOTF Bold" panose="020B0600000101010101"/>
              </a:rPr>
              <a:t> 대한 분류</a:t>
            </a:r>
            <a:r>
              <a:rPr lang="en-US" altLang="ko-KR" dirty="0" smtClean="0">
                <a:ea typeface="NanumSquareOTF Bold" panose="020B0600000101010101"/>
              </a:rPr>
              <a:t>, </a:t>
            </a:r>
            <a:r>
              <a:rPr lang="ko-KR" altLang="en-US" dirty="0" smtClean="0">
                <a:ea typeface="NanumSquareOTF Bold" panose="020B0600000101010101"/>
              </a:rPr>
              <a:t>제어 등 </a:t>
            </a:r>
            <a:endParaRPr lang="ko-KR" altLang="en-US" dirty="0">
              <a:ea typeface="NanumSquareOTF Bold" panose="020B0600000101010101"/>
            </a:endParaRPr>
          </a:p>
        </p:txBody>
      </p:sp>
      <p:pic>
        <p:nvPicPr>
          <p:cNvPr id="10246" name="Picture 6" descr="Automated Machine Learning (AutoML) Pros &amp; 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19" y="1796278"/>
            <a:ext cx="3311031" cy="24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92319" y="4529405"/>
            <a:ext cx="328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NanumSquareOTF Bold" panose="020B0600000101010101"/>
              </a:rPr>
              <a:t>GPT </a:t>
            </a:r>
            <a:r>
              <a:rPr lang="ko-KR" altLang="en-US" dirty="0" smtClean="0">
                <a:ea typeface="NanumSquareOTF Bold" panose="020B0600000101010101"/>
              </a:rPr>
              <a:t>와 같이 무엇을 던지든 답을 주는 </a:t>
            </a:r>
            <a:r>
              <a:rPr lang="en-US" altLang="ko-KR" dirty="0" smtClean="0">
                <a:ea typeface="NanumSquareOTF Bold" panose="020B0600000101010101"/>
              </a:rPr>
              <a:t>Machine Learning Service</a:t>
            </a:r>
          </a:p>
          <a:p>
            <a:endParaRPr lang="ko-KR" altLang="en-US" dirty="0">
              <a:ea typeface="NanumSquareOTF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554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CE9400-6760-3BFE-854F-A0568B1A8DC0}"/>
              </a:ext>
            </a:extLst>
          </p:cNvPr>
          <p:cNvSpPr txBox="1">
            <a:spLocks/>
          </p:cNvSpPr>
          <p:nvPr/>
        </p:nvSpPr>
        <p:spPr>
          <a:xfrm>
            <a:off x="1410189" y="2632896"/>
            <a:ext cx="5606380" cy="6033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02.</a:t>
            </a:r>
            <a:r>
              <a:rPr kumimoji="1" lang="ko-KR" altLang="en-US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 </a:t>
            </a:r>
            <a:r>
              <a:rPr kumimoji="1" lang="en-US" altLang="ko-KR" sz="3800" b="1" dirty="0" smtClean="0">
                <a:solidFill>
                  <a:srgbClr val="FF8021"/>
                </a:solidFill>
                <a:latin typeface="Turu OTF ExtraBold" panose="020B0001020101010103" pitchFamily="34" charset="-127"/>
                <a:ea typeface="Turu OTF ExtraBold" panose="020B0001020101010103" pitchFamily="34" charset="-127"/>
              </a:rPr>
              <a:t>Reasons to use k8s</a:t>
            </a:r>
            <a:endParaRPr kumimoji="1" lang="ko-Kore-KR" altLang="en-US" sz="3800" b="1" dirty="0">
              <a:solidFill>
                <a:srgbClr val="FF8021"/>
              </a:solidFill>
              <a:latin typeface="Turu OTF ExtraBold" panose="020B0001020101010103" pitchFamily="34" charset="-127"/>
              <a:ea typeface="Turu OTF ExtraBold" panose="020B0001020101010103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DB3A-F906-D6CE-672A-1378B7CB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2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컨테이너 기반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Automatic Process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및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Hub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구축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4247309"/>
            <a:ext cx="3273711" cy="376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1-1.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차이점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1BF5B-842C-96CF-F778-AFCFAA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482-9EA5-CF4A-B413-2BF371CF1A06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7" y="1797636"/>
            <a:ext cx="4479514" cy="208034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54227" y="1441343"/>
            <a:ext cx="4479514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Docker search airflow (</a:t>
            </a:r>
            <a:r>
              <a:rPr lang="ko-KR" altLang="en-US" b="1" dirty="0" smtClean="0">
                <a:solidFill>
                  <a:schemeClr val="accent2"/>
                </a:solidFill>
              </a:rPr>
              <a:t>내가 필요한 것 </a:t>
            </a:r>
            <a:r>
              <a:rPr lang="en-US" altLang="ko-KR" b="1" dirty="0" smtClean="0">
                <a:solidFill>
                  <a:schemeClr val="accent2"/>
                </a:solidFill>
              </a:rPr>
              <a:t>List)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177" y="1797636"/>
            <a:ext cx="3655549" cy="207531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016178" y="1441341"/>
            <a:ext cx="3655548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Docker pull apache/airflow (</a:t>
            </a:r>
            <a:r>
              <a:rPr lang="ko-KR" altLang="en-US" b="1" dirty="0" smtClean="0">
                <a:solidFill>
                  <a:schemeClr val="accent2"/>
                </a:solidFill>
              </a:rPr>
              <a:t>다운</a:t>
            </a:r>
            <a:r>
              <a:rPr lang="en-US" altLang="ko-KR" b="1" dirty="0" smtClean="0">
                <a:solidFill>
                  <a:schemeClr val="accent2"/>
                </a:solidFill>
              </a:rPr>
              <a:t>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259" y="1797637"/>
            <a:ext cx="3061138" cy="207414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792310" y="1446874"/>
            <a:ext cx="3061136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Docker image ls  (</a:t>
            </a:r>
            <a:r>
              <a:rPr lang="ko-KR" altLang="en-US" b="1" dirty="0" smtClean="0">
                <a:solidFill>
                  <a:schemeClr val="accent2"/>
                </a:solidFill>
              </a:rPr>
              <a:t>받은 파일</a:t>
            </a:r>
            <a:r>
              <a:rPr lang="en-US" altLang="ko-KR" b="1" dirty="0" smtClean="0">
                <a:solidFill>
                  <a:schemeClr val="accent2"/>
                </a:solidFill>
              </a:rPr>
              <a:t>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26" y="4855126"/>
            <a:ext cx="33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6"/>
              </a:rPr>
              <a:t>기존 프로그램 설치 및 사용법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4226" y="5432366"/>
            <a:ext cx="36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Airflow </a:t>
            </a:r>
            <a:r>
              <a:rPr lang="ko-KR" altLang="en-US" dirty="0" smtClean="0"/>
              <a:t>설치 및 </a:t>
            </a:r>
            <a:r>
              <a:rPr lang="en-US" altLang="ko-KR" dirty="0" smtClean="0"/>
              <a:t>Configure : 3,4 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6" y="880583"/>
            <a:ext cx="3273711" cy="376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1.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간편한 설치</a:t>
            </a:r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및 관리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076" name="Picture 4" descr="맛있는 인터뷰 8 - 잔디 공식 모델, 그래픽 디자이너 Dia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68" y="4247309"/>
            <a:ext cx="3326004" cy="207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4260501" y="4994031"/>
            <a:ext cx="1075174" cy="68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70230" y="5039792"/>
            <a:ext cx="128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Na"/>
                <a:ea typeface="NanumSquareOTF Bold" panose="020B0600000101010101"/>
              </a:rPr>
              <a:t>30</a:t>
            </a:r>
            <a:r>
              <a:rPr lang="ko-KR" altLang="en-US" sz="3000" dirty="0" smtClean="0">
                <a:latin typeface="Na"/>
                <a:ea typeface="NanumSquareOTF Bold" panose="020B0600000101010101"/>
              </a:rPr>
              <a:t>초</a:t>
            </a:r>
            <a:endParaRPr lang="ko-KR" altLang="en-US" sz="3000" dirty="0">
              <a:latin typeface="Na"/>
              <a:ea typeface="NanumSquareOTF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482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8CCD896-5572-B61E-685B-D46EB5C4689A}"/>
              </a:ext>
            </a:extLst>
          </p:cNvPr>
          <p:cNvSpPr txBox="1">
            <a:spLocks/>
          </p:cNvSpPr>
          <p:nvPr/>
        </p:nvSpPr>
        <p:spPr>
          <a:xfrm>
            <a:off x="564760" y="405721"/>
            <a:ext cx="11010941" cy="2737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k8s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도입해야 하는 이유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컨테이너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kumimoji="1" lang="ko-KR" altLang="en-US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기반 프로세스 관리의 중요성 </a:t>
            </a:r>
            <a:r>
              <a:rPr kumimoji="1" lang="en-US" altLang="ko-KR" sz="1700" b="1" dirty="0" smtClean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endParaRPr kumimoji="1" lang="ko-Kore-KR" altLang="en-US" sz="17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C197B5-8553-3C2B-4CBF-B4669A429286}"/>
              </a:ext>
            </a:extLst>
          </p:cNvPr>
          <p:cNvSpPr txBox="1">
            <a:spLocks/>
          </p:cNvSpPr>
          <p:nvPr/>
        </p:nvSpPr>
        <p:spPr>
          <a:xfrm>
            <a:off x="454227" y="872341"/>
            <a:ext cx="10990845" cy="376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2.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각각의 작업들을 합쳐서 관리 </a:t>
            </a:r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(Workflow 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도식화</a:t>
            </a:r>
            <a:r>
              <a:rPr kumimoji="1" lang="en-US" altLang="ko-KR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</a:t>
            </a:r>
            <a:r>
              <a:rPr kumimoji="1" lang="ko-KR" altLang="en-US" sz="2000" b="1" dirty="0" smtClean="0">
                <a:solidFill>
                  <a:srgbClr val="F48A35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  </a:t>
            </a:r>
            <a:endParaRPr kumimoji="1" lang="ko-Kore-KR" altLang="en-US" sz="2000" b="1" dirty="0">
              <a:solidFill>
                <a:srgbClr val="F48A35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7" y="1634242"/>
            <a:ext cx="1962401" cy="48496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46" y="1634242"/>
            <a:ext cx="4356964" cy="26574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45" y="4911706"/>
            <a:ext cx="4356963" cy="155909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86446" y="1286545"/>
            <a:ext cx="4356964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2. </a:t>
            </a:r>
            <a:r>
              <a:rPr lang="ko-KR" altLang="en-US" b="1" dirty="0" smtClean="0">
                <a:solidFill>
                  <a:schemeClr val="accent2"/>
                </a:solidFill>
              </a:rPr>
              <a:t>업무 </a:t>
            </a:r>
            <a:r>
              <a:rPr lang="en-US" altLang="ko-KR" b="1" dirty="0" smtClean="0">
                <a:solidFill>
                  <a:schemeClr val="accent2"/>
                </a:solidFill>
              </a:rPr>
              <a:t>List (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ex. 1</a:t>
            </a:r>
            <a:r>
              <a:rPr lang="ko-KR" altLang="en-US" b="1" dirty="0" smtClean="0">
                <a:solidFill>
                  <a:schemeClr val="accent2"/>
                </a:solidFill>
              </a:rPr>
              <a:t>시부터 </a:t>
            </a:r>
            <a:r>
              <a:rPr lang="en-US" altLang="ko-KR" b="1" dirty="0" smtClean="0">
                <a:solidFill>
                  <a:schemeClr val="accent2"/>
                </a:solidFill>
              </a:rPr>
              <a:t>1</a:t>
            </a:r>
            <a:r>
              <a:rPr lang="ko-KR" altLang="en-US" b="1" dirty="0" smtClean="0">
                <a:solidFill>
                  <a:schemeClr val="accent2"/>
                </a:solidFill>
              </a:rPr>
              <a:t>번</a:t>
            </a:r>
            <a:r>
              <a:rPr lang="en-US" altLang="ko-KR" b="1" dirty="0" smtClean="0">
                <a:solidFill>
                  <a:schemeClr val="accent2"/>
                </a:solidFill>
              </a:rPr>
              <a:t>~ )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86446" y="4446387"/>
            <a:ext cx="4356963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3. </a:t>
            </a:r>
            <a:r>
              <a:rPr lang="ko-KR" altLang="en-US" b="1" dirty="0" smtClean="0">
                <a:solidFill>
                  <a:schemeClr val="accent2"/>
                </a:solidFill>
              </a:rPr>
              <a:t>업무 진행 상황 </a:t>
            </a:r>
            <a:r>
              <a:rPr lang="en-US" altLang="ko-KR" b="1" dirty="0" smtClean="0">
                <a:solidFill>
                  <a:schemeClr val="accent2"/>
                </a:solidFill>
              </a:rPr>
              <a:t>(ex. </a:t>
            </a:r>
            <a:r>
              <a:rPr lang="ko-KR" altLang="en-US" b="1" dirty="0" smtClean="0">
                <a:solidFill>
                  <a:schemeClr val="accent2"/>
                </a:solidFill>
              </a:rPr>
              <a:t>실시간 </a:t>
            </a:r>
            <a:r>
              <a:rPr lang="en-US" altLang="ko-KR" b="1" dirty="0" smtClean="0">
                <a:solidFill>
                  <a:schemeClr val="accent2"/>
                </a:solidFill>
              </a:rPr>
              <a:t>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5991" y="1279457"/>
            <a:ext cx="1960637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1. Airflow Process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581" y="4911706"/>
            <a:ext cx="4011119" cy="157222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7564580" y="4458153"/>
            <a:ext cx="4011120" cy="32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4. </a:t>
            </a:r>
            <a:r>
              <a:rPr lang="ko-KR" altLang="en-US" b="1" dirty="0" smtClean="0">
                <a:solidFill>
                  <a:schemeClr val="accent2"/>
                </a:solidFill>
              </a:rPr>
              <a:t>모든 업무 </a:t>
            </a:r>
            <a:r>
              <a:rPr lang="en-US" altLang="ko-KR" b="1" dirty="0" smtClean="0">
                <a:solidFill>
                  <a:schemeClr val="accent2"/>
                </a:solidFill>
              </a:rPr>
              <a:t>(on/off)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4102" name="Picture 6" descr="Icon On Off Toggle Switch Button 스톡 벡터(로열티 프리) 1237745446 | Shutterstoc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9"/>
          <a:stretch/>
        </p:blipFill>
        <p:spPr bwMode="auto">
          <a:xfrm>
            <a:off x="8331890" y="1375707"/>
            <a:ext cx="2476500" cy="23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920</Words>
  <Application>Microsoft Office PowerPoint</Application>
  <PresentationFormat>와이드스크린</PresentationFormat>
  <Paragraphs>136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Na</vt:lpstr>
      <vt:lpstr>NanumSquareOTF</vt:lpstr>
      <vt:lpstr>NanumSquareOTF Bold</vt:lpstr>
      <vt:lpstr>NanumSquareOTF ExtraBold</vt:lpstr>
      <vt:lpstr>NanumSquareOTF Light</vt:lpstr>
      <vt:lpstr>Turu OTF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한대건/Mobility</cp:lastModifiedBy>
  <cp:revision>139</cp:revision>
  <dcterms:created xsi:type="dcterms:W3CDTF">2023-04-05T00:51:28Z</dcterms:created>
  <dcterms:modified xsi:type="dcterms:W3CDTF">2023-05-19T01:04:25Z</dcterms:modified>
</cp:coreProperties>
</file>