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57" r:id="rId5"/>
    <p:sldId id="264" r:id="rId6"/>
    <p:sldId id="265" r:id="rId7"/>
    <p:sldId id="262" r:id="rId8"/>
    <p:sldId id="270" r:id="rId9"/>
    <p:sldId id="272" r:id="rId10"/>
    <p:sldId id="271" r:id="rId11"/>
    <p:sldId id="273" r:id="rId12"/>
    <p:sldId id="26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설계도" id="{D4BB8D3F-16F3-406C-A86E-A423A31648C4}">
          <p14:sldIdLst>
            <p14:sldId id="256"/>
            <p14:sldId id="258"/>
            <p14:sldId id="261"/>
          </p14:sldIdLst>
        </p14:section>
        <p14:section name="재무 RATIO" id="{7CA9C791-3584-4D11-85D8-E69615AA38CD}">
          <p14:sldIdLst>
            <p14:sldId id="257"/>
            <p14:sldId id="264"/>
            <p14:sldId id="265"/>
          </p14:sldIdLst>
        </p14:section>
        <p14:section name="시세 테이블" id="{00E831D6-2CEB-4385-AC12-697C52C3E172}">
          <p14:sldIdLst>
            <p14:sldId id="262"/>
            <p14:sldId id="270"/>
          </p14:sldIdLst>
        </p14:section>
        <p14:section name="code_master" id="{22CF077D-0324-4794-A434-98F49EEF92E2}">
          <p14:sldIdLst>
            <p14:sldId id="272"/>
            <p14:sldId id="271"/>
          </p14:sldIdLst>
        </p14:section>
        <p14:section name="SPX" id="{9D5460FE-F559-499E-B1DB-9179E610284C}">
          <p14:sldIdLst>
            <p14:sldId id="273"/>
          </p14:sldIdLst>
        </p14:section>
        <p14:section name="최종 테이블" id="{10037FC7-70C5-442A-A2CF-C41BCC688E66}">
          <p14:sldIdLst>
            <p14:sldId id="263"/>
            <p14:sldId id="274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 대건" initials="한대" lastIdx="1" clrIdx="0">
    <p:extLst>
      <p:ext uri="{19B8F6BF-5375-455C-9EA6-DF929625EA0E}">
        <p15:presenceInfo xmlns:p15="http://schemas.microsoft.com/office/powerpoint/2012/main" userId="S::1dae@quantec.co.kr::94fa8fee-4267-4df6-96f3-0caf4866ad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93867-3433-4290-9BF5-A74005E707E3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88D5D-566E-42B3-BC99-89FB377EEE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9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</a:t>
            </a:r>
            <a:r>
              <a:rPr lang="en-US" altLang="ko-KR" dirty="0"/>
              <a:t>: /home/</a:t>
            </a:r>
            <a:r>
              <a:rPr lang="en-US" altLang="ko-KR" dirty="0" err="1"/>
              <a:t>tqtap</a:t>
            </a:r>
            <a:r>
              <a:rPr lang="en-US" altLang="ko-KR" dirty="0"/>
              <a:t>/</a:t>
            </a:r>
            <a:r>
              <a:rPr lang="en-US" altLang="ko-KR" dirty="0" err="1"/>
              <a:t>hdg</a:t>
            </a:r>
            <a:r>
              <a:rPr lang="en-US" altLang="ko-KR" dirty="0"/>
              <a:t>/D_LIST/ fundamental, Earning, Operation, ratios ,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8D5D-566E-42B3-BC99-89FB377EEE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57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</a:t>
            </a:r>
            <a:r>
              <a:rPr lang="en-US" altLang="ko-KR" dirty="0"/>
              <a:t>: /home/</a:t>
            </a:r>
            <a:r>
              <a:rPr lang="en-US" altLang="ko-KR" dirty="0" err="1"/>
              <a:t>tqtap</a:t>
            </a:r>
            <a:r>
              <a:rPr lang="en-US" altLang="ko-KR" dirty="0"/>
              <a:t>/</a:t>
            </a:r>
            <a:r>
              <a:rPr lang="en-US" altLang="ko-KR" dirty="0" err="1"/>
              <a:t>hdg</a:t>
            </a:r>
            <a:r>
              <a:rPr lang="en-US" altLang="ko-KR" dirty="0"/>
              <a:t>/D_LIST/ fundamental, Earning, Operation, ratios ,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8D5D-566E-42B3-BC99-89FB377EEE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1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</a:t>
            </a:r>
            <a:r>
              <a:rPr lang="en-US" altLang="ko-KR" dirty="0"/>
              <a:t>: /home/</a:t>
            </a:r>
            <a:r>
              <a:rPr lang="en-US" altLang="ko-KR" dirty="0" err="1"/>
              <a:t>tqtap</a:t>
            </a:r>
            <a:r>
              <a:rPr lang="en-US" altLang="ko-KR" dirty="0"/>
              <a:t>/</a:t>
            </a:r>
            <a:r>
              <a:rPr lang="en-US" altLang="ko-KR" dirty="0" err="1"/>
              <a:t>hdg</a:t>
            </a:r>
            <a:r>
              <a:rPr lang="en-US" altLang="ko-KR" dirty="0"/>
              <a:t>/D_LIST/ fundamental, Earning, Operation, ratios ,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8D5D-566E-42B3-BC99-89FB377EEE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2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경로 </a:t>
            </a:r>
            <a:r>
              <a:rPr lang="en-US" altLang="ko-KR" dirty="0"/>
              <a:t>: /home/</a:t>
            </a:r>
            <a:r>
              <a:rPr lang="en-US" altLang="ko-KR" dirty="0" err="1"/>
              <a:t>tqtap</a:t>
            </a:r>
            <a:r>
              <a:rPr lang="en-US" altLang="ko-KR" dirty="0"/>
              <a:t>/</a:t>
            </a:r>
            <a:r>
              <a:rPr lang="en-US" altLang="ko-KR" dirty="0" err="1"/>
              <a:t>hdg</a:t>
            </a:r>
            <a:r>
              <a:rPr lang="en-US" altLang="ko-KR" dirty="0"/>
              <a:t>/D_LIST/ fundamental, Earning, Operation, ratios , reference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88D5D-566E-42B3-BC99-89FB377EEE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2D05B-10DE-4688-AB89-E79A82E7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E5E814-E423-47EF-8945-C472847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AEC7C1-A787-45C2-85A3-F76EC0D7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EEDF1-9ED3-44E2-A577-A0BBB06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1ABDE-3142-4852-A937-B8ABD3F5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E521-687C-4D58-96E0-C91C52B5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FF3EA-2ED1-4752-A718-4A5A97221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38968-D9CE-4BB9-9F34-F13B7443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724B2-6A1C-4BAA-BA55-B4D4AC3F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BD108-A2BE-4116-B83C-9D7FC069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9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140F27-B042-4396-9936-49C12BBA9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CD77B7-6644-4150-96CD-71B1FFE80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AF28D-6899-4267-B0BB-7CAE4224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C5820-1B25-4B8A-8839-88F8D4EB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31F436-B2CA-46BD-B186-24902AE4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90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91BE0-617B-4398-9C89-6A850BCF8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ABBBA-132D-4E84-BED8-797D3937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07241-1B84-48DE-BAE1-055D8B83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FD65C-2B22-4D28-A140-F82A3E7E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12F53-56A4-4026-8A8C-CEEEC707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5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1E502-96F8-4386-93F8-B2DD0485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BAF7F-3C20-4E24-990C-1B2818EE6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EEFEA-EDA4-4D35-981F-19F4AE25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4FE13-AC1A-4F3A-8146-F6FF2BD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20439-5DB6-49E3-A47D-A6D84FF5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34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1D91-817E-42A1-AD92-8B2B8E18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EAF84-7F83-48F7-B69B-189A08826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98FB58-B4A8-48A5-BFD5-D8A9162BE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837C-47EA-4DB3-A05B-F51A6972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3C133-8463-46E3-9D79-266155B7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CE32F-1E25-4673-9222-793FF5F1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3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D551C-865A-4B70-910D-956E95D1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BF4965-8248-42BB-9DCF-63387051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1DC622-8744-42BA-91E6-CCBED2D90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DCD3C-34E1-44A8-897F-1C4F19BC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D39D68-4071-438C-8D9C-4660D2E7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7AF130-8A2C-41FC-A276-7B4164B1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A22C63-6009-4A4F-8DD6-9E6B6C27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A42384-5C42-4EDF-A107-DA41D4AC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11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7D30F-F783-4758-959B-D78D986E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E74BD3-983E-44E7-BA34-B12A5B32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A2680-E9B6-4E9B-9DA5-22669E78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241AE1-83DD-4D24-96B0-AD8EF966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7441AC-67E1-42CD-8871-D2226CEE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F28F1F-BBE1-48E9-9445-FE161E53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44A2E-2E03-45C5-8830-06D7711E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3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BD5F-1F54-4F72-B1F2-94D2C127D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63F63-1BAF-44D1-B47B-73E837D58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94ACA4-BE74-4AC7-85A0-00887EB31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1300B-AD8F-4AEF-8C12-E6635FA4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9BA156-C3C7-4D84-8FA3-C140B658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E62D87-0A38-45BA-80DB-77F172FD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3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67F9-E3FD-42A3-B01A-BB3BA48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C97B7F-5F05-480C-9A38-8D948C29D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295A8-878D-4CE0-B1C8-DB90CF2A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6DAEC-1705-46F8-B1C9-0056E05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F523C-0DA6-4192-8C2B-4FE29214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3C72DE-63D7-44AF-9497-2005572E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8E202B-B1F5-4719-A157-BA07009B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E13B8-11F5-4702-9EBB-D208BD40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B5A08-566C-4E83-9708-5DEECECD1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DD3ED-162C-49C0-B93F-F86CD239F02E}" type="datetimeFigureOut">
              <a:rPr lang="ko-KR" altLang="en-US" smtClean="0"/>
              <a:t>2020-05-07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AA89A-B24B-460E-BC22-A465A3922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FB468-4FF9-4853-B2CE-58A05FA2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7FC6A-5AB0-4297-8E60-22E41D38CC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8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0658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260CC9-9C60-4FF7-9E73-B178DAA32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2745736"/>
            <a:ext cx="370332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전략팀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DB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설계도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-2"/>
            <a:ext cx="7537704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1F5707-2684-400E-BC58-219B61F7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8374" y="2239709"/>
            <a:ext cx="6049953" cy="2523854"/>
          </a:xfrm>
        </p:spPr>
        <p:txBody>
          <a:bodyPr vert="horz" lIns="91440" tIns="45720" rIns="91440" bIns="45720" rtlCol="0" anchor="b">
            <a:normAutofit fontScale="70000" lnSpcReduction="20000"/>
          </a:bodyPr>
          <a:lstStyle/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재무 </a:t>
            </a: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시세</a:t>
            </a: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/>
              <a:t>S&amp;P 500</a:t>
            </a: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en-US" altLang="ko-KR" sz="2000" dirty="0"/>
              <a:t>CODE_MASTER</a:t>
            </a: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2"/>
                </a:solidFill>
              </a:rPr>
              <a:t>최종 </a:t>
            </a:r>
            <a:r>
              <a:rPr lang="en-US" altLang="ko-KR" sz="2000" dirty="0">
                <a:solidFill>
                  <a:schemeClr val="accent2"/>
                </a:solidFill>
              </a:rPr>
              <a:t>TABLE</a:t>
            </a:r>
          </a:p>
          <a:p>
            <a:pPr marL="457200"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9BAB6-3AEA-4AD1-B056-86597C2C791B}"/>
              </a:ext>
            </a:extLst>
          </p:cNvPr>
          <p:cNvSpPr txBox="1"/>
          <p:nvPr/>
        </p:nvSpPr>
        <p:spPr>
          <a:xfrm>
            <a:off x="9062519" y="6382692"/>
            <a:ext cx="3025849" cy="355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/>
              <a:t>플랫폼 개발팀  </a:t>
            </a:r>
            <a:r>
              <a:rPr lang="ko-KR" altLang="en-US" sz="2000" dirty="0" err="1"/>
              <a:t>한대건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44577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246;p38">
            <a:extLst>
              <a:ext uri="{FF2B5EF4-FFF2-40B4-BE49-F238E27FC236}">
                <a16:creationId xmlns:a16="http://schemas.microsoft.com/office/drawing/2014/main" id="{B83EFCA4-AFC5-4020-B0BF-DC9A200E6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73288"/>
              </p:ext>
            </p:extLst>
          </p:nvPr>
        </p:nvGraphicFramePr>
        <p:xfrm>
          <a:off x="0" y="529"/>
          <a:ext cx="9168276" cy="569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Title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REFERENCE </a:t>
                      </a:r>
                      <a:r>
                        <a:rPr lang="ko-KR" altLang="en-US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데이터 흐름도</a:t>
                      </a:r>
                      <a:endParaRPr lang="ko-KR" altLang="en-US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Menu name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CODE_MASTER</a:t>
                      </a:r>
                      <a:r>
                        <a:rPr lang="ko-KR" altLang="en-US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테이블 설계도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i="0" u="none" strike="noStrike" cap="none" dirty="0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Page no.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2F428F17-D127-44D2-A2BA-E9476C3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1976A7-81C5-2046-BFFD-0AA9EF47D89E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889C2-70E7-489D-9217-8D7C9947ED1A}"/>
              </a:ext>
            </a:extLst>
          </p:cNvPr>
          <p:cNvSpPr/>
          <p:nvPr/>
        </p:nvSpPr>
        <p:spPr>
          <a:xfrm>
            <a:off x="9174278" y="0"/>
            <a:ext cx="3017722" cy="278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Description</a:t>
            </a:r>
            <a:endParaRPr kumimoji="1" lang="ko-Kore-KR" altLang="en-US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C2235-486D-4F92-9B41-EE85AC29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28703"/>
              </p:ext>
            </p:extLst>
          </p:nvPr>
        </p:nvGraphicFramePr>
        <p:xfrm>
          <a:off x="9175366" y="282554"/>
          <a:ext cx="3016634" cy="295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">
                  <a:extLst>
                    <a:ext uri="{9D8B030D-6E8A-4147-A177-3AD203B41FA5}">
                      <a16:colId xmlns:a16="http://schemas.microsoft.com/office/drawing/2014/main" val="3669778390"/>
                    </a:ext>
                  </a:extLst>
                </a:gridCol>
                <a:gridCol w="2735017">
                  <a:extLst>
                    <a:ext uri="{9D8B030D-6E8A-4147-A177-3AD203B41FA5}">
                      <a16:colId xmlns:a16="http://schemas.microsoft.com/office/drawing/2014/main" val="2582184838"/>
                    </a:ext>
                  </a:extLst>
                </a:gridCol>
              </a:tblGrid>
              <a:tr h="3158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A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FTP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에서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REFERENCE_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corp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, share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데이터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downloads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53893"/>
                  </a:ext>
                </a:extLst>
              </a:tr>
              <a:tr h="3262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B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Python FTP </a:t>
                      </a:r>
                      <a:r>
                        <a:rPr lang="ko-KR" altLang="en-US" sz="800" dirty="0"/>
                        <a:t>연결 후 </a:t>
                      </a:r>
                      <a:r>
                        <a:rPr lang="en-US" altLang="ko-KR" sz="800" dirty="0"/>
                        <a:t>FILE DOWNLOAD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24738"/>
                  </a:ext>
                </a:extLst>
              </a:tr>
              <a:tr h="321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Zip </a:t>
                      </a:r>
                      <a:r>
                        <a:rPr lang="ko-KR" altLang="en-US" sz="800" dirty="0"/>
                        <a:t>풀고 필요한 </a:t>
                      </a:r>
                      <a:r>
                        <a:rPr lang="en-US" altLang="ko-KR" sz="800" dirty="0"/>
                        <a:t>code </a:t>
                      </a:r>
                      <a:r>
                        <a:rPr lang="ko-KR" altLang="en-US" sz="800" dirty="0"/>
                        <a:t>들만 추출해서 </a:t>
                      </a:r>
                      <a:r>
                        <a:rPr lang="en-US" altLang="ko-KR" sz="800" dirty="0"/>
                        <a:t>DB INSERT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4257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현재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CODE_MASTER ,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과거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CODE_DMASTER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583140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5996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34517"/>
                  </a:ext>
                </a:extLst>
              </a:tr>
              <a:tr h="458577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46557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과거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현재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CODE_MASTER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테이블 완성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9870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ps.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매달 업데이트 하면서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업데이트를 해야함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4771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929A2-0BCB-4A86-82DD-9121980B315B}"/>
              </a:ext>
            </a:extLst>
          </p:cNvPr>
          <p:cNvSpPr/>
          <p:nvPr/>
        </p:nvSpPr>
        <p:spPr>
          <a:xfrm>
            <a:off x="2748083" y="2781586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690;p13">
            <a:extLst>
              <a:ext uri="{FF2B5EF4-FFF2-40B4-BE49-F238E27FC236}">
                <a16:creationId xmlns:a16="http://schemas.microsoft.com/office/drawing/2014/main" id="{8AB90CE7-35B5-4671-A995-27D60B406FD2}"/>
              </a:ext>
            </a:extLst>
          </p:cNvPr>
          <p:cNvSpPr/>
          <p:nvPr/>
        </p:nvSpPr>
        <p:spPr>
          <a:xfrm>
            <a:off x="421448" y="1811194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0;p13">
            <a:extLst>
              <a:ext uri="{FF2B5EF4-FFF2-40B4-BE49-F238E27FC236}">
                <a16:creationId xmlns:a16="http://schemas.microsoft.com/office/drawing/2014/main" id="{558E6D16-F29D-47A2-99EB-AF8B869E73C7}"/>
              </a:ext>
            </a:extLst>
          </p:cNvPr>
          <p:cNvSpPr/>
          <p:nvPr/>
        </p:nvSpPr>
        <p:spPr>
          <a:xfrm>
            <a:off x="237966" y="4484248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3" name="Google Shape;690;p13">
            <a:extLst>
              <a:ext uri="{FF2B5EF4-FFF2-40B4-BE49-F238E27FC236}">
                <a16:creationId xmlns:a16="http://schemas.microsoft.com/office/drawing/2014/main" id="{A82EE781-CBB8-4147-88D0-499275E21367}"/>
              </a:ext>
            </a:extLst>
          </p:cNvPr>
          <p:cNvSpPr/>
          <p:nvPr/>
        </p:nvSpPr>
        <p:spPr>
          <a:xfrm>
            <a:off x="3082749" y="4470086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" name="Google Shape;690;p13">
            <a:extLst>
              <a:ext uri="{FF2B5EF4-FFF2-40B4-BE49-F238E27FC236}">
                <a16:creationId xmlns:a16="http://schemas.microsoft.com/office/drawing/2014/main" id="{2BE2792D-96DA-4D6A-A674-4247333B9408}"/>
              </a:ext>
            </a:extLst>
          </p:cNvPr>
          <p:cNvSpPr/>
          <p:nvPr/>
        </p:nvSpPr>
        <p:spPr>
          <a:xfrm>
            <a:off x="7341869" y="4470086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FF2F79E-4A8A-4502-97FB-6A65C9F34CB2}"/>
              </a:ext>
            </a:extLst>
          </p:cNvPr>
          <p:cNvSpPr/>
          <p:nvPr/>
        </p:nvSpPr>
        <p:spPr>
          <a:xfrm>
            <a:off x="2515838" y="5260174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3FA526F-6F97-4810-BF35-3A778EEB96D1}"/>
              </a:ext>
            </a:extLst>
          </p:cNvPr>
          <p:cNvSpPr/>
          <p:nvPr/>
        </p:nvSpPr>
        <p:spPr>
          <a:xfrm>
            <a:off x="6628630" y="5144266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4711712-5B8F-4A0C-BCAF-76DDBB68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0" y="2058013"/>
            <a:ext cx="1910482" cy="150143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AA10E7E-0160-4D9A-8858-97BA0AD0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2194537"/>
            <a:ext cx="5324475" cy="13430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229F70-710A-48FD-9377-A043DA01E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966" y="4698241"/>
            <a:ext cx="2141180" cy="122173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631EEBF-0458-43E5-9BBF-841DB149D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749" y="4658161"/>
            <a:ext cx="3151765" cy="135599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0E263B4-96B2-4AC0-A4C6-DAE0DB89EC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8769" y="4784214"/>
            <a:ext cx="23526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4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246;p38">
            <a:extLst>
              <a:ext uri="{FF2B5EF4-FFF2-40B4-BE49-F238E27FC236}">
                <a16:creationId xmlns:a16="http://schemas.microsoft.com/office/drawing/2014/main" id="{B83EFCA4-AFC5-4020-B0BF-DC9A200E6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502937"/>
              </p:ext>
            </p:extLst>
          </p:nvPr>
        </p:nvGraphicFramePr>
        <p:xfrm>
          <a:off x="0" y="529"/>
          <a:ext cx="9168276" cy="569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Title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S&amp;P 500 LIST DATA</a:t>
                      </a:r>
                      <a:r>
                        <a:rPr lang="ko-KR" altLang="en-US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 흐름도</a:t>
                      </a:r>
                      <a:endParaRPr lang="ko-KR" altLang="en-US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Menu name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altLang="ko-KR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SPX TABLE </a:t>
                      </a:r>
                      <a:r>
                        <a:rPr lang="ko-KR" altLang="en-US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설계도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i="0" u="none" strike="noStrike" cap="none" dirty="0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Page no.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2F428F17-D127-44D2-A2BA-E9476C3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1976A7-81C5-2046-BFFD-0AA9EF47D89E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889C2-70E7-489D-9217-8D7C9947ED1A}"/>
              </a:ext>
            </a:extLst>
          </p:cNvPr>
          <p:cNvSpPr/>
          <p:nvPr/>
        </p:nvSpPr>
        <p:spPr>
          <a:xfrm>
            <a:off x="9174278" y="0"/>
            <a:ext cx="3017722" cy="278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Description</a:t>
            </a:r>
            <a:endParaRPr kumimoji="1" lang="ko-Kore-KR" altLang="en-US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C2235-486D-4F92-9B41-EE85AC29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920853"/>
              </p:ext>
            </p:extLst>
          </p:nvPr>
        </p:nvGraphicFramePr>
        <p:xfrm>
          <a:off x="9175366" y="282554"/>
          <a:ext cx="3016634" cy="295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">
                  <a:extLst>
                    <a:ext uri="{9D8B030D-6E8A-4147-A177-3AD203B41FA5}">
                      <a16:colId xmlns:a16="http://schemas.microsoft.com/office/drawing/2014/main" val="3669778390"/>
                    </a:ext>
                  </a:extLst>
                </a:gridCol>
                <a:gridCol w="2735017">
                  <a:extLst>
                    <a:ext uri="{9D8B030D-6E8A-4147-A177-3AD203B41FA5}">
                      <a16:colId xmlns:a16="http://schemas.microsoft.com/office/drawing/2014/main" val="2582184838"/>
                    </a:ext>
                  </a:extLst>
                </a:gridCol>
              </a:tblGrid>
              <a:tr h="3158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A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시세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FTP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에서 </a:t>
                      </a:r>
                      <a:r>
                        <a:rPr lang="en-US" altLang="ko-KR" sz="700" b="0" i="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IndexMembers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/ SPX.txt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다운로드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53893"/>
                  </a:ext>
                </a:extLst>
              </a:tr>
              <a:tr h="3262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B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Python FTP </a:t>
                      </a:r>
                      <a:r>
                        <a:rPr lang="ko-KR" altLang="en-US" sz="800" dirty="0"/>
                        <a:t>연결 후 </a:t>
                      </a:r>
                      <a:r>
                        <a:rPr lang="en-US" altLang="ko-KR" sz="800" dirty="0"/>
                        <a:t>FILE DOWNLOAD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24738"/>
                  </a:ext>
                </a:extLst>
              </a:tr>
              <a:tr h="321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Download </a:t>
                      </a:r>
                      <a:r>
                        <a:rPr lang="ko-KR" altLang="en-US" sz="800" dirty="0"/>
                        <a:t>한 </a:t>
                      </a:r>
                      <a:r>
                        <a:rPr lang="en-US" altLang="ko-KR" sz="800" dirty="0"/>
                        <a:t>Txt </a:t>
                      </a:r>
                      <a:r>
                        <a:rPr lang="ko-KR" altLang="en-US" sz="800" dirty="0"/>
                        <a:t>파일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4257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TABLE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에 맞는 형태로 변환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583140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insert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5996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34517"/>
                  </a:ext>
                </a:extLst>
              </a:tr>
              <a:tr h="458577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46557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WIKI_PEDIA , MORNING_STAR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에서 받은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S&amp;P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이벤트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LIST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9870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ps.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매일 업데이트 하면서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업데이트를 해야함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4771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929A2-0BCB-4A86-82DD-9121980B315B}"/>
              </a:ext>
            </a:extLst>
          </p:cNvPr>
          <p:cNvSpPr/>
          <p:nvPr/>
        </p:nvSpPr>
        <p:spPr>
          <a:xfrm>
            <a:off x="3558202" y="2229343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690;p13">
            <a:extLst>
              <a:ext uri="{FF2B5EF4-FFF2-40B4-BE49-F238E27FC236}">
                <a16:creationId xmlns:a16="http://schemas.microsoft.com/office/drawing/2014/main" id="{8AB90CE7-35B5-4671-A995-27D60B406FD2}"/>
              </a:ext>
            </a:extLst>
          </p:cNvPr>
          <p:cNvSpPr/>
          <p:nvPr/>
        </p:nvSpPr>
        <p:spPr>
          <a:xfrm>
            <a:off x="375428" y="1138926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0;p13">
            <a:extLst>
              <a:ext uri="{FF2B5EF4-FFF2-40B4-BE49-F238E27FC236}">
                <a16:creationId xmlns:a16="http://schemas.microsoft.com/office/drawing/2014/main" id="{558E6D16-F29D-47A2-99EB-AF8B869E73C7}"/>
              </a:ext>
            </a:extLst>
          </p:cNvPr>
          <p:cNvSpPr/>
          <p:nvPr/>
        </p:nvSpPr>
        <p:spPr>
          <a:xfrm>
            <a:off x="4284358" y="1138926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3" name="Google Shape;690;p13">
            <a:extLst>
              <a:ext uri="{FF2B5EF4-FFF2-40B4-BE49-F238E27FC236}">
                <a16:creationId xmlns:a16="http://schemas.microsoft.com/office/drawing/2014/main" id="{A82EE781-CBB8-4147-88D0-499275E21367}"/>
              </a:ext>
            </a:extLst>
          </p:cNvPr>
          <p:cNvSpPr/>
          <p:nvPr/>
        </p:nvSpPr>
        <p:spPr>
          <a:xfrm>
            <a:off x="382458" y="3592122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" name="Google Shape;690;p13">
            <a:extLst>
              <a:ext uri="{FF2B5EF4-FFF2-40B4-BE49-F238E27FC236}">
                <a16:creationId xmlns:a16="http://schemas.microsoft.com/office/drawing/2014/main" id="{2BE2792D-96DA-4D6A-A674-4247333B9408}"/>
              </a:ext>
            </a:extLst>
          </p:cNvPr>
          <p:cNvSpPr/>
          <p:nvPr/>
        </p:nvSpPr>
        <p:spPr>
          <a:xfrm>
            <a:off x="3305163" y="3953183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FF2F79E-4A8A-4502-97FB-6A65C9F34CB2}"/>
              </a:ext>
            </a:extLst>
          </p:cNvPr>
          <p:cNvSpPr/>
          <p:nvPr/>
        </p:nvSpPr>
        <p:spPr>
          <a:xfrm>
            <a:off x="2684961" y="4880728"/>
            <a:ext cx="310718" cy="2804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3FA526F-6F97-4810-BF35-3A778EEB96D1}"/>
              </a:ext>
            </a:extLst>
          </p:cNvPr>
          <p:cNvSpPr/>
          <p:nvPr/>
        </p:nvSpPr>
        <p:spPr>
          <a:xfrm>
            <a:off x="6479516" y="4936477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9F4739-61DE-4CAB-9851-48E59C90A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8" y="1439356"/>
            <a:ext cx="2729541" cy="16444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102512-B80B-4B27-9674-61727E73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358" y="1331742"/>
            <a:ext cx="3361032" cy="182682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AD75443-1FBB-4773-8265-D78ED8493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208" y="4291615"/>
            <a:ext cx="2579860" cy="1888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0E8D15-C21D-479F-BBBE-7F3C18FB3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114" y="4181932"/>
            <a:ext cx="1511862" cy="21076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AA11FA5-6A66-4068-BCFE-101549E2D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783" y="3823806"/>
            <a:ext cx="1842562" cy="2394269"/>
          </a:xfrm>
          <a:prstGeom prst="rect">
            <a:avLst/>
          </a:prstGeom>
        </p:spPr>
      </p:pic>
      <p:sp>
        <p:nvSpPr>
          <p:cNvPr id="30" name="Google Shape;690;p13">
            <a:extLst>
              <a:ext uri="{FF2B5EF4-FFF2-40B4-BE49-F238E27FC236}">
                <a16:creationId xmlns:a16="http://schemas.microsoft.com/office/drawing/2014/main" id="{7F84AF80-6497-4028-95FF-13B28F897E5A}"/>
              </a:ext>
            </a:extLst>
          </p:cNvPr>
          <p:cNvSpPr/>
          <p:nvPr/>
        </p:nvSpPr>
        <p:spPr>
          <a:xfrm>
            <a:off x="7239114" y="3873606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74524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EFFF4A2-EB01-4738-9824-8D9A72A51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91FA06-2886-4EDE-8697-3C9FB48DD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938" y="4901604"/>
            <a:ext cx="3685032" cy="1591056"/>
          </a:xfrm>
        </p:spPr>
        <p:txBody>
          <a:bodyPr anchor="t">
            <a:normAutofit/>
          </a:bodyPr>
          <a:lstStyle/>
          <a:p>
            <a:r>
              <a:rPr lang="ko-KR" altLang="en-US" sz="3400"/>
              <a:t>최종 테이블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EBAB87-BCF8-447B-9EF1-568DB383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39" y="943458"/>
            <a:ext cx="1636979" cy="34325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5F4A54-E1AF-4CBD-AD75-ED53D0665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805" y="934237"/>
            <a:ext cx="2620716" cy="3400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E76AE3C-72E7-42D0-BD83-F70271CAE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221" y="918161"/>
            <a:ext cx="1751059" cy="34325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5D510A-34E1-40DB-A9B9-2471D2C89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116" y="927381"/>
            <a:ext cx="2620715" cy="3414142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1E8E2-C096-4F05-A060-2CFED6E7A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163" y="4867087"/>
            <a:ext cx="4930626" cy="15910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SHINHAN , NH </a:t>
            </a:r>
            <a:r>
              <a:rPr lang="ko-KR" altLang="en-US" sz="2000" dirty="0" err="1"/>
              <a:t>테스트베드용</a:t>
            </a:r>
            <a:r>
              <a:rPr lang="ko-KR" altLang="en-US" sz="2000" dirty="0"/>
              <a:t> </a:t>
            </a:r>
            <a:r>
              <a:rPr lang="en-US" altLang="ko-KR" sz="2000" dirty="0"/>
              <a:t>TABLE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469D90-62FA-49B2-981E-5305361D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474" y="4592474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81E6897-9689-4C48-ADC3-9F41AAE3A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4E145C-C4EA-4DED-B029-22B811FC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1AC78CB-B7B5-4EA8-98FA-E6105C39983F}"/>
              </a:ext>
            </a:extLst>
          </p:cNvPr>
          <p:cNvSpPr txBox="1"/>
          <p:nvPr/>
        </p:nvSpPr>
        <p:spPr>
          <a:xfrm>
            <a:off x="1062938" y="452761"/>
            <a:ext cx="16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BALANCE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2F0FD3-F0F6-4A46-830A-86BAF8C31869}"/>
              </a:ext>
            </a:extLst>
          </p:cNvPr>
          <p:cNvSpPr txBox="1"/>
          <p:nvPr/>
        </p:nvSpPr>
        <p:spPr>
          <a:xfrm>
            <a:off x="4082652" y="442785"/>
            <a:ext cx="16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TESTBED</a:t>
            </a:r>
            <a:r>
              <a:rPr lang="ko-KR" alt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C7FB7-FB44-445E-A401-A2D9AA3D5B00}"/>
              </a:ext>
            </a:extLst>
          </p:cNvPr>
          <p:cNvSpPr txBox="1"/>
          <p:nvPr/>
        </p:nvSpPr>
        <p:spPr>
          <a:xfrm>
            <a:off x="6691610" y="458066"/>
            <a:ext cx="175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CFSTATEMENT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B43C93-655B-4B60-9C16-12BF5354BF68}"/>
              </a:ext>
            </a:extLst>
          </p:cNvPr>
          <p:cNvSpPr txBox="1"/>
          <p:nvPr/>
        </p:nvSpPr>
        <p:spPr>
          <a:xfrm>
            <a:off x="9492083" y="487174"/>
            <a:ext cx="163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ISSTATEMENT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2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4073AD-101F-49FE-94DF-A3D32E1B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0E8286-6768-4FE4-BFE9-96E13231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97" y="364587"/>
            <a:ext cx="10652606" cy="4394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373045-66C6-4828-B809-DA19AFF8394E}"/>
              </a:ext>
            </a:extLst>
          </p:cNvPr>
          <p:cNvSpPr txBox="1"/>
          <p:nvPr/>
        </p:nvSpPr>
        <p:spPr>
          <a:xfrm>
            <a:off x="10411484" y="6493413"/>
            <a:ext cx="1780513" cy="222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000" dirty="0" err="1"/>
              <a:t>콴텍주식회사</a:t>
            </a:r>
            <a:r>
              <a:rPr lang="ko-KR" altLang="en-US" sz="2000" dirty="0"/>
              <a:t> 플랫폼개발팀  </a:t>
            </a:r>
            <a:r>
              <a:rPr lang="ko-KR" altLang="en-US" sz="2000" dirty="0" err="1"/>
              <a:t>한대건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4055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588D35F-7959-4956-AC98-CF5E2FBA1221}"/>
              </a:ext>
            </a:extLst>
          </p:cNvPr>
          <p:cNvSpPr/>
          <p:nvPr/>
        </p:nvSpPr>
        <p:spPr>
          <a:xfrm>
            <a:off x="1304143" y="3093383"/>
            <a:ext cx="2780848" cy="92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344844-97C0-494B-99C6-61CD63CFA092}"/>
              </a:ext>
            </a:extLst>
          </p:cNvPr>
          <p:cNvSpPr/>
          <p:nvPr/>
        </p:nvSpPr>
        <p:spPr>
          <a:xfrm>
            <a:off x="8429468" y="3051335"/>
            <a:ext cx="2780848" cy="92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시세</a:t>
            </a:r>
            <a:endParaRPr lang="en-US" altLang="ko-KR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AA4FB2B-BC05-475A-BF9E-24DDB1429BCE}"/>
              </a:ext>
            </a:extLst>
          </p:cNvPr>
          <p:cNvSpPr/>
          <p:nvPr/>
        </p:nvSpPr>
        <p:spPr>
          <a:xfrm>
            <a:off x="4815490" y="984223"/>
            <a:ext cx="2533338" cy="10618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C1ED0C-273C-406A-A340-B413932A1101}"/>
              </a:ext>
            </a:extLst>
          </p:cNvPr>
          <p:cNvSpPr/>
          <p:nvPr/>
        </p:nvSpPr>
        <p:spPr>
          <a:xfrm>
            <a:off x="392243" y="5110950"/>
            <a:ext cx="968201" cy="71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Fundamental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7B9485-43F3-4AC8-A0DB-6B9F5C7A1DE1}"/>
              </a:ext>
            </a:extLst>
          </p:cNvPr>
          <p:cNvSpPr/>
          <p:nvPr/>
        </p:nvSpPr>
        <p:spPr>
          <a:xfrm>
            <a:off x="1528996" y="5125944"/>
            <a:ext cx="968201" cy="71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Earning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4D6AD9-18C1-4658-B9A6-0DB921FF9540}"/>
              </a:ext>
            </a:extLst>
          </p:cNvPr>
          <p:cNvSpPr/>
          <p:nvPr/>
        </p:nvSpPr>
        <p:spPr>
          <a:xfrm>
            <a:off x="2665749" y="5110944"/>
            <a:ext cx="968201" cy="71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6D3614-0C69-45FB-ADD5-0CB6CA04B948}"/>
              </a:ext>
            </a:extLst>
          </p:cNvPr>
          <p:cNvSpPr/>
          <p:nvPr/>
        </p:nvSpPr>
        <p:spPr>
          <a:xfrm>
            <a:off x="3802502" y="5110944"/>
            <a:ext cx="968201" cy="71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valuation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5DEEE6-47AE-4DC7-853B-9BCD4DDAC3F4}"/>
              </a:ext>
            </a:extLst>
          </p:cNvPr>
          <p:cNvSpPr/>
          <p:nvPr/>
        </p:nvSpPr>
        <p:spPr>
          <a:xfrm>
            <a:off x="9542488" y="5110943"/>
            <a:ext cx="968201" cy="710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Ohlcv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6630A5-DC69-45F1-B30C-842597F5A770}"/>
              </a:ext>
            </a:extLst>
          </p:cNvPr>
          <p:cNvSpPr/>
          <p:nvPr/>
        </p:nvSpPr>
        <p:spPr>
          <a:xfrm>
            <a:off x="5357110" y="3277430"/>
            <a:ext cx="1828420" cy="736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Code_master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52F8C6-9BCE-41BC-8D63-6B3FB134DEBE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4084991" y="3553499"/>
            <a:ext cx="1272119" cy="92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5537FC3-FA4C-48C1-8502-DB80BDBF85A4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7185530" y="3511451"/>
            <a:ext cx="1243938" cy="13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E6D95E28-BC75-4FC1-82FF-4EFA644D8EA0}"/>
              </a:ext>
            </a:extLst>
          </p:cNvPr>
          <p:cNvSpPr/>
          <p:nvPr/>
        </p:nvSpPr>
        <p:spPr>
          <a:xfrm>
            <a:off x="2398425" y="4340483"/>
            <a:ext cx="495020" cy="396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위쪽 23">
            <a:extLst>
              <a:ext uri="{FF2B5EF4-FFF2-40B4-BE49-F238E27FC236}">
                <a16:creationId xmlns:a16="http://schemas.microsoft.com/office/drawing/2014/main" id="{3F4E6005-CBCC-4BDC-90F7-4710A1A4926B}"/>
              </a:ext>
            </a:extLst>
          </p:cNvPr>
          <p:cNvSpPr/>
          <p:nvPr/>
        </p:nvSpPr>
        <p:spPr>
          <a:xfrm>
            <a:off x="9806065" y="4333821"/>
            <a:ext cx="495020" cy="396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BC0E24B6-2474-426D-B226-EEAB3A693016}"/>
              </a:ext>
            </a:extLst>
          </p:cNvPr>
          <p:cNvSpPr/>
          <p:nvPr/>
        </p:nvSpPr>
        <p:spPr>
          <a:xfrm rot="3209630">
            <a:off x="3745781" y="1992931"/>
            <a:ext cx="481353" cy="4076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쪽 30">
            <a:extLst>
              <a:ext uri="{FF2B5EF4-FFF2-40B4-BE49-F238E27FC236}">
                <a16:creationId xmlns:a16="http://schemas.microsoft.com/office/drawing/2014/main" id="{F6A320F6-37A6-42D2-8CDC-B111EF9D27D2}"/>
              </a:ext>
            </a:extLst>
          </p:cNvPr>
          <p:cNvSpPr/>
          <p:nvPr/>
        </p:nvSpPr>
        <p:spPr>
          <a:xfrm rot="18937075">
            <a:off x="7938856" y="1938447"/>
            <a:ext cx="495020" cy="3964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82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0CB5F8-8366-4019-96A4-AABD9275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흐름도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E41C6-569C-49AA-8B1F-61A3B7C7D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latinLnBrk="0"/>
            <a:r>
              <a:rPr lang="ko-KR" altLang="en-US" sz="1700" dirty="0"/>
              <a:t>재무 </a:t>
            </a:r>
            <a:r>
              <a:rPr lang="en-US" altLang="ko-KR" sz="1700" dirty="0"/>
              <a:t>RATIO</a:t>
            </a:r>
          </a:p>
          <a:p>
            <a:pPr marL="0" latinLnBrk="0"/>
            <a:endParaRPr lang="en-US" altLang="ko-KR" sz="1700" dirty="0"/>
          </a:p>
          <a:p>
            <a:pPr marL="342900" indent="-342900" latinLnBrk="0">
              <a:buAutoNum type="arabicPeriod"/>
            </a:pPr>
            <a:r>
              <a:rPr lang="en-US" altLang="ko-KR" sz="1700" dirty="0"/>
              <a:t>FTP </a:t>
            </a:r>
            <a:r>
              <a:rPr lang="ko-KR" altLang="en-US" sz="1700" dirty="0"/>
              <a:t>다운로드</a:t>
            </a:r>
            <a:endParaRPr lang="en-US" altLang="ko-KR" sz="1700" dirty="0"/>
          </a:p>
          <a:p>
            <a:pPr marL="342900" indent="-342900" latinLnBrk="0">
              <a:buAutoNum type="arabicPeriod"/>
            </a:pPr>
            <a:r>
              <a:rPr lang="en-US" altLang="ko-KR" sz="1700" dirty="0" err="1"/>
              <a:t>Mr_new_write</a:t>
            </a:r>
            <a:r>
              <a:rPr lang="en-US" altLang="ko-KR" sz="1700" dirty="0"/>
              <a:t> </a:t>
            </a:r>
            <a:r>
              <a:rPr lang="ko-KR" altLang="en-US" sz="1700" dirty="0"/>
              <a:t>로 필요한 데이터만 추출하여 </a:t>
            </a:r>
            <a:r>
              <a:rPr lang="en-US" altLang="ko-KR" sz="1700" dirty="0" err="1"/>
              <a:t>dat</a:t>
            </a:r>
            <a:r>
              <a:rPr lang="en-US" altLang="ko-KR" sz="1700" dirty="0"/>
              <a:t> </a:t>
            </a:r>
            <a:r>
              <a:rPr lang="ko-KR" altLang="en-US" sz="1700" dirty="0"/>
              <a:t>생성</a:t>
            </a:r>
            <a:endParaRPr lang="en-US" altLang="ko-KR" sz="1700" dirty="0"/>
          </a:p>
          <a:p>
            <a:pPr marL="342900" indent="-342900" latinLnBrk="0">
              <a:buAutoNum type="arabicPeriod"/>
            </a:pPr>
            <a:r>
              <a:rPr lang="ko-KR" altLang="en-US" sz="1700" dirty="0"/>
              <a:t>생성한 </a:t>
            </a:r>
            <a:r>
              <a:rPr lang="en-US" altLang="ko-KR" sz="1700" dirty="0" err="1"/>
              <a:t>dat</a:t>
            </a:r>
            <a:r>
              <a:rPr lang="en-US" altLang="ko-KR" sz="1700" dirty="0"/>
              <a:t> </a:t>
            </a:r>
            <a:r>
              <a:rPr lang="ko-KR" altLang="en-US" sz="1700" dirty="0"/>
              <a:t>파일에서 </a:t>
            </a:r>
            <a:r>
              <a:rPr lang="en-US" altLang="ko-KR" sz="1700" dirty="0"/>
              <a:t>pivot </a:t>
            </a:r>
            <a:r>
              <a:rPr lang="ko-KR" altLang="en-US" sz="1700" dirty="0"/>
              <a:t>형태로 각 컬럼별로 </a:t>
            </a:r>
            <a:r>
              <a:rPr lang="en-US" altLang="ko-KR" sz="1700" dirty="0"/>
              <a:t>table </a:t>
            </a:r>
            <a:r>
              <a:rPr lang="ko-KR" altLang="en-US" sz="1700" dirty="0"/>
              <a:t>에 </a:t>
            </a:r>
            <a:r>
              <a:rPr lang="en-US" altLang="ko-KR" sz="1700" dirty="0"/>
              <a:t>insert</a:t>
            </a:r>
          </a:p>
          <a:p>
            <a:pPr marL="342900" indent="-342900" latinLnBrk="0">
              <a:buAutoNum type="arabicPeriod"/>
            </a:pPr>
            <a:r>
              <a:rPr lang="ko-KR" altLang="en-US" sz="1700" dirty="0"/>
              <a:t>각 </a:t>
            </a:r>
            <a:r>
              <a:rPr lang="ko-KR" altLang="en-US" sz="1700" dirty="0" err="1"/>
              <a:t>컬럼값을</a:t>
            </a:r>
            <a:r>
              <a:rPr lang="en-US" altLang="ko-KR" sz="1700" dirty="0"/>
              <a:t> </a:t>
            </a:r>
            <a:r>
              <a:rPr lang="ko-KR" altLang="en-US" sz="1700" dirty="0"/>
              <a:t>날짜와 </a:t>
            </a:r>
            <a:r>
              <a:rPr lang="en-US" altLang="ko-KR" sz="1700" dirty="0"/>
              <a:t>ticker </a:t>
            </a:r>
            <a:r>
              <a:rPr lang="ko-KR" altLang="en-US" sz="1700" dirty="0"/>
              <a:t>별로 </a:t>
            </a:r>
            <a:r>
              <a:rPr lang="en-US" altLang="ko-KR" sz="1700" dirty="0" err="1"/>
              <a:t>groupby</a:t>
            </a:r>
            <a:r>
              <a:rPr lang="en-US" altLang="ko-KR" sz="1700" dirty="0"/>
              <a:t> sum</a:t>
            </a:r>
          </a:p>
          <a:p>
            <a:pPr marL="342900" indent="-342900" latinLnBrk="0">
              <a:buAutoNum type="arabicPeriod"/>
            </a:pPr>
            <a:r>
              <a:rPr lang="en-US" altLang="ko-KR" sz="1700" dirty="0" err="1"/>
              <a:t>Code_master</a:t>
            </a:r>
            <a:r>
              <a:rPr lang="en-US" altLang="ko-KR" sz="1700" dirty="0"/>
              <a:t> </a:t>
            </a:r>
            <a:r>
              <a:rPr lang="ko-KR" altLang="en-US" sz="1700" dirty="0"/>
              <a:t>로 </a:t>
            </a:r>
            <a:r>
              <a:rPr lang="en-US" altLang="ko-KR" sz="1700" dirty="0" err="1"/>
              <a:t>corp_code</a:t>
            </a:r>
            <a:r>
              <a:rPr lang="en-US" altLang="ko-KR" sz="1700" dirty="0"/>
              <a:t> , </a:t>
            </a:r>
            <a:r>
              <a:rPr lang="en-US" altLang="ko-KR" sz="1700" dirty="0" err="1"/>
              <a:t>shareclassid</a:t>
            </a:r>
            <a:r>
              <a:rPr lang="en-US" altLang="ko-KR" sz="1700" dirty="0"/>
              <a:t>  </a:t>
            </a:r>
            <a:r>
              <a:rPr lang="ko-KR" altLang="en-US" sz="1700" dirty="0"/>
              <a:t>를</a:t>
            </a:r>
            <a:r>
              <a:rPr lang="en-US" altLang="ko-KR" sz="1700" dirty="0"/>
              <a:t> symbol</a:t>
            </a:r>
            <a:r>
              <a:rPr lang="ko-KR" altLang="en-US" sz="1700" dirty="0"/>
              <a:t>과 매칭</a:t>
            </a:r>
            <a:endParaRPr lang="en-US" altLang="ko-KR" sz="1700" dirty="0"/>
          </a:p>
          <a:p>
            <a:pPr latinLnBrk="0"/>
            <a:endParaRPr lang="en-US" altLang="ko-KR" sz="1700" dirty="0"/>
          </a:p>
          <a:p>
            <a:pPr latinLnBrk="0"/>
            <a:endParaRPr lang="en-US" altLang="ko-KR" sz="17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8608452-C434-4234-A05E-D32961EADACE}"/>
              </a:ext>
            </a:extLst>
          </p:cNvPr>
          <p:cNvSpPr txBox="1">
            <a:spLocks/>
          </p:cNvSpPr>
          <p:nvPr/>
        </p:nvSpPr>
        <p:spPr>
          <a:xfrm>
            <a:off x="8292976" y="1412489"/>
            <a:ext cx="3585981" cy="430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0"/>
            <a:r>
              <a:rPr lang="ko-KR" altLang="en-US" sz="2000" dirty="0"/>
              <a:t>시세 </a:t>
            </a:r>
            <a:r>
              <a:rPr lang="en-US" altLang="ko-KR" sz="2000" dirty="0"/>
              <a:t>RATIO</a:t>
            </a:r>
          </a:p>
          <a:p>
            <a:pPr marL="0" latinLnBrk="0"/>
            <a:endParaRPr lang="en-US" altLang="ko-KR" sz="2000" dirty="0"/>
          </a:p>
          <a:p>
            <a:pPr marL="457200" indent="-457200" latinLnBrk="0">
              <a:buAutoNum type="arabicPeriod"/>
            </a:pPr>
            <a:r>
              <a:rPr lang="ko-KR" altLang="en-US" sz="2000" dirty="0"/>
              <a:t>현시점 </a:t>
            </a:r>
            <a:r>
              <a:rPr lang="en-US" altLang="ko-KR" sz="2000" dirty="0"/>
              <a:t>: WEB JSON </a:t>
            </a:r>
            <a:r>
              <a:rPr lang="ko-KR" altLang="en-US" sz="2000" dirty="0"/>
              <a:t>에서 받아와서 </a:t>
            </a:r>
            <a:r>
              <a:rPr lang="en-US" altLang="ko-KR" sz="2000" dirty="0"/>
              <a:t>DB</a:t>
            </a:r>
            <a:r>
              <a:rPr lang="ko-KR" altLang="en-US" sz="2000" dirty="0"/>
              <a:t>에 보관</a:t>
            </a:r>
            <a:endParaRPr lang="en-US" altLang="ko-KR" sz="2000" dirty="0"/>
          </a:p>
          <a:p>
            <a:pPr marL="457200" indent="-457200" latinLnBrk="0">
              <a:buAutoNum type="arabicPeriod"/>
            </a:pPr>
            <a:r>
              <a:rPr lang="en-US" altLang="ko-KR" sz="2000" dirty="0" err="1"/>
              <a:t>D_list</a:t>
            </a:r>
            <a:r>
              <a:rPr lang="en-US" altLang="ko-KR" sz="2000" dirty="0"/>
              <a:t> : FTP </a:t>
            </a:r>
            <a:r>
              <a:rPr lang="ko-KR" altLang="en-US" sz="2000" dirty="0"/>
              <a:t>에서 </a:t>
            </a:r>
            <a:r>
              <a:rPr lang="en-US" altLang="ko-KR" sz="2000" dirty="0"/>
              <a:t>PIVOT </a:t>
            </a:r>
            <a:r>
              <a:rPr lang="ko-KR" altLang="en-US" sz="2000" dirty="0"/>
              <a:t>형태로 받아와서 </a:t>
            </a:r>
            <a:r>
              <a:rPr lang="en-US" altLang="ko-KR" sz="2000" dirty="0" err="1"/>
              <a:t>groupbysum</a:t>
            </a:r>
            <a:r>
              <a:rPr lang="en-US" altLang="ko-KR" sz="2000" dirty="0"/>
              <a:t> </a:t>
            </a:r>
            <a:r>
              <a:rPr lang="ko-KR" altLang="en-US" sz="2000" dirty="0"/>
              <a:t>보관</a:t>
            </a:r>
            <a:endParaRPr lang="en-US" altLang="ko-KR" sz="2000" dirty="0"/>
          </a:p>
          <a:p>
            <a:pPr marL="0" latinLnBrk="0"/>
            <a:endParaRPr lang="en-US" altLang="ko-KR" sz="2000" dirty="0"/>
          </a:p>
          <a:p>
            <a:pPr latinLnBrk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9485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17BE31F-A129-45DD-8071-A63EC47D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A163AC-F477-454A-9FB4-81324C00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18EC2-A2C7-4CDB-887C-21E0B0C43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4260CC9-9C60-4FF7-9E73-B178DAA32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300" y="1663203"/>
            <a:ext cx="3648456" cy="6387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dirty="0">
                <a:solidFill>
                  <a:srgbClr val="FFFFFF"/>
                </a:solidFill>
              </a:rPr>
              <a:t>재무 테이블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505385-BA1C-4999-A74C-7029AFC9F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" b="4133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E1F5707-2684-400E-BC58-219B61F7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447" y="4267830"/>
            <a:ext cx="6281873" cy="1783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/>
              <a:t>Fundamental –  </a:t>
            </a:r>
            <a:r>
              <a:rPr lang="en-US" altLang="ko-KR" sz="1400" dirty="0" err="1"/>
              <a:t>corp_code</a:t>
            </a:r>
            <a:r>
              <a:rPr lang="en-US" altLang="ko-KR" sz="1400" dirty="0"/>
              <a:t> , </a:t>
            </a:r>
            <a:r>
              <a:rPr lang="ko-KR" altLang="en-US" sz="1400" dirty="0"/>
              <a:t>회사 재무 </a:t>
            </a:r>
            <a:r>
              <a:rPr lang="en-US" altLang="ko-KR" sz="1400" dirty="0"/>
              <a:t>ex) </a:t>
            </a:r>
            <a:r>
              <a:rPr lang="ko-KR" altLang="en-US" sz="1400" dirty="0"/>
              <a:t>지주</a:t>
            </a:r>
            <a:r>
              <a:rPr lang="en-US" altLang="ko-KR" sz="1400" dirty="0"/>
              <a:t>, </a:t>
            </a:r>
            <a:r>
              <a:rPr lang="ko-KR" altLang="en-US" sz="1400" dirty="0"/>
              <a:t>그룹 </a:t>
            </a:r>
            <a:r>
              <a:rPr lang="en-US" altLang="ko-KR" sz="1400" dirty="0"/>
              <a:t>(</a:t>
            </a:r>
            <a:r>
              <a:rPr lang="ko-KR" altLang="en-US" sz="1400" dirty="0"/>
              <a:t>주식수</a:t>
            </a:r>
            <a:r>
              <a:rPr lang="en-US" altLang="ko-KR" sz="1400" dirty="0"/>
              <a:t>,</a:t>
            </a:r>
            <a:r>
              <a:rPr lang="ko-KR" altLang="en-US" sz="1400" dirty="0"/>
              <a:t>부채</a:t>
            </a:r>
            <a:r>
              <a:rPr lang="en-US" altLang="ko-KR" sz="1400" dirty="0"/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/>
              <a:t>Earning – </a:t>
            </a:r>
            <a:r>
              <a:rPr lang="en-US" altLang="ko-KR" sz="1400" dirty="0" err="1"/>
              <a:t>share_class_id</a:t>
            </a:r>
            <a:r>
              <a:rPr lang="en-US" altLang="ko-KR" sz="1400" dirty="0"/>
              <a:t> , ex) </a:t>
            </a:r>
            <a:r>
              <a:rPr lang="ko-KR" altLang="en-US" sz="1400" dirty="0"/>
              <a:t>배당금</a:t>
            </a:r>
            <a:r>
              <a:rPr lang="en-US" altLang="ko-KR" sz="1400" dirty="0"/>
              <a:t>, eps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/>
              <a:t>Operation – </a:t>
            </a:r>
            <a:r>
              <a:rPr lang="en-US" altLang="ko-KR" sz="1400" dirty="0" err="1"/>
              <a:t>corp_code</a:t>
            </a:r>
            <a:r>
              <a:rPr lang="en-US" altLang="ko-KR" sz="1400" dirty="0"/>
              <a:t> , ex) </a:t>
            </a:r>
            <a:r>
              <a:rPr lang="ko-KR" altLang="en-US" sz="1400" dirty="0"/>
              <a:t>영업이익률</a:t>
            </a:r>
            <a:endParaRPr lang="en-US" altLang="ko-KR" sz="14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/>
              <a:t>Valuation – </a:t>
            </a:r>
            <a:r>
              <a:rPr lang="en-US" altLang="ko-KR" sz="1400" dirty="0" err="1"/>
              <a:t>share_class_id</a:t>
            </a:r>
            <a:r>
              <a:rPr lang="en-US" altLang="ko-KR" sz="1400" dirty="0"/>
              <a:t> , ratio(</a:t>
            </a:r>
            <a:r>
              <a:rPr lang="ko-KR" altLang="en-US" sz="1400" dirty="0"/>
              <a:t>수익률 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per,psr,pbr</a:t>
            </a:r>
            <a:r>
              <a:rPr lang="en-US" altLang="ko-KR" sz="1400" dirty="0"/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1400" dirty="0"/>
              <a:t>FLAG – SPX </a:t>
            </a:r>
            <a:r>
              <a:rPr lang="ko-KR" altLang="en-US" sz="1400" dirty="0"/>
              <a:t>포함여부 </a:t>
            </a:r>
            <a:r>
              <a:rPr lang="en-US" altLang="ko-KR" sz="1400" dirty="0"/>
              <a:t>(1=</a:t>
            </a:r>
            <a:r>
              <a:rPr lang="ko-KR" altLang="en-US" sz="1400" dirty="0"/>
              <a:t>현시점</a:t>
            </a:r>
            <a:r>
              <a:rPr lang="en-US" altLang="ko-KR" sz="1400" dirty="0"/>
              <a:t>S&amp;P500 LIST, 0=S&amp;P500 </a:t>
            </a:r>
            <a:r>
              <a:rPr lang="ko-KR" altLang="en-US" sz="1400" dirty="0"/>
              <a:t>미포함</a:t>
            </a:r>
            <a:r>
              <a:rPr lang="en-US" altLang="ko-KR" sz="1400" dirty="0"/>
              <a:t>)</a:t>
            </a:r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0693F-2524-4320-8E4F-ACF9452CB4CB}"/>
              </a:ext>
            </a:extLst>
          </p:cNvPr>
          <p:cNvSpPr txBox="1"/>
          <p:nvPr/>
        </p:nvSpPr>
        <p:spPr>
          <a:xfrm>
            <a:off x="8949128" y="6211669"/>
            <a:ext cx="271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dirty="0"/>
              <a:t>플랫폼 개발팀  </a:t>
            </a:r>
            <a:r>
              <a:rPr lang="ko-KR" altLang="en-US" dirty="0" err="1"/>
              <a:t>한대건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D8E6C-7F29-4DCB-8CDC-BB591B2D3B40}"/>
              </a:ext>
            </a:extLst>
          </p:cNvPr>
          <p:cNvSpPr txBox="1"/>
          <p:nvPr/>
        </p:nvSpPr>
        <p:spPr>
          <a:xfrm>
            <a:off x="1026371" y="2584550"/>
            <a:ext cx="3222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현시점 재무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상장폐지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Private </a:t>
            </a:r>
            <a:r>
              <a:rPr lang="ko-KR" altLang="en-US" dirty="0"/>
              <a:t>된 과거 기업 재무 </a:t>
            </a:r>
          </a:p>
        </p:txBody>
      </p:sp>
    </p:spTree>
    <p:extLst>
      <p:ext uri="{BB962C8B-B14F-4D97-AF65-F5344CB8AC3E}">
        <p14:creationId xmlns:p14="http://schemas.microsoft.com/office/powerpoint/2010/main" val="120477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2C8EB9-3F33-4080-AFD7-4D511AD0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98" y="1087724"/>
            <a:ext cx="1812463" cy="10670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2EFB40-80A7-4313-8565-D4EE5752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200" y="1194776"/>
            <a:ext cx="3524707" cy="8559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FE751FB-1880-4144-AA3F-B04294D49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86" y="2645107"/>
            <a:ext cx="1848145" cy="11182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DC6AFF-1B2C-4685-86CE-E13B60408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985" y="2607890"/>
            <a:ext cx="1837032" cy="1328653"/>
          </a:xfrm>
          <a:prstGeom prst="rect">
            <a:avLst/>
          </a:prstGeom>
        </p:spPr>
      </p:pic>
      <p:graphicFrame>
        <p:nvGraphicFramePr>
          <p:cNvPr id="13" name="Google Shape;246;p38">
            <a:extLst>
              <a:ext uri="{FF2B5EF4-FFF2-40B4-BE49-F238E27FC236}">
                <a16:creationId xmlns:a16="http://schemas.microsoft.com/office/drawing/2014/main" id="{B83EFCA4-AFC5-4020-B0BF-DC9A200E6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692447"/>
              </p:ext>
            </p:extLst>
          </p:nvPr>
        </p:nvGraphicFramePr>
        <p:xfrm>
          <a:off x="0" y="529"/>
          <a:ext cx="9168276" cy="569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Title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재무데이터 흐름도</a:t>
                      </a:r>
                      <a:endParaRPr lang="ko-KR" altLang="en-US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Menu name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재무 테이블 설계도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i="0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Page no.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2F428F17-D127-44D2-A2BA-E9476C3B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1976A7-81C5-2046-BFFD-0AA9EF47D89E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889C2-70E7-489D-9217-8D7C9947ED1A}"/>
              </a:ext>
            </a:extLst>
          </p:cNvPr>
          <p:cNvSpPr/>
          <p:nvPr/>
        </p:nvSpPr>
        <p:spPr>
          <a:xfrm>
            <a:off x="9174278" y="0"/>
            <a:ext cx="3017722" cy="278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Description</a:t>
            </a:r>
            <a:endParaRPr kumimoji="1" lang="ko-Kore-KR" altLang="en-US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C2235-486D-4F92-9B41-EE85AC29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74132"/>
              </p:ext>
            </p:extLst>
          </p:nvPr>
        </p:nvGraphicFramePr>
        <p:xfrm>
          <a:off x="9175366" y="282554"/>
          <a:ext cx="3016634" cy="295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">
                  <a:extLst>
                    <a:ext uri="{9D8B030D-6E8A-4147-A177-3AD203B41FA5}">
                      <a16:colId xmlns:a16="http://schemas.microsoft.com/office/drawing/2014/main" val="3669778390"/>
                    </a:ext>
                  </a:extLst>
                </a:gridCol>
                <a:gridCol w="2735017">
                  <a:extLst>
                    <a:ext uri="{9D8B030D-6E8A-4147-A177-3AD203B41FA5}">
                      <a16:colId xmlns:a16="http://schemas.microsoft.com/office/drawing/2014/main" val="2582184838"/>
                    </a:ext>
                  </a:extLst>
                </a:gridCol>
              </a:tblGrid>
              <a:tr h="3158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A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FTP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재무 항목 관련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ZIP FILE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다운로드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53893"/>
                  </a:ext>
                </a:extLst>
              </a:tr>
              <a:tr h="3262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B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Unzip </a:t>
                      </a:r>
                      <a:r>
                        <a:rPr lang="ko-KR" altLang="en-US" sz="800" dirty="0"/>
                        <a:t>압축 풀기 </a:t>
                      </a:r>
                      <a:r>
                        <a:rPr lang="en-US" altLang="ko-KR" sz="800" dirty="0"/>
                        <a:t>( </a:t>
                      </a:r>
                      <a:r>
                        <a:rPr lang="ko-KR" altLang="en-US" sz="800" dirty="0"/>
                        <a:t>폴더별로 관리 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24738"/>
                  </a:ext>
                </a:extLst>
              </a:tr>
              <a:tr h="321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DAT </a:t>
                      </a:r>
                      <a:r>
                        <a:rPr lang="ko-KR" altLang="en-US" sz="800" dirty="0"/>
                        <a:t>파일에서 필요한 </a:t>
                      </a:r>
                      <a:r>
                        <a:rPr lang="en-US" altLang="ko-KR" sz="800" dirty="0"/>
                        <a:t>Column </a:t>
                      </a:r>
                      <a:r>
                        <a:rPr lang="ko-KR" altLang="en-US" sz="800" dirty="0"/>
                        <a:t>들만 추출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4257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Maria DB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에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pivot_ratio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보관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583140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AOR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, RESTATE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corp_code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, </a:t>
                      </a:r>
                      <a:r>
                        <a:rPr lang="en-US" altLang="ko-KR" sz="700" b="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share_class_id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5996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F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D_LIST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재무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34517"/>
                  </a:ext>
                </a:extLst>
              </a:tr>
              <a:tr h="4585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G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PYTHON SOURCE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에서 각 테이블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join, merge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(AOR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-&gt;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Restate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update)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46557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H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과거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현재 재무 테이블 완성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9870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ps.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매달 업데이트 하면서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업데이트를 해야함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4771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929A2-0BCB-4A86-82DD-9121980B315B}"/>
              </a:ext>
            </a:extLst>
          </p:cNvPr>
          <p:cNvSpPr/>
          <p:nvPr/>
        </p:nvSpPr>
        <p:spPr>
          <a:xfrm>
            <a:off x="2317600" y="1551299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690;p13">
            <a:extLst>
              <a:ext uri="{FF2B5EF4-FFF2-40B4-BE49-F238E27FC236}">
                <a16:creationId xmlns:a16="http://schemas.microsoft.com/office/drawing/2014/main" id="{8AB90CE7-35B5-4671-A995-27D60B406FD2}"/>
              </a:ext>
            </a:extLst>
          </p:cNvPr>
          <p:cNvSpPr/>
          <p:nvPr/>
        </p:nvSpPr>
        <p:spPr>
          <a:xfrm>
            <a:off x="223116" y="913811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0;p13">
            <a:extLst>
              <a:ext uri="{FF2B5EF4-FFF2-40B4-BE49-F238E27FC236}">
                <a16:creationId xmlns:a16="http://schemas.microsoft.com/office/drawing/2014/main" id="{558E6D16-F29D-47A2-99EB-AF8B869E73C7}"/>
              </a:ext>
            </a:extLst>
          </p:cNvPr>
          <p:cNvSpPr/>
          <p:nvPr/>
        </p:nvSpPr>
        <p:spPr>
          <a:xfrm>
            <a:off x="223116" y="2433977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3" name="Google Shape;690;p13">
            <a:extLst>
              <a:ext uri="{FF2B5EF4-FFF2-40B4-BE49-F238E27FC236}">
                <a16:creationId xmlns:a16="http://schemas.microsoft.com/office/drawing/2014/main" id="{A82EE781-CBB8-4147-88D0-499275E21367}"/>
              </a:ext>
            </a:extLst>
          </p:cNvPr>
          <p:cNvSpPr/>
          <p:nvPr/>
        </p:nvSpPr>
        <p:spPr>
          <a:xfrm>
            <a:off x="2699985" y="2433977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7FEFAA7-422A-4F4E-A887-90F7B6F01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5741" y="2607890"/>
            <a:ext cx="3789794" cy="1178038"/>
          </a:xfrm>
          <a:prstGeom prst="rect">
            <a:avLst/>
          </a:prstGeom>
        </p:spPr>
      </p:pic>
      <p:sp>
        <p:nvSpPr>
          <p:cNvPr id="25" name="Google Shape;690;p13">
            <a:extLst>
              <a:ext uri="{FF2B5EF4-FFF2-40B4-BE49-F238E27FC236}">
                <a16:creationId xmlns:a16="http://schemas.microsoft.com/office/drawing/2014/main" id="{2BE2792D-96DA-4D6A-A674-4247333B9408}"/>
              </a:ext>
            </a:extLst>
          </p:cNvPr>
          <p:cNvSpPr/>
          <p:nvPr/>
        </p:nvSpPr>
        <p:spPr>
          <a:xfrm>
            <a:off x="5130057" y="2407742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FF2F79E-4A8A-4502-97FB-6A65C9F34CB2}"/>
              </a:ext>
            </a:extLst>
          </p:cNvPr>
          <p:cNvSpPr/>
          <p:nvPr/>
        </p:nvSpPr>
        <p:spPr>
          <a:xfrm>
            <a:off x="2230264" y="3187752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3FA526F-6F97-4810-BF35-3A778EEB96D1}"/>
              </a:ext>
            </a:extLst>
          </p:cNvPr>
          <p:cNvSpPr/>
          <p:nvPr/>
        </p:nvSpPr>
        <p:spPr>
          <a:xfrm>
            <a:off x="4694232" y="3145417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BFAF4DA-6071-4483-B9B8-F089685BBC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798" y="4600203"/>
            <a:ext cx="1848145" cy="1476375"/>
          </a:xfrm>
          <a:prstGeom prst="rect">
            <a:avLst/>
          </a:prstGeom>
        </p:spPr>
      </p:pic>
      <p:sp>
        <p:nvSpPr>
          <p:cNvPr id="29" name="Google Shape;690;p13">
            <a:extLst>
              <a:ext uri="{FF2B5EF4-FFF2-40B4-BE49-F238E27FC236}">
                <a16:creationId xmlns:a16="http://schemas.microsoft.com/office/drawing/2014/main" id="{E7F1612F-D7AC-45B6-8AC7-0951DB7FC04A}"/>
              </a:ext>
            </a:extLst>
          </p:cNvPr>
          <p:cNvSpPr/>
          <p:nvPr/>
        </p:nvSpPr>
        <p:spPr>
          <a:xfrm>
            <a:off x="271369" y="4389073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9B9CF21-B0DC-42FD-9A36-F2DE6AADD6C3}"/>
              </a:ext>
            </a:extLst>
          </p:cNvPr>
          <p:cNvSpPr/>
          <p:nvPr/>
        </p:nvSpPr>
        <p:spPr>
          <a:xfrm>
            <a:off x="4217421" y="5165335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A84A36-777B-4516-AAEE-00239F3F0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8884" y="4566623"/>
            <a:ext cx="1658394" cy="1476375"/>
          </a:xfrm>
          <a:prstGeom prst="rect">
            <a:avLst/>
          </a:prstGeom>
        </p:spPr>
      </p:pic>
      <p:sp>
        <p:nvSpPr>
          <p:cNvPr id="32" name="Google Shape;690;p13">
            <a:extLst>
              <a:ext uri="{FF2B5EF4-FFF2-40B4-BE49-F238E27FC236}">
                <a16:creationId xmlns:a16="http://schemas.microsoft.com/office/drawing/2014/main" id="{AB58B688-A8EA-4D8D-8E2D-1F1BB588FA17}"/>
              </a:ext>
            </a:extLst>
          </p:cNvPr>
          <p:cNvSpPr/>
          <p:nvPr/>
        </p:nvSpPr>
        <p:spPr>
          <a:xfrm>
            <a:off x="2533566" y="4365520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3DCCC08-038D-4208-AE75-05BB513B7A1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4317" y="4389073"/>
            <a:ext cx="1786711" cy="1765073"/>
          </a:xfrm>
          <a:prstGeom prst="rect">
            <a:avLst/>
          </a:prstGeom>
        </p:spPr>
      </p:pic>
      <p:sp>
        <p:nvSpPr>
          <p:cNvPr id="34" name="Google Shape;690;p13">
            <a:extLst>
              <a:ext uri="{FF2B5EF4-FFF2-40B4-BE49-F238E27FC236}">
                <a16:creationId xmlns:a16="http://schemas.microsoft.com/office/drawing/2014/main" id="{E4B18516-0DFC-4D36-90DB-BB89D6BF3DAC}"/>
              </a:ext>
            </a:extLst>
          </p:cNvPr>
          <p:cNvSpPr/>
          <p:nvPr/>
        </p:nvSpPr>
        <p:spPr>
          <a:xfrm>
            <a:off x="4849591" y="4191607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73A4591-906F-4248-9F17-BF69654A7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677" y="4422273"/>
            <a:ext cx="4424809" cy="1765073"/>
          </a:xfrm>
          <a:prstGeom prst="rect">
            <a:avLst/>
          </a:prstGeom>
        </p:spPr>
      </p:pic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BA71FD7B-320E-4994-91F7-8CB6F15B23BE}"/>
              </a:ext>
            </a:extLst>
          </p:cNvPr>
          <p:cNvSpPr/>
          <p:nvPr/>
        </p:nvSpPr>
        <p:spPr>
          <a:xfrm>
            <a:off x="7010305" y="5120169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690;p13">
            <a:extLst>
              <a:ext uri="{FF2B5EF4-FFF2-40B4-BE49-F238E27FC236}">
                <a16:creationId xmlns:a16="http://schemas.microsoft.com/office/drawing/2014/main" id="{0DD452CA-E2DA-42DF-948F-5E90ACBADC2B}"/>
              </a:ext>
            </a:extLst>
          </p:cNvPr>
          <p:cNvSpPr/>
          <p:nvPr/>
        </p:nvSpPr>
        <p:spPr>
          <a:xfrm>
            <a:off x="7418677" y="4202117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3458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3A2A70-0586-44F2-B79D-A53878BF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84" y="1162882"/>
            <a:ext cx="10576431" cy="5225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7C05C0-E894-4082-A4D5-52CE8E841B98}"/>
              </a:ext>
            </a:extLst>
          </p:cNvPr>
          <p:cNvSpPr txBox="1"/>
          <p:nvPr/>
        </p:nvSpPr>
        <p:spPr>
          <a:xfrm>
            <a:off x="4871804" y="469194"/>
            <a:ext cx="3402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재무 테이블 형태</a:t>
            </a:r>
          </a:p>
        </p:txBody>
      </p:sp>
    </p:spTree>
    <p:extLst>
      <p:ext uri="{BB962C8B-B14F-4D97-AF65-F5344CB8AC3E}">
        <p14:creationId xmlns:p14="http://schemas.microsoft.com/office/powerpoint/2010/main" val="279246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7BE31F-A129-45DD-8071-A63EC47D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A163AC-F477-454A-9FB4-81324C004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09D7097-03A6-4239-A2E0-784E82C23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13887E5-2F5F-4C9D-92F5-F80D937A8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7A4F98D-BAD2-4F7F-93D3-FD86C479A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BA2120E-6E1E-4A2B-9CD8-94C39AD80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64DA4AC-C3A7-46CE-96BA-018B8FCFE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A73A5202-BD67-46B2-9FAB-C1B28AB42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1E70EE5-EE26-44BD-A18E-777A1A3D5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04A980C-59CB-46F2-A571-87612CDD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B353B73E-7D3C-4184-87FD-295B6B341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2EF8F173-9834-4DD9-B995-3F8DAAAE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A9567B5-6E50-4B28-8AC5-CDC159A89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F98F9214-A978-485D-814B-5FE3EC57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0A8AB3C-056D-4907-ACF6-ABD5BA905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F51BEC3-1414-4B86-B1E1-0051FF181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F69D94F0-358D-4931-B5CA-5A223180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CFB12DB-F2CC-466C-828B-009EA7B57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43D8F6E9-0540-4297-A310-D7C9FA65A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077E47D8-A4D7-46C2-9EF0-AF1C777C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F1D21ED2-F5A9-4411-934F-B972429F4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E2EDE38A-AE13-4408-9B8B-EE6F62C91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3630CEB6-A7D8-45A1-AC44-147C2AF13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118EC2-A2C7-4CDB-887C-21E0B0C43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7D642C1-20ED-4515-B19F-47B6CC834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E5C6FE8-B8C9-4163-830B-3F8E408E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A09EDA-AF27-4D31-8A57-4407E0574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4260CC9-9C60-4FF7-9E73-B178DAA32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631" y="2358391"/>
            <a:ext cx="3498979" cy="2453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>
                <a:solidFill>
                  <a:srgbClr val="FFFFFF"/>
                </a:solidFill>
              </a:rPr>
              <a:t>시세 테이블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05DA6C-0060-48EF-A397-029B62524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7" b="1"/>
          <a:stretch/>
        </p:blipFill>
        <p:spPr>
          <a:xfrm>
            <a:off x="5115908" y="804036"/>
            <a:ext cx="6274561" cy="2977469"/>
          </a:xfrm>
          <a:prstGeom prst="rect">
            <a:avLst/>
          </a:prstGeom>
          <a:ln w="9525">
            <a:solidFill>
              <a:schemeClr val="tx1">
                <a:alpha val="20000"/>
              </a:schemeClr>
            </a:solidFill>
          </a:ln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DE1F5707-2684-400E-BC58-219B61F71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447" y="4267830"/>
            <a:ext cx="6281873" cy="17839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ASOFDATE = </a:t>
            </a:r>
            <a:r>
              <a:rPr lang="ko-KR" altLang="en-US" sz="700"/>
              <a:t>날짜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SYMBOL = </a:t>
            </a:r>
            <a:r>
              <a:rPr lang="ko-KR" altLang="en-US" sz="700"/>
              <a:t>종목명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OPEN_PRICE = </a:t>
            </a:r>
            <a:r>
              <a:rPr lang="ko-KR" altLang="en-US" sz="700"/>
              <a:t>시가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HIGH_PRICE = </a:t>
            </a:r>
            <a:r>
              <a:rPr lang="ko-KR" altLang="en-US" sz="700"/>
              <a:t>고가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LOW_PRICE = </a:t>
            </a:r>
            <a:r>
              <a:rPr lang="ko-KR" altLang="en-US" sz="700"/>
              <a:t>저가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LAST_PRICE = </a:t>
            </a:r>
            <a:r>
              <a:rPr lang="ko-KR" altLang="en-US" sz="700"/>
              <a:t>종가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ADJ_RATE = </a:t>
            </a:r>
            <a:r>
              <a:rPr lang="ko-KR" altLang="en-US" sz="700"/>
              <a:t>수정계수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en-US" altLang="ko-KR" sz="700"/>
              <a:t>ADJ_PRICE = </a:t>
            </a:r>
            <a:r>
              <a:rPr lang="ko-KR" altLang="en-US" sz="700"/>
              <a:t>수정계수 반영된 가격</a:t>
            </a:r>
            <a:endParaRPr lang="en-US" altLang="ko-KR" sz="70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700"/>
          </a:p>
        </p:txBody>
      </p:sp>
    </p:spTree>
    <p:extLst>
      <p:ext uri="{BB962C8B-B14F-4D97-AF65-F5344CB8AC3E}">
        <p14:creationId xmlns:p14="http://schemas.microsoft.com/office/powerpoint/2010/main" val="191087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ADC6AFF-1B2C-4685-86CE-E13B60408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010" y="4664417"/>
            <a:ext cx="2351751" cy="1700929"/>
          </a:xfrm>
          <a:prstGeom prst="rect">
            <a:avLst/>
          </a:prstGeom>
        </p:spPr>
      </p:pic>
      <p:graphicFrame>
        <p:nvGraphicFramePr>
          <p:cNvPr id="13" name="Google Shape;246;p38">
            <a:extLst>
              <a:ext uri="{FF2B5EF4-FFF2-40B4-BE49-F238E27FC236}">
                <a16:creationId xmlns:a16="http://schemas.microsoft.com/office/drawing/2014/main" id="{B83EFCA4-AFC5-4020-B0BF-DC9A200E6A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668537"/>
              </p:ext>
            </p:extLst>
          </p:nvPr>
        </p:nvGraphicFramePr>
        <p:xfrm>
          <a:off x="0" y="529"/>
          <a:ext cx="9168276" cy="569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7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9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1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Title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u="none" strike="noStrike" cap="none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시세데이터 흐름도</a:t>
                      </a:r>
                      <a:endParaRPr lang="ko-KR" altLang="en-US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Menu name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900" dirty="0"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시세 테이블 설계도</a:t>
                      </a:r>
                      <a:endParaRPr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Arial"/>
                        <a:buNone/>
                      </a:pPr>
                      <a:r>
                        <a:rPr lang="ms" sz="900" b="1" i="0" u="none" strike="noStrike" cap="none">
                          <a:solidFill>
                            <a:schemeClr val="lt1"/>
                          </a:solidFill>
                          <a:latin typeface="NanumSquare" panose="020B0600000101010101" pitchFamily="34" charset="-127"/>
                          <a:ea typeface="NanumSquare" panose="020B0600000101010101" pitchFamily="34" charset="-127"/>
                        </a:rPr>
                        <a:t>Page no.</a:t>
                      </a:r>
                      <a:endParaRPr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900" u="none" strike="noStrike" cap="none" dirty="0">
                        <a:latin typeface="NanumSquare" panose="020B0600000101010101" pitchFamily="34" charset="-127"/>
                        <a:ea typeface="NanumSquare" panose="020B0600000101010101" pitchFamily="34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8889C2-70E7-489D-9217-8D7C9947ED1A}"/>
              </a:ext>
            </a:extLst>
          </p:cNvPr>
          <p:cNvSpPr/>
          <p:nvPr/>
        </p:nvSpPr>
        <p:spPr>
          <a:xfrm>
            <a:off x="9174278" y="0"/>
            <a:ext cx="3017722" cy="2785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8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Description</a:t>
            </a:r>
            <a:endParaRPr kumimoji="1" lang="ko-Kore-KR" altLang="en-US" sz="8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95C2235-486D-4F92-9B41-EE85AC291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53152"/>
              </p:ext>
            </p:extLst>
          </p:nvPr>
        </p:nvGraphicFramePr>
        <p:xfrm>
          <a:off x="9175366" y="282554"/>
          <a:ext cx="3016634" cy="295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17">
                  <a:extLst>
                    <a:ext uri="{9D8B030D-6E8A-4147-A177-3AD203B41FA5}">
                      <a16:colId xmlns:a16="http://schemas.microsoft.com/office/drawing/2014/main" val="3669778390"/>
                    </a:ext>
                  </a:extLst>
                </a:gridCol>
                <a:gridCol w="2735017">
                  <a:extLst>
                    <a:ext uri="{9D8B030D-6E8A-4147-A177-3AD203B41FA5}">
                      <a16:colId xmlns:a16="http://schemas.microsoft.com/office/drawing/2014/main" val="2582184838"/>
                    </a:ext>
                  </a:extLst>
                </a:gridCol>
              </a:tblGrid>
              <a:tr h="31582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A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WEB JSON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형태의 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DATA   -&gt;  DB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적재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453893"/>
                  </a:ext>
                </a:extLst>
              </a:tr>
              <a:tr h="32624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B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Deadwood price </a:t>
                      </a:r>
                      <a:r>
                        <a:rPr lang="ko-KR" altLang="en-US" sz="800" dirty="0"/>
                        <a:t>과거 </a:t>
                      </a:r>
                      <a:r>
                        <a:rPr lang="en-US" altLang="ko-KR" sz="800" dirty="0" err="1"/>
                        <a:t>ohlcv</a:t>
                      </a:r>
                      <a:r>
                        <a:rPr lang="en-US" altLang="ko-KR" sz="800" dirty="0"/>
                        <a:t> 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324738"/>
                  </a:ext>
                </a:extLst>
              </a:tr>
              <a:tr h="3210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C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DAT </a:t>
                      </a:r>
                      <a:r>
                        <a:rPr lang="ko-KR" altLang="en-US" sz="800" dirty="0"/>
                        <a:t>파일에서 필요한 </a:t>
                      </a:r>
                      <a:r>
                        <a:rPr lang="en-US" altLang="ko-KR" sz="800" dirty="0"/>
                        <a:t>Column </a:t>
                      </a:r>
                      <a:r>
                        <a:rPr lang="ko-KR" altLang="en-US" sz="800" dirty="0"/>
                        <a:t>들만 추출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4257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</a:t>
                      </a:r>
                      <a:endParaRPr lang="ko-KR" altLang="en-US" sz="700" b="0" i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Maria DB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에 </a:t>
                      </a:r>
                      <a:r>
                        <a:rPr lang="en-US" altLang="ko-KR" sz="70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D_pivot_OHLCV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보관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583140"/>
                  </a:ext>
                </a:extLst>
              </a:tr>
              <a:tr h="29807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GROUP BY (SHARECLASSID , ASOFDATE) SUM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95996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434517"/>
                  </a:ext>
                </a:extLst>
              </a:tr>
              <a:tr h="458577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2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가지 방식으로 데이터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적재중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646557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과거와 현재를 합칠 수 없는 이유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-&gt; TABLE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크기가 너무 큼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298709"/>
                  </a:ext>
                </a:extLst>
              </a:tr>
              <a:tr h="30951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ps.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latin typeface="NanumSquare Light" panose="020B0600000101010101" pitchFamily="34" charset="-127"/>
                        <a:ea typeface="NanumSquare Light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매달 업데이트 하면서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DB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업데이트를 해야함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anumSquare Light" panose="020B0600000101010101" pitchFamily="34" charset="-127"/>
                          <a:ea typeface="NanumSquare Light" panose="020B0600000101010101" pitchFamily="34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47714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68929A2-0BCB-4A86-82DD-9121980B315B}"/>
              </a:ext>
            </a:extLst>
          </p:cNvPr>
          <p:cNvSpPr/>
          <p:nvPr/>
        </p:nvSpPr>
        <p:spPr>
          <a:xfrm>
            <a:off x="4128618" y="1920936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Google Shape;690;p13">
            <a:extLst>
              <a:ext uri="{FF2B5EF4-FFF2-40B4-BE49-F238E27FC236}">
                <a16:creationId xmlns:a16="http://schemas.microsoft.com/office/drawing/2014/main" id="{8AB90CE7-35B5-4671-A995-27D60B406FD2}"/>
              </a:ext>
            </a:extLst>
          </p:cNvPr>
          <p:cNvSpPr/>
          <p:nvPr/>
        </p:nvSpPr>
        <p:spPr>
          <a:xfrm>
            <a:off x="289672" y="1212250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690;p13">
            <a:extLst>
              <a:ext uri="{FF2B5EF4-FFF2-40B4-BE49-F238E27FC236}">
                <a16:creationId xmlns:a16="http://schemas.microsoft.com/office/drawing/2014/main" id="{558E6D16-F29D-47A2-99EB-AF8B869E73C7}"/>
              </a:ext>
            </a:extLst>
          </p:cNvPr>
          <p:cNvSpPr/>
          <p:nvPr/>
        </p:nvSpPr>
        <p:spPr>
          <a:xfrm>
            <a:off x="190234" y="4251952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23" name="Google Shape;690;p13">
            <a:extLst>
              <a:ext uri="{FF2B5EF4-FFF2-40B4-BE49-F238E27FC236}">
                <a16:creationId xmlns:a16="http://schemas.microsoft.com/office/drawing/2014/main" id="{A82EE781-CBB8-4147-88D0-499275E21367}"/>
              </a:ext>
            </a:extLst>
          </p:cNvPr>
          <p:cNvSpPr/>
          <p:nvPr/>
        </p:nvSpPr>
        <p:spPr>
          <a:xfrm>
            <a:off x="2667809" y="4251951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5" name="Google Shape;690;p13">
            <a:extLst>
              <a:ext uri="{FF2B5EF4-FFF2-40B4-BE49-F238E27FC236}">
                <a16:creationId xmlns:a16="http://schemas.microsoft.com/office/drawing/2014/main" id="{2BE2792D-96DA-4D6A-A674-4247333B9408}"/>
              </a:ext>
            </a:extLst>
          </p:cNvPr>
          <p:cNvSpPr/>
          <p:nvPr/>
        </p:nvSpPr>
        <p:spPr>
          <a:xfrm>
            <a:off x="5712038" y="4251951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BFF2F79E-4A8A-4502-97FB-6A65C9F34CB2}"/>
              </a:ext>
            </a:extLst>
          </p:cNvPr>
          <p:cNvSpPr/>
          <p:nvPr/>
        </p:nvSpPr>
        <p:spPr>
          <a:xfrm>
            <a:off x="2263907" y="5345954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3FA526F-6F97-4810-BF35-3A778EEB96D1}"/>
              </a:ext>
            </a:extLst>
          </p:cNvPr>
          <p:cNvSpPr/>
          <p:nvPr/>
        </p:nvSpPr>
        <p:spPr>
          <a:xfrm>
            <a:off x="5168125" y="5422196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690;p13">
            <a:extLst>
              <a:ext uri="{FF2B5EF4-FFF2-40B4-BE49-F238E27FC236}">
                <a16:creationId xmlns:a16="http://schemas.microsoft.com/office/drawing/2014/main" id="{E7F1612F-D7AC-45B6-8AC7-0951DB7FC04A}"/>
              </a:ext>
            </a:extLst>
          </p:cNvPr>
          <p:cNvSpPr/>
          <p:nvPr/>
        </p:nvSpPr>
        <p:spPr>
          <a:xfrm>
            <a:off x="8896639" y="4251951"/>
            <a:ext cx="253039" cy="173913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19B9CF21-B0DC-42FD-9A36-F2DE6AADD6C3}"/>
              </a:ext>
            </a:extLst>
          </p:cNvPr>
          <p:cNvSpPr/>
          <p:nvPr/>
        </p:nvSpPr>
        <p:spPr>
          <a:xfrm>
            <a:off x="8317357" y="5104803"/>
            <a:ext cx="310718" cy="168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44B7245E-327F-4B5F-86F4-3B4419F30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72" y="1452993"/>
            <a:ext cx="3325922" cy="10457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EB6C0C-6602-4507-8033-B9C26F70D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550" y="1357222"/>
            <a:ext cx="1398585" cy="1313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68D141-B4F7-45E5-8AD0-3012C823F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11" y="1544501"/>
            <a:ext cx="1848145" cy="93896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1116B5-E7C7-4CDF-BCBC-A48611307F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720" y="4638864"/>
            <a:ext cx="1910482" cy="150143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FCA696B-A033-43F6-8113-598D84B6ABAC}"/>
              </a:ext>
            </a:extLst>
          </p:cNvPr>
          <p:cNvCxnSpPr/>
          <p:nvPr/>
        </p:nvCxnSpPr>
        <p:spPr>
          <a:xfrm>
            <a:off x="83696" y="3080551"/>
            <a:ext cx="87480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사각형: 둥근 모서리 41">
            <a:extLst>
              <a:ext uri="{FF2B5EF4-FFF2-40B4-BE49-F238E27FC236}">
                <a16:creationId xmlns:a16="http://schemas.microsoft.com/office/drawing/2014/main" id="{C8FDBD67-B8EC-4AB7-AAF1-44FBBDF0CE82}"/>
              </a:ext>
            </a:extLst>
          </p:cNvPr>
          <p:cNvSpPr/>
          <p:nvPr/>
        </p:nvSpPr>
        <p:spPr>
          <a:xfrm>
            <a:off x="181057" y="728192"/>
            <a:ext cx="253039" cy="1739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1">
            <a:extLst>
              <a:ext uri="{FF2B5EF4-FFF2-40B4-BE49-F238E27FC236}">
                <a16:creationId xmlns:a16="http://schemas.microsoft.com/office/drawing/2014/main" id="{68C1E3A9-2FAA-424F-8C2A-06A8FEDB1B53}"/>
              </a:ext>
            </a:extLst>
          </p:cNvPr>
          <p:cNvSpPr/>
          <p:nvPr/>
        </p:nvSpPr>
        <p:spPr>
          <a:xfrm>
            <a:off x="181057" y="3492338"/>
            <a:ext cx="253039" cy="17391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8D5A265-3E17-492B-B661-DDDD26031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3131" y="4664417"/>
            <a:ext cx="2271562" cy="185548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ED04FED-61E0-46AC-9F96-9BF73F29D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0739" y="4590459"/>
            <a:ext cx="2603777" cy="1976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821081-D08D-416D-BB2C-2D400771D4FD}"/>
              </a:ext>
            </a:extLst>
          </p:cNvPr>
          <p:cNvSpPr txBox="1"/>
          <p:nvPr/>
        </p:nvSpPr>
        <p:spPr>
          <a:xfrm>
            <a:off x="563760" y="717439"/>
            <a:ext cx="307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DATA</a:t>
            </a:r>
            <a:r>
              <a:rPr lang="ko-KR" altLang="en-US" dirty="0"/>
              <a:t> 적재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8855D-0AB9-4E6B-A089-04029E1BE826}"/>
              </a:ext>
            </a:extLst>
          </p:cNvPr>
          <p:cNvSpPr txBox="1"/>
          <p:nvPr/>
        </p:nvSpPr>
        <p:spPr>
          <a:xfrm>
            <a:off x="542710" y="3482053"/>
            <a:ext cx="323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과거 </a:t>
            </a:r>
            <a:r>
              <a:rPr lang="en-US" altLang="ko-KR" dirty="0"/>
              <a:t>DATA</a:t>
            </a:r>
            <a:r>
              <a:rPr lang="ko-KR" altLang="en-US" dirty="0"/>
              <a:t> 적재</a:t>
            </a:r>
          </a:p>
        </p:txBody>
      </p:sp>
    </p:spTree>
    <p:extLst>
      <p:ext uri="{BB962C8B-B14F-4D97-AF65-F5344CB8AC3E}">
        <p14:creationId xmlns:p14="http://schemas.microsoft.com/office/powerpoint/2010/main" val="201153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D86DD3-5B4A-44AB-86E5-6AE72906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5400">
                <a:solidFill>
                  <a:srgbClr val="FFFFFF"/>
                </a:solidFill>
              </a:rPr>
              <a:t>REFERENCE TABLE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EB4B87CE-9C38-4986-A667-568DC3E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90" y="2426818"/>
            <a:ext cx="195717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92585B4-05D5-45D0-8805-5AD9FBC9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53" y="2426817"/>
            <a:ext cx="2392951" cy="3997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B693C-A9D0-4634-A05D-1CFCFC6E283A}"/>
              </a:ext>
            </a:extLst>
          </p:cNvPr>
          <p:cNvSpPr txBox="1"/>
          <p:nvPr/>
        </p:nvSpPr>
        <p:spPr>
          <a:xfrm>
            <a:off x="3583542" y="3349782"/>
            <a:ext cx="195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endParaRPr lang="en-US" altLang="ko-KR" dirty="0"/>
          </a:p>
          <a:p>
            <a:r>
              <a:rPr lang="en-US" altLang="ko-KR" dirty="0"/>
              <a:t>CODE_MASTER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A2D36-0F3C-48AE-80B2-27E02D4B1D2A}"/>
              </a:ext>
            </a:extLst>
          </p:cNvPr>
          <p:cNvSpPr txBox="1"/>
          <p:nvPr/>
        </p:nvSpPr>
        <p:spPr>
          <a:xfrm>
            <a:off x="9385304" y="3429000"/>
            <a:ext cx="1957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D_list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CODE_DMASTER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19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702</Words>
  <Application>Microsoft Office PowerPoint</Application>
  <PresentationFormat>와이드스크린</PresentationFormat>
  <Paragraphs>185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NanumBarunGothic</vt:lpstr>
      <vt:lpstr>NanumSquare</vt:lpstr>
      <vt:lpstr>NanumSquare Light</vt:lpstr>
      <vt:lpstr>맑은 고딕</vt:lpstr>
      <vt:lpstr>Arial</vt:lpstr>
      <vt:lpstr>Calibri</vt:lpstr>
      <vt:lpstr>Office 테마</vt:lpstr>
      <vt:lpstr>전략팀 DB 설계도</vt:lpstr>
      <vt:lpstr>PowerPoint 프레젠테이션</vt:lpstr>
      <vt:lpstr>DB 흐름도</vt:lpstr>
      <vt:lpstr>재무 테이블</vt:lpstr>
      <vt:lpstr>PowerPoint 프레젠테이션</vt:lpstr>
      <vt:lpstr>PowerPoint 프레젠테이션</vt:lpstr>
      <vt:lpstr>시세 테이블</vt:lpstr>
      <vt:lpstr>PowerPoint 프레젠테이션</vt:lpstr>
      <vt:lpstr>REFERENCE TABLE </vt:lpstr>
      <vt:lpstr>PowerPoint 프레젠테이션</vt:lpstr>
      <vt:lpstr>PowerPoint 프레젠테이션</vt:lpstr>
      <vt:lpstr>최종 테이블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전략팀 DB 설계도</dc:title>
  <dc:creator>한 대건</dc:creator>
  <cp:lastModifiedBy>한 대건</cp:lastModifiedBy>
  <cp:revision>4</cp:revision>
  <dcterms:created xsi:type="dcterms:W3CDTF">2020-05-07T07:07:51Z</dcterms:created>
  <dcterms:modified xsi:type="dcterms:W3CDTF">2020-05-07T07:09:27Z</dcterms:modified>
</cp:coreProperties>
</file>