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26"/>
  </p:notesMasterIdLst>
  <p:sldIdLst>
    <p:sldId id="277" r:id="rId4"/>
    <p:sldId id="256" r:id="rId5"/>
    <p:sldId id="257" r:id="rId6"/>
    <p:sldId id="258" r:id="rId7"/>
    <p:sldId id="281" r:id="rId8"/>
    <p:sldId id="260" r:id="rId9"/>
    <p:sldId id="261" r:id="rId10"/>
    <p:sldId id="262" r:id="rId11"/>
    <p:sldId id="284" r:id="rId12"/>
    <p:sldId id="263" r:id="rId13"/>
    <p:sldId id="264" r:id="rId14"/>
    <p:sldId id="265" r:id="rId15"/>
    <p:sldId id="266" r:id="rId16"/>
    <p:sldId id="285" r:id="rId17"/>
    <p:sldId id="267" r:id="rId18"/>
    <p:sldId id="268" r:id="rId19"/>
    <p:sldId id="269" r:id="rId20"/>
    <p:sldId id="283" r:id="rId21"/>
    <p:sldId id="282" r:id="rId22"/>
    <p:sldId id="273" r:id="rId23"/>
    <p:sldId id="274" r:id="rId24"/>
    <p:sldId id="275" r:id="rId25"/>
  </p:sldIdLst>
  <p:sldSz cx="9144000" cy="6858000" type="screen4x3"/>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ny Jamieson" initials="TJ" lastIdx="8" clrIdx="0"/>
  <p:cmAuthor id="1" name="Tarina" initials="T" lastIdx="5" clrIdx="1">
    <p:extLst>
      <p:ext uri="{19B8F6BF-5375-455C-9EA6-DF929625EA0E}">
        <p15:presenceInfo xmlns:p15="http://schemas.microsoft.com/office/powerpoint/2012/main" userId="Tari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72C6"/>
    <a:srgbClr val="008A00"/>
    <a:srgbClr val="00188F"/>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37" autoAdjust="0"/>
    <p:restoredTop sz="85867" autoAdjust="0"/>
  </p:normalViewPr>
  <p:slideViewPr>
    <p:cSldViewPr>
      <p:cViewPr>
        <p:scale>
          <a:sx n="90" d="100"/>
          <a:sy n="90" d="100"/>
        </p:scale>
        <p:origin x="658" y="-91"/>
      </p:cViewPr>
      <p:guideLst>
        <p:guide orient="horz" pos="2160"/>
        <p:guide pos="2880"/>
      </p:guideLst>
    </p:cSldViewPr>
  </p:slideViewPr>
  <p:notesTextViewPr>
    <p:cViewPr>
      <p:scale>
        <a:sx n="100" d="100"/>
        <a:sy n="100" d="100"/>
      </p:scale>
      <p:origin x="0" y="0"/>
    </p:cViewPr>
  </p:notesTextViewPr>
  <p:notesViewPr>
    <p:cSldViewPr>
      <p:cViewPr>
        <p:scale>
          <a:sx n="70" d="100"/>
          <a:sy n="70" d="100"/>
        </p:scale>
        <p:origin x="2971"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8B15CE-72C7-4F52-B44D-DEB2CB65452D}" type="datetimeFigureOut">
              <a:rPr lang="en-US" smtClean="0"/>
              <a:t>5/30/2017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C05FC6-45CD-407B-9538-F397EFA5C0CC}" type="slidenum">
              <a:rPr lang="en-US" smtClean="0"/>
              <a:t>‹#›</a:t>
            </a:fld>
            <a:endParaRPr lang="en-US" dirty="0"/>
          </a:p>
        </p:txBody>
      </p:sp>
    </p:spTree>
    <p:extLst>
      <p:ext uri="{BB962C8B-B14F-4D97-AF65-F5344CB8AC3E}">
        <p14:creationId xmlns:p14="http://schemas.microsoft.com/office/powerpoint/2010/main" val="407516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aka.ms/mocazurepas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www.microsoftazurepass.com/learning"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Segoe" panose="020B0502040504020203" pitchFamily="34" charset="0"/>
                <a:cs typeface="Arial" panose="020B0604020202020204" pitchFamily="34" charset="0"/>
              </a:rPr>
              <a:t/>
            </a:r>
            <a:br>
              <a:rPr lang="en-US" sz="1000" dirty="0" smtClean="0">
                <a:latin typeface="Segoe" panose="020B0502040504020203" pitchFamily="34" charset="0"/>
                <a:cs typeface="Arial" panose="020B0604020202020204" pitchFamily="34" charset="0"/>
              </a:rPr>
            </a:br>
            <a:endParaRPr lang="en-US" sz="1000" dirty="0" smtClean="0">
              <a:latin typeface="Segoe" panose="020B0502040504020203" pitchFamily="34" charset="0"/>
              <a:cs typeface="Arial" panose="020B0604020202020204" pitchFamily="34" charset="0"/>
            </a:endParaRPr>
          </a:p>
          <a:p>
            <a:r>
              <a:rPr lang="en-US" sz="1000" b="1" dirty="0" smtClean="0">
                <a:latin typeface="Segoe" panose="020B0502040504020203" pitchFamily="34" charset="0"/>
                <a:cs typeface="Arial" panose="020B0604020202020204" pitchFamily="34" charset="0"/>
              </a:rPr>
              <a:t>Required Materials</a:t>
            </a:r>
          </a:p>
          <a:p>
            <a:r>
              <a:rPr lang="en-US" sz="1000" dirty="0" smtClean="0">
                <a:latin typeface="Segoe" panose="020B0502040504020203" pitchFamily="34" charset="0"/>
                <a:cs typeface="Arial" panose="020B0604020202020204" pitchFamily="34" charset="0"/>
              </a:rPr>
              <a:t>To teach this course, you need the following materials:</a:t>
            </a:r>
          </a:p>
          <a:p>
            <a:pPr>
              <a:buFontTx/>
              <a:buChar char="•"/>
            </a:pPr>
            <a:r>
              <a:rPr lang="en-US" sz="1000" dirty="0" smtClean="0">
                <a:latin typeface="Segoe" panose="020B0502040504020203" pitchFamily="34" charset="0"/>
                <a:cs typeface="Arial" panose="020B0604020202020204" pitchFamily="34" charset="0"/>
              </a:rPr>
              <a:t> Course Handbook</a:t>
            </a:r>
          </a:p>
          <a:p>
            <a:pPr>
              <a:buFontTx/>
              <a:buChar char="•"/>
            </a:pPr>
            <a:r>
              <a:rPr lang="en-US" sz="1000" dirty="0" smtClean="0">
                <a:latin typeface="Segoe" panose="020B0502040504020203" pitchFamily="34" charset="0"/>
                <a:cs typeface="Arial" panose="020B0604020202020204" pitchFamily="34" charset="0"/>
              </a:rPr>
              <a:t> Trainer materials, including:</a:t>
            </a:r>
          </a:p>
          <a:p>
            <a:pPr marL="400050" lvl="1" indent="-171450">
              <a:buFont typeface="Courier New" panose="02070309020205020404" pitchFamily="49" charset="0"/>
              <a:buChar char="o"/>
            </a:pPr>
            <a:r>
              <a:rPr lang="en-US" sz="1000" dirty="0" smtClean="0">
                <a:latin typeface="Segoe" panose="020B0502040504020203" pitchFamily="34" charset="0"/>
                <a:cs typeface="Arial" panose="020B0604020202020204" pitchFamily="34" charset="0"/>
              </a:rPr>
              <a:t>Trainer Preparation Guide</a:t>
            </a:r>
          </a:p>
          <a:p>
            <a:pPr marL="400050" lvl="1" indent="-171450">
              <a:buFont typeface="Courier New" panose="02070309020205020404" pitchFamily="49" charset="0"/>
              <a:buChar char="o"/>
            </a:pPr>
            <a:r>
              <a:rPr lang="en-US" sz="1000" dirty="0" smtClean="0">
                <a:latin typeface="Segoe" panose="020B0502040504020203" pitchFamily="34" charset="0"/>
                <a:cs typeface="Arial" panose="020B0604020202020204" pitchFamily="34" charset="0"/>
              </a:rPr>
              <a:t>Microsoft PowerPoint files for this course</a:t>
            </a:r>
            <a:endParaRPr lang="en-US" sz="1000" dirty="0" smtClean="0">
              <a:solidFill>
                <a:srgbClr val="7030A0"/>
              </a:solidFill>
              <a:latin typeface="Segoe" panose="020B0502040504020203" pitchFamily="34" charset="0"/>
              <a:cs typeface="Arial" panose="020B0604020202020204" pitchFamily="34" charset="0"/>
            </a:endParaRPr>
          </a:p>
          <a:p>
            <a:pPr marL="400050" lvl="1" indent="-171450">
              <a:buFont typeface="Courier New" panose="02070309020205020404" pitchFamily="49" charset="0"/>
              <a:buChar char="o"/>
            </a:pPr>
            <a:r>
              <a:rPr lang="en-US" sz="1000" dirty="0" smtClean="0">
                <a:latin typeface="Segoe" panose="020B0502040504020203" pitchFamily="34" charset="0"/>
                <a:cs typeface="Arial" panose="020B0604020202020204" pitchFamily="34" charset="0"/>
              </a:rPr>
              <a:t>Microsoft Hyper</a:t>
            </a:r>
            <a:r>
              <a:rPr lang="en-CA" sz="1000" kern="1200" dirty="0" smtClean="0">
                <a:solidFill>
                  <a:schemeClr val="tx1"/>
                </a:solidFill>
                <a:effectLst/>
                <a:latin typeface="Segoe" panose="020B0502040504020203" pitchFamily="34" charset="0"/>
                <a:cs typeface="Arial" panose="020B0604020202020204" pitchFamily="34" charset="0"/>
              </a:rPr>
              <a:t>‑</a:t>
            </a:r>
            <a:r>
              <a:rPr lang="en-US" sz="1000" dirty="0" smtClean="0">
                <a:latin typeface="Segoe" panose="020B0502040504020203" pitchFamily="34" charset="0"/>
                <a:cs typeface="Arial" panose="020B0604020202020204" pitchFamily="34" charset="0"/>
              </a:rPr>
              <a:t>V Classroom Setup Guide</a:t>
            </a:r>
          </a:p>
          <a:p>
            <a:pPr marL="400050" lvl="1" indent="-171450">
              <a:buFont typeface="Courier New" panose="02070309020205020404" pitchFamily="49" charset="0"/>
              <a:buChar char="o"/>
            </a:pPr>
            <a:r>
              <a:rPr lang="en-US" sz="1000" dirty="0" smtClean="0">
                <a:latin typeface="Segoe" panose="020B0502040504020203" pitchFamily="34" charset="0"/>
                <a:cs typeface="Arial" panose="020B0604020202020204" pitchFamily="34" charset="0"/>
              </a:rPr>
              <a:t>Virtual</a:t>
            </a:r>
            <a:r>
              <a:rPr lang="en-US" sz="1000" baseline="0" dirty="0" smtClean="0">
                <a:latin typeface="Segoe" panose="020B0502040504020203" pitchFamily="34" charset="0"/>
                <a:cs typeface="Arial" panose="020B0604020202020204" pitchFamily="34" charset="0"/>
              </a:rPr>
              <a:t> machines (</a:t>
            </a:r>
            <a:r>
              <a:rPr lang="en-US" sz="1000" dirty="0" smtClean="0">
                <a:latin typeface="Segoe" panose="020B0502040504020203" pitchFamily="34" charset="0"/>
                <a:cs typeface="Arial" panose="020B0604020202020204" pitchFamily="34" charset="0"/>
              </a:rPr>
              <a:t>VMs) for the course</a:t>
            </a:r>
          </a:p>
          <a:p>
            <a:pPr marL="400050" lvl="1" indent="-171450">
              <a:buFont typeface="Courier New" panose="02070309020205020404" pitchFamily="49" charset="0"/>
              <a:buChar char="o"/>
            </a:pPr>
            <a:r>
              <a:rPr lang="en-US" sz="1000" dirty="0" smtClean="0">
                <a:latin typeface="Segoe" panose="020B0502040504020203" pitchFamily="34" charset="0"/>
                <a:cs typeface="Arial" panose="020B0604020202020204" pitchFamily="34" charset="0"/>
              </a:rPr>
              <a:t>Latest error logs for the course (if any) </a:t>
            </a:r>
            <a:endParaRPr lang="en-US" sz="1000" dirty="0" smtClean="0">
              <a:solidFill>
                <a:srgbClr val="FF3300"/>
              </a:solidFill>
              <a:latin typeface="Segoe" panose="020B0502040504020203" pitchFamily="34" charset="0"/>
              <a:cs typeface="Arial" panose="020B0604020202020204" pitchFamily="34" charset="0"/>
            </a:endParaRPr>
          </a:p>
          <a:p>
            <a:pPr marL="228600" lvl="1" indent="0">
              <a:buNone/>
            </a:pPr>
            <a:endParaRPr lang="en-US" sz="1000" dirty="0" smtClean="0">
              <a:latin typeface="Segoe" panose="020B0502040504020203" pitchFamily="34" charset="0"/>
              <a:cs typeface="Arial" panose="020B0604020202020204" pitchFamily="34" charset="0"/>
            </a:endParaRPr>
          </a:p>
          <a:p>
            <a:r>
              <a:rPr lang="en-US" sz="1000" b="1" dirty="0" smtClean="0">
                <a:latin typeface="Segoe" panose="020B0502040504020203" pitchFamily="34" charset="0"/>
                <a:cs typeface="Arial" panose="020B0604020202020204" pitchFamily="34" charset="0"/>
              </a:rPr>
              <a:t>Important</a:t>
            </a:r>
            <a:r>
              <a:rPr lang="en-US" sz="1000" b="0" dirty="0" smtClean="0">
                <a:latin typeface="Segoe" panose="020B0502040504020203" pitchFamily="34" charset="0"/>
                <a:cs typeface="Arial" panose="020B0604020202020204" pitchFamily="34" charset="0"/>
              </a:rPr>
              <a:t>:</a:t>
            </a:r>
            <a:r>
              <a:rPr lang="en-US" sz="1000" b="1" dirty="0" smtClean="0">
                <a:latin typeface="Segoe" panose="020B0502040504020203" pitchFamily="34" charset="0"/>
                <a:cs typeface="Arial" panose="020B0604020202020204" pitchFamily="34" charset="0"/>
              </a:rPr>
              <a:t> </a:t>
            </a:r>
            <a:r>
              <a:rPr lang="en-US" sz="1000" dirty="0" smtClean="0">
                <a:latin typeface="Segoe" panose="020B0502040504020203" pitchFamily="34" charset="0"/>
                <a:cs typeface="Arial" panose="020B0604020202020204" pitchFamily="34" charset="0"/>
              </a:rPr>
              <a:t>We recommend that you use Microsoft Office PowerPoint</a:t>
            </a:r>
            <a:r>
              <a:rPr lang="en-CA" sz="1000" kern="1200" dirty="0" smtClean="0">
                <a:solidFill>
                  <a:schemeClr val="tx1"/>
                </a:solidFill>
                <a:effectLst/>
                <a:latin typeface="Segoe" panose="020B0502040504020203" pitchFamily="34" charset="0"/>
                <a:cs typeface="Arial" panose="020B0604020202020204" pitchFamily="34" charset="0"/>
              </a:rPr>
              <a:t> </a:t>
            </a:r>
            <a:r>
              <a:rPr lang="en-US" sz="1000" dirty="0" smtClean="0">
                <a:latin typeface="Segoe" panose="020B0502040504020203" pitchFamily="34" charset="0"/>
                <a:cs typeface="Arial" panose="020B0604020202020204" pitchFamily="34" charset="0"/>
              </a:rPr>
              <a:t>2007 or a newer version to display the course slides. If you use PowerPoint Viewer or an older version of Office PowerPoint, some features of the slides might not display correctly.</a:t>
            </a:r>
          </a:p>
          <a:p>
            <a:endParaRPr lang="en-US" sz="1000" dirty="0" smtClean="0">
              <a:latin typeface="Segoe" panose="020B0502040504020203" pitchFamily="34" charset="0"/>
              <a:cs typeface="Arial" panose="020B0604020202020204" pitchFamily="34" charset="0"/>
            </a:endParaRPr>
          </a:p>
          <a:p>
            <a:r>
              <a:rPr lang="en-US" sz="1000" b="1" dirty="0" smtClean="0">
                <a:latin typeface="Segoe" panose="020B0502040504020203" pitchFamily="34" charset="0"/>
                <a:cs typeface="Arial" panose="020B0604020202020204" pitchFamily="34" charset="0"/>
              </a:rPr>
              <a:t>Preparation Tasks</a:t>
            </a:r>
          </a:p>
          <a:p>
            <a:r>
              <a:rPr lang="en-US" sz="1000" dirty="0" smtClean="0">
                <a:latin typeface="Segoe" panose="020B0502040504020203" pitchFamily="34" charset="0"/>
                <a:cs typeface="Arial" panose="020B0604020202020204" pitchFamily="34" charset="0"/>
              </a:rPr>
              <a:t>To prepare for this course, you must follow and complete the tasks that the Trainer Preparation Guide outlines.</a:t>
            </a:r>
          </a:p>
          <a:p>
            <a:endParaRPr lang="en-US" sz="1000" dirty="0" smtClean="0">
              <a:latin typeface="Segoe" panose="020B0502040504020203" pitchFamily="34" charset="0"/>
              <a:cs typeface="Arial" panose="020B0604020202020204" pitchFamily="34" charset="0"/>
            </a:endParaRPr>
          </a:p>
          <a:p>
            <a:r>
              <a:rPr lang="en-US" sz="1000" b="1" dirty="0" smtClean="0">
                <a:latin typeface="Segoe" panose="020B0502040504020203" pitchFamily="34" charset="0"/>
                <a:cs typeface="Arial" panose="020B0604020202020204" pitchFamily="34" charset="0"/>
              </a:rPr>
              <a:t>Presentation</a:t>
            </a:r>
            <a:r>
              <a:rPr lang="en-US" sz="1000" b="0" dirty="0" smtClean="0">
                <a:latin typeface="Segoe" panose="020B0502040504020203" pitchFamily="34" charset="0"/>
                <a:cs typeface="Arial" panose="020B0604020202020204" pitchFamily="34" charset="0"/>
              </a:rPr>
              <a:t>:</a:t>
            </a:r>
            <a:r>
              <a:rPr lang="en-US" sz="1000" dirty="0" smtClean="0">
                <a:solidFill>
                  <a:srgbClr val="FF0000"/>
                </a:solidFill>
                <a:latin typeface="Segoe" panose="020B0502040504020203" pitchFamily="34" charset="0"/>
                <a:cs typeface="Arial" panose="020B0604020202020204" pitchFamily="34" charset="0"/>
              </a:rPr>
              <a:t> </a:t>
            </a:r>
            <a:r>
              <a:rPr lang="en-US" sz="1000" dirty="0" smtClean="0">
                <a:latin typeface="Segoe" panose="020B0502040504020203" pitchFamily="34" charset="0"/>
                <a:cs typeface="Arial" panose="020B0604020202020204" pitchFamily="34" charset="0"/>
              </a:rPr>
              <a:t>30 minutes</a:t>
            </a:r>
          </a:p>
          <a:p>
            <a:endParaRPr lang="en-US"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1</a:t>
            </a:fld>
            <a:endParaRPr lang="en-US" dirty="0"/>
          </a:p>
        </p:txBody>
      </p:sp>
    </p:spTree>
    <p:extLst>
      <p:ext uri="{BB962C8B-B14F-4D97-AF65-F5344CB8AC3E}">
        <p14:creationId xmlns:p14="http://schemas.microsoft.com/office/powerpoint/2010/main" val="3112420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Segoe" panose="020B0502040504020203" pitchFamily="34" charset="0"/>
                <a:cs typeface="Arial" panose="020B0604020202020204" pitchFamily="34" charset="0"/>
              </a:rPr>
              <a:t>&lt;&lt; </a:t>
            </a:r>
            <a:r>
              <a:rPr lang="en-US" sz="1000" dirty="0">
                <a:latin typeface="Segoe" panose="020B0502040504020203" pitchFamily="34" charset="0"/>
                <a:cs typeface="Arial" panose="020B0604020202020204" pitchFamily="34" charset="0"/>
              </a:rPr>
              <a:t>Use this slide for printed </a:t>
            </a:r>
            <a:r>
              <a:rPr lang="en-US" sz="1000" dirty="0" smtClean="0">
                <a:latin typeface="Segoe" panose="020B0502040504020203" pitchFamily="34" charset="0"/>
                <a:cs typeface="Arial" panose="020B0604020202020204" pitchFamily="34" charset="0"/>
              </a:rPr>
              <a:t>courseware. Use next </a:t>
            </a:r>
            <a:r>
              <a:rPr lang="en-US" sz="1000" dirty="0">
                <a:latin typeface="Segoe" panose="020B0502040504020203" pitchFamily="34" charset="0"/>
                <a:cs typeface="Arial" panose="020B0604020202020204" pitchFamily="34" charset="0"/>
              </a:rPr>
              <a:t>slide for digital courseware. </a:t>
            </a:r>
            <a:r>
              <a:rPr lang="en-US" sz="1000" dirty="0" smtClean="0">
                <a:latin typeface="Segoe" panose="020B0502040504020203" pitchFamily="34" charset="0"/>
                <a:cs typeface="Arial" panose="020B0604020202020204" pitchFamily="34" charset="0"/>
              </a:rPr>
              <a:t>&gt;&gt;</a:t>
            </a:r>
            <a:endParaRPr lang="en-US" sz="1000" dirty="0">
              <a:latin typeface="Segoe" panose="020B0502040504020203" pitchFamily="34" charset="0"/>
              <a:cs typeface="Arial" panose="020B0604020202020204" pitchFamily="34" charset="0"/>
            </a:endParaRPr>
          </a:p>
          <a:p>
            <a:endParaRPr lang="en-CA"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This first release A MOC version </a:t>
            </a:r>
            <a:r>
              <a:rPr lang="en-CA" sz="1000" dirty="0" smtClean="0">
                <a:latin typeface="Segoe" panose="020B0502040504020203" pitchFamily="34" charset="0"/>
                <a:cs typeface="Arial" panose="020B0604020202020204" pitchFamily="34" charset="0"/>
              </a:rPr>
              <a:t>has </a:t>
            </a:r>
            <a:r>
              <a:rPr lang="en-CA" sz="1000" dirty="0">
                <a:latin typeface="Segoe" panose="020B0502040504020203" pitchFamily="34" charset="0"/>
                <a:cs typeface="Arial" panose="020B0604020202020204" pitchFamily="34" charset="0"/>
              </a:rPr>
              <a:t>been developed </a:t>
            </a:r>
            <a:r>
              <a:rPr lang="en-CA" sz="1000" dirty="0" smtClean="0">
                <a:latin typeface="Segoe" panose="020B0502040504020203" pitchFamily="34" charset="0"/>
                <a:cs typeface="Arial" panose="020B0604020202020204" pitchFamily="34" charset="0"/>
              </a:rPr>
              <a:t>on release to manufacturing (RTM) </a:t>
            </a:r>
            <a:r>
              <a:rPr lang="en-CA" sz="1000" dirty="0">
                <a:latin typeface="Segoe" panose="020B0502040504020203" pitchFamily="34" charset="0"/>
                <a:cs typeface="Arial" panose="020B0604020202020204" pitchFamily="34" charset="0"/>
              </a:rPr>
              <a:t>software. Microsoft </a:t>
            </a:r>
            <a:r>
              <a:rPr lang="en-CA" sz="1000" dirty="0" smtClean="0">
                <a:latin typeface="Segoe" panose="020B0502040504020203" pitchFamily="34" charset="0"/>
                <a:cs typeface="Arial" panose="020B0604020202020204" pitchFamily="34" charset="0"/>
              </a:rPr>
              <a:t>will </a:t>
            </a:r>
            <a:r>
              <a:rPr lang="en-CA" sz="1000" dirty="0">
                <a:latin typeface="Segoe" panose="020B0502040504020203" pitchFamily="34" charset="0"/>
                <a:cs typeface="Arial" panose="020B0604020202020204" pitchFamily="34" charset="0"/>
              </a:rPr>
              <a:t>release a B version of this course with enhanced PowerPoint </a:t>
            </a:r>
            <a:r>
              <a:rPr lang="en-CA" sz="1000" dirty="0" smtClean="0">
                <a:latin typeface="Segoe" panose="020B0502040504020203" pitchFamily="34" charset="0"/>
                <a:cs typeface="Arial" panose="020B0604020202020204" pitchFamily="34" charset="0"/>
              </a:rPr>
              <a:t>slides </a:t>
            </a:r>
            <a:r>
              <a:rPr lang="en-CA" sz="1000" dirty="0">
                <a:latin typeface="Segoe" panose="020B0502040504020203" pitchFamily="34" charset="0"/>
                <a:cs typeface="Arial" panose="020B0604020202020204" pitchFamily="34" charset="0"/>
              </a:rPr>
              <a:t>and Course Companion content on </a:t>
            </a:r>
            <a:r>
              <a:rPr lang="en-CA" sz="1000" dirty="0" smtClean="0">
                <a:latin typeface="Segoe" panose="020B0502040504020203" pitchFamily="34" charset="0"/>
                <a:cs typeface="Arial" panose="020B0604020202020204" pitchFamily="34" charset="0"/>
              </a:rPr>
              <a:t>the Microsoft </a:t>
            </a:r>
            <a:r>
              <a:rPr lang="en-CA" sz="1000" dirty="0">
                <a:latin typeface="Segoe" panose="020B0502040504020203" pitchFamily="34" charset="0"/>
                <a:cs typeface="Arial" panose="020B0604020202020204" pitchFamily="34" charset="0"/>
              </a:rPr>
              <a:t>Learning </a:t>
            </a:r>
            <a:r>
              <a:rPr lang="en-CA" sz="1000" dirty="0" smtClean="0">
                <a:latin typeface="Segoe" panose="020B0502040504020203" pitchFamily="34" charset="0"/>
                <a:cs typeface="Arial" panose="020B0604020202020204" pitchFamily="34" charset="0"/>
              </a:rPr>
              <a:t>website</a:t>
            </a:r>
            <a:r>
              <a:rPr lang="en-CA" sz="1000" dirty="0">
                <a:latin typeface="Segoe" panose="020B0502040504020203" pitchFamily="34" charset="0"/>
                <a:cs typeface="Arial" panose="020B0604020202020204" pitchFamily="34" charset="0"/>
              </a:rPr>
              <a:t>.</a:t>
            </a:r>
            <a:endParaRPr lang="en-US" sz="1000" dirty="0">
              <a:latin typeface="Segoe" panose="020B0502040504020203" pitchFamily="34" charset="0"/>
              <a:cs typeface="Arial" panose="020B0604020202020204" pitchFamily="34" charset="0"/>
            </a:endParaRP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Introduce the students to their course materials.</a:t>
            </a:r>
          </a:p>
          <a:p>
            <a:r>
              <a:rPr lang="en-US" sz="1000" dirty="0">
                <a:latin typeface="Segoe" panose="020B0502040504020203" pitchFamily="34" charset="0"/>
                <a:cs typeface="Arial" panose="020B0604020202020204" pitchFamily="34" charset="0"/>
              </a:rPr>
              <a:t>Explain how you intend for students to use the Course Handbook in the class and the Digital Companion Content outside the class:</a:t>
            </a:r>
            <a:endParaRPr lang="en-US" sz="1000" dirty="0">
              <a:solidFill>
                <a:srgbClr val="FF0000"/>
              </a:solidFill>
              <a:latin typeface="Segoe" panose="020B0502040504020203" pitchFamily="34" charset="0"/>
              <a:cs typeface="Arial" panose="020B0604020202020204" pitchFamily="34" charset="0"/>
            </a:endParaRPr>
          </a:p>
          <a:p>
            <a:pPr marL="454153" lvl="1" indent="-227077">
              <a:buFont typeface="Arial" pitchFamily="34" charset="0"/>
              <a:buChar char="•"/>
            </a:pPr>
            <a:r>
              <a:rPr lang="en-US" sz="1000" dirty="0">
                <a:latin typeface="Segoe" panose="020B0502040504020203" pitchFamily="34" charset="0"/>
                <a:cs typeface="Arial" panose="020B0604020202020204" pitchFamily="34" charset="0"/>
              </a:rPr>
              <a:t>Explain that students can refer to the Course Handbook during the lecture because it contains all of the critical technical information that they need in a crisp, tightly-focused format, which is suited for effective in-class learning experience. </a:t>
            </a:r>
          </a:p>
          <a:p>
            <a:pPr marL="454153" lvl="1" indent="-227077">
              <a:buFont typeface="Arial" pitchFamily="34" charset="0"/>
              <a:buChar char="•"/>
            </a:pPr>
            <a:r>
              <a:rPr lang="en-US" sz="1000" dirty="0">
                <a:latin typeface="Segoe" panose="020B0502040504020203" pitchFamily="34" charset="0"/>
                <a:cs typeface="Arial" panose="020B0604020202020204" pitchFamily="34" charset="0"/>
              </a:rPr>
              <a:t>Mention that the Digital Companion Content on the </a:t>
            </a:r>
            <a:r>
              <a:rPr lang="en-US" sz="1000" b="1" dirty="0">
                <a:latin typeface="Segoe" panose="020B0502040504020203" pitchFamily="34" charset="0"/>
                <a:cs typeface="Arial" panose="020B0604020202020204" pitchFamily="34" charset="0"/>
              </a:rPr>
              <a:t>http://www.microsoft.com/learning/companionmoc </a:t>
            </a:r>
            <a:r>
              <a:rPr lang="en-US" sz="1000" dirty="0">
                <a:latin typeface="Segoe" panose="020B0502040504020203" pitchFamily="34" charset="0"/>
                <a:cs typeface="Arial" panose="020B0604020202020204" pitchFamily="34" charset="0"/>
              </a:rPr>
              <a:t>website will be available when the next edition of the course is released. The Digital Companion Content supplements the Course Handbook, and provides an opportunity for extended self-directed learning beyond the classroom. </a:t>
            </a:r>
          </a:p>
        </p:txBody>
      </p:sp>
      <p:sp>
        <p:nvSpPr>
          <p:cNvPr id="4" name="Slide Number Placeholder 3"/>
          <p:cNvSpPr>
            <a:spLocks noGrp="1"/>
          </p:cNvSpPr>
          <p:nvPr>
            <p:ph type="sldNum" sz="quarter" idx="10"/>
          </p:nvPr>
        </p:nvSpPr>
        <p:spPr/>
        <p:txBody>
          <a:bodyPr/>
          <a:lstStyle/>
          <a:p>
            <a:fld id="{E2FF7759-803D-4F76-9AEC-98B2D9A07B0D}" type="slidenum">
              <a:rPr lang="en-US" smtClean="0"/>
              <a:t>10</a:t>
            </a:fld>
            <a:endParaRPr lang="en-US" dirty="0"/>
          </a:p>
        </p:txBody>
      </p:sp>
    </p:spTree>
    <p:extLst>
      <p:ext uri="{BB962C8B-B14F-4D97-AF65-F5344CB8AC3E}">
        <p14:creationId xmlns:p14="http://schemas.microsoft.com/office/powerpoint/2010/main" val="1342058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&lt;&lt;Use this slide for digital </a:t>
            </a:r>
            <a:r>
              <a:rPr lang="en-US" sz="1000" dirty="0" smtClean="0">
                <a:latin typeface="Segoe" panose="020B0502040504020203" pitchFamily="34" charset="0"/>
                <a:cs typeface="Arial" panose="020B0604020202020204" pitchFamily="34" charset="0"/>
              </a:rPr>
              <a:t>courseware. Use previous </a:t>
            </a:r>
            <a:r>
              <a:rPr lang="en-US" sz="1000" dirty="0">
                <a:latin typeface="Segoe" panose="020B0502040504020203" pitchFamily="34" charset="0"/>
                <a:cs typeface="Arial" panose="020B0604020202020204" pitchFamily="34" charset="0"/>
              </a:rPr>
              <a:t>slide for printed courseware.&gt;&gt;</a:t>
            </a:r>
          </a:p>
          <a:p>
            <a:endParaRPr lang="en-US"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This first release A MOC version of this has been developed on </a:t>
            </a:r>
            <a:r>
              <a:rPr lang="en-CA" sz="1000" dirty="0" smtClean="0">
                <a:latin typeface="Segoe" panose="020B0502040504020203" pitchFamily="34" charset="0"/>
                <a:cs typeface="Arial" panose="020B0604020202020204" pitchFamily="34" charset="0"/>
              </a:rPr>
              <a:t>release to manufacturing</a:t>
            </a:r>
            <a:r>
              <a:rPr lang="en-CA" sz="1000" baseline="0" dirty="0" smtClean="0">
                <a:latin typeface="Segoe" panose="020B0502040504020203" pitchFamily="34" charset="0"/>
                <a:cs typeface="Arial" panose="020B0604020202020204" pitchFamily="34" charset="0"/>
              </a:rPr>
              <a:t> (</a:t>
            </a:r>
            <a:r>
              <a:rPr lang="en-CA" sz="1000" dirty="0" smtClean="0">
                <a:latin typeface="Segoe" panose="020B0502040504020203" pitchFamily="34" charset="0"/>
                <a:cs typeface="Arial" panose="020B0604020202020204" pitchFamily="34" charset="0"/>
              </a:rPr>
              <a:t>RTM) </a:t>
            </a:r>
            <a:r>
              <a:rPr lang="en-CA" sz="1000" dirty="0">
                <a:latin typeface="Segoe" panose="020B0502040504020203" pitchFamily="34" charset="0"/>
                <a:cs typeface="Arial" panose="020B0604020202020204" pitchFamily="34" charset="0"/>
              </a:rPr>
              <a:t>software. Microsoft </a:t>
            </a:r>
            <a:r>
              <a:rPr lang="en-CA" sz="1000" dirty="0" smtClean="0">
                <a:latin typeface="Segoe" panose="020B0502040504020203" pitchFamily="34" charset="0"/>
                <a:cs typeface="Arial" panose="020B0604020202020204" pitchFamily="34" charset="0"/>
              </a:rPr>
              <a:t>will release </a:t>
            </a:r>
            <a:r>
              <a:rPr lang="en-CA" sz="1000" dirty="0">
                <a:latin typeface="Segoe" panose="020B0502040504020203" pitchFamily="34" charset="0"/>
                <a:cs typeface="Arial" panose="020B0604020202020204" pitchFamily="34" charset="0"/>
              </a:rPr>
              <a:t>a B version of this course with enhanced PowerPoint slides, and Course Companion content on </a:t>
            </a:r>
            <a:r>
              <a:rPr lang="en-CA" sz="1000" dirty="0" smtClean="0">
                <a:latin typeface="Segoe" panose="020B0502040504020203" pitchFamily="34" charset="0"/>
                <a:cs typeface="Arial" panose="020B0604020202020204" pitchFamily="34" charset="0"/>
              </a:rPr>
              <a:t>the Microsoft </a:t>
            </a:r>
            <a:r>
              <a:rPr lang="en-CA" sz="1000" dirty="0">
                <a:latin typeface="Segoe" panose="020B0502040504020203" pitchFamily="34" charset="0"/>
                <a:cs typeface="Arial" panose="020B0604020202020204" pitchFamily="34" charset="0"/>
              </a:rPr>
              <a:t>Learning </a:t>
            </a:r>
            <a:r>
              <a:rPr lang="en-CA" sz="1000" dirty="0" smtClean="0">
                <a:latin typeface="Segoe" panose="020B0502040504020203" pitchFamily="34" charset="0"/>
                <a:cs typeface="Arial" panose="020B0604020202020204" pitchFamily="34" charset="0"/>
              </a:rPr>
              <a:t>website</a:t>
            </a:r>
            <a:r>
              <a:rPr lang="en-CA" sz="1000" dirty="0">
                <a:latin typeface="Segoe" panose="020B0502040504020203" pitchFamily="34" charset="0"/>
                <a:cs typeface="Arial" panose="020B0604020202020204" pitchFamily="34" charset="0"/>
              </a:rPr>
              <a:t>.</a:t>
            </a:r>
            <a:endParaRPr lang="en-US" sz="1000" dirty="0">
              <a:latin typeface="Segoe" panose="020B0502040504020203" pitchFamily="34" charset="0"/>
              <a:cs typeface="Arial" panose="020B0604020202020204" pitchFamily="34" charset="0"/>
            </a:endParaRP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Introduce the students to their course materials.</a:t>
            </a:r>
            <a:endParaRPr lang="en-IE" sz="1000" dirty="0">
              <a:latin typeface="Segoe" panose="020B0502040504020203" pitchFamily="34" charset="0"/>
              <a:cs typeface="Arial" panose="020B0604020202020204" pitchFamily="34" charset="0"/>
            </a:endParaRPr>
          </a:p>
          <a:p>
            <a:endParaRPr lang="en-IE" sz="1000" dirty="0">
              <a:latin typeface="Segoe" panose="020B0502040504020203" pitchFamily="34" charset="0"/>
              <a:cs typeface="Arial" panose="020B0604020202020204" pitchFamily="34" charset="0"/>
            </a:endParaRPr>
          </a:p>
          <a:p>
            <a:r>
              <a:rPr lang="en-IE" sz="1000" dirty="0">
                <a:latin typeface="Segoe" panose="020B0502040504020203" pitchFamily="34" charset="0"/>
                <a:cs typeface="Arial" panose="020B0604020202020204" pitchFamily="34" charset="0"/>
              </a:rPr>
              <a:t>You should take the opportunity to make sure that all students can </a:t>
            </a:r>
            <a:r>
              <a:rPr lang="en-IE" sz="1000" dirty="0" smtClean="0">
                <a:latin typeface="Segoe" panose="020B0502040504020203" pitchFamily="34" charset="0"/>
                <a:cs typeface="Arial" panose="020B0604020202020204" pitchFamily="34" charset="0"/>
              </a:rPr>
              <a:t>sign in </a:t>
            </a:r>
            <a:r>
              <a:rPr lang="en-IE" sz="1000" dirty="0">
                <a:latin typeface="Segoe" panose="020B0502040504020203" pitchFamily="34" charset="0"/>
                <a:cs typeface="Arial" panose="020B0604020202020204" pitchFamily="34" charset="0"/>
              </a:rPr>
              <a:t>and access their </a:t>
            </a:r>
            <a:r>
              <a:rPr lang="en-IE" sz="1000" dirty="0" smtClean="0">
                <a:latin typeface="Segoe" panose="020B0502040504020203" pitchFamily="34" charset="0"/>
                <a:cs typeface="Arial" panose="020B0604020202020204" pitchFamily="34" charset="0"/>
              </a:rPr>
              <a:t>content. In addition, demonstrate </a:t>
            </a:r>
            <a:r>
              <a:rPr lang="en-IE" sz="1000" dirty="0">
                <a:latin typeface="Segoe" panose="020B0502040504020203" pitchFamily="34" charset="0"/>
                <a:cs typeface="Arial" panose="020B0604020202020204" pitchFamily="34" charset="0"/>
              </a:rPr>
              <a:t>some of the features and functionality. </a:t>
            </a:r>
          </a:p>
          <a:p>
            <a:endParaRPr lang="en-IE" sz="1000" dirty="0">
              <a:latin typeface="Segoe" panose="020B0502040504020203" pitchFamily="34" charset="0"/>
              <a:cs typeface="Arial" panose="020B0604020202020204" pitchFamily="34" charset="0"/>
            </a:endParaRPr>
          </a:p>
          <a:p>
            <a:r>
              <a:rPr lang="en-IE" sz="1000" dirty="0">
                <a:latin typeface="Segoe" panose="020B0502040504020203" pitchFamily="34" charset="0"/>
                <a:cs typeface="Arial" panose="020B0604020202020204" pitchFamily="34" charset="0"/>
              </a:rPr>
              <a:t>You </a:t>
            </a:r>
            <a:r>
              <a:rPr lang="en-IE" sz="1000" dirty="0" smtClean="0">
                <a:latin typeface="Segoe" panose="020B0502040504020203" pitchFamily="34" charset="0"/>
                <a:cs typeface="Arial" panose="020B0604020202020204" pitchFamily="34" charset="0"/>
              </a:rPr>
              <a:t>also can mention </a:t>
            </a:r>
            <a:r>
              <a:rPr lang="en-IE" sz="1000" dirty="0">
                <a:latin typeface="Segoe" panose="020B0502040504020203" pitchFamily="34" charset="0"/>
                <a:cs typeface="Arial" panose="020B0604020202020204" pitchFamily="34" charset="0"/>
              </a:rPr>
              <a:t>that the courseware is updated over time. Their content will also be updated so they always have the latest, most technically up-to-date content, and they will not lose any comments, notes, or highlights they have made.</a:t>
            </a:r>
          </a:p>
          <a:p>
            <a:endParaRPr lang="en-IE" sz="1000" baseline="0" dirty="0" smtClean="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11</a:t>
            </a:fld>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000" baseline="0" dirty="0" smtClean="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12</a:t>
            </a:fld>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000" baseline="0" dirty="0" smtClean="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13</a:t>
            </a:fld>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000" baseline="0" dirty="0" smtClean="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14</a:t>
            </a:fld>
            <a:endParaRPr lang="en-US" dirty="0"/>
          </a:p>
        </p:txBody>
      </p:sp>
    </p:spTree>
    <p:extLst>
      <p:ext uri="{BB962C8B-B14F-4D97-AF65-F5344CB8AC3E}">
        <p14:creationId xmlns:p14="http://schemas.microsoft.com/office/powerpoint/2010/main" val="4025734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Mention to the students that this </a:t>
            </a:r>
            <a:r>
              <a:rPr lang="en-US" sz="1000" dirty="0">
                <a:latin typeface="Segoe" panose="020B0502040504020203" pitchFamily="34" charset="0"/>
                <a:cs typeface="Arial" panose="020B0604020202020204" pitchFamily="34" charset="0"/>
              </a:rPr>
              <a:t>course is not associated with any Microsoft certification path. </a:t>
            </a:r>
          </a:p>
        </p:txBody>
      </p:sp>
      <p:sp>
        <p:nvSpPr>
          <p:cNvPr id="4" name="Slide Number Placeholder 3"/>
          <p:cNvSpPr>
            <a:spLocks noGrp="1"/>
          </p:cNvSpPr>
          <p:nvPr>
            <p:ph type="sldNum" sz="quarter" idx="10"/>
          </p:nvPr>
        </p:nvSpPr>
        <p:spPr/>
        <p:txBody>
          <a:bodyPr/>
          <a:lstStyle/>
          <a:p>
            <a:fld id="{E2FF7759-803D-4F76-9AEC-98B2D9A07B0D}" type="slidenum">
              <a:rPr lang="en-US" smtClean="0"/>
              <a:t>15</a:t>
            </a:fld>
            <a:endParaRPr lang="en-US" dirty="0"/>
          </a:p>
        </p:txBody>
      </p:sp>
    </p:spTree>
    <p:extLst>
      <p:ext uri="{BB962C8B-B14F-4D97-AF65-F5344CB8AC3E}">
        <p14:creationId xmlns:p14="http://schemas.microsoft.com/office/powerpoint/2010/main" val="1601086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Tell students whether the course labs will be run as on</a:t>
            </a:r>
            <a:r>
              <a:rPr lang="en-CA" sz="1000" dirty="0">
                <a:latin typeface="Segoe" panose="020B0502040504020203" pitchFamily="34" charset="0"/>
                <a:cs typeface="Arial" panose="020B0604020202020204" pitchFamily="34" charset="0"/>
              </a:rPr>
              <a:t>‑</a:t>
            </a:r>
            <a:r>
              <a:rPr lang="en-US" sz="1000" dirty="0" smtClean="0">
                <a:latin typeface="Segoe" panose="020B0502040504020203" pitchFamily="34" charset="0"/>
                <a:cs typeface="Arial" panose="020B0604020202020204" pitchFamily="34" charset="0"/>
              </a:rPr>
              <a:t>premises </a:t>
            </a:r>
            <a:r>
              <a:rPr lang="en-US" sz="1000" dirty="0">
                <a:latin typeface="Segoe" panose="020B0502040504020203" pitchFamily="34" charset="0"/>
                <a:cs typeface="Arial" panose="020B0604020202020204" pitchFamily="34" charset="0"/>
              </a:rPr>
              <a:t>local labs, or as Microsoft Labs Online (MLO) hosted labs. </a:t>
            </a:r>
            <a:endParaRPr lang="en-CA" sz="1000" dirty="0">
              <a:latin typeface="Segoe" panose="020B0502040504020203" pitchFamily="34" charset="0"/>
              <a:cs typeface="Arial" panose="020B0604020202020204" pitchFamily="34" charset="0"/>
            </a:endParaRP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On</a:t>
            </a:r>
            <a:r>
              <a:rPr lang="en-CA" sz="1000" dirty="0">
                <a:latin typeface="Segoe" panose="020B0502040504020203" pitchFamily="34" charset="0"/>
                <a:cs typeface="Arial" panose="020B0604020202020204" pitchFamily="34" charset="0"/>
              </a:rPr>
              <a:t>‑</a:t>
            </a:r>
            <a:r>
              <a:rPr lang="en-US" sz="1000" dirty="0">
                <a:latin typeface="Segoe" panose="020B0502040504020203" pitchFamily="34" charset="0"/>
                <a:cs typeface="Arial" panose="020B0604020202020204" pitchFamily="34" charset="0"/>
              </a:rPr>
              <a:t>premises labs are run on the local host machines in Hyper</a:t>
            </a:r>
            <a:r>
              <a:rPr lang="en-CA" sz="1000" dirty="0">
                <a:latin typeface="Segoe" panose="020B0502040504020203" pitchFamily="34" charset="0"/>
                <a:cs typeface="Arial" panose="020B0604020202020204" pitchFamily="34" charset="0"/>
              </a:rPr>
              <a:t>‑</a:t>
            </a:r>
            <a:r>
              <a:rPr lang="en-US" sz="1000" dirty="0">
                <a:latin typeface="Segoe" panose="020B0502040504020203" pitchFamily="34" charset="0"/>
                <a:cs typeface="Arial" panose="020B0604020202020204" pitchFamily="34" charset="0"/>
              </a:rPr>
              <a:t>V.</a:t>
            </a:r>
            <a:endParaRPr lang="en-CA" sz="1000" dirty="0">
              <a:latin typeface="Segoe" panose="020B0502040504020203" pitchFamily="34" charset="0"/>
              <a:cs typeface="Arial" panose="020B0604020202020204" pitchFamily="34" charset="0"/>
            </a:endParaRP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MLO labs are accessed on the local host machines via a web browser, </a:t>
            </a:r>
            <a:r>
              <a:rPr lang="en-US" sz="1000" dirty="0" smtClean="0">
                <a:latin typeface="Segoe" panose="020B0502040504020203" pitchFamily="34" charset="0"/>
                <a:cs typeface="Arial" panose="020B0604020202020204" pitchFamily="34" charset="0"/>
              </a:rPr>
              <a:t>similar to </a:t>
            </a:r>
            <a:r>
              <a:rPr lang="en-US" sz="1000" dirty="0">
                <a:latin typeface="Segoe" panose="020B0502040504020203" pitchFamily="34" charset="0"/>
                <a:cs typeface="Arial" panose="020B0604020202020204" pitchFamily="34" charset="0"/>
              </a:rPr>
              <a:t>the VMs that are running on a hosted platform and accessed via a browser.</a:t>
            </a:r>
          </a:p>
          <a:p>
            <a:endParaRPr lang="en-US"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16</a:t>
            </a:fld>
            <a:endParaRPr lang="en-US" dirty="0"/>
          </a:p>
        </p:txBody>
      </p:sp>
    </p:spTree>
    <p:extLst>
      <p:ext uri="{BB962C8B-B14F-4D97-AF65-F5344CB8AC3E}">
        <p14:creationId xmlns:p14="http://schemas.microsoft.com/office/powerpoint/2010/main" val="2636870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0">
              <a:buFont typeface="Arial" panose="020B0604020202020204" pitchFamily="34" charset="0"/>
              <a:buNone/>
            </a:pPr>
            <a:endParaRPr lang="en-CA" sz="1000" dirty="0" smtClean="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17</a:t>
            </a:fld>
            <a:endParaRPr lang="en-US" dirty="0"/>
          </a:p>
        </p:txBody>
      </p:sp>
    </p:spTree>
    <p:extLst>
      <p:ext uri="{BB962C8B-B14F-4D97-AF65-F5344CB8AC3E}">
        <p14:creationId xmlns:p14="http://schemas.microsoft.com/office/powerpoint/2010/main" val="2559361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effectLst/>
                <a:latin typeface="Segoe" panose="020B0502040504020203" pitchFamily="34" charset="0"/>
                <a:ea typeface="+mn-ea"/>
                <a:cs typeface="+mn-cs"/>
              </a:rPr>
              <a:t>You should request</a:t>
            </a:r>
            <a:r>
              <a:rPr lang="en-US" sz="1000" kern="1200" baseline="0" dirty="0" smtClean="0">
                <a:solidFill>
                  <a:schemeClr val="tx1"/>
                </a:solidFill>
                <a:effectLst/>
                <a:latin typeface="Segoe" panose="020B0502040504020203" pitchFamily="34" charset="0"/>
                <a:ea typeface="+mn-ea"/>
                <a:cs typeface="+mn-cs"/>
              </a:rPr>
              <a:t> the </a:t>
            </a:r>
            <a:r>
              <a:rPr lang="en-US" sz="1000" kern="1200" dirty="0" smtClean="0">
                <a:solidFill>
                  <a:schemeClr val="tx1"/>
                </a:solidFill>
                <a:effectLst/>
                <a:latin typeface="Segoe" panose="020B0502040504020203" pitchFamily="34" charset="0"/>
                <a:ea typeface="+mn-ea"/>
                <a:cs typeface="+mn-cs"/>
              </a:rPr>
              <a:t>Microsoft Learning Azure Passes at least two weeks before the class begins. </a:t>
            </a:r>
            <a:r>
              <a:rPr lang="en-IE" sz="1000" kern="1200" dirty="0" smtClean="0">
                <a:solidFill>
                  <a:schemeClr val="tx1"/>
                </a:solidFill>
                <a:effectLst/>
                <a:latin typeface="Segoe" panose="020B0502040504020203" pitchFamily="34" charset="0"/>
                <a:ea typeface="+mn-ea"/>
                <a:cs typeface="+mn-cs"/>
              </a:rPr>
              <a:t>Details of how to acquire Microsoft Learning Azure passes for your class are available </a:t>
            </a:r>
            <a:r>
              <a:rPr lang="en-IE" sz="1000" u="none" kern="1200" baseline="0" dirty="0" smtClean="0">
                <a:solidFill>
                  <a:schemeClr val="tx1"/>
                </a:solidFill>
                <a:effectLst/>
                <a:latin typeface="Segoe"/>
                <a:ea typeface="+mn-ea"/>
                <a:cs typeface="+mn-cs"/>
              </a:rPr>
              <a:t>at </a:t>
            </a:r>
            <a:r>
              <a:rPr lang="en-IE" sz="1200" u="sng" kern="1200" dirty="0" smtClean="0">
                <a:solidFill>
                  <a:schemeClr val="tx1"/>
                </a:solidFill>
                <a:effectLst/>
                <a:latin typeface="+mn-lt"/>
                <a:ea typeface="+mn-ea"/>
                <a:cs typeface="+mn-cs"/>
                <a:hlinkClick r:id="rId3"/>
              </a:rPr>
              <a:t>http://aka.ms/mocazurepass</a:t>
            </a:r>
            <a:r>
              <a:rPr lang="en-IE" sz="1000" u="none" strike="noStrike" kern="1200" dirty="0" smtClean="0">
                <a:solidFill>
                  <a:schemeClr val="tx1"/>
                </a:solidFill>
                <a:effectLst/>
                <a:latin typeface="Segoe" panose="020B0502040504020203" pitchFamily="34" charset="0"/>
                <a:ea typeface="+mn-ea"/>
                <a:cs typeface="+mn-cs"/>
              </a:rPr>
              <a:t>.</a:t>
            </a:r>
            <a:r>
              <a:rPr lang="en-IE" sz="1000" kern="1200" dirty="0" smtClean="0">
                <a:solidFill>
                  <a:schemeClr val="tx1"/>
                </a:solidFill>
                <a:effectLst/>
                <a:latin typeface="Segoe" panose="020B0502040504020203" pitchFamily="34" charset="0"/>
                <a:ea typeface="+mn-ea"/>
                <a:cs typeface="+mn-cs"/>
              </a:rPr>
              <a:t> </a:t>
            </a:r>
          </a:p>
          <a:p>
            <a:endParaRPr lang="en-IE" sz="1000" baseline="0" dirty="0" smtClean="0">
              <a:latin typeface="Segoe" panose="020B0502040504020203"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IE" sz="1000" baseline="0" dirty="0" smtClean="0">
                <a:latin typeface="Segoe" panose="020B0502040504020203" pitchFamily="34" charset="0"/>
              </a:rPr>
              <a:t>All students should have already received an Azure passcode, and activated their </a:t>
            </a:r>
            <a:r>
              <a:rPr lang="en-GB" sz="1000" baseline="0" dirty="0" smtClean="0">
                <a:latin typeface="Segoe" panose="020B0502040504020203" pitchFamily="34" charset="0"/>
              </a:rPr>
              <a:t>Microsoft Learning Azure Passes </a:t>
            </a:r>
            <a:r>
              <a:rPr lang="en-IE" sz="1000" baseline="0" dirty="0" smtClean="0">
                <a:latin typeface="Segoe" panose="020B0502040504020203" pitchFamily="34" charset="0"/>
              </a:rPr>
              <a:t>prior to the start of class. </a:t>
            </a:r>
            <a:r>
              <a:rPr lang="en-GB" sz="1000" baseline="0" dirty="0" smtClean="0">
                <a:latin typeface="Segoe" panose="020B0502040504020203" pitchFamily="34" charset="0"/>
              </a:rPr>
              <a:t>If students have not activated their Microsoft Learning Azure Pass ahead of class, have them do so now by following the steps outlined </a:t>
            </a:r>
            <a:r>
              <a:rPr lang="en-IE" sz="1000" baseline="0" dirty="0" smtClean="0">
                <a:latin typeface="Segoe" panose="020B0502040504020203" pitchFamily="34" charset="0"/>
              </a:rPr>
              <a:t>at </a:t>
            </a:r>
            <a:r>
              <a:rPr lang="en-US" sz="1000" dirty="0" smtClean="0">
                <a:latin typeface="Segoe" panose="020B0502040504020203" pitchFamily="34" charset="0"/>
                <a:hlinkClick r:id="rId4"/>
              </a:rPr>
              <a:t>http://www.microsoftazurepass.com/learning</a:t>
            </a:r>
            <a:r>
              <a:rPr lang="en-US" sz="1000" dirty="0" smtClean="0">
                <a:latin typeface="Segoe" panose="020B0502040504020203" pitchFamily="34" charset="0"/>
              </a:rPr>
              <a:t>. </a:t>
            </a:r>
          </a:p>
          <a:p>
            <a:endParaRPr lang="en-IE" sz="1000" baseline="0" dirty="0" smtClean="0">
              <a:latin typeface="Segoe" panose="020B05020405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effectLst/>
                <a:latin typeface="Segoe" panose="020B0502040504020203" pitchFamily="34" charset="0"/>
                <a:ea typeface="+mn-ea"/>
                <a:cs typeface="+mn-cs"/>
              </a:rPr>
              <a:t>The use of the publicly available trial subscriptions or other types of passes, such as MSDN, is possible with the course labs. However the labs have not been tested with every available pass type, so variations in functionality, while unlikely, are possible due to potential Azure subscription limitations.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dirty="0" smtClean="0">
              <a:solidFill>
                <a:schemeClr val="tx1"/>
              </a:solidFill>
              <a:effectLst/>
              <a:latin typeface="Segoe" panose="020B0502040504020203"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effectLst/>
                <a:latin typeface="Segoe" panose="020B0502040504020203" pitchFamily="34" charset="0"/>
                <a:ea typeface="+mn-ea"/>
                <a:cs typeface="+mn-cs"/>
              </a:rPr>
              <a:t>Be sure to</a:t>
            </a:r>
            <a:r>
              <a:rPr lang="en-US" sz="1000" kern="1200" baseline="0" dirty="0" smtClean="0">
                <a:solidFill>
                  <a:schemeClr val="tx1"/>
                </a:solidFill>
                <a:effectLst/>
                <a:latin typeface="Segoe" panose="020B0502040504020203" pitchFamily="34" charset="0"/>
                <a:ea typeface="+mn-ea"/>
                <a:cs typeface="+mn-cs"/>
              </a:rPr>
              <a:t> point out to students that t</a:t>
            </a:r>
            <a:r>
              <a:rPr lang="en-US" sz="1000" kern="1200" dirty="0" smtClean="0">
                <a:solidFill>
                  <a:schemeClr val="tx1"/>
                </a:solidFill>
                <a:effectLst/>
                <a:latin typeface="Segoe" panose="020B0502040504020203" pitchFamily="34" charset="0"/>
                <a:ea typeface="+mn-ea"/>
                <a:cs typeface="+mn-cs"/>
              </a:rPr>
              <a:t>he scripts used in the labs will also delete any existing services or components present in Microsoft Azure under the subscription that you use. As such, the use of the Microsoft Learning Azure Pass will provide a level of standardization in addition to helping prevent any inadvertent removal or interference with existing Microsoft Azure infrastructure. </a:t>
            </a:r>
            <a:endParaRPr lang="en-IE" sz="1000" kern="1200" dirty="0" smtClean="0">
              <a:solidFill>
                <a:schemeClr val="tx1"/>
              </a:solidFill>
              <a:effectLst/>
              <a:latin typeface="Segoe" panose="020B0502040504020203" pitchFamily="34" charset="0"/>
              <a:ea typeface="+mn-ea"/>
              <a:cs typeface="+mn-cs"/>
            </a:endParaRPr>
          </a:p>
          <a:p>
            <a:endParaRPr lang="en-IE" sz="1000" baseline="0" dirty="0" smtClean="0">
              <a:latin typeface="Segoe" panose="020B0502040504020203" pitchFamily="34" charset="0"/>
            </a:endParaRPr>
          </a:p>
          <a:p>
            <a:r>
              <a:rPr lang="en-IE" sz="1000" baseline="0" dirty="0" smtClean="0">
                <a:latin typeface="Segoe" panose="020B0502040504020203" pitchFamily="34" charset="0"/>
              </a:rPr>
              <a:t>Best Practice details are included to remind students to manage their pass dollar usage so it does not run out prior to them completing the labs. The intention is not to be restrictive on students use of Microsoft Azure, so you should encourage exploring and using elements within Microsoft Azure; however, they do need to be conscious that the pass does not expire prior to the course completion or they may not be able to complete the labs.</a:t>
            </a:r>
          </a:p>
          <a:p>
            <a:endParaRPr lang="en-IE" sz="1000" baseline="0" dirty="0" smtClean="0">
              <a:latin typeface="Segoe" panose="020B0502040504020203" pitchFamily="34" charset="0"/>
            </a:endParaRPr>
          </a:p>
          <a:p>
            <a:endParaRPr lang="en-IE" baseline="0" dirty="0" smtClean="0"/>
          </a:p>
        </p:txBody>
      </p:sp>
      <p:sp>
        <p:nvSpPr>
          <p:cNvPr id="4" name="Slide Number Placeholder 3"/>
          <p:cNvSpPr>
            <a:spLocks noGrp="1"/>
          </p:cNvSpPr>
          <p:nvPr>
            <p:ph type="sldNum" sz="quarter" idx="10"/>
          </p:nvPr>
        </p:nvSpPr>
        <p:spPr/>
        <p:txBody>
          <a:bodyPr/>
          <a:lstStyle/>
          <a:p>
            <a:fld id="{E2FF7759-803D-4F76-9AEC-98B2D9A07B0D}"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679224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latin typeface="Segoe" panose="020B0502040504020203" pitchFamily="34" charset="0"/>
              </a:rPr>
              <a:t>You</a:t>
            </a:r>
            <a:r>
              <a:rPr lang="en-GB" baseline="0" dirty="0" smtClean="0">
                <a:latin typeface="Segoe" panose="020B0502040504020203" pitchFamily="34" charset="0"/>
              </a:rPr>
              <a:t> may need to tweak the wording on the slide to suit your particular course, for example: Office 365, or Azure.</a:t>
            </a:r>
            <a:endParaRPr lang="en-GB"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19</a:t>
            </a:fld>
            <a:endParaRPr lang="en-US" dirty="0"/>
          </a:p>
        </p:txBody>
      </p:sp>
    </p:spTree>
    <p:extLst>
      <p:ext uri="{BB962C8B-B14F-4D97-AF65-F5344CB8AC3E}">
        <p14:creationId xmlns:p14="http://schemas.microsoft.com/office/powerpoint/2010/main" val="2844101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2</a:t>
            </a:fld>
            <a:endParaRPr lang="en-US" dirty="0"/>
          </a:p>
        </p:txBody>
      </p:sp>
    </p:spTree>
    <p:extLst>
      <p:ext uri="{BB962C8B-B14F-4D97-AF65-F5344CB8AC3E}">
        <p14:creationId xmlns:p14="http://schemas.microsoft.com/office/powerpoint/2010/main" val="4250731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Segoe" panose="020B0502040504020203" pitchFamily="34" charset="0"/>
                <a:cs typeface="Arial" panose="020B0604020202020204" pitchFamily="34" charset="0"/>
              </a:rPr>
              <a:t>&lt;&lt; </a:t>
            </a:r>
            <a:r>
              <a:rPr lang="en-US" sz="1000" dirty="0">
                <a:latin typeface="Segoe" panose="020B0502040504020203" pitchFamily="34" charset="0"/>
                <a:cs typeface="Arial" panose="020B0604020202020204" pitchFamily="34" charset="0"/>
              </a:rPr>
              <a:t>Use this slide for </a:t>
            </a:r>
            <a:r>
              <a:rPr lang="en-US" sz="1000" dirty="0" smtClean="0">
                <a:latin typeface="Segoe" panose="020B0502040504020203" pitchFamily="34" charset="0"/>
                <a:cs typeface="Arial" panose="020B0604020202020204" pitchFamily="34" charset="0"/>
              </a:rPr>
              <a:t>MLO. Use next </a:t>
            </a:r>
            <a:r>
              <a:rPr lang="en-US" sz="1000" dirty="0">
                <a:latin typeface="Segoe" panose="020B0502040504020203" pitchFamily="34" charset="0"/>
                <a:cs typeface="Arial" panose="020B0604020202020204" pitchFamily="34" charset="0"/>
              </a:rPr>
              <a:t>slide for </a:t>
            </a:r>
            <a:r>
              <a:rPr lang="en-US" sz="1000" dirty="0" smtClean="0">
                <a:latin typeface="Segoe" panose="020B0502040504020203" pitchFamily="34" charset="0"/>
                <a:cs typeface="Arial" panose="020B0604020202020204" pitchFamily="34" charset="0"/>
              </a:rPr>
              <a:t>on-premises </a:t>
            </a:r>
            <a:r>
              <a:rPr lang="en-US" sz="1000" dirty="0">
                <a:latin typeface="Segoe" panose="020B0502040504020203" pitchFamily="34" charset="0"/>
                <a:cs typeface="Arial" panose="020B0604020202020204" pitchFamily="34" charset="0"/>
              </a:rPr>
              <a:t>local labs. </a:t>
            </a:r>
            <a:r>
              <a:rPr lang="en-US" sz="1000" dirty="0" smtClean="0">
                <a:latin typeface="Segoe" panose="020B0502040504020203" pitchFamily="34" charset="0"/>
                <a:cs typeface="Arial" panose="020B0604020202020204" pitchFamily="34" charset="0"/>
              </a:rPr>
              <a:t>&gt;&gt;</a:t>
            </a:r>
            <a:endParaRPr lang="en-CA" sz="1000" dirty="0">
              <a:latin typeface="Segoe" panose="020B0502040504020203" pitchFamily="34" charset="0"/>
              <a:cs typeface="Arial" panose="020B0604020202020204" pitchFamily="34" charset="0"/>
            </a:endParaRPr>
          </a:p>
          <a:p>
            <a:r>
              <a:rPr lang="en-IE" sz="1000" dirty="0" smtClean="0">
                <a:latin typeface="Segoe" panose="020B0502040504020203" pitchFamily="34" charset="0"/>
                <a:cs typeface="Arial" panose="020B0604020202020204" pitchFamily="34" charset="0"/>
              </a:rPr>
              <a:t>&lt;&lt; </a:t>
            </a:r>
            <a:r>
              <a:rPr lang="en-IE" sz="1000" dirty="0">
                <a:latin typeface="Segoe" panose="020B0502040504020203" pitchFamily="34" charset="0"/>
                <a:cs typeface="Arial" panose="020B0604020202020204" pitchFamily="34" charset="0"/>
              </a:rPr>
              <a:t>Delete the slide that you are not using</a:t>
            </a:r>
            <a:r>
              <a:rPr lang="en-IE" sz="1000" dirty="0" smtClean="0">
                <a:latin typeface="Segoe" panose="020B0502040504020203" pitchFamily="34" charset="0"/>
                <a:cs typeface="Arial" panose="020B0604020202020204" pitchFamily="34" charset="0"/>
              </a:rPr>
              <a:t>.&gt;&gt;</a:t>
            </a:r>
            <a:endParaRPr lang="en-US" sz="1000" dirty="0">
              <a:latin typeface="Segoe" panose="020B0502040504020203" pitchFamily="34" charset="0"/>
              <a:cs typeface="Arial" panose="020B0604020202020204" pitchFamily="34" charset="0"/>
            </a:endParaRPr>
          </a:p>
          <a:p>
            <a:pPr>
              <a:defRPr/>
            </a:pPr>
            <a:endParaRPr lang="en-US" sz="1000" dirty="0">
              <a:latin typeface="Segoe" panose="020B0502040504020203" pitchFamily="34" charset="0"/>
              <a:cs typeface="Arial" panose="020B0604020202020204" pitchFamily="34" charset="0"/>
            </a:endParaRPr>
          </a:p>
          <a:p>
            <a:pPr>
              <a:defRPr/>
            </a:pPr>
            <a:r>
              <a:rPr lang="en-US" sz="1000" dirty="0">
                <a:latin typeface="Segoe" panose="020B0502040504020203" pitchFamily="34" charset="0"/>
                <a:cs typeface="Arial" panose="020B0604020202020204" pitchFamily="34" charset="0"/>
              </a:rPr>
              <a:t>You should take this opportunity to show students the lab environment. </a:t>
            </a:r>
          </a:p>
          <a:p>
            <a:pPr>
              <a:defRPr/>
            </a:pPr>
            <a:endParaRPr lang="en-US" sz="1000" dirty="0">
              <a:latin typeface="Segoe" panose="020B0502040504020203" pitchFamily="34" charset="0"/>
              <a:cs typeface="Arial" panose="020B0604020202020204" pitchFamily="34" charset="0"/>
            </a:endParaRPr>
          </a:p>
          <a:p>
            <a:pPr>
              <a:defRPr/>
            </a:pPr>
            <a:r>
              <a:rPr lang="en-US" sz="1000" dirty="0">
                <a:latin typeface="Segoe" panose="020B0502040504020203" pitchFamily="34" charset="0"/>
                <a:cs typeface="Arial" panose="020B0604020202020204" pitchFamily="34" charset="0"/>
              </a:rPr>
              <a:t>Take a </a:t>
            </a:r>
            <a:r>
              <a:rPr lang="en-US" sz="1000" dirty="0" smtClean="0">
                <a:latin typeface="Segoe" panose="020B0502040504020203" pitchFamily="34" charset="0"/>
                <a:cs typeface="Arial" panose="020B0604020202020204" pitchFamily="34" charset="0"/>
              </a:rPr>
              <a:t>moment to sign </a:t>
            </a:r>
            <a:r>
              <a:rPr lang="en-US" sz="1000" dirty="0">
                <a:latin typeface="Segoe" panose="020B0502040504020203" pitchFamily="34" charset="0"/>
                <a:cs typeface="Arial" panose="020B0604020202020204" pitchFamily="34" charset="0"/>
              </a:rPr>
              <a:t>in and describe the </a:t>
            </a:r>
            <a:r>
              <a:rPr lang="en-US" sz="1000" dirty="0" smtClean="0">
                <a:latin typeface="Segoe" panose="020B0502040504020203" pitchFamily="34" charset="0"/>
                <a:cs typeface="Arial" panose="020B0604020202020204" pitchFamily="34" charset="0"/>
              </a:rPr>
              <a:t>lab environment </a:t>
            </a:r>
            <a:r>
              <a:rPr lang="en-US" sz="1000" dirty="0">
                <a:latin typeface="Segoe" panose="020B0502040504020203" pitchFamily="34" charset="0"/>
                <a:cs typeface="Arial" panose="020B0604020202020204" pitchFamily="34" charset="0"/>
              </a:rPr>
              <a:t>to the students. Be sure to point out the online Lab Notes document, which contains details of any changes to the lab steps. </a:t>
            </a:r>
          </a:p>
          <a:p>
            <a:pPr>
              <a:defRPr/>
            </a:pPr>
            <a:endParaRPr lang="en-US" sz="1000" dirty="0">
              <a:latin typeface="Segoe" panose="020B0502040504020203" pitchFamily="34" charset="0"/>
              <a:cs typeface="Arial" panose="020B0604020202020204" pitchFamily="34" charset="0"/>
            </a:endParaRPr>
          </a:p>
          <a:p>
            <a:pPr>
              <a:defRPr/>
            </a:pPr>
            <a:r>
              <a:rPr lang="en-US" sz="1000" dirty="0" smtClean="0">
                <a:latin typeface="Segoe" panose="020B0502040504020203" pitchFamily="34" charset="0"/>
                <a:cs typeface="Arial" panose="020B0604020202020204" pitchFamily="34" charset="0"/>
              </a:rPr>
              <a:t>In addition, </a:t>
            </a:r>
            <a:r>
              <a:rPr lang="en-US" sz="1000" dirty="0">
                <a:latin typeface="Segoe" panose="020B0502040504020203" pitchFamily="34" charset="0"/>
                <a:cs typeface="Arial" panose="020B0604020202020204" pitchFamily="34" charset="0"/>
              </a:rPr>
              <a:t>there is an optional Navigation in the Windows Server</a:t>
            </a:r>
            <a:r>
              <a:rPr lang="en-CA" sz="1000" dirty="0">
                <a:latin typeface="Segoe" panose="020B0502040504020203" pitchFamily="34" charset="0"/>
                <a:cs typeface="Arial" panose="020B0604020202020204" pitchFamily="34" charset="0"/>
              </a:rPr>
              <a:t> </a:t>
            </a:r>
            <a:r>
              <a:rPr lang="en-US" sz="1000" dirty="0">
                <a:latin typeface="Segoe" panose="020B0502040504020203" pitchFamily="34" charset="0"/>
                <a:cs typeface="Arial" panose="020B0604020202020204" pitchFamily="34" charset="0"/>
              </a:rPr>
              <a:t>2012 demonstration (on the last slide), which is relevant if you are using MLO.</a:t>
            </a:r>
          </a:p>
          <a:p>
            <a:endParaRPr lang="en-US"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20</a:t>
            </a:fld>
            <a:endParaRPr lang="en-US" dirty="0"/>
          </a:p>
        </p:txBody>
      </p:sp>
    </p:spTree>
    <p:extLst>
      <p:ext uri="{BB962C8B-B14F-4D97-AF65-F5344CB8AC3E}">
        <p14:creationId xmlns:p14="http://schemas.microsoft.com/office/powerpoint/2010/main" val="2562725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Segoe" panose="020B0502040504020203" pitchFamily="34" charset="0"/>
                <a:cs typeface="Arial" panose="020B0604020202020204" pitchFamily="34" charset="0"/>
              </a:rPr>
              <a:t>&lt;&lt; </a:t>
            </a:r>
            <a:r>
              <a:rPr lang="en-US" sz="1000" dirty="0">
                <a:latin typeface="Segoe" panose="020B0502040504020203" pitchFamily="34" charset="0"/>
                <a:cs typeface="Arial" panose="020B0604020202020204" pitchFamily="34" charset="0"/>
              </a:rPr>
              <a:t>Use this slide for </a:t>
            </a:r>
            <a:r>
              <a:rPr lang="en-US" sz="1000" dirty="0" smtClean="0">
                <a:latin typeface="Segoe" panose="020B0502040504020203" pitchFamily="34" charset="0"/>
                <a:cs typeface="Arial" panose="020B0604020202020204" pitchFamily="34" charset="0"/>
              </a:rPr>
              <a:t>on-premises </a:t>
            </a:r>
            <a:r>
              <a:rPr lang="en-US" sz="1000" dirty="0">
                <a:latin typeface="Segoe" panose="020B0502040504020203" pitchFamily="34" charset="0"/>
                <a:cs typeface="Arial" panose="020B0604020202020204" pitchFamily="34" charset="0"/>
              </a:rPr>
              <a:t>local </a:t>
            </a:r>
            <a:r>
              <a:rPr lang="en-US" sz="1000" dirty="0" smtClean="0">
                <a:latin typeface="Segoe" panose="020B0502040504020203" pitchFamily="34" charset="0"/>
                <a:cs typeface="Arial" panose="020B0604020202020204" pitchFamily="34" charset="0"/>
              </a:rPr>
              <a:t>labs. Use previous </a:t>
            </a:r>
            <a:r>
              <a:rPr lang="en-US" sz="1000" dirty="0">
                <a:latin typeface="Segoe" panose="020B0502040504020203" pitchFamily="34" charset="0"/>
                <a:cs typeface="Arial" panose="020B0604020202020204" pitchFamily="34" charset="0"/>
              </a:rPr>
              <a:t>slide for MLO</a:t>
            </a:r>
            <a:r>
              <a:rPr lang="en-US" sz="1000" dirty="0" smtClean="0">
                <a:latin typeface="Segoe" panose="020B0502040504020203" pitchFamily="34" charset="0"/>
                <a:cs typeface="Arial" panose="020B0604020202020204" pitchFamily="34" charset="0"/>
              </a:rPr>
              <a:t>.&gt;&gt;</a:t>
            </a:r>
            <a:endParaRPr lang="en-CA" sz="1000" dirty="0">
              <a:latin typeface="Segoe" panose="020B0502040504020203" pitchFamily="34" charset="0"/>
              <a:cs typeface="Arial" panose="020B0604020202020204" pitchFamily="34" charset="0"/>
            </a:endParaRPr>
          </a:p>
          <a:p>
            <a:r>
              <a:rPr lang="en-IE" sz="1000" dirty="0" smtClean="0">
                <a:latin typeface="Segoe" panose="020B0502040504020203" pitchFamily="34" charset="0"/>
                <a:cs typeface="Arial" panose="020B0604020202020204" pitchFamily="34" charset="0"/>
              </a:rPr>
              <a:t>&lt;&lt; </a:t>
            </a:r>
            <a:r>
              <a:rPr lang="en-IE" sz="1000" dirty="0">
                <a:latin typeface="Segoe" panose="020B0502040504020203" pitchFamily="34" charset="0"/>
                <a:cs typeface="Arial" panose="020B0604020202020204" pitchFamily="34" charset="0"/>
              </a:rPr>
              <a:t>Delete the slide that you are not using</a:t>
            </a:r>
            <a:r>
              <a:rPr lang="en-IE" sz="1000" dirty="0" smtClean="0">
                <a:latin typeface="Segoe" panose="020B0502040504020203" pitchFamily="34" charset="0"/>
                <a:cs typeface="Arial" panose="020B0604020202020204" pitchFamily="34" charset="0"/>
              </a:rPr>
              <a:t>.&gt;&gt;</a:t>
            </a:r>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21</a:t>
            </a:fld>
            <a:endParaRPr lang="en-US" dirty="0"/>
          </a:p>
        </p:txBody>
      </p:sp>
    </p:spTree>
    <p:extLst>
      <p:ext uri="{BB962C8B-B14F-4D97-AF65-F5344CB8AC3E}">
        <p14:creationId xmlns:p14="http://schemas.microsoft.com/office/powerpoint/2010/main" val="2636870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E2FF7759-803D-4F76-9AEC-98B2D9A07B0D}" type="slidenum">
              <a:rPr lang="en-US" smtClean="0"/>
              <a:t>22</a:t>
            </a:fld>
            <a:endParaRPr lang="en-US" dirty="0"/>
          </a:p>
        </p:txBody>
      </p:sp>
      <p:sp>
        <p:nvSpPr>
          <p:cNvPr id="5" name="Notes Placeholder 2"/>
          <p:cNvSpPr>
            <a:spLocks noGrp="1"/>
          </p:cNvSpPr>
          <p:nvPr>
            <p:ph type="body" idx="1"/>
          </p:nvPr>
        </p:nvSpPr>
        <p:spPr>
          <a:xfrm>
            <a:off x="757021" y="4430538"/>
            <a:ext cx="5486400" cy="4314586"/>
          </a:xfrm>
        </p:spPr>
        <p:txBody>
          <a:bodyPr/>
          <a:lstStyle/>
          <a:p>
            <a:r>
              <a:rPr lang="en-US" sz="1000" dirty="0">
                <a:latin typeface="Segoe" panose="020B0502040504020203" pitchFamily="34" charset="0"/>
                <a:cs typeface="Arial" panose="020B0604020202020204" pitchFamily="34" charset="0"/>
              </a:rPr>
              <a:t>As part of the classroom setup, you should configure Hyper-V </a:t>
            </a:r>
            <a:r>
              <a:rPr lang="en-US" sz="1000" dirty="0" smtClean="0">
                <a:latin typeface="Segoe" panose="020B0502040504020203" pitchFamily="34" charset="0"/>
                <a:cs typeface="Arial" panose="020B0604020202020204" pitchFamily="34" charset="0"/>
              </a:rPr>
              <a:t>use pass-through </a:t>
            </a:r>
            <a:r>
              <a:rPr lang="en-US" sz="1000" dirty="0">
                <a:latin typeface="Segoe" panose="020B0502040504020203" pitchFamily="34" charset="0"/>
                <a:cs typeface="Arial" panose="020B0604020202020204" pitchFamily="34" charset="0"/>
              </a:rPr>
              <a:t>Windows key combinations. This makes it much easier to move around the user interface in Windows Server 2012. </a:t>
            </a:r>
            <a:endParaRPr lang="en-US" sz="1000" dirty="0" smtClean="0">
              <a:latin typeface="Segoe" panose="020B0502040504020203" pitchFamily="34" charset="0"/>
              <a:cs typeface="Arial" panose="020B0604020202020204" pitchFamily="34" charset="0"/>
            </a:endParaRPr>
          </a:p>
          <a:p>
            <a:endParaRPr lang="en-US" sz="1000" dirty="0" smtClean="0">
              <a:latin typeface="Segoe" panose="020B0502040504020203" pitchFamily="34" charset="0"/>
              <a:cs typeface="Arial" panose="020B0604020202020204" pitchFamily="34" charset="0"/>
            </a:endParaRPr>
          </a:p>
          <a:p>
            <a:r>
              <a:rPr lang="en-US" sz="1000" dirty="0" smtClean="0">
                <a:latin typeface="Segoe" panose="020B0502040504020203" pitchFamily="34" charset="0"/>
                <a:cs typeface="Arial" panose="020B0604020202020204" pitchFamily="34" charset="0"/>
              </a:rPr>
              <a:t>Verify with students that </a:t>
            </a:r>
            <a:r>
              <a:rPr lang="en-US" sz="1000" dirty="0">
                <a:latin typeface="Segoe" panose="020B0502040504020203" pitchFamily="34" charset="0"/>
                <a:cs typeface="Arial" panose="020B0604020202020204" pitchFamily="34" charset="0"/>
              </a:rPr>
              <a:t>this setting is configured </a:t>
            </a:r>
            <a:r>
              <a:rPr lang="en-US" sz="1000" dirty="0" smtClean="0">
                <a:latin typeface="Segoe" panose="020B0502040504020203" pitchFamily="34" charset="0"/>
                <a:cs typeface="Arial" panose="020B0604020202020204" pitchFamily="34" charset="0"/>
              </a:rPr>
              <a:t>on </a:t>
            </a:r>
            <a:r>
              <a:rPr lang="en-US" sz="1000" dirty="0">
                <a:latin typeface="Segoe" panose="020B0502040504020203" pitchFamily="34" charset="0"/>
                <a:cs typeface="Arial" panose="020B0604020202020204" pitchFamily="34" charset="0"/>
              </a:rPr>
              <a:t>their computers by </a:t>
            </a:r>
            <a:r>
              <a:rPr lang="en-US" sz="1000" dirty="0" smtClean="0">
                <a:latin typeface="Segoe" panose="020B0502040504020203" pitchFamily="34" charset="0"/>
                <a:cs typeface="Arial" panose="020B0604020202020204" pitchFamily="34" charset="0"/>
              </a:rPr>
              <a:t>completing the following steps</a:t>
            </a:r>
            <a:r>
              <a:rPr lang="en-US" sz="1000" dirty="0">
                <a:latin typeface="Segoe" panose="020B0502040504020203" pitchFamily="34" charset="0"/>
                <a:cs typeface="Arial" panose="020B0604020202020204" pitchFamily="34" charset="0"/>
              </a:rPr>
              <a:t>:</a:t>
            </a:r>
          </a:p>
          <a:p>
            <a:pPr marL="223966" indent="-223966">
              <a:buFont typeface="+mj-lt"/>
              <a:buAutoNum type="arabicPeriod"/>
            </a:pPr>
            <a:r>
              <a:rPr lang="en-US" sz="1000" dirty="0">
                <a:latin typeface="Segoe" panose="020B0502040504020203" pitchFamily="34" charset="0"/>
                <a:cs typeface="Arial" panose="020B0604020202020204" pitchFamily="34" charset="0"/>
              </a:rPr>
              <a:t>On the host computer, open Hyper-V Manager.</a:t>
            </a:r>
          </a:p>
          <a:p>
            <a:pPr marL="223966" indent="-223966">
              <a:buFont typeface="+mj-lt"/>
              <a:buAutoNum type="arabicPeriod"/>
            </a:pPr>
            <a:r>
              <a:rPr lang="en-US" sz="1000" dirty="0">
                <a:latin typeface="Segoe" panose="020B0502040504020203" pitchFamily="34" charset="0"/>
                <a:cs typeface="Arial" panose="020B0604020202020204" pitchFamily="34" charset="0"/>
              </a:rPr>
              <a:t>Right-click the host computer in Hyper-V </a:t>
            </a:r>
            <a:r>
              <a:rPr lang="en-US" sz="1000" dirty="0" smtClean="0">
                <a:latin typeface="Segoe" panose="020B0502040504020203" pitchFamily="34" charset="0"/>
                <a:cs typeface="Arial" panose="020B0604020202020204" pitchFamily="34" charset="0"/>
              </a:rPr>
              <a:t>Manager, </a:t>
            </a:r>
            <a:r>
              <a:rPr lang="en-US" sz="1000" dirty="0">
                <a:latin typeface="Segoe" panose="020B0502040504020203" pitchFamily="34" charset="0"/>
                <a:cs typeface="Arial" panose="020B0604020202020204" pitchFamily="34" charset="0"/>
              </a:rPr>
              <a:t>and then click </a:t>
            </a:r>
            <a:r>
              <a:rPr lang="en-US" sz="1000" b="1" dirty="0">
                <a:latin typeface="Segoe" panose="020B0502040504020203" pitchFamily="34" charset="0"/>
                <a:cs typeface="Arial" panose="020B0604020202020204" pitchFamily="34" charset="0"/>
              </a:rPr>
              <a:t>Hyper-V Settings</a:t>
            </a:r>
            <a:r>
              <a:rPr lang="en-US" sz="1000" dirty="0">
                <a:latin typeface="Segoe" panose="020B0502040504020203" pitchFamily="34" charset="0"/>
                <a:cs typeface="Arial" panose="020B0604020202020204" pitchFamily="34" charset="0"/>
              </a:rPr>
              <a:t>.</a:t>
            </a:r>
          </a:p>
          <a:p>
            <a:pPr marL="223966" indent="-223966">
              <a:buFont typeface="+mj-lt"/>
              <a:buAutoNum type="arabicPeriod"/>
            </a:pPr>
            <a:r>
              <a:rPr lang="en-US" sz="1000" dirty="0">
                <a:latin typeface="Segoe" panose="020B0502040504020203" pitchFamily="34" charset="0"/>
                <a:cs typeface="Arial" panose="020B0604020202020204" pitchFamily="34" charset="0"/>
              </a:rPr>
              <a:t>Under </a:t>
            </a:r>
            <a:r>
              <a:rPr lang="en-US" sz="1000" b="0" dirty="0">
                <a:latin typeface="Segoe" panose="020B0502040504020203" pitchFamily="34" charset="0"/>
                <a:cs typeface="Arial" panose="020B0604020202020204" pitchFamily="34" charset="0"/>
              </a:rPr>
              <a:t>User</a:t>
            </a:r>
            <a:r>
              <a:rPr lang="en-US" sz="1000" dirty="0">
                <a:latin typeface="Segoe" panose="020B0502040504020203" pitchFamily="34" charset="0"/>
                <a:cs typeface="Arial" panose="020B0604020202020204" pitchFamily="34" charset="0"/>
              </a:rPr>
              <a:t>, click </a:t>
            </a:r>
            <a:r>
              <a:rPr lang="en-US" sz="1000" b="1" dirty="0">
                <a:latin typeface="Segoe" panose="020B0502040504020203" pitchFamily="34" charset="0"/>
                <a:cs typeface="Arial" panose="020B0604020202020204" pitchFamily="34" charset="0"/>
              </a:rPr>
              <a:t>Keyboard</a:t>
            </a:r>
            <a:r>
              <a:rPr lang="en-US" sz="1000" b="0" dirty="0">
                <a:latin typeface="Segoe" panose="020B0502040504020203" pitchFamily="34" charset="0"/>
                <a:cs typeface="Arial" panose="020B0604020202020204" pitchFamily="34" charset="0"/>
              </a:rPr>
              <a:t>,</a:t>
            </a:r>
            <a:r>
              <a:rPr lang="en-US" sz="1000" dirty="0">
                <a:latin typeface="Segoe" panose="020B0502040504020203" pitchFamily="34" charset="0"/>
                <a:cs typeface="Arial" panose="020B0604020202020204" pitchFamily="34" charset="0"/>
              </a:rPr>
              <a:t> click </a:t>
            </a:r>
            <a:r>
              <a:rPr lang="en-US" sz="1000" b="1" dirty="0">
                <a:latin typeface="Segoe" panose="020B0502040504020203" pitchFamily="34" charset="0"/>
                <a:cs typeface="Arial" panose="020B0604020202020204" pitchFamily="34" charset="0"/>
              </a:rPr>
              <a:t>Use on the virtual computer</a:t>
            </a:r>
            <a:r>
              <a:rPr lang="en-US" sz="1000" dirty="0">
                <a:latin typeface="Segoe" panose="020B0502040504020203" pitchFamily="34" charset="0"/>
                <a:cs typeface="Arial" panose="020B0604020202020204" pitchFamily="34" charset="0"/>
              </a:rPr>
              <a:t>, and then click </a:t>
            </a:r>
            <a:r>
              <a:rPr lang="en-US" sz="1000" b="1" dirty="0">
                <a:latin typeface="Segoe" panose="020B0502040504020203" pitchFamily="34" charset="0"/>
                <a:cs typeface="Arial" panose="020B0604020202020204" pitchFamily="34" charset="0"/>
              </a:rPr>
              <a:t>OK</a:t>
            </a:r>
            <a:r>
              <a:rPr lang="en-US" sz="1000" dirty="0">
                <a:latin typeface="Segoe" panose="020B0502040504020203" pitchFamily="34" charset="0"/>
                <a:cs typeface="Arial" panose="020B0604020202020204" pitchFamily="34" charset="0"/>
              </a:rPr>
              <a:t>.</a:t>
            </a:r>
          </a:p>
          <a:p>
            <a:pPr marL="223966" indent="-223966">
              <a:buFont typeface="+mj-lt"/>
              <a:buAutoNum type="arabicPeriod"/>
            </a:pPr>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Open a VM and demonstrate the following:</a:t>
            </a:r>
          </a:p>
          <a:p>
            <a:pPr marL="167975" indent="-167975">
              <a:buFont typeface="Arial" pitchFamily="34" charset="0"/>
              <a:buChar char="•"/>
            </a:pPr>
            <a:r>
              <a:rPr lang="en-US" sz="1000" dirty="0">
                <a:latin typeface="Segoe" panose="020B0502040504020203" pitchFamily="34" charset="0"/>
                <a:cs typeface="Arial" panose="020B0604020202020204" pitchFamily="34" charset="0"/>
              </a:rPr>
              <a:t>How to sign in</a:t>
            </a:r>
          </a:p>
          <a:p>
            <a:pPr marL="167975" indent="-167975">
              <a:buFont typeface="Arial" pitchFamily="34" charset="0"/>
              <a:buChar char="•"/>
            </a:pPr>
            <a:r>
              <a:rPr lang="en-US" sz="1000" dirty="0" smtClean="0">
                <a:latin typeface="Segoe" panose="020B0502040504020203" pitchFamily="34" charset="0"/>
                <a:cs typeface="Arial" panose="020B0604020202020204" pitchFamily="34" charset="0"/>
              </a:rPr>
              <a:t>The</a:t>
            </a:r>
            <a:r>
              <a:rPr lang="en-US" sz="1000" baseline="0" dirty="0" smtClean="0">
                <a:latin typeface="Segoe" panose="020B0502040504020203" pitchFamily="34" charset="0"/>
                <a:cs typeface="Arial" panose="020B0604020202020204" pitchFamily="34" charset="0"/>
              </a:rPr>
              <a:t> location of </a:t>
            </a:r>
            <a:r>
              <a:rPr lang="en-US" sz="1000" dirty="0" smtClean="0">
                <a:latin typeface="Segoe" panose="020B0502040504020203" pitchFamily="34" charset="0"/>
                <a:cs typeface="Arial" panose="020B0604020202020204" pitchFamily="34" charset="0"/>
              </a:rPr>
              <a:t>Administrative Tools, which </a:t>
            </a:r>
            <a:r>
              <a:rPr lang="en-US" sz="1000" dirty="0">
                <a:latin typeface="Segoe" panose="020B0502040504020203" pitchFamily="34" charset="0"/>
                <a:cs typeface="Arial" panose="020B0604020202020204" pitchFamily="34" charset="0"/>
              </a:rPr>
              <a:t>are now in the Tools menu of Server Manager</a:t>
            </a:r>
          </a:p>
          <a:p>
            <a:pPr marL="168226" indent="-168226">
              <a:buFont typeface="Arial" pitchFamily="34" charset="0"/>
              <a:buChar char="•"/>
            </a:pPr>
            <a:r>
              <a:rPr lang="en-US" sz="1000" dirty="0" smtClean="0">
                <a:latin typeface="Segoe" panose="020B0502040504020203" pitchFamily="34" charset="0"/>
                <a:cs typeface="Arial" panose="020B0604020202020204" pitchFamily="34" charset="0"/>
              </a:rPr>
              <a:t>How</a:t>
            </a:r>
            <a:r>
              <a:rPr lang="en-US" sz="1000" baseline="0" dirty="0" smtClean="0">
                <a:latin typeface="Segoe" panose="020B0502040504020203" pitchFamily="34" charset="0"/>
                <a:cs typeface="Arial" panose="020B0604020202020204" pitchFamily="34" charset="0"/>
              </a:rPr>
              <a:t> to g</a:t>
            </a:r>
            <a:r>
              <a:rPr lang="en-US" sz="1000" dirty="0" smtClean="0">
                <a:latin typeface="Segoe" panose="020B0502040504020203" pitchFamily="34" charset="0"/>
                <a:cs typeface="Arial" panose="020B0604020202020204" pitchFamily="34" charset="0"/>
              </a:rPr>
              <a:t>et </a:t>
            </a:r>
            <a:r>
              <a:rPr lang="en-US" sz="1000" dirty="0">
                <a:latin typeface="Segoe" panose="020B0502040504020203" pitchFamily="34" charset="0"/>
                <a:cs typeface="Arial" panose="020B0604020202020204" pitchFamily="34" charset="0"/>
              </a:rPr>
              <a:t>to </a:t>
            </a:r>
            <a:r>
              <a:rPr lang="en-CA" sz="1000" dirty="0">
                <a:latin typeface="Segoe" panose="020B0502040504020203" pitchFamily="34" charset="0"/>
                <a:cs typeface="Arial" panose="020B0604020202020204" pitchFamily="34" charset="0"/>
              </a:rPr>
              <a:t>the Start screen, Settings, and </a:t>
            </a:r>
            <a:r>
              <a:rPr lang="en-CA" sz="1000" dirty="0" smtClean="0">
                <a:latin typeface="Segoe" panose="020B0502040504020203" pitchFamily="34" charset="0"/>
                <a:cs typeface="Arial" panose="020B0604020202020204" pitchFamily="34" charset="0"/>
              </a:rPr>
              <a:t>Search:</a:t>
            </a:r>
            <a:endParaRPr lang="en-US" sz="1000" dirty="0">
              <a:latin typeface="Segoe" panose="020B0502040504020203" pitchFamily="34" charset="0"/>
              <a:cs typeface="Arial" panose="020B0604020202020204" pitchFamily="34" charset="0"/>
            </a:endParaRPr>
          </a:p>
          <a:p>
            <a:pPr marL="352703" lvl="1" indent="-168226">
              <a:spcBef>
                <a:spcPts val="294"/>
              </a:spcBef>
              <a:buFont typeface="Courier New" panose="02070309020205020404" pitchFamily="49" charset="0"/>
              <a:buChar char="o"/>
            </a:pPr>
            <a:r>
              <a:rPr lang="en-CA" sz="1000" dirty="0">
                <a:latin typeface="Segoe" panose="020B0502040504020203" pitchFamily="34" charset="0"/>
                <a:cs typeface="Arial" panose="020B0604020202020204" pitchFamily="34" charset="0"/>
              </a:rPr>
              <a:t>To get to the Start screen, in the lower-left corner of the screen, click the </a:t>
            </a:r>
            <a:r>
              <a:rPr lang="en-CA" sz="1000" b="1" dirty="0">
                <a:latin typeface="Segoe" panose="020B0502040504020203" pitchFamily="34" charset="0"/>
                <a:cs typeface="Arial" panose="020B0604020202020204" pitchFamily="34" charset="0"/>
              </a:rPr>
              <a:t>Start</a:t>
            </a:r>
            <a:r>
              <a:rPr lang="en-CA" sz="1000" dirty="0">
                <a:latin typeface="Segoe" panose="020B0502040504020203" pitchFamily="34" charset="0"/>
                <a:cs typeface="Arial" panose="020B0604020202020204" pitchFamily="34" charset="0"/>
              </a:rPr>
              <a:t> button. You</a:t>
            </a:r>
            <a:r>
              <a:rPr lang="en-US" sz="1000" dirty="0">
                <a:latin typeface="Segoe" panose="020B0502040504020203" pitchFamily="34" charset="0"/>
                <a:cs typeface="Arial" panose="020B0604020202020204" pitchFamily="34" charset="0"/>
              </a:rPr>
              <a:t> can start typing on this screen to start searching.</a:t>
            </a:r>
          </a:p>
          <a:p>
            <a:pPr marL="352703" lvl="1" indent="-168226">
              <a:spcBef>
                <a:spcPts val="294"/>
              </a:spcBef>
              <a:buFont typeface="Courier New" panose="02070309020205020404" pitchFamily="49" charset="0"/>
              <a:buChar char="o"/>
            </a:pPr>
            <a:r>
              <a:rPr lang="en-US" sz="1000" dirty="0">
                <a:latin typeface="Segoe" panose="020B0502040504020203" pitchFamily="34" charset="0"/>
                <a:cs typeface="Arial" panose="020B0604020202020204" pitchFamily="34" charset="0"/>
              </a:rPr>
              <a:t>Right-clicking the lower-left corner also provides a context menu to help with some navigation tasks, such as Shutdown, </a:t>
            </a:r>
            <a:r>
              <a:rPr lang="en-US" sz="1000" dirty="0" smtClean="0">
                <a:latin typeface="Segoe" panose="020B0502040504020203" pitchFamily="34" charset="0"/>
                <a:cs typeface="Arial" panose="020B0604020202020204" pitchFamily="34" charset="0"/>
              </a:rPr>
              <a:t>Restart, and accessing </a:t>
            </a:r>
            <a:r>
              <a:rPr lang="en-US" sz="1000" dirty="0">
                <a:latin typeface="Segoe" panose="020B0502040504020203" pitchFamily="34" charset="0"/>
                <a:cs typeface="Arial" panose="020B0604020202020204" pitchFamily="34" charset="0"/>
              </a:rPr>
              <a:t>Control </a:t>
            </a:r>
            <a:r>
              <a:rPr lang="en-US" sz="1000" dirty="0" smtClean="0">
                <a:latin typeface="Segoe" panose="020B0502040504020203" pitchFamily="34" charset="0"/>
                <a:cs typeface="Arial" panose="020B0604020202020204" pitchFamily="34" charset="0"/>
              </a:rPr>
              <a:t>Panel.</a:t>
            </a:r>
            <a:endParaRPr lang="en-US" sz="1000" dirty="0">
              <a:latin typeface="Segoe" panose="020B0502040504020203" pitchFamily="34" charset="0"/>
              <a:cs typeface="Arial" panose="020B0604020202020204" pitchFamily="34" charset="0"/>
            </a:endParaRPr>
          </a:p>
          <a:p>
            <a:pPr marL="352703" lvl="1" indent="-168226">
              <a:spcBef>
                <a:spcPts val="294"/>
              </a:spcBef>
              <a:buFont typeface="Courier New" panose="02070309020205020404" pitchFamily="49" charset="0"/>
              <a:buChar char="o"/>
            </a:pPr>
            <a:r>
              <a:rPr lang="en-CA" sz="1000" dirty="0">
                <a:latin typeface="Segoe" panose="020B0502040504020203" pitchFamily="34" charset="0"/>
                <a:cs typeface="Arial" panose="020B0604020202020204" pitchFamily="34" charset="0"/>
              </a:rPr>
              <a:t>To get to Settings, point your mouse to the lower‑right corner of the screen, and click the </a:t>
            </a:r>
            <a:r>
              <a:rPr lang="en-CA" sz="1000" b="1" dirty="0">
                <a:latin typeface="Segoe" panose="020B0502040504020203" pitchFamily="34" charset="0"/>
                <a:cs typeface="Arial" panose="020B0604020202020204" pitchFamily="34" charset="0"/>
              </a:rPr>
              <a:t>Settings</a:t>
            </a:r>
            <a:r>
              <a:rPr lang="en-CA" sz="1000" dirty="0">
                <a:latin typeface="Segoe" panose="020B0502040504020203" pitchFamily="34" charset="0"/>
                <a:cs typeface="Arial" panose="020B0604020202020204" pitchFamily="34" charset="0"/>
              </a:rPr>
              <a:t> charm when it appears. </a:t>
            </a:r>
            <a:r>
              <a:rPr lang="en-US" sz="1000" dirty="0">
                <a:latin typeface="Segoe" panose="020B0502040504020203" pitchFamily="34" charset="0"/>
                <a:cs typeface="Arial" panose="020B0604020202020204" pitchFamily="34" charset="0"/>
              </a:rPr>
              <a:t>Settings include Control Panel and Power.</a:t>
            </a:r>
          </a:p>
          <a:p>
            <a:pPr marL="352703" lvl="1" indent="-168226">
              <a:spcBef>
                <a:spcPts val="294"/>
              </a:spcBef>
              <a:buFont typeface="Courier New" panose="02070309020205020404" pitchFamily="49" charset="0"/>
              <a:buChar char="o"/>
            </a:pPr>
            <a:r>
              <a:rPr lang="en-CA" sz="1000" dirty="0">
                <a:latin typeface="Segoe" panose="020B0502040504020203" pitchFamily="34" charset="0"/>
                <a:cs typeface="Arial" panose="020B0604020202020204" pitchFamily="34" charset="0"/>
              </a:rPr>
              <a:t>To get to Search, point your mouse to the lower‑right corner of the screen, and click the </a:t>
            </a:r>
            <a:r>
              <a:rPr lang="en-CA" sz="1000" b="1" dirty="0">
                <a:latin typeface="Segoe" panose="020B0502040504020203" pitchFamily="34" charset="0"/>
                <a:cs typeface="Arial" panose="020B0604020202020204" pitchFamily="34" charset="0"/>
              </a:rPr>
              <a:t>Search</a:t>
            </a:r>
            <a:r>
              <a:rPr lang="en-CA" sz="1000" dirty="0">
                <a:latin typeface="Segoe" panose="020B0502040504020203" pitchFamily="34" charset="0"/>
                <a:cs typeface="Arial" panose="020B0604020202020204" pitchFamily="34" charset="0"/>
              </a:rPr>
              <a:t> charm when it appears. </a:t>
            </a:r>
            <a:r>
              <a:rPr lang="en-US" sz="1000" dirty="0">
                <a:latin typeface="Segoe" panose="020B0502040504020203" pitchFamily="34" charset="0"/>
                <a:cs typeface="Arial" panose="020B0604020202020204" pitchFamily="34" charset="0"/>
              </a:rPr>
              <a:t>Search results are filtered by Apps, Settings, and Files.</a:t>
            </a:r>
          </a:p>
          <a:p>
            <a:pPr marL="168226" indent="-168226">
              <a:buFont typeface="Arial" pitchFamily="34" charset="0"/>
              <a:buChar char="•"/>
            </a:pPr>
            <a:r>
              <a:rPr lang="en-US" sz="1000" dirty="0">
                <a:latin typeface="Segoe" panose="020B0502040504020203" pitchFamily="34" charset="0"/>
                <a:cs typeface="Arial" panose="020B0604020202020204" pitchFamily="34" charset="0"/>
              </a:rPr>
              <a:t>Shortcut keys:</a:t>
            </a:r>
          </a:p>
          <a:p>
            <a:pPr marL="352703" lvl="1" indent="-168226">
              <a:buFont typeface="Courier New" panose="02070309020205020404" pitchFamily="49" charset="0"/>
              <a:buChar char="o"/>
            </a:pPr>
            <a:r>
              <a:rPr lang="en-CA" sz="1000" dirty="0">
                <a:latin typeface="Segoe" panose="020B0502040504020203" pitchFamily="34" charset="0"/>
                <a:cs typeface="Arial" panose="020B0604020202020204" pitchFamily="34" charset="0"/>
              </a:rPr>
              <a:t>Windows logo key: Opens the Start </a:t>
            </a:r>
            <a:r>
              <a:rPr lang="en-CA" sz="1000" dirty="0" smtClean="0">
                <a:latin typeface="Segoe" panose="020B0502040504020203" pitchFamily="34" charset="0"/>
                <a:cs typeface="Arial" panose="020B0604020202020204" pitchFamily="34" charset="0"/>
              </a:rPr>
              <a:t>screen</a:t>
            </a:r>
            <a:endParaRPr lang="en-US" sz="1000" dirty="0">
              <a:latin typeface="Segoe" panose="020B0502040504020203" pitchFamily="34" charset="0"/>
              <a:cs typeface="Arial" panose="020B0604020202020204" pitchFamily="34" charset="0"/>
            </a:endParaRPr>
          </a:p>
          <a:p>
            <a:pPr marL="352703" lvl="1" indent="-168226">
              <a:buFont typeface="Courier New" panose="02070309020205020404" pitchFamily="49" charset="0"/>
              <a:buChar char="o"/>
            </a:pPr>
            <a:r>
              <a:rPr lang="en-CA" sz="1000" dirty="0">
                <a:latin typeface="Segoe" panose="020B0502040504020203" pitchFamily="34" charset="0"/>
                <a:cs typeface="Arial" panose="020B0604020202020204" pitchFamily="34" charset="0"/>
              </a:rPr>
              <a:t>Windows logo key +I: Opens the Settings </a:t>
            </a:r>
            <a:r>
              <a:rPr lang="en-CA" sz="1000" dirty="0" smtClean="0">
                <a:latin typeface="Segoe" panose="020B0502040504020203" pitchFamily="34" charset="0"/>
                <a:cs typeface="Arial" panose="020B0604020202020204" pitchFamily="34" charset="0"/>
              </a:rPr>
              <a:t>charm</a:t>
            </a:r>
            <a:endParaRPr lang="en-US" sz="1000" dirty="0">
              <a:latin typeface="Segoe" panose="020B0502040504020203" pitchFamily="34" charset="0"/>
              <a:cs typeface="Arial" panose="020B0604020202020204" pitchFamily="34" charset="0"/>
            </a:endParaRPr>
          </a:p>
          <a:p>
            <a:pPr marL="352703" lvl="1" indent="-168226">
              <a:buFont typeface="Courier New" panose="02070309020205020404" pitchFamily="49" charset="0"/>
              <a:buChar char="o"/>
            </a:pPr>
            <a:r>
              <a:rPr lang="en-US" sz="1000" dirty="0">
                <a:latin typeface="Segoe" panose="020B0502040504020203" pitchFamily="34" charset="0"/>
                <a:cs typeface="Arial" panose="020B0604020202020204" pitchFamily="34" charset="0"/>
              </a:rPr>
              <a:t>Windows </a:t>
            </a:r>
            <a:r>
              <a:rPr lang="en-CA" sz="1000" dirty="0">
                <a:latin typeface="Segoe" panose="020B0502040504020203" pitchFamily="34" charset="0"/>
                <a:cs typeface="Arial" panose="020B0604020202020204" pitchFamily="34" charset="0"/>
              </a:rPr>
              <a:t>logo key </a:t>
            </a:r>
            <a:r>
              <a:rPr lang="en-US" sz="1000" dirty="0">
                <a:latin typeface="Segoe" panose="020B0502040504020203" pitchFamily="34" charset="0"/>
                <a:cs typeface="Arial" panose="020B0604020202020204" pitchFamily="34" charset="0"/>
              </a:rPr>
              <a:t>+R: Opens the Run </a:t>
            </a:r>
            <a:r>
              <a:rPr lang="en-US" sz="1000" dirty="0" smtClean="0">
                <a:latin typeface="Segoe" panose="020B0502040504020203" pitchFamily="34" charset="0"/>
                <a:cs typeface="Arial" panose="020B0604020202020204" pitchFamily="34" charset="0"/>
              </a:rPr>
              <a:t>window</a:t>
            </a:r>
            <a:endParaRPr lang="en-US" sz="1000" dirty="0">
              <a:latin typeface="Segoe" panose="020B0502040504020203" pitchFamily="34" charset="0"/>
              <a:cs typeface="Arial" panose="020B0604020202020204" pitchFamily="34" charset="0"/>
            </a:endParaRPr>
          </a:p>
          <a:p>
            <a:pPr marL="352703" lvl="1" indent="-168226">
              <a:buFont typeface="Courier New" panose="02070309020205020404" pitchFamily="49" charset="0"/>
              <a:buChar char="o"/>
            </a:pPr>
            <a:r>
              <a:rPr lang="en-US" sz="1000" dirty="0">
                <a:latin typeface="Segoe" panose="020B0502040504020203" pitchFamily="34" charset="0"/>
                <a:cs typeface="Arial" panose="020B0604020202020204" pitchFamily="34" charset="0"/>
              </a:rPr>
              <a:t>W</a:t>
            </a:r>
            <a:r>
              <a:rPr lang="en-CA" sz="1000" dirty="0">
                <a:latin typeface="Segoe" panose="020B0502040504020203" pitchFamily="34" charset="0"/>
                <a:cs typeface="Arial" panose="020B0604020202020204" pitchFamily="34" charset="0"/>
              </a:rPr>
              <a:t>indows logo key +C: Displays </a:t>
            </a:r>
            <a:r>
              <a:rPr lang="en-CA" sz="1000" dirty="0" smtClean="0">
                <a:latin typeface="Segoe" panose="020B0502040504020203" pitchFamily="34" charset="0"/>
                <a:cs typeface="Arial" panose="020B0604020202020204" pitchFamily="34" charset="0"/>
              </a:rPr>
              <a:t>a selection </a:t>
            </a:r>
            <a:r>
              <a:rPr lang="en-CA" sz="1000" dirty="0">
                <a:latin typeface="Segoe" panose="020B0502040504020203" pitchFamily="34" charset="0"/>
                <a:cs typeface="Arial" panose="020B0604020202020204" pitchFamily="34" charset="0"/>
              </a:rPr>
              <a:t>of </a:t>
            </a:r>
            <a:r>
              <a:rPr lang="en-CA" sz="1000" dirty="0" smtClean="0">
                <a:latin typeface="Segoe" panose="020B0502040504020203" pitchFamily="34" charset="0"/>
                <a:cs typeface="Arial" panose="020B0604020202020204" pitchFamily="34" charset="0"/>
              </a:rPr>
              <a:t>charms </a:t>
            </a:r>
            <a:endParaRPr lang="en-US" sz="1000" dirty="0">
              <a:latin typeface="Segoe" panose="020B0502040504020203" pitchFamily="34" charset="0"/>
            </a:endParaRPr>
          </a:p>
        </p:txBody>
      </p:sp>
    </p:spTree>
    <p:extLst>
      <p:ext uri="{BB962C8B-B14F-4D97-AF65-F5344CB8AC3E}">
        <p14:creationId xmlns:p14="http://schemas.microsoft.com/office/powerpoint/2010/main" val="2636870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000" dirty="0" smtClean="0">
                <a:latin typeface="Segoe" panose="020B0502040504020203" pitchFamily="34" charset="0"/>
                <a:cs typeface="Arial" panose="020B0604020202020204" pitchFamily="34" charset="0"/>
              </a:rPr>
              <a:t>Welcome students to the course and introduce yourself. Provide a brief overview of your background to establish credibility.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CA" sz="1200" dirty="0" smtClean="0">
              <a:latin typeface="Arial" panose="020B0604020202020204" pitchFamily="34" charset="0"/>
              <a:cs typeface="Arial" panose="020B0604020202020204" pitchFamily="34" charset="0"/>
            </a:endParaRPr>
          </a:p>
          <a:p>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04C05FC6-45CD-407B-9538-F397EFA5C0CC}" type="slidenum">
              <a:rPr lang="en-US" smtClean="0"/>
              <a:t>3</a:t>
            </a:fld>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smtClean="0">
                <a:latin typeface="Segoe" panose="020B0502040504020203" pitchFamily="34" charset="0"/>
                <a:cs typeface="Arial" panose="020B0604020202020204" pitchFamily="34" charset="0"/>
              </a:rPr>
              <a:t>Ask students to introduce themselves and provide their backgrounds, product experience, and expectations for the course.</a:t>
            </a:r>
          </a:p>
          <a:p>
            <a:endParaRPr lang="en-CA" sz="1000" dirty="0" smtClean="0">
              <a:latin typeface="Segoe" panose="020B0502040504020203" pitchFamily="34" charset="0"/>
              <a:cs typeface="Arial" panose="020B0604020202020204" pitchFamily="34" charset="0"/>
            </a:endParaRPr>
          </a:p>
          <a:p>
            <a:r>
              <a:rPr lang="en-CA" sz="1000" dirty="0" smtClean="0">
                <a:latin typeface="Segoe" panose="020B0502040504020203" pitchFamily="34" charset="0"/>
                <a:cs typeface="Arial" panose="020B0604020202020204" pitchFamily="34" charset="0"/>
              </a:rPr>
              <a:t>Record student expectations on a whiteboard or flip chart that you can reference during class.</a:t>
            </a:r>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4</a:t>
            </a:fld>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smtClean="0">
                <a:latin typeface="Segoe" panose="020B0502040504020203" pitchFamily="34" charset="0"/>
                <a:cs typeface="Arial" panose="020B0604020202020204" pitchFamily="34" charset="0"/>
              </a:rPr>
              <a:t>Explain </a:t>
            </a:r>
            <a:r>
              <a:rPr lang="en-CA" sz="1000" baseline="0" dirty="0" smtClean="0">
                <a:latin typeface="Segoe" panose="020B0502040504020203" pitchFamily="34" charset="0"/>
                <a:cs typeface="Arial" panose="020B0604020202020204" pitchFamily="34" charset="0"/>
              </a:rPr>
              <a:t>class and facility logistics, using the bulleted list. I</a:t>
            </a:r>
            <a:r>
              <a:rPr lang="en-CA" sz="1000" dirty="0" smtClean="0">
                <a:latin typeface="Segoe" panose="020B0502040504020203" pitchFamily="34" charset="0"/>
                <a:cs typeface="Arial" panose="020B0604020202020204" pitchFamily="34" charset="0"/>
              </a:rPr>
              <a:t>nform students about any emergency </a:t>
            </a:r>
            <a:r>
              <a:rPr lang="en-US" sz="1000" dirty="0" smtClean="0">
                <a:latin typeface="Segoe" panose="020B0502040504020203" pitchFamily="34" charset="0"/>
                <a:cs typeface="Arial" panose="020B0604020202020204" pitchFamily="34" charset="0"/>
              </a:rPr>
              <a:t>procedures, such as emergency exits, </a:t>
            </a:r>
            <a:r>
              <a:rPr lang="en-CA" sz="1000" dirty="0" smtClean="0">
                <a:latin typeface="Segoe" panose="020B0502040504020203" pitchFamily="34" charset="0"/>
                <a:cs typeface="Arial" panose="020B0604020202020204" pitchFamily="34" charset="0"/>
              </a:rPr>
              <a:t>and plans in the event of fire or other emergencies.</a:t>
            </a: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5</a:t>
            </a:fld>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smtClean="0">
                <a:latin typeface="Segoe" panose="020B0502040504020203" pitchFamily="34" charset="0"/>
                <a:cs typeface="Arial" panose="020B0604020202020204" pitchFamily="34" charset="0"/>
              </a:rPr>
              <a:t>Describe the audience for this course. This is an opportunity for you to identify students who may not have the appropriate background or experience to attend the course.</a:t>
            </a:r>
            <a:endParaRPr lang="en-US" sz="1000" dirty="0" smtClean="0">
              <a:latin typeface="Segoe" panose="020B0502040504020203" pitchFamily="34" charset="0"/>
              <a:cs typeface="Arial" panose="020B0604020202020204" pitchFamily="34" charset="0"/>
            </a:endParaRP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6</a:t>
            </a:fld>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smtClean="0">
                <a:latin typeface="Segoe" panose="020B0502040504020203" pitchFamily="34" charset="0"/>
                <a:cs typeface="Arial" panose="020B0604020202020204" pitchFamily="34" charset="0"/>
              </a:rPr>
              <a:t>Describe the course prerequisites.</a:t>
            </a:r>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7</a:t>
            </a:fld>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8</a:t>
            </a:fld>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9</a:t>
            </a:fld>
            <a:endParaRPr lang="en-US" dirty="0"/>
          </a:p>
        </p:txBody>
      </p:sp>
    </p:spTree>
    <p:extLst>
      <p:ext uri="{BB962C8B-B14F-4D97-AF65-F5344CB8AC3E}">
        <p14:creationId xmlns:p14="http://schemas.microsoft.com/office/powerpoint/2010/main" val="1887921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smtClean="0"/>
              <a:t>28pt Slide Title</a:t>
            </a:r>
            <a:endParaRPr lang="en-US" dirty="0"/>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MOC Title Slide">
    <p:spTree>
      <p:nvGrpSpPr>
        <p:cNvPr id="1" name=""/>
        <p:cNvGrpSpPr/>
        <p:nvPr/>
      </p:nvGrpSpPr>
      <p:grpSpPr>
        <a:xfrm>
          <a:off x="0" y="0"/>
          <a:ext cx="0" cy="0"/>
          <a:chOff x="0" y="0"/>
          <a:chExt cx="0" cy="0"/>
        </a:xfrm>
      </p:grpSpPr>
      <p:sp>
        <p:nvSpPr>
          <p:cNvPr id="9" name="Rectangle 8"/>
          <p:cNvSpPr/>
          <p:nvPr userDrawn="1"/>
        </p:nvSpPr>
        <p:spPr>
          <a:xfrm>
            <a:off x="14177" y="2514600"/>
            <a:ext cx="9144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userDrawn="1"/>
        </p:nvSpPr>
        <p:spPr>
          <a:xfrm>
            <a:off x="304800" y="1447800"/>
            <a:ext cx="8229600" cy="923330"/>
          </a:xfrm>
          <a:prstGeom prst="rect">
            <a:avLst/>
          </a:prstGeom>
          <a:noFill/>
        </p:spPr>
        <p:txBody>
          <a:bodyPr wrap="square" rtlCol="0">
            <a:spAutoFit/>
          </a:bodyPr>
          <a:lstStyle/>
          <a:p>
            <a:r>
              <a:rPr lang="en-US" sz="5200" spc="-100" baseline="0" dirty="0" smtClean="0">
                <a:solidFill>
                  <a:schemeClr val="tx1">
                    <a:lumMod val="50000"/>
                    <a:lumOff val="50000"/>
                  </a:schemeClr>
                </a:solidFill>
                <a:latin typeface="Segoe UI Light" pitchFamily="34" charset="0"/>
                <a:ea typeface="Segoe UI" pitchFamily="34" charset="0"/>
                <a:cs typeface="Segoe UI" pitchFamily="34" charset="0"/>
              </a:rPr>
              <a:t>Microsoft Official Course</a:t>
            </a:r>
            <a:endParaRPr lang="en-US" sz="5200" spc="-100" baseline="0" dirty="0">
              <a:solidFill>
                <a:schemeClr val="tx1">
                  <a:lumMod val="50000"/>
                  <a:lumOff val="50000"/>
                </a:schemeClr>
              </a:solidFill>
              <a:latin typeface="Segoe UI Light" pitchFamily="34" charset="0"/>
              <a:ea typeface="Segoe UI" pitchFamily="34" charset="0"/>
              <a:cs typeface="Segoe UI" pitchFamily="34" charset="0"/>
            </a:endParaRPr>
          </a:p>
        </p:txBody>
      </p:sp>
      <p:sp>
        <p:nvSpPr>
          <p:cNvPr id="12" name="Text Placeholder 14"/>
          <p:cNvSpPr>
            <a:spLocks noGrp="1"/>
          </p:cNvSpPr>
          <p:nvPr>
            <p:ph type="body" sz="quarter" idx="10" hasCustomPrompt="1"/>
          </p:nvPr>
        </p:nvSpPr>
        <p:spPr>
          <a:xfrm>
            <a:off x="2667000" y="2514600"/>
            <a:ext cx="6324599" cy="1371600"/>
          </a:xfrm>
          <a:prstGeom prst="rect">
            <a:avLst/>
          </a:prstGeom>
        </p:spPr>
        <p:txBody>
          <a:bodyPr anchor="ctr"/>
          <a:lstStyle>
            <a:lvl1pPr marL="0" indent="0">
              <a:buNone/>
              <a:defRPr sz="7200" baseline="0">
                <a:solidFill>
                  <a:schemeClr val="bg1"/>
                </a:solidFill>
                <a:latin typeface="Segoe UI Light" pitchFamily="34" charset="0"/>
              </a:defRPr>
            </a:lvl1pPr>
          </a:lstStyle>
          <a:p>
            <a:pPr lvl="0"/>
            <a:r>
              <a:rPr lang="en-US" dirty="0" smtClean="0"/>
              <a:t>0000 (course#)</a:t>
            </a:r>
            <a:endParaRPr lang="en-US" dirty="0"/>
          </a:p>
        </p:txBody>
      </p:sp>
      <p:sp>
        <p:nvSpPr>
          <p:cNvPr id="13" name="Text Placeholder 18"/>
          <p:cNvSpPr>
            <a:spLocks noGrp="1"/>
          </p:cNvSpPr>
          <p:nvPr>
            <p:ph type="body" sz="quarter" idx="11" hasCustomPrompt="1"/>
          </p:nvPr>
        </p:nvSpPr>
        <p:spPr>
          <a:xfrm>
            <a:off x="2667000" y="3886200"/>
            <a:ext cx="6080033" cy="1143000"/>
          </a:xfrm>
          <a:prstGeom prst="rect">
            <a:avLst/>
          </a:prstGeom>
        </p:spPr>
        <p:txBody>
          <a:bodyPr/>
          <a:lstStyle>
            <a:lvl1pPr marL="0" indent="0">
              <a:buNone/>
              <a:defRPr sz="28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smtClean="0"/>
              <a:t>Course title starts here</a:t>
            </a:r>
            <a:endParaRPr lang="en-US"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5827119"/>
            <a:ext cx="1988671" cy="731520"/>
          </a:xfrm>
          <a:prstGeom prst="rect">
            <a:avLst/>
          </a:prstGeom>
        </p:spPr>
      </p:pic>
      <p:pic>
        <p:nvPicPr>
          <p:cNvPr id="2" name="Picture 1"/>
          <p:cNvPicPr>
            <a:picLocks noChangeAspect="1"/>
          </p:cNvPicPr>
          <p:nvPr userDrawn="1"/>
        </p:nvPicPr>
        <p:blipFill rotWithShape="1">
          <a:blip r:embed="rId3" cstate="print">
            <a:extLst>
              <a:ext uri="{28A0092B-C50C-407E-A947-70E740481C1C}">
                <a14:useLocalDpi xmlns:a14="http://schemas.microsoft.com/office/drawing/2010/main" val="0"/>
              </a:ext>
            </a:extLst>
          </a:blip>
          <a:srcRect t="251" r="9566"/>
          <a:stretch/>
        </p:blipFill>
        <p:spPr>
          <a:xfrm>
            <a:off x="-18481" y="2514600"/>
            <a:ext cx="2533081" cy="2514600"/>
          </a:xfrm>
          <a:prstGeom prst="rect">
            <a:avLst/>
          </a:prstGeom>
        </p:spPr>
      </p:pic>
    </p:spTree>
    <p:extLst>
      <p:ext uri="{BB962C8B-B14F-4D97-AF65-F5344CB8AC3E}">
        <p14:creationId xmlns:p14="http://schemas.microsoft.com/office/powerpoint/2010/main" val="8685587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8pt Slide Title">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smtClean="0"/>
              <a:t>28 </a:t>
            </a:r>
            <a:r>
              <a:rPr lang="en-US" dirty="0" err="1" smtClean="0"/>
              <a:t>pt</a:t>
            </a:r>
            <a:r>
              <a:rPr lang="en-US" dirty="0" smtClean="0"/>
              <a:t> Slide Title</a:t>
            </a:r>
            <a:endParaRPr lang="en-US" dirty="0"/>
          </a:p>
        </p:txBody>
      </p:sp>
      <p:sp>
        <p:nvSpPr>
          <p:cNvPr id="6" name="Footer Placeholder 5"/>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p:txBody>
          <a:bodyPr/>
          <a:lstStyle/>
          <a:p>
            <a:fld id="{D814DA60-3BEE-4BCE-BEDB-E433FD970963}" type="slidenum">
              <a:rPr lang="en-US" smtClean="0"/>
              <a:pPr/>
              <a:t>‹#›</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299011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9B7DB-8367-4EA5-BD31-DC3A1C807884}" type="datetimeFigureOut">
              <a:rPr lang="en-US" smtClean="0"/>
              <a:t>5/30/2017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Tree>
    <p:extLst>
      <p:ext uri="{BB962C8B-B14F-4D97-AF65-F5344CB8AC3E}">
        <p14:creationId xmlns:p14="http://schemas.microsoft.com/office/powerpoint/2010/main" val="3430526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ags" Target="../tags/tag12.xml"/><Relationship Id="rId6" Type="http://schemas.openxmlformats.org/officeDocument/2006/relationships/image" Target="../media/image10.png"/><Relationship Id="rId5" Type="http://schemas.openxmlformats.org/officeDocument/2006/relationships/hyperlink" Target="http://www.microsoft.com/learning/companionmoc" TargetMode="External"/><Relationship Id="rId4" Type="http://schemas.openxmlformats.org/officeDocument/2006/relationships/hyperlink" Target="http://skillpipe.com/"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6.xml"/><Relationship Id="rId6" Type="http://schemas.openxmlformats.org/officeDocument/2006/relationships/image" Target="../media/image12.png"/><Relationship Id="rId5" Type="http://schemas.openxmlformats.org/officeDocument/2006/relationships/hyperlink" Target="NULL" TargetMode="External"/><Relationship Id="rId4" Type="http://schemas.openxmlformats.org/officeDocument/2006/relationships/hyperlink" Target="NULL"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20.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5.xml"/><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20774A</a:t>
            </a:r>
            <a:endParaRPr lang="en-US" dirty="0"/>
          </a:p>
        </p:txBody>
      </p:sp>
      <p:sp>
        <p:nvSpPr>
          <p:cNvPr id="3" name="Text Placeholder 2"/>
          <p:cNvSpPr>
            <a:spLocks noGrp="1"/>
          </p:cNvSpPr>
          <p:nvPr>
            <p:ph type="body" sz="quarter" idx="11"/>
          </p:nvPr>
        </p:nvSpPr>
        <p:spPr/>
        <p:txBody>
          <a:bodyPr/>
          <a:lstStyle/>
          <a:p>
            <a:r>
              <a:rPr lang="en-GB" dirty="0" smtClean="0"/>
              <a:t>Perform </a:t>
            </a:r>
            <a:r>
              <a:rPr lang="en-GB" dirty="0"/>
              <a:t>Cloud Data Science with Azure Machine </a:t>
            </a:r>
            <a:r>
              <a:rPr lang="en-GB" dirty="0" smtClean="0"/>
              <a:t>Learning</a:t>
            </a:r>
            <a:endParaRPr lang="en-US" dirty="0"/>
          </a:p>
        </p:txBody>
      </p:sp>
    </p:spTree>
    <p:custDataLst>
      <p:tags r:id="rId1"/>
    </p:custDataLst>
    <p:extLst>
      <p:ext uri="{BB962C8B-B14F-4D97-AF65-F5344CB8AC3E}">
        <p14:creationId xmlns:p14="http://schemas.microsoft.com/office/powerpoint/2010/main" val="2501202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514600" y="2100155"/>
            <a:ext cx="4876800" cy="2247868"/>
          </a:xfrm>
        </p:spPr>
        <p:txBody>
          <a:bodyPr/>
          <a:lstStyle/>
          <a:p>
            <a:pPr marL="0" indent="0">
              <a:buNone/>
            </a:pPr>
            <a:r>
              <a:rPr lang="en-US" sz="2000" b="1" dirty="0" smtClean="0">
                <a:solidFill>
                  <a:srgbClr val="0070C0"/>
                </a:solidFill>
              </a:rPr>
              <a:t>Microsoft Official Course handbook</a:t>
            </a:r>
          </a:p>
          <a:p>
            <a:pPr marL="560070" indent="-285750"/>
            <a:r>
              <a:rPr lang="en-US" sz="2000" dirty="0" smtClean="0"/>
              <a:t>Organized by modules</a:t>
            </a:r>
          </a:p>
          <a:p>
            <a:pPr marL="560070" indent="-285750"/>
            <a:r>
              <a:rPr lang="en-US" sz="2000" dirty="0" smtClean="0"/>
              <a:t>Includes Labs and </a:t>
            </a:r>
            <a:r>
              <a:rPr lang="en-US" sz="2000" dirty="0"/>
              <a:t>L</a:t>
            </a:r>
            <a:r>
              <a:rPr lang="en-US" sz="2000" dirty="0" smtClean="0"/>
              <a:t>ab Answer Keys</a:t>
            </a:r>
          </a:p>
          <a:p>
            <a:pPr marL="560070" indent="-285750"/>
            <a:r>
              <a:rPr lang="en-US" sz="2000" dirty="0" smtClean="0"/>
              <a:t>Module Reviews and Takeaways make great on-the-job references</a:t>
            </a:r>
            <a:endParaRPr lang="en-US" sz="1800" dirty="0"/>
          </a:p>
        </p:txBody>
      </p:sp>
      <p:sp>
        <p:nvSpPr>
          <p:cNvPr id="5" name="Title 4"/>
          <p:cNvSpPr>
            <a:spLocks noGrp="1"/>
          </p:cNvSpPr>
          <p:nvPr>
            <p:ph type="title"/>
          </p:nvPr>
        </p:nvSpPr>
        <p:spPr>
          <a:xfrm>
            <a:off x="465909" y="0"/>
            <a:ext cx="8229600" cy="822960"/>
          </a:xfrm>
        </p:spPr>
        <p:txBody>
          <a:bodyPr/>
          <a:lstStyle/>
          <a:p>
            <a:r>
              <a:rPr lang="en-US" dirty="0" smtClean="0"/>
              <a:t>Your course materials  </a:t>
            </a:r>
            <a:r>
              <a:rPr lang="en-IE" i="1" dirty="0" smtClean="0"/>
              <a:t>(OPTIONAL)</a:t>
            </a:r>
            <a:endParaRPr lang="en-US" dirty="0">
              <a:solidFill>
                <a:srgbClr val="FFFF00"/>
              </a:solidFill>
            </a:endParaRPr>
          </a:p>
        </p:txBody>
      </p:sp>
      <p:sp>
        <p:nvSpPr>
          <p:cNvPr id="11" name="TextBox 10"/>
          <p:cNvSpPr txBox="1"/>
          <p:nvPr/>
        </p:nvSpPr>
        <p:spPr>
          <a:xfrm>
            <a:off x="533400" y="1066800"/>
            <a:ext cx="8077200" cy="707886"/>
          </a:xfrm>
          <a:prstGeom prst="rect">
            <a:avLst/>
          </a:prstGeom>
          <a:noFill/>
        </p:spPr>
        <p:txBody>
          <a:bodyPr wrap="square" rtlCol="0">
            <a:spAutoFit/>
          </a:bodyPr>
          <a:lstStyle/>
          <a:p>
            <a:r>
              <a:rPr lang="en-US" sz="2000" dirty="0" smtClean="0"/>
              <a:t>Designed to optimize your classroom learning experience </a:t>
            </a:r>
          </a:p>
          <a:p>
            <a:r>
              <a:rPr lang="en-US" sz="2000" dirty="0" smtClean="0"/>
              <a:t>and support you back on the job</a:t>
            </a:r>
            <a:endParaRPr lang="en-US" sz="2000" dirty="0"/>
          </a:p>
        </p:txBody>
      </p:sp>
      <p:sp>
        <p:nvSpPr>
          <p:cNvPr id="6" name="TextBox 5"/>
          <p:cNvSpPr txBox="1"/>
          <p:nvPr/>
        </p:nvSpPr>
        <p:spPr>
          <a:xfrm>
            <a:off x="642257" y="4572000"/>
            <a:ext cx="6858000" cy="1231106"/>
          </a:xfrm>
          <a:prstGeom prst="rect">
            <a:avLst/>
          </a:prstGeom>
          <a:noFill/>
        </p:spPr>
        <p:txBody>
          <a:bodyPr wrap="square" rtlCol="0">
            <a:spAutoFit/>
          </a:bodyPr>
          <a:lstStyle/>
          <a:p>
            <a:r>
              <a:rPr lang="en-US" sz="1400" b="1" dirty="0">
                <a:solidFill>
                  <a:srgbClr val="0072C6"/>
                </a:solidFill>
              </a:rPr>
              <a:t>NOTE</a:t>
            </a:r>
          </a:p>
          <a:p>
            <a:r>
              <a:rPr lang="en-US" sz="1400" dirty="0"/>
              <a:t>This is an early-to-market edition of </a:t>
            </a:r>
            <a:r>
              <a:rPr lang="en-US" sz="1400" dirty="0" smtClean="0"/>
              <a:t>the course</a:t>
            </a:r>
            <a:r>
              <a:rPr lang="en-US" sz="1400" dirty="0"/>
              <a:t>. </a:t>
            </a:r>
            <a:r>
              <a:rPr lang="en-US" sz="1400" dirty="0" smtClean="0"/>
              <a:t>Upon </a:t>
            </a:r>
            <a:r>
              <a:rPr lang="en-US" sz="1400" dirty="0"/>
              <a:t>release of the next edition, you will be able to access </a:t>
            </a:r>
            <a:r>
              <a:rPr lang="en-US" sz="1400" dirty="0" smtClean="0"/>
              <a:t>the digital </a:t>
            </a:r>
            <a:r>
              <a:rPr lang="en-US" sz="1400" dirty="0"/>
              <a:t>companion content </a:t>
            </a:r>
            <a:r>
              <a:rPr lang="en-US" sz="1400" dirty="0" smtClean="0"/>
              <a:t>from Microsoft Learning at</a:t>
            </a:r>
            <a:r>
              <a:rPr lang="en-US" sz="1400" dirty="0"/>
              <a:t>: </a:t>
            </a:r>
            <a:r>
              <a:rPr lang="en-US" sz="1400" b="1" dirty="0">
                <a:solidFill>
                  <a:srgbClr val="0072C6"/>
                </a:solidFill>
              </a:rPr>
              <a:t>microsoft.com/learning/companionmoc</a:t>
            </a:r>
          </a:p>
          <a:p>
            <a:endParaRPr lang="en-US"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8974" y="2126809"/>
            <a:ext cx="1696245" cy="2194560"/>
          </a:xfrm>
          <a:prstGeom prst="rect">
            <a:avLst/>
          </a:prstGeom>
          <a:ln w="3175">
            <a:solidFill>
              <a:schemeClr val="tx1"/>
            </a:solidFill>
          </a:ln>
        </p:spPr>
      </p:pic>
    </p:spTree>
    <p:custDataLst>
      <p:tags r:id="rId1"/>
    </p:custDataLst>
    <p:extLst>
      <p:ext uri="{BB962C8B-B14F-4D97-AF65-F5344CB8AC3E}">
        <p14:creationId xmlns:p14="http://schemas.microsoft.com/office/powerpoint/2010/main" val="2611702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a:t>
            </a:r>
            <a:r>
              <a:rPr lang="en-US" dirty="0" smtClean="0"/>
              <a:t>course materials  </a:t>
            </a:r>
            <a:r>
              <a:rPr lang="en-IE" i="1" dirty="0" smtClean="0"/>
              <a:t>(OPTIONAL)</a:t>
            </a:r>
            <a:endParaRPr lang="en-IE" i="1" dirty="0"/>
          </a:p>
        </p:txBody>
      </p:sp>
      <p:sp>
        <p:nvSpPr>
          <p:cNvPr id="6" name="Text Placeholder 2"/>
          <p:cNvSpPr>
            <a:spLocks noGrp="1"/>
          </p:cNvSpPr>
          <p:nvPr>
            <p:ph type="body" sz="quarter" idx="13"/>
          </p:nvPr>
        </p:nvSpPr>
        <p:spPr>
          <a:xfrm>
            <a:off x="457200" y="1143000"/>
            <a:ext cx="6096000" cy="5159598"/>
          </a:xfrm>
        </p:spPr>
        <p:txBody>
          <a:bodyPr/>
          <a:lstStyle/>
          <a:p>
            <a:pPr marL="0" indent="0">
              <a:spcBef>
                <a:spcPts val="0"/>
              </a:spcBef>
              <a:spcAft>
                <a:spcPts val="600"/>
              </a:spcAft>
              <a:buNone/>
            </a:pPr>
            <a:r>
              <a:rPr lang="en-US" sz="1800" b="1" dirty="0" smtClean="0">
                <a:solidFill>
                  <a:srgbClr val="0070C0"/>
                </a:solidFill>
              </a:rPr>
              <a:t>Microsoft Official Course Handbook (Digital)</a:t>
            </a:r>
          </a:p>
          <a:p>
            <a:pPr marL="560070" indent="-285750">
              <a:spcBef>
                <a:spcPts val="0"/>
              </a:spcBef>
              <a:spcAft>
                <a:spcPts val="600"/>
              </a:spcAft>
            </a:pPr>
            <a:r>
              <a:rPr lang="en-US" sz="1800" dirty="0"/>
              <a:t>Access online using the Skillpipe reader by arvato, at </a:t>
            </a:r>
            <a:r>
              <a:rPr lang="en-US" sz="1800" dirty="0">
                <a:hlinkClick r:id="rId4"/>
              </a:rPr>
              <a:t>http://skillpipe.com</a:t>
            </a:r>
            <a:r>
              <a:rPr lang="en-US" sz="1800" dirty="0"/>
              <a:t> </a:t>
            </a:r>
          </a:p>
          <a:p>
            <a:pPr marL="560070" indent="-285750">
              <a:spcBef>
                <a:spcPts val="0"/>
              </a:spcBef>
              <a:spcAft>
                <a:spcPts val="600"/>
              </a:spcAft>
            </a:pPr>
            <a:r>
              <a:rPr lang="en-US" sz="1800" dirty="0" smtClean="0"/>
              <a:t>Register/sign </a:t>
            </a:r>
            <a:r>
              <a:rPr lang="en-US" sz="1800" dirty="0" smtClean="0"/>
              <a:t>in and redeem your digital courseware</a:t>
            </a:r>
          </a:p>
          <a:p>
            <a:pPr marL="560070" indent="-285750">
              <a:spcBef>
                <a:spcPts val="0"/>
              </a:spcBef>
              <a:spcAft>
                <a:spcPts val="600"/>
              </a:spcAft>
            </a:pPr>
            <a:r>
              <a:rPr lang="en-US" sz="1800" dirty="0" smtClean="0"/>
              <a:t>Easily add notes and comments, and highlight content </a:t>
            </a:r>
          </a:p>
          <a:p>
            <a:pPr marL="560070" indent="-285750">
              <a:spcBef>
                <a:spcPts val="0"/>
              </a:spcBef>
              <a:spcAft>
                <a:spcPts val="600"/>
              </a:spcAft>
            </a:pPr>
            <a:r>
              <a:rPr lang="en-US" sz="1800" dirty="0" smtClean="0"/>
              <a:t>Organized by module</a:t>
            </a:r>
            <a:endParaRPr lang="en-US" sz="1800" strike="sngStrike" dirty="0" smtClean="0"/>
          </a:p>
          <a:p>
            <a:pPr marL="560070" indent="-285750">
              <a:spcBef>
                <a:spcPts val="0"/>
              </a:spcBef>
              <a:spcAft>
                <a:spcPts val="600"/>
              </a:spcAft>
            </a:pPr>
            <a:r>
              <a:rPr lang="en-US" sz="1800" dirty="0" smtClean="0"/>
              <a:t>Includes Labs and Lab </a:t>
            </a:r>
            <a:r>
              <a:rPr lang="en-US" sz="1800" dirty="0"/>
              <a:t>Answer </a:t>
            </a:r>
            <a:r>
              <a:rPr lang="en-US" sz="1800" dirty="0" smtClean="0"/>
              <a:t>Keys</a:t>
            </a:r>
          </a:p>
          <a:p>
            <a:pPr marL="560070" indent="-285750">
              <a:spcBef>
                <a:spcPts val="0"/>
              </a:spcBef>
              <a:spcAft>
                <a:spcPts val="600"/>
              </a:spcAft>
            </a:pPr>
            <a:r>
              <a:rPr lang="en-US" sz="1800" dirty="0" smtClean="0"/>
              <a:t>Module Reviews and Takeaways make great on-the-job references </a:t>
            </a:r>
          </a:p>
          <a:p>
            <a:pPr marL="0" indent="0">
              <a:spcBef>
                <a:spcPts val="0"/>
              </a:spcBef>
              <a:spcAft>
                <a:spcPts val="600"/>
              </a:spcAft>
              <a:buNone/>
            </a:pPr>
            <a:endParaRPr lang="en-US" sz="1800" b="1" dirty="0" smtClean="0">
              <a:solidFill>
                <a:srgbClr val="0070C0"/>
              </a:solidFill>
            </a:endParaRPr>
          </a:p>
          <a:p>
            <a:pPr marL="0" indent="0">
              <a:spcBef>
                <a:spcPts val="0"/>
              </a:spcBef>
              <a:spcAft>
                <a:spcPts val="600"/>
              </a:spcAft>
              <a:buNone/>
            </a:pPr>
            <a:r>
              <a:rPr lang="en-US" sz="1800" b="1" dirty="0" smtClean="0">
                <a:solidFill>
                  <a:srgbClr val="0070C0"/>
                </a:solidFill>
              </a:rPr>
              <a:t>Digital Companion Content</a:t>
            </a:r>
          </a:p>
          <a:p>
            <a:pPr marL="560070" indent="-285750">
              <a:spcBef>
                <a:spcPts val="0"/>
              </a:spcBef>
              <a:spcAft>
                <a:spcPts val="600"/>
              </a:spcAft>
            </a:pPr>
            <a:r>
              <a:rPr lang="en-US" sz="1800" dirty="0" smtClean="0"/>
              <a:t>Supplemental content and helpful links</a:t>
            </a:r>
          </a:p>
          <a:p>
            <a:pPr marL="560070" indent="-285750">
              <a:spcBef>
                <a:spcPts val="0"/>
              </a:spcBef>
              <a:spcAft>
                <a:spcPts val="600"/>
              </a:spcAft>
            </a:pPr>
            <a:r>
              <a:rPr lang="en-US" sz="1800" dirty="0" smtClean="0"/>
              <a:t>Download at: </a:t>
            </a:r>
            <a:r>
              <a:rPr lang="en-US" sz="1800" dirty="0" smtClean="0">
                <a:solidFill>
                  <a:srgbClr val="0070C0"/>
                </a:solidFill>
                <a:hlinkClick r:id="rId5"/>
              </a:rPr>
              <a:t>http://www.microsoft.com/learning/companionmoc</a:t>
            </a:r>
            <a:endParaRPr lang="en-US" sz="1800" dirty="0" smtClean="0">
              <a:solidFill>
                <a:srgbClr val="0070C0"/>
              </a:solidFill>
            </a:endParaRPr>
          </a:p>
          <a:p>
            <a:pPr indent="-182880"/>
            <a:endParaRPr lang="en-US" sz="1800" dirty="0"/>
          </a:p>
          <a:p>
            <a:pPr marL="0" indent="0">
              <a:buNone/>
            </a:pPr>
            <a:endParaRPr lang="en-US" dirty="0"/>
          </a:p>
        </p:txBody>
      </p:sp>
      <p:grpSp>
        <p:nvGrpSpPr>
          <p:cNvPr id="11" name="Group 10"/>
          <p:cNvGrpSpPr>
            <a:grpSpLocks noChangeAspect="1"/>
          </p:cNvGrpSpPr>
          <p:nvPr/>
        </p:nvGrpSpPr>
        <p:grpSpPr>
          <a:xfrm>
            <a:off x="6477000" y="1746462"/>
            <a:ext cx="2249252" cy="1605783"/>
            <a:chOff x="3410187" y="4340003"/>
            <a:chExt cx="1707683" cy="1219146"/>
          </a:xfrm>
        </p:grpSpPr>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10187" y="4340003"/>
              <a:ext cx="1707683" cy="1219146"/>
            </a:xfrm>
            <a:prstGeom prst="rect">
              <a:avLst/>
            </a:prstGeom>
          </p:spPr>
        </p:pic>
        <p:sp>
          <p:nvSpPr>
            <p:cNvPr id="13" name="Rectangle 12"/>
            <p:cNvSpPr/>
            <p:nvPr/>
          </p:nvSpPr>
          <p:spPr bwMode="auto">
            <a:xfrm>
              <a:off x="3602863" y="4380585"/>
              <a:ext cx="1322329" cy="8404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675" y="1986696"/>
            <a:ext cx="14859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41825522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a:t>
            </a:r>
            <a:r>
              <a:rPr lang="en-CA" sz="2000" dirty="0" smtClean="0">
                <a:solidFill>
                  <a:srgbClr val="0070C0"/>
                </a:solidFill>
              </a:rPr>
              <a:t>1</a:t>
            </a:r>
          </a:p>
          <a:p>
            <a:pPr marL="0" indent="0">
              <a:spcBef>
                <a:spcPts val="0"/>
              </a:spcBef>
              <a:buNone/>
            </a:pPr>
            <a:r>
              <a:rPr lang="en-GB" sz="2000" dirty="0"/>
              <a:t>Introduction to Machine </a:t>
            </a:r>
            <a:r>
              <a:rPr lang="en-GB" sz="2000" dirty="0" smtClean="0"/>
              <a:t>Learning</a:t>
            </a:r>
            <a:endParaRPr lang="en-US" sz="2000" dirty="0" smtClean="0"/>
          </a:p>
          <a:p>
            <a:pPr marL="0" indent="0">
              <a:spcBef>
                <a:spcPts val="0"/>
              </a:spcBef>
              <a:buNone/>
            </a:pPr>
            <a:endParaRPr lang="en-CA" sz="2000" dirty="0" smtClean="0">
              <a:solidFill>
                <a:srgbClr val="0070C0"/>
              </a:solidFill>
            </a:endParaRPr>
          </a:p>
          <a:p>
            <a:pPr marL="0" indent="0">
              <a:spcBef>
                <a:spcPts val="0"/>
              </a:spcBef>
              <a:buNone/>
            </a:pPr>
            <a:r>
              <a:rPr lang="en-CA" sz="2000" dirty="0" smtClean="0">
                <a:solidFill>
                  <a:srgbClr val="0070C0"/>
                </a:solidFill>
              </a:rPr>
              <a:t>Module 2</a:t>
            </a:r>
          </a:p>
          <a:p>
            <a:pPr marL="0" indent="0">
              <a:spcBef>
                <a:spcPts val="0"/>
              </a:spcBef>
              <a:buNone/>
            </a:pPr>
            <a:r>
              <a:rPr lang="en-GB" sz="2000" dirty="0"/>
              <a:t>Introduction to Azure Machine </a:t>
            </a:r>
            <a:r>
              <a:rPr lang="en-GB" sz="2000" dirty="0" smtClean="0"/>
              <a:t>Learning</a:t>
            </a:r>
            <a:endParaRPr lang="en-US" sz="2000" dirty="0"/>
          </a:p>
          <a:p>
            <a:pPr marL="0" indent="0">
              <a:spcBef>
                <a:spcPts val="0"/>
              </a:spcBef>
              <a:buNone/>
            </a:pPr>
            <a:endParaRPr lang="en-CA" sz="2000" dirty="0" smtClean="0">
              <a:solidFill>
                <a:srgbClr val="0070C0"/>
              </a:solidFill>
            </a:endParaRPr>
          </a:p>
          <a:p>
            <a:pPr marL="0" indent="0">
              <a:spcBef>
                <a:spcPts val="0"/>
              </a:spcBef>
              <a:buNone/>
            </a:pPr>
            <a:r>
              <a:rPr lang="en-CA" sz="2000" dirty="0" smtClean="0">
                <a:solidFill>
                  <a:srgbClr val="0070C0"/>
                </a:solidFill>
              </a:rPr>
              <a:t>Module 3</a:t>
            </a:r>
          </a:p>
          <a:p>
            <a:pPr marL="0" indent="0">
              <a:spcBef>
                <a:spcPts val="0"/>
              </a:spcBef>
              <a:buNone/>
            </a:pPr>
            <a:r>
              <a:rPr lang="en-GB" sz="2000" dirty="0"/>
              <a:t>Managing </a:t>
            </a:r>
            <a:r>
              <a:rPr lang="en-GB" sz="2000" dirty="0" smtClean="0"/>
              <a:t>Datasets</a:t>
            </a:r>
            <a:endParaRPr lang="en-US" sz="2000" dirty="0"/>
          </a:p>
          <a:p>
            <a:pPr marL="0" indent="0">
              <a:spcBef>
                <a:spcPts val="0"/>
              </a:spcBef>
              <a:buNone/>
            </a:pPr>
            <a:endParaRPr lang="en-CA" sz="2000" dirty="0" smtClean="0">
              <a:solidFill>
                <a:srgbClr val="0070C0"/>
              </a:solidFill>
            </a:endParaRPr>
          </a:p>
          <a:p>
            <a:pPr marL="0" indent="0">
              <a:spcBef>
                <a:spcPts val="0"/>
              </a:spcBef>
              <a:buNone/>
            </a:pPr>
            <a:r>
              <a:rPr lang="en-CA" sz="2000" dirty="0" smtClean="0">
                <a:solidFill>
                  <a:srgbClr val="0070C0"/>
                </a:solidFill>
              </a:rPr>
              <a:t>Module 4</a:t>
            </a:r>
          </a:p>
          <a:p>
            <a:pPr marL="0" indent="0">
              <a:spcBef>
                <a:spcPts val="0"/>
              </a:spcBef>
              <a:buNone/>
            </a:pPr>
            <a:r>
              <a:rPr lang="en-GB" sz="2000" dirty="0"/>
              <a:t>Preparing Data for use with Azure Machine </a:t>
            </a:r>
            <a:r>
              <a:rPr lang="en-GB" sz="2000" dirty="0" smtClean="0"/>
              <a:t>Learning</a:t>
            </a:r>
            <a:endParaRPr lang="en-US" sz="2000" dirty="0"/>
          </a:p>
          <a:p>
            <a:pPr marL="0" indent="0">
              <a:spcBef>
                <a:spcPts val="0"/>
              </a:spcBef>
              <a:buNone/>
            </a:pPr>
            <a:endParaRPr lang="en-CA" sz="2000" dirty="0" smtClean="0">
              <a:solidFill>
                <a:srgbClr val="0070C0"/>
              </a:solidFill>
            </a:endParaRPr>
          </a:p>
          <a:p>
            <a:pPr marL="0" indent="0">
              <a:spcBef>
                <a:spcPts val="0"/>
              </a:spcBef>
              <a:buNone/>
            </a:pPr>
            <a:r>
              <a:rPr lang="en-CA" sz="2000" dirty="0" smtClean="0">
                <a:solidFill>
                  <a:srgbClr val="0070C0"/>
                </a:solidFill>
              </a:rPr>
              <a:t>Module 5</a:t>
            </a:r>
          </a:p>
          <a:p>
            <a:pPr marL="0" indent="0">
              <a:spcBef>
                <a:spcPts val="0"/>
              </a:spcBef>
              <a:buNone/>
            </a:pPr>
            <a:r>
              <a:rPr lang="en-GB" sz="2000" dirty="0"/>
              <a:t>Using Feature Engineering and </a:t>
            </a:r>
            <a:r>
              <a:rPr lang="en-GB" sz="2000" dirty="0" smtClean="0"/>
              <a:t>Selection</a:t>
            </a:r>
            <a:endParaRPr lang="en-US" dirty="0"/>
          </a:p>
        </p:txBody>
      </p:sp>
    </p:spTree>
    <p:custDataLst>
      <p:tags r:id="rId1"/>
    </p:custDataLst>
    <p:extLst>
      <p:ext uri="{BB962C8B-B14F-4D97-AF65-F5344CB8AC3E}">
        <p14:creationId xmlns:p14="http://schemas.microsoft.com/office/powerpoint/2010/main" val="17438101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outline, 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a:t>
            </a:r>
            <a:r>
              <a:rPr lang="en-CA" sz="2000" dirty="0" smtClean="0">
                <a:solidFill>
                  <a:srgbClr val="0070C0"/>
                </a:solidFill>
              </a:rPr>
              <a:t>6</a:t>
            </a:r>
          </a:p>
          <a:p>
            <a:pPr marL="0" indent="0">
              <a:spcBef>
                <a:spcPts val="0"/>
              </a:spcBef>
              <a:buNone/>
            </a:pPr>
            <a:r>
              <a:rPr lang="en-GB" sz="2000" dirty="0"/>
              <a:t>Building Azure Machine Learning </a:t>
            </a:r>
            <a:r>
              <a:rPr lang="en-GB" sz="2000" dirty="0" smtClean="0"/>
              <a:t>Models</a:t>
            </a:r>
            <a:endParaRPr lang="en-US" sz="2000" dirty="0"/>
          </a:p>
          <a:p>
            <a:pPr marL="0" indent="0">
              <a:spcBef>
                <a:spcPts val="0"/>
              </a:spcBef>
              <a:buNone/>
            </a:pPr>
            <a:endParaRPr lang="en-CA" sz="2000" dirty="0" smtClean="0"/>
          </a:p>
          <a:p>
            <a:pPr marL="0" indent="0">
              <a:spcBef>
                <a:spcPts val="0"/>
              </a:spcBef>
              <a:buNone/>
            </a:pPr>
            <a:r>
              <a:rPr lang="en-CA" sz="2000" dirty="0">
                <a:solidFill>
                  <a:srgbClr val="0070C0"/>
                </a:solidFill>
              </a:rPr>
              <a:t>Module </a:t>
            </a:r>
            <a:r>
              <a:rPr lang="en-CA" sz="2000" dirty="0" smtClean="0">
                <a:solidFill>
                  <a:srgbClr val="0070C0"/>
                </a:solidFill>
              </a:rPr>
              <a:t>7</a:t>
            </a:r>
          </a:p>
          <a:p>
            <a:pPr marL="0" indent="0">
              <a:spcBef>
                <a:spcPts val="0"/>
              </a:spcBef>
              <a:buNone/>
            </a:pPr>
            <a:r>
              <a:rPr lang="en-GB" sz="2000" dirty="0"/>
              <a:t>Using Classification and Clustering with Azure Machine Learning </a:t>
            </a:r>
            <a:r>
              <a:rPr lang="en-GB" sz="2000" dirty="0" smtClean="0"/>
              <a:t>Models</a:t>
            </a:r>
            <a:endParaRPr lang="en-CA" sz="2000" dirty="0" smtClean="0"/>
          </a:p>
          <a:p>
            <a:pPr marL="0" indent="0">
              <a:spcBef>
                <a:spcPts val="0"/>
              </a:spcBef>
              <a:buNone/>
            </a:pPr>
            <a:endParaRPr lang="en-CA" sz="2000" dirty="0"/>
          </a:p>
          <a:p>
            <a:pPr marL="0" indent="0">
              <a:spcBef>
                <a:spcPts val="0"/>
              </a:spcBef>
              <a:buNone/>
            </a:pPr>
            <a:r>
              <a:rPr lang="en-CA" sz="2000" dirty="0" smtClean="0">
                <a:solidFill>
                  <a:srgbClr val="0070C0"/>
                </a:solidFill>
              </a:rPr>
              <a:t>Module 8</a:t>
            </a:r>
            <a:endParaRPr lang="en-CA" sz="2000" dirty="0">
              <a:solidFill>
                <a:srgbClr val="0070C0"/>
              </a:solidFill>
            </a:endParaRPr>
          </a:p>
          <a:p>
            <a:pPr marL="0" indent="0">
              <a:spcBef>
                <a:spcPts val="0"/>
              </a:spcBef>
              <a:buNone/>
            </a:pPr>
            <a:r>
              <a:rPr lang="en-GB" sz="2000" dirty="0"/>
              <a:t>Using R and Python with Azure Machine </a:t>
            </a:r>
            <a:r>
              <a:rPr lang="en-GB" sz="2000" dirty="0" smtClean="0"/>
              <a:t>Learning</a:t>
            </a:r>
          </a:p>
          <a:p>
            <a:pPr marL="0" indent="0">
              <a:spcBef>
                <a:spcPts val="0"/>
              </a:spcBef>
              <a:buNone/>
            </a:pPr>
            <a:endParaRPr lang="en-CA" sz="2000" dirty="0"/>
          </a:p>
          <a:p>
            <a:pPr marL="0" indent="0">
              <a:spcBef>
                <a:spcPts val="0"/>
              </a:spcBef>
              <a:buNone/>
            </a:pPr>
            <a:r>
              <a:rPr lang="en-CA" sz="2000" dirty="0">
                <a:solidFill>
                  <a:srgbClr val="0070C0"/>
                </a:solidFill>
              </a:rPr>
              <a:t>Module </a:t>
            </a:r>
            <a:r>
              <a:rPr lang="en-CA" sz="2000" dirty="0" smtClean="0">
                <a:solidFill>
                  <a:srgbClr val="0070C0"/>
                </a:solidFill>
              </a:rPr>
              <a:t>9</a:t>
            </a:r>
            <a:endParaRPr lang="en-CA" sz="2000" dirty="0">
              <a:solidFill>
                <a:srgbClr val="0070C0"/>
              </a:solidFill>
            </a:endParaRPr>
          </a:p>
          <a:p>
            <a:pPr marL="0" indent="0">
              <a:spcBef>
                <a:spcPts val="0"/>
              </a:spcBef>
              <a:buNone/>
            </a:pPr>
            <a:r>
              <a:rPr lang="en-GB" sz="2000" dirty="0"/>
              <a:t>Initializing and Optimizing Machine Learning </a:t>
            </a:r>
            <a:r>
              <a:rPr lang="en-GB" sz="2000" dirty="0" smtClean="0"/>
              <a:t>Models</a:t>
            </a:r>
            <a:endParaRPr lang="en-CA" sz="2000" dirty="0"/>
          </a:p>
          <a:p>
            <a:pPr marL="0" indent="0">
              <a:spcBef>
                <a:spcPts val="0"/>
              </a:spcBef>
              <a:buNone/>
            </a:pPr>
            <a:endParaRPr lang="en-CA" sz="2000" dirty="0"/>
          </a:p>
          <a:p>
            <a:pPr marL="0" indent="0">
              <a:spcBef>
                <a:spcPts val="0"/>
              </a:spcBef>
              <a:buNone/>
            </a:pPr>
            <a:r>
              <a:rPr lang="en-CA" sz="2000" dirty="0">
                <a:solidFill>
                  <a:srgbClr val="0070C0"/>
                </a:solidFill>
              </a:rPr>
              <a:t>Module </a:t>
            </a:r>
            <a:r>
              <a:rPr lang="en-CA" sz="2000" dirty="0" smtClean="0">
                <a:solidFill>
                  <a:srgbClr val="0070C0"/>
                </a:solidFill>
              </a:rPr>
              <a:t>10</a:t>
            </a:r>
            <a:endParaRPr lang="en-CA" sz="2000" dirty="0">
              <a:solidFill>
                <a:srgbClr val="0070C0"/>
              </a:solidFill>
            </a:endParaRPr>
          </a:p>
          <a:p>
            <a:pPr marL="0" indent="0">
              <a:spcBef>
                <a:spcPts val="0"/>
              </a:spcBef>
              <a:buNone/>
            </a:pPr>
            <a:r>
              <a:rPr lang="en-GB" sz="2000" dirty="0"/>
              <a:t>Using Azure Machine Learning </a:t>
            </a:r>
            <a:r>
              <a:rPr lang="en-GB" sz="2000" dirty="0" smtClean="0"/>
              <a:t>Models</a:t>
            </a:r>
            <a:endParaRPr lang="en-US" sz="2000" dirty="0"/>
          </a:p>
          <a:p>
            <a:pPr marL="0" indent="0">
              <a:spcBef>
                <a:spcPts val="0"/>
              </a:spcBef>
              <a:buNone/>
            </a:pPr>
            <a:endParaRPr lang="en-US" sz="2000" dirty="0"/>
          </a:p>
          <a:p>
            <a:pPr marL="0" indent="0">
              <a:spcBef>
                <a:spcPts val="0"/>
              </a:spcBef>
              <a:spcAft>
                <a:spcPts val="1200"/>
              </a:spcAft>
              <a:buNone/>
            </a:pPr>
            <a:endParaRPr lang="en-US" dirty="0"/>
          </a:p>
        </p:txBody>
      </p:sp>
    </p:spTree>
    <p:custDataLst>
      <p:tags r:id="rId1"/>
    </p:custDataLst>
    <p:extLst>
      <p:ext uri="{BB962C8B-B14F-4D97-AF65-F5344CB8AC3E}">
        <p14:creationId xmlns:p14="http://schemas.microsoft.com/office/powerpoint/2010/main" val="41562810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outline, 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a:t>
            </a:r>
            <a:r>
              <a:rPr lang="en-CA" sz="2000" dirty="0" smtClean="0">
                <a:solidFill>
                  <a:srgbClr val="0070C0"/>
                </a:solidFill>
              </a:rPr>
              <a:t>11</a:t>
            </a:r>
          </a:p>
          <a:p>
            <a:pPr marL="0" indent="0">
              <a:spcBef>
                <a:spcPts val="0"/>
              </a:spcBef>
              <a:buNone/>
            </a:pPr>
            <a:r>
              <a:rPr lang="en-GB" sz="2000" dirty="0"/>
              <a:t>Using Cognitive </a:t>
            </a:r>
            <a:r>
              <a:rPr lang="en-GB" sz="2000" dirty="0" smtClean="0"/>
              <a:t>Services</a:t>
            </a:r>
            <a:endParaRPr lang="en-US" sz="2000" dirty="0"/>
          </a:p>
          <a:p>
            <a:pPr marL="0" indent="0">
              <a:spcBef>
                <a:spcPts val="0"/>
              </a:spcBef>
              <a:buNone/>
            </a:pPr>
            <a:endParaRPr lang="en-CA" sz="2000" dirty="0" smtClean="0"/>
          </a:p>
          <a:p>
            <a:pPr marL="0" indent="0">
              <a:spcBef>
                <a:spcPts val="0"/>
              </a:spcBef>
              <a:buNone/>
            </a:pPr>
            <a:r>
              <a:rPr lang="en-CA" sz="2000" dirty="0">
                <a:solidFill>
                  <a:srgbClr val="0070C0"/>
                </a:solidFill>
              </a:rPr>
              <a:t>Module </a:t>
            </a:r>
            <a:r>
              <a:rPr lang="en-CA" sz="2000" dirty="0" smtClean="0">
                <a:solidFill>
                  <a:srgbClr val="0070C0"/>
                </a:solidFill>
              </a:rPr>
              <a:t>12</a:t>
            </a:r>
          </a:p>
          <a:p>
            <a:pPr marL="0" indent="0">
              <a:spcBef>
                <a:spcPts val="0"/>
              </a:spcBef>
              <a:buNone/>
            </a:pPr>
            <a:r>
              <a:rPr lang="en-GB" sz="2000" dirty="0"/>
              <a:t>Using Machine Learning with </a:t>
            </a:r>
            <a:r>
              <a:rPr lang="en-GB" sz="2000" dirty="0" smtClean="0"/>
              <a:t>HDInsight</a:t>
            </a:r>
            <a:endParaRPr lang="en-CA" sz="2000" dirty="0" smtClean="0"/>
          </a:p>
          <a:p>
            <a:pPr marL="0" indent="0">
              <a:spcBef>
                <a:spcPts val="0"/>
              </a:spcBef>
              <a:buNone/>
            </a:pPr>
            <a:endParaRPr lang="en-CA" sz="2000" dirty="0"/>
          </a:p>
          <a:p>
            <a:pPr marL="0" indent="0">
              <a:spcBef>
                <a:spcPts val="0"/>
              </a:spcBef>
              <a:buNone/>
            </a:pPr>
            <a:r>
              <a:rPr lang="en-CA" sz="2000" dirty="0" smtClean="0">
                <a:solidFill>
                  <a:srgbClr val="0070C0"/>
                </a:solidFill>
              </a:rPr>
              <a:t>Module 13</a:t>
            </a:r>
            <a:endParaRPr lang="en-CA" sz="2000" dirty="0">
              <a:solidFill>
                <a:srgbClr val="0070C0"/>
              </a:solidFill>
            </a:endParaRPr>
          </a:p>
          <a:p>
            <a:pPr marL="0" indent="0">
              <a:spcBef>
                <a:spcPts val="0"/>
              </a:spcBef>
              <a:buNone/>
            </a:pPr>
            <a:r>
              <a:rPr lang="en-GB" sz="2000" dirty="0"/>
              <a:t>Using R services with Machine </a:t>
            </a:r>
            <a:r>
              <a:rPr lang="en-GB" sz="2000" dirty="0" smtClean="0"/>
              <a:t>Learning</a:t>
            </a:r>
          </a:p>
          <a:p>
            <a:pPr marL="0" indent="0">
              <a:spcBef>
                <a:spcPts val="0"/>
              </a:spcBef>
              <a:buNone/>
            </a:pPr>
            <a:endParaRPr lang="en-US" sz="2000" dirty="0"/>
          </a:p>
          <a:p>
            <a:pPr marL="0" indent="0">
              <a:spcBef>
                <a:spcPts val="0"/>
              </a:spcBef>
              <a:spcAft>
                <a:spcPts val="1200"/>
              </a:spcAft>
              <a:buNone/>
            </a:pPr>
            <a:endParaRPr lang="en-US" dirty="0"/>
          </a:p>
        </p:txBody>
      </p:sp>
    </p:spTree>
    <p:custDataLst>
      <p:tags r:id="rId1"/>
    </p:custDataLst>
    <p:extLst>
      <p:ext uri="{BB962C8B-B14F-4D97-AF65-F5344CB8AC3E}">
        <p14:creationId xmlns:p14="http://schemas.microsoft.com/office/powerpoint/2010/main" val="541301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Certification Program</a:t>
            </a:r>
            <a:endParaRPr lang="en-US" dirty="0"/>
          </a:p>
        </p:txBody>
      </p:sp>
      <p:sp>
        <p:nvSpPr>
          <p:cNvPr id="3" name="TextBox 2"/>
          <p:cNvSpPr txBox="1"/>
          <p:nvPr/>
        </p:nvSpPr>
        <p:spPr>
          <a:xfrm>
            <a:off x="457200" y="1436914"/>
            <a:ext cx="4724400" cy="5109091"/>
          </a:xfrm>
          <a:prstGeom prst="rect">
            <a:avLst/>
          </a:prstGeom>
          <a:noFill/>
        </p:spPr>
        <p:txBody>
          <a:bodyPr wrap="square" rtlCol="0">
            <a:spAutoFit/>
          </a:bodyPr>
          <a:lstStyle/>
          <a:p>
            <a:r>
              <a:rPr lang="en-US" sz="3800" dirty="0" smtClean="0">
                <a:solidFill>
                  <a:srgbClr val="0072C6"/>
                </a:solidFill>
              </a:rPr>
              <a:t>Get ahead.</a:t>
            </a:r>
          </a:p>
          <a:p>
            <a:endParaRPr lang="en-US" dirty="0" smtClean="0"/>
          </a:p>
          <a:p>
            <a:r>
              <a:rPr lang="en-US" dirty="0" smtClean="0"/>
              <a:t>Microsoft </a:t>
            </a:r>
            <a:r>
              <a:rPr lang="en-US" dirty="0"/>
              <a:t>C</a:t>
            </a:r>
            <a:r>
              <a:rPr lang="en-US" dirty="0" smtClean="0"/>
              <a:t>ertifications demonstrate that you have the skills to design, deploy, and optimize the latest technology solutions. </a:t>
            </a:r>
          </a:p>
          <a:p>
            <a:endParaRPr lang="en-US" dirty="0"/>
          </a:p>
          <a:p>
            <a:r>
              <a:rPr lang="en-US" dirty="0" smtClean="0"/>
              <a:t>Ask your Microsoft Learning Partner how you can prepare for certification.</a:t>
            </a:r>
          </a:p>
          <a:p>
            <a:endParaRPr lang="en-US" dirty="0" smtClean="0"/>
          </a:p>
          <a:p>
            <a:r>
              <a:rPr lang="en-US" dirty="0" smtClean="0"/>
              <a:t>For more information about Microsoft Certifications, go to:</a:t>
            </a:r>
            <a:endParaRPr lang="en-US" dirty="0"/>
          </a:p>
          <a:p>
            <a:r>
              <a:rPr lang="en-US" dirty="0" smtClean="0">
                <a:hlinkClick r:id="rId4" invalidUrl="http:///"/>
              </a:rPr>
              <a:t>http</a:t>
            </a:r>
            <a:r>
              <a:rPr lang="en-US" dirty="0">
                <a:hlinkClick r:id="rId5" invalidUrl="http:///"/>
              </a:rPr>
              <a:t>://</a:t>
            </a:r>
            <a:r>
              <a:rPr lang="en-US" dirty="0" smtClean="0">
                <a:hlinkClick r:id=""/>
              </a:rPr>
              <a:t>www.microsoft.com/learning/</a:t>
            </a:r>
          </a:p>
          <a:p>
            <a:r>
              <a:rPr lang="en-US" dirty="0" smtClean="0">
                <a:hlinkClick r:id=""/>
              </a:rPr>
              <a:t>certification</a:t>
            </a:r>
            <a:endParaRPr lang="en-US" dirty="0" smtClean="0"/>
          </a:p>
          <a:p>
            <a:endParaRPr lang="en-US" dirty="0"/>
          </a:p>
          <a:p>
            <a:endParaRPr lang="en-US" dirty="0" smtClean="0"/>
          </a:p>
          <a:p>
            <a:endParaRPr lang="en-US" dirty="0"/>
          </a:p>
          <a:p>
            <a:endParaRPr lang="en-US" dirty="0"/>
          </a:p>
        </p:txBody>
      </p:sp>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1000" y="5867400"/>
            <a:ext cx="1898910" cy="698502"/>
          </a:xfrm>
          <a:prstGeom prst="rect">
            <a:avLst/>
          </a:prstGeom>
        </p:spPr>
      </p:pic>
      <p:sp>
        <p:nvSpPr>
          <p:cNvPr id="4" name="TextBox 3"/>
          <p:cNvSpPr txBox="1"/>
          <p:nvPr/>
        </p:nvSpPr>
        <p:spPr>
          <a:xfrm>
            <a:off x="457200" y="1066800"/>
            <a:ext cx="5029200" cy="523220"/>
          </a:xfrm>
          <a:prstGeom prst="rect">
            <a:avLst/>
          </a:prstGeom>
          <a:noFill/>
        </p:spPr>
        <p:txBody>
          <a:bodyPr wrap="square" rtlCol="0">
            <a:spAutoFit/>
          </a:bodyPr>
          <a:lstStyle/>
          <a:p>
            <a:r>
              <a:rPr lang="en-US" sz="2800" dirty="0" smtClean="0">
                <a:solidFill>
                  <a:srgbClr val="00188F"/>
                </a:solidFill>
              </a:rPr>
              <a:t>Get trained. Get certified.</a:t>
            </a:r>
            <a:endParaRPr lang="en-US" sz="2800" dirty="0">
              <a:solidFill>
                <a:srgbClr val="00188F"/>
              </a:solidFill>
            </a:endParaRPr>
          </a:p>
        </p:txBody>
      </p:sp>
      <p:sp>
        <p:nvSpPr>
          <p:cNvPr id="9" name="Rectangle 8"/>
          <p:cNvSpPr/>
          <p:nvPr/>
        </p:nvSpPr>
        <p:spPr>
          <a:xfrm>
            <a:off x="5791200" y="1992086"/>
            <a:ext cx="2819400" cy="167640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6003471" y="2322454"/>
            <a:ext cx="2438400" cy="1015663"/>
          </a:xfrm>
          <a:prstGeom prst="rect">
            <a:avLst/>
          </a:prstGeom>
          <a:noFill/>
        </p:spPr>
        <p:txBody>
          <a:bodyPr wrap="square" rtlCol="0">
            <a:spAutoFit/>
          </a:bodyPr>
          <a:lstStyle/>
          <a:p>
            <a:r>
              <a:rPr lang="en-US" sz="2000" dirty="0" smtClean="0">
                <a:solidFill>
                  <a:schemeClr val="bg1"/>
                </a:solidFill>
              </a:rPr>
              <a:t>Microsoft Certified Solutions Expert (MCSE)</a:t>
            </a:r>
            <a:endParaRPr lang="en-US" sz="2000" dirty="0">
              <a:solidFill>
                <a:schemeClr val="bg1"/>
              </a:solidFill>
            </a:endParaRPr>
          </a:p>
        </p:txBody>
      </p:sp>
      <p:sp>
        <p:nvSpPr>
          <p:cNvPr id="11" name="Rectangle 10"/>
          <p:cNvSpPr/>
          <p:nvPr/>
        </p:nvSpPr>
        <p:spPr>
          <a:xfrm>
            <a:off x="5791200" y="3962400"/>
            <a:ext cx="2819400" cy="16764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6019800" y="4292767"/>
            <a:ext cx="2438400" cy="1015663"/>
          </a:xfrm>
          <a:prstGeom prst="rect">
            <a:avLst/>
          </a:prstGeom>
          <a:noFill/>
        </p:spPr>
        <p:txBody>
          <a:bodyPr wrap="square" rtlCol="0">
            <a:spAutoFit/>
          </a:bodyPr>
          <a:lstStyle/>
          <a:p>
            <a:r>
              <a:rPr lang="en-US" sz="2000" dirty="0" smtClean="0">
                <a:solidFill>
                  <a:schemeClr val="bg1"/>
                </a:solidFill>
              </a:rPr>
              <a:t>Microsoft Certified Solutions Associate (MCSA)</a:t>
            </a:r>
            <a:endParaRPr lang="en-US" sz="2000" dirty="0">
              <a:solidFill>
                <a:schemeClr val="bg1"/>
              </a:solidFill>
            </a:endParaRPr>
          </a:p>
        </p:txBody>
      </p:sp>
    </p:spTree>
    <p:custDataLst>
      <p:tags r:id="rId1"/>
    </p:custDataLst>
    <p:extLst>
      <p:ext uri="{BB962C8B-B14F-4D97-AF65-F5344CB8AC3E}">
        <p14:creationId xmlns:p14="http://schemas.microsoft.com/office/powerpoint/2010/main" val="39721338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for the Labs</a:t>
            </a:r>
            <a:endParaRPr lang="en-US" dirty="0"/>
          </a:p>
        </p:txBody>
      </p:sp>
      <p:sp>
        <p:nvSpPr>
          <p:cNvPr id="3" name="Text Placeholder 2"/>
          <p:cNvSpPr>
            <a:spLocks noGrp="1"/>
          </p:cNvSpPr>
          <p:nvPr>
            <p:ph type="body" sz="quarter" idx="13"/>
          </p:nvPr>
        </p:nvSpPr>
        <p:spPr>
          <a:xfrm>
            <a:off x="457200" y="1066800"/>
            <a:ext cx="8458200" cy="1676400"/>
          </a:xfrm>
        </p:spPr>
        <p:txBody>
          <a:bodyPr/>
          <a:lstStyle/>
          <a:p>
            <a:r>
              <a:rPr lang="en-GB" dirty="0" smtClean="0"/>
              <a:t>Before starting on the course there are a number of steps that need to be done to prepare for the labs. </a:t>
            </a:r>
            <a:endParaRPr lang="en-GB" dirty="0"/>
          </a:p>
        </p:txBody>
      </p:sp>
    </p:spTree>
    <p:custDataLst>
      <p:tags r:id="rId1"/>
    </p:custDataLst>
    <p:extLst>
      <p:ext uri="{BB962C8B-B14F-4D97-AF65-F5344CB8AC3E}">
        <p14:creationId xmlns:p14="http://schemas.microsoft.com/office/powerpoint/2010/main" val="14959040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VM environment</a:t>
            </a:r>
            <a:endParaRPr lang="en-US" dirty="0"/>
          </a:p>
        </p:txBody>
      </p:sp>
      <p:graphicFrame>
        <p:nvGraphicFramePr>
          <p:cNvPr id="6" name="Group 29"/>
          <p:cNvGraphicFramePr>
            <a:graphicFrameLocks noGrp="1"/>
          </p:cNvGraphicFramePr>
          <p:nvPr>
            <p:extLst>
              <p:ext uri="{D42A27DB-BD31-4B8C-83A1-F6EECF244321}">
                <p14:modId xmlns:p14="http://schemas.microsoft.com/office/powerpoint/2010/main" val="3940427934"/>
              </p:ext>
            </p:extLst>
          </p:nvPr>
        </p:nvGraphicFramePr>
        <p:xfrm>
          <a:off x="457200" y="1196752"/>
          <a:ext cx="8163744" cy="3741750"/>
        </p:xfrm>
        <a:graphic>
          <a:graphicData uri="http://schemas.openxmlformats.org/drawingml/2006/table">
            <a:tbl>
              <a:tblPr>
                <a:tableStyleId>{BC89EF96-8CEA-46FF-86C4-4CE0E7609802}</a:tableStyleId>
              </a:tblPr>
              <a:tblGrid>
                <a:gridCol w="2602632">
                  <a:extLst>
                    <a:ext uri="{9D8B030D-6E8A-4147-A177-3AD203B41FA5}">
                      <a16:colId xmlns:a16="http://schemas.microsoft.com/office/drawing/2014/main" val="20000"/>
                    </a:ext>
                  </a:extLst>
                </a:gridCol>
                <a:gridCol w="5561112">
                  <a:extLst>
                    <a:ext uri="{9D8B030D-6E8A-4147-A177-3AD203B41FA5}">
                      <a16:colId xmlns:a16="http://schemas.microsoft.com/office/drawing/2014/main" val="20001"/>
                    </a:ext>
                  </a:extLst>
                </a:gridCol>
              </a:tblGrid>
              <a:tr h="1027546">
                <a:tc>
                  <a:txBody>
                    <a:bodyPr/>
                    <a:lstStyle/>
                    <a:p>
                      <a:pPr marL="0" marR="0" lvl="0" indent="0" algn="l" defTabSz="914400" rtl="0" eaLnBrk="1" fontAlgn="base" latinLnBrk="0" hangingPunct="1">
                        <a:lnSpc>
                          <a:spcPct val="90000"/>
                        </a:lnSpc>
                        <a:spcBef>
                          <a:spcPct val="0"/>
                        </a:spcBef>
                        <a:spcAft>
                          <a:spcPct val="0"/>
                        </a:spcAft>
                        <a:buClr>
                          <a:schemeClr val="hlink"/>
                        </a:buClr>
                        <a:buSzPct val="90000"/>
                        <a:buFontTx/>
                        <a:buNone/>
                        <a:tabLst/>
                      </a:pPr>
                      <a:r>
                        <a:rPr kumimoji="0" lang="en-US" sz="2000" b="1" u="none" strike="noStrike" cap="none" normalizeH="0" baseline="0" dirty="0" smtClean="0">
                          <a:ln>
                            <a:noFill/>
                          </a:ln>
                          <a:solidFill>
                            <a:srgbClr val="0070C0"/>
                          </a:solidFill>
                          <a:effectLst/>
                        </a:rPr>
                        <a:t>VM name</a:t>
                      </a:r>
                      <a:endParaRPr kumimoji="0" lang="en-US" sz="2000" b="1" i="0" u="none" strike="noStrike" cap="none" normalizeH="0" baseline="0" dirty="0" smtClean="0">
                        <a:ln>
                          <a:noFill/>
                        </a:ln>
                        <a:solidFill>
                          <a:srgbClr val="0070C0"/>
                        </a:solidFill>
                        <a:effectLst/>
                        <a:latin typeface="Verdana" pitchFamily="34" charset="0"/>
                        <a:cs typeface="Arial" charset="0"/>
                      </a:endParaRPr>
                    </a:p>
                  </a:txBody>
                  <a:tcPr marT="91421" marB="91421" anchor="ctr" horzOverflow="overflow">
                    <a:lnL w="12700" cap="flat" cmpd="sng" algn="ctr">
                      <a:noFill/>
                      <a:prstDash val="solid"/>
                      <a:round/>
                      <a:headEnd type="none" w="med" len="med"/>
                      <a:tailEnd type="none" w="med" len="med"/>
                    </a:ln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1" u="none" strike="noStrike" cap="none" normalizeH="0" baseline="0" dirty="0" smtClean="0">
                          <a:ln>
                            <a:noFill/>
                          </a:ln>
                          <a:solidFill>
                            <a:srgbClr val="0070C0"/>
                          </a:solidFill>
                          <a:effectLst/>
                        </a:rPr>
                        <a:t>Use as</a:t>
                      </a:r>
                      <a:endParaRPr kumimoji="0" lang="en-US" sz="2000" b="1" i="0" u="none" strike="noStrike" cap="none" normalizeH="0" baseline="0" dirty="0" smtClean="0">
                        <a:ln>
                          <a:noFill/>
                        </a:ln>
                        <a:solidFill>
                          <a:srgbClr val="0070C0"/>
                        </a:solidFill>
                        <a:effectLst/>
                        <a:latin typeface="Verdana" pitchFamily="34" charset="0"/>
                        <a:cs typeface="Arial" charset="0"/>
                      </a:endParaRPr>
                    </a:p>
                  </a:txBody>
                  <a:tcPr marT="91421" marB="91421" anchor="ctr" horzOverflow="overflow">
                    <a:lnR w="12700" cap="flat" cmpd="sng" algn="ctr">
                      <a:noFill/>
                      <a:prstDash val="solid"/>
                      <a:round/>
                      <a:headEnd type="none" w="med" len="med"/>
                      <a:tailEnd type="none" w="med" len="med"/>
                    </a:lnR>
                  </a:tcPr>
                </a:tc>
                <a:extLst>
                  <a:ext uri="{0D108BD9-81ED-4DB2-BD59-A6C34878D82A}">
                    <a16:rowId xmlns:a16="http://schemas.microsoft.com/office/drawing/2014/main" val="10000"/>
                  </a:ext>
                </a:extLst>
              </a:tr>
              <a:tr h="518902">
                <a:tc>
                  <a:txBody>
                    <a:bodyPr/>
                    <a:lstStyle/>
                    <a:p>
                      <a:pPr>
                        <a:lnSpc>
                          <a:spcPct val="114000"/>
                        </a:lnSpc>
                        <a:spcAft>
                          <a:spcPts val="0"/>
                        </a:spcAft>
                      </a:pPr>
                      <a:r>
                        <a:rPr lang="en-US" sz="2000" dirty="0" smtClean="0">
                          <a:latin typeface="+mn-lt"/>
                        </a:rPr>
                        <a:t>20774A</a:t>
                      </a:r>
                      <a:r>
                        <a:rPr lang="en-US" sz="2000" baseline="0" dirty="0" smtClean="0">
                          <a:latin typeface="+mn-lt"/>
                        </a:rPr>
                        <a:t>-LON-DC</a:t>
                      </a:r>
                      <a:endParaRPr lang="en-US" sz="2000" dirty="0">
                        <a:latin typeface="+mn-lt"/>
                      </a:endParaRPr>
                    </a:p>
                  </a:txBody>
                  <a:tcPr marL="68580" marR="68580" marT="0" marB="0" anchor="ctr">
                    <a:lnL w="12700" cap="flat" cmpd="sng" algn="ctr">
                      <a:noFill/>
                      <a:prstDash val="solid"/>
                      <a:round/>
                      <a:headEnd type="none" w="med" len="med"/>
                      <a:tailEnd type="none" w="med" len="med"/>
                    </a:lnL>
                  </a:tcPr>
                </a:tc>
                <a:tc>
                  <a:txBody>
                    <a:bodyPr/>
                    <a:lstStyle/>
                    <a:p>
                      <a:pPr>
                        <a:lnSpc>
                          <a:spcPct val="114000"/>
                        </a:lnSpc>
                        <a:spcAft>
                          <a:spcPts val="0"/>
                        </a:spcAft>
                      </a:pPr>
                      <a:r>
                        <a:rPr lang="en-US" sz="2000" dirty="0">
                          <a:latin typeface="+mn-lt"/>
                        </a:rPr>
                        <a:t>Windows Server </a:t>
                      </a:r>
                      <a:r>
                        <a:rPr lang="en-US" sz="2000" dirty="0" smtClean="0">
                          <a:latin typeface="+mn-lt"/>
                        </a:rPr>
                        <a:t>2016 domain</a:t>
                      </a:r>
                      <a:endParaRPr lang="en-US" sz="2000" dirty="0">
                        <a:latin typeface="+mn-lt"/>
                      </a:endParaRP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615241">
                <a:tc>
                  <a:txBody>
                    <a:bodyPr/>
                    <a:lstStyle/>
                    <a:p>
                      <a:pPr>
                        <a:lnSpc>
                          <a:spcPct val="114000"/>
                        </a:lnSpc>
                        <a:spcAft>
                          <a:spcPts val="0"/>
                        </a:spcAft>
                      </a:pPr>
                      <a:r>
                        <a:rPr lang="en-US" sz="2000" dirty="0" smtClean="0">
                          <a:latin typeface="+mn-lt"/>
                        </a:rPr>
                        <a:t>20774A-LON-DEV</a:t>
                      </a:r>
                      <a:endParaRPr lang="en-US" sz="2000" dirty="0">
                        <a:latin typeface="+mn-lt"/>
                      </a:endParaRPr>
                    </a:p>
                  </a:txBody>
                  <a:tcPr marL="68580" marR="68580" marT="0" marB="0" anchor="ctr">
                    <a:lnL w="12700" cap="flat" cmpd="sng" algn="ctr">
                      <a:noFill/>
                      <a:prstDash val="solid"/>
                      <a:round/>
                      <a:headEnd type="none" w="med" len="med"/>
                      <a:tailEnd type="none" w="med" len="med"/>
                    </a:lnL>
                  </a:tcPr>
                </a:tc>
                <a:tc>
                  <a:txBody>
                    <a:bodyPr/>
                    <a:lstStyle/>
                    <a:p>
                      <a:pPr>
                        <a:lnSpc>
                          <a:spcPct val="114000"/>
                        </a:lnSpc>
                        <a:spcAft>
                          <a:spcPts val="0"/>
                        </a:spcAft>
                      </a:pPr>
                      <a:r>
                        <a:rPr lang="en-US" sz="2000" dirty="0" smtClean="0">
                          <a:latin typeface="+mn-lt"/>
                        </a:rPr>
                        <a:t>Windows10, Visual Studio 2015</a:t>
                      </a:r>
                      <a:endParaRPr lang="en-US" sz="2000" dirty="0">
                        <a:latin typeface="+mn-lt"/>
                      </a:endParaRP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533400">
                <a:tc>
                  <a:txBody>
                    <a:bodyPr/>
                    <a:lstStyle/>
                    <a:p>
                      <a:pPr>
                        <a:lnSpc>
                          <a:spcPct val="114000"/>
                        </a:lnSpc>
                        <a:spcAft>
                          <a:spcPts val="0"/>
                        </a:spcAft>
                      </a:pPr>
                      <a:r>
                        <a:rPr lang="en-US" sz="2000" dirty="0" smtClean="0">
                          <a:latin typeface="+mn-lt"/>
                        </a:rPr>
                        <a:t>20774A-LON-SQLR</a:t>
                      </a:r>
                      <a:endParaRPr lang="en-US" sz="2000" dirty="0">
                        <a:latin typeface="+mn-lt"/>
                      </a:endParaRPr>
                    </a:p>
                  </a:txBody>
                  <a:tcPr marL="68580" marR="68580" marT="0" marB="0" anchor="ct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sz="2000" dirty="0" smtClean="0">
                          <a:latin typeface="+mn-lt"/>
                        </a:rPr>
                        <a:t>Microsoft</a:t>
                      </a:r>
                      <a:r>
                        <a:rPr lang="en-US" sz="2000" baseline="0" dirty="0" smtClean="0">
                          <a:latin typeface="+mn-lt"/>
                        </a:rPr>
                        <a:t> SQL R, </a:t>
                      </a:r>
                      <a:r>
                        <a:rPr lang="en-US" sz="2000" dirty="0" smtClean="0">
                          <a:latin typeface="+mn-lt"/>
                        </a:rPr>
                        <a:t>Microsoft R Server</a:t>
                      </a: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2438894032"/>
                  </a:ext>
                </a:extLst>
              </a:tr>
              <a:tr h="1046661">
                <a:tc gridSpan="2">
                  <a:txBody>
                    <a:bodyPr/>
                    <a:lstStyle/>
                    <a:p>
                      <a:pPr>
                        <a:lnSpc>
                          <a:spcPct val="114000"/>
                        </a:lnSpc>
                        <a:spcAft>
                          <a:spcPts val="0"/>
                        </a:spcAft>
                      </a:pPr>
                      <a:endParaRPr lang="en-US" sz="2000" dirty="0">
                        <a:latin typeface="+mn-lt"/>
                      </a:endParaRPr>
                    </a:p>
                  </a:txBody>
                  <a:tcPr marL="68580" marR="68580" marT="0" marB="0" anchor="ctr">
                    <a:lnL w="12700" cap="flat" cmpd="sng" algn="ctr">
                      <a:noFill/>
                      <a:prstDash val="solid"/>
                      <a:round/>
                      <a:headEnd type="none" w="med" len="med"/>
                      <a:tailEnd type="none" w="med" len="med"/>
                    </a:lnL>
                    <a:lnR w="12700" cmpd="sng">
                      <a:noFill/>
                    </a:lnR>
                  </a:tcPr>
                </a:tc>
                <a:tc hMerge="1">
                  <a:txBody>
                    <a:bodyPr/>
                    <a:lstStyle/>
                    <a:p>
                      <a:pPr>
                        <a:lnSpc>
                          <a:spcPct val="114000"/>
                        </a:lnSpc>
                        <a:spcAft>
                          <a:spcPts val="0"/>
                        </a:spcAft>
                      </a:pPr>
                      <a:endParaRPr lang="en-US" sz="2000" dirty="0">
                        <a:latin typeface="+mn-lt"/>
                      </a:endParaRP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2604699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Microsoft Learning Azure Pass (OPTIONAL)</a:t>
            </a:r>
            <a:endParaRPr lang="en-IE" dirty="0"/>
          </a:p>
        </p:txBody>
      </p:sp>
      <p:sp>
        <p:nvSpPr>
          <p:cNvPr id="3" name="Text Placeholder 2"/>
          <p:cNvSpPr>
            <a:spLocks noGrp="1"/>
          </p:cNvSpPr>
          <p:nvPr>
            <p:ph type="body" sz="quarter" idx="13"/>
          </p:nvPr>
        </p:nvSpPr>
        <p:spPr>
          <a:xfrm>
            <a:off x="457200" y="1219200"/>
            <a:ext cx="8229600" cy="5105400"/>
          </a:xfrm>
        </p:spPr>
        <p:txBody>
          <a:bodyPr/>
          <a:lstStyle/>
          <a:p>
            <a:r>
              <a:rPr lang="en-IE" sz="2000" dirty="0" smtClean="0"/>
              <a:t>You will use the Microsoft Learning Azure </a:t>
            </a:r>
            <a:r>
              <a:rPr lang="en-IE" sz="2000" dirty="0"/>
              <a:t>Pass </a:t>
            </a:r>
            <a:r>
              <a:rPr lang="en-IE" sz="2000" dirty="0" smtClean="0"/>
              <a:t>to provide access to Microsoft </a:t>
            </a:r>
            <a:r>
              <a:rPr lang="en-IE" sz="2000" dirty="0"/>
              <a:t>Azure for demonstrations and </a:t>
            </a:r>
            <a:r>
              <a:rPr lang="en-IE" sz="2000" dirty="0" smtClean="0"/>
              <a:t>labs</a:t>
            </a:r>
          </a:p>
          <a:p>
            <a:endParaRPr lang="en-IE" sz="2000" dirty="0"/>
          </a:p>
          <a:p>
            <a:r>
              <a:rPr lang="en-IE" sz="2000" dirty="0" smtClean="0"/>
              <a:t>Microsoft Learning Azure Pass access and configuration</a:t>
            </a:r>
          </a:p>
          <a:p>
            <a:endParaRPr lang="en-IE" sz="2000" dirty="0" smtClean="0"/>
          </a:p>
          <a:p>
            <a:r>
              <a:rPr lang="en-IE" sz="2000" dirty="0" smtClean="0"/>
              <a:t>Best Practices for Microsoft Learning Azure Pass Usage:</a:t>
            </a:r>
          </a:p>
          <a:p>
            <a:pPr lvl="1"/>
            <a:r>
              <a:rPr lang="en-US" sz="1700" dirty="0" smtClean="0"/>
              <a:t>Check </a:t>
            </a:r>
            <a:r>
              <a:rPr lang="en-US" sz="1700" dirty="0"/>
              <a:t>the dollar balance of you Azure Pass within Microsoft Azure once you have </a:t>
            </a:r>
            <a:r>
              <a:rPr lang="en-US" sz="1700" dirty="0" smtClean="0"/>
              <a:t>set up </a:t>
            </a:r>
            <a:r>
              <a:rPr lang="en-US" sz="1700" dirty="0"/>
              <a:t>your </a:t>
            </a:r>
            <a:r>
              <a:rPr lang="en-US" sz="1700" dirty="0" smtClean="0"/>
              <a:t>subscription, </a:t>
            </a:r>
            <a:r>
              <a:rPr lang="en-US" sz="1700" dirty="0"/>
              <a:t>and be aware of how much you are consuming as you proceed through the labs.</a:t>
            </a:r>
            <a:endParaRPr lang="en-IE" sz="1700" dirty="0"/>
          </a:p>
          <a:p>
            <a:pPr lvl="1"/>
            <a:r>
              <a:rPr lang="en-US" sz="1700" dirty="0" smtClean="0"/>
              <a:t>Do </a:t>
            </a:r>
            <a:r>
              <a:rPr lang="en-US" sz="1700" dirty="0"/>
              <a:t>not allow Microsoft Azure components to run </a:t>
            </a:r>
            <a:r>
              <a:rPr lang="en-US" sz="1700" dirty="0" smtClean="0"/>
              <a:t>overnight </a:t>
            </a:r>
            <a:r>
              <a:rPr lang="en-US" sz="1700" dirty="0"/>
              <a:t>or for extended periods unless you need to do so.</a:t>
            </a:r>
            <a:endParaRPr lang="en-IE" sz="1700" dirty="0"/>
          </a:p>
          <a:p>
            <a:pPr lvl="1"/>
            <a:r>
              <a:rPr lang="en-US" sz="1700" dirty="0"/>
              <a:t>Remove any Microsoft </a:t>
            </a:r>
            <a:r>
              <a:rPr lang="en-US" sz="1700" dirty="0" smtClean="0"/>
              <a:t>Azure–created </a:t>
            </a:r>
            <a:r>
              <a:rPr lang="en-US" sz="1700" dirty="0"/>
              <a:t>components or </a:t>
            </a:r>
            <a:r>
              <a:rPr lang="en-US" sz="1700" dirty="0" smtClean="0"/>
              <a:t>services </a:t>
            </a:r>
            <a:r>
              <a:rPr lang="en-US" sz="1700" dirty="0"/>
              <a:t>such as storage, virtual machines, </a:t>
            </a:r>
            <a:r>
              <a:rPr lang="en-US" sz="1700" dirty="0" smtClean="0"/>
              <a:t>or cloud services, after </a:t>
            </a:r>
            <a:r>
              <a:rPr lang="en-US" sz="1700" dirty="0"/>
              <a:t>you </a:t>
            </a:r>
            <a:r>
              <a:rPr lang="en-US" sz="1700" dirty="0" smtClean="0"/>
              <a:t>finish </a:t>
            </a:r>
            <a:r>
              <a:rPr lang="en-US" sz="1700" dirty="0"/>
              <a:t>your lab to help minimize cost usage and extend the life of your Microsoft Learning Azure Pass</a:t>
            </a:r>
            <a:r>
              <a:rPr lang="en-US" sz="1600" dirty="0"/>
              <a:t>.</a:t>
            </a:r>
            <a:endParaRPr lang="en-IE" sz="1600" dirty="0"/>
          </a:p>
          <a:p>
            <a:pPr lvl="1"/>
            <a:endParaRPr lang="en-IE" sz="1600" dirty="0"/>
          </a:p>
          <a:p>
            <a:pPr marL="0" indent="0">
              <a:buNone/>
            </a:pPr>
            <a:endParaRPr lang="en-IE" sz="2000" dirty="0" smtClean="0">
              <a:solidFill>
                <a:srgbClr val="FF0000"/>
              </a:solidFill>
            </a:endParaRPr>
          </a:p>
          <a:p>
            <a:pPr marL="0" indent="0">
              <a:buNone/>
            </a:pPr>
            <a:endParaRPr lang="en-IE" sz="2000" dirty="0" smtClean="0"/>
          </a:p>
          <a:p>
            <a:pPr lvl="1"/>
            <a:endParaRPr lang="en-IE" sz="2000" dirty="0" smtClean="0"/>
          </a:p>
          <a:p>
            <a:pPr lvl="1"/>
            <a:endParaRPr lang="en-IE" sz="2000" dirty="0"/>
          </a:p>
        </p:txBody>
      </p:sp>
    </p:spTree>
    <p:custDataLst>
      <p:tags r:id="rId1"/>
    </p:custDataLst>
    <p:extLst>
      <p:ext uri="{BB962C8B-B14F-4D97-AF65-F5344CB8AC3E}">
        <p14:creationId xmlns:p14="http://schemas.microsoft.com/office/powerpoint/2010/main" val="410907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964488" cy="822960"/>
          </a:xfrm>
        </p:spPr>
        <p:txBody>
          <a:bodyPr/>
          <a:lstStyle/>
          <a:p>
            <a:r>
              <a:rPr lang="en-GB" dirty="0" smtClean="0">
                <a:latin typeface="Segoe UI Light" panose="020B0502040204020203" pitchFamily="34" charset="0"/>
                <a:cs typeface="Segoe UI Light" panose="020B0502040204020203" pitchFamily="34" charset="0"/>
              </a:rPr>
              <a:t>WARNING – You May Experience UI Discrepancies (OPTIONAL)</a:t>
            </a:r>
            <a:endParaRPr lang="en-US" dirty="0">
              <a:latin typeface="Segoe UI Light" panose="020B0502040204020203" pitchFamily="34" charset="0"/>
              <a:cs typeface="Segoe UI Light" panose="020B0502040204020203" pitchFamily="34" charset="0"/>
            </a:endParaRPr>
          </a:p>
        </p:txBody>
      </p:sp>
      <p:sp>
        <p:nvSpPr>
          <p:cNvPr id="3" name="Text Placeholder 2"/>
          <p:cNvSpPr>
            <a:spLocks noGrp="1"/>
          </p:cNvSpPr>
          <p:nvPr>
            <p:ph type="body" sz="quarter" idx="13"/>
          </p:nvPr>
        </p:nvSpPr>
        <p:spPr>
          <a:xfrm>
            <a:off x="2195736" y="1052736"/>
            <a:ext cx="6491064" cy="5400600"/>
          </a:xfrm>
        </p:spPr>
        <p:txBody>
          <a:bodyPr/>
          <a:lstStyle/>
          <a:p>
            <a:pPr marL="0" indent="0">
              <a:buNone/>
            </a:pPr>
            <a:r>
              <a:rPr lang="en-GB" sz="2000" dirty="0" smtClean="0"/>
              <a:t>Given the dynamic nature of Microsoft cloud tools, you may </a:t>
            </a:r>
            <a:r>
              <a:rPr lang="en-GB" sz="2000" dirty="0"/>
              <a:t>experience </a:t>
            </a:r>
            <a:r>
              <a:rPr lang="en-GB" sz="2000" dirty="0" smtClean="0"/>
              <a:t>Microsoft Office </a:t>
            </a:r>
            <a:r>
              <a:rPr lang="en-GB" sz="2000" dirty="0"/>
              <a:t>365 </a:t>
            </a:r>
            <a:r>
              <a:rPr lang="en-GB" sz="2000" dirty="0" smtClean="0"/>
              <a:t>and/or </a:t>
            </a:r>
            <a:r>
              <a:rPr lang="en-GB" sz="2000" dirty="0"/>
              <a:t>Azure </a:t>
            </a:r>
            <a:r>
              <a:rPr lang="en-GB" sz="2000" dirty="0" smtClean="0"/>
              <a:t>user interface (UI) changes that were made following courseware development and that do not match up with lab instructions. </a:t>
            </a:r>
            <a:br>
              <a:rPr lang="en-GB" sz="2000" dirty="0" smtClean="0"/>
            </a:br>
            <a:endParaRPr lang="en-GB" sz="2000" dirty="0" smtClean="0"/>
          </a:p>
          <a:p>
            <a:pPr marL="0" indent="0">
              <a:buNone/>
            </a:pPr>
            <a:r>
              <a:rPr lang="en-GB" sz="2000" dirty="0" smtClean="0"/>
              <a:t>The Microsoft Learning team will document these changes for instructors as they are brought to our attention. However, given the dynamic nature of cloud updates, you may run into changes before we become aware of them. </a:t>
            </a:r>
            <a:br>
              <a:rPr lang="en-GB" sz="2000" dirty="0" smtClean="0"/>
            </a:br>
            <a:r>
              <a:rPr lang="en-GB" sz="2000" dirty="0" smtClean="0"/>
              <a:t/>
            </a:r>
            <a:br>
              <a:rPr lang="en-GB" sz="2000" dirty="0" smtClean="0"/>
            </a:br>
            <a:r>
              <a:rPr lang="en-GB" sz="2000" dirty="0" smtClean="0"/>
              <a:t>If this occurs, you will have to adapt to the changes and work through them in the labs as necessary.</a:t>
            </a:r>
            <a:br>
              <a:rPr lang="en-GB" sz="2000" dirty="0" smtClean="0"/>
            </a:br>
            <a:endParaRPr lang="en-GB" sz="2000" dirty="0" smtClean="0"/>
          </a:p>
          <a:p>
            <a:endParaRPr lang="en-GB" sz="2400" dirty="0" smtClean="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12" y="908720"/>
            <a:ext cx="2285714" cy="2285714"/>
          </a:xfrm>
          <a:prstGeom prst="rect">
            <a:avLst/>
          </a:prstGeom>
        </p:spPr>
      </p:pic>
    </p:spTree>
    <p:custDataLst>
      <p:tags r:id="rId1"/>
    </p:custDataLst>
    <p:extLst>
      <p:ext uri="{BB962C8B-B14F-4D97-AF65-F5344CB8AC3E}">
        <p14:creationId xmlns:p14="http://schemas.microsoft.com/office/powerpoint/2010/main" val="2190703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
            <a:ext cx="8229600" cy="822960"/>
          </a:xfrm>
        </p:spPr>
        <p:txBody>
          <a:bodyPr/>
          <a:lstStyle/>
          <a:p>
            <a:r>
              <a:rPr lang="en-US" sz="3600" dirty="0" smtClean="0"/>
              <a:t>Welcome</a:t>
            </a:r>
            <a:endParaRPr lang="en-US" sz="3600"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11" name="Content Placeholder 2"/>
          <p:cNvSpPr>
            <a:spLocks noGrp="1"/>
          </p:cNvSpPr>
          <p:nvPr>
            <p:ph type="body" sz="quarter" idx="13"/>
          </p:nvPr>
        </p:nvSpPr>
        <p:spPr>
          <a:xfrm>
            <a:off x="457200" y="1447800"/>
            <a:ext cx="8229600" cy="4921251"/>
          </a:xfrm>
          <a:prstGeom prst="rect">
            <a:avLst/>
          </a:prstGeom>
        </p:spPr>
        <p:txBody>
          <a:bodyPr numCol="2" spcCol="457200"/>
          <a:lstStyle/>
          <a:p>
            <a:pPr marL="0" indent="0">
              <a:spcBef>
                <a:spcPts val="0"/>
              </a:spcBef>
              <a:buNone/>
            </a:pPr>
            <a:r>
              <a:rPr lang="en-US" sz="1800" dirty="0" smtClean="0"/>
              <a:t>We’ve </a:t>
            </a:r>
            <a:r>
              <a:rPr lang="en-US" sz="1800" dirty="0"/>
              <a:t>worked together with the Microsoft Partner Network and Microsoft IT Academies to bring you a world-class learning </a:t>
            </a:r>
            <a:r>
              <a:rPr lang="en-US" sz="1800" dirty="0" smtClean="0"/>
              <a:t>experience. </a:t>
            </a:r>
            <a:endParaRPr lang="en-US" sz="1800" dirty="0"/>
          </a:p>
          <a:p>
            <a:pPr marL="0" indent="0">
              <a:spcBef>
                <a:spcPts val="0"/>
              </a:spcBef>
              <a:buNone/>
            </a:pPr>
            <a:endParaRPr lang="en-US" sz="1800" b="1" dirty="0" smtClean="0">
              <a:solidFill>
                <a:srgbClr val="0070C0"/>
              </a:solidFill>
            </a:endParaRPr>
          </a:p>
          <a:p>
            <a:pPr marL="0" indent="0">
              <a:spcBef>
                <a:spcPts val="0"/>
              </a:spcBef>
              <a:buNone/>
            </a:pPr>
            <a:r>
              <a:rPr lang="en-US" sz="1800" b="1" dirty="0" smtClean="0">
                <a:solidFill>
                  <a:srgbClr val="0070C0"/>
                </a:solidFill>
              </a:rPr>
              <a:t>Microsoft </a:t>
            </a:r>
            <a:r>
              <a:rPr lang="en-US" sz="1800" b="1" dirty="0">
                <a:solidFill>
                  <a:srgbClr val="0070C0"/>
                </a:solidFill>
              </a:rPr>
              <a:t>Certified Trainers + Instructors. </a:t>
            </a:r>
            <a:r>
              <a:rPr lang="en-US" sz="1800" dirty="0"/>
              <a:t>Your instructor is a premier technical and instructional expert who meets ongoing certification requirements.  </a:t>
            </a:r>
          </a:p>
          <a:p>
            <a:pPr marL="0" indent="0">
              <a:spcBef>
                <a:spcPts val="0"/>
              </a:spcBef>
              <a:buNone/>
            </a:pPr>
            <a:endParaRPr lang="en-US" sz="1800" b="1" dirty="0" smtClean="0">
              <a:solidFill>
                <a:srgbClr val="0070C0"/>
              </a:solidFill>
            </a:endParaRPr>
          </a:p>
          <a:p>
            <a:pPr marL="0" indent="0">
              <a:spcBef>
                <a:spcPts val="0"/>
              </a:spcBef>
              <a:buNone/>
            </a:pPr>
            <a:r>
              <a:rPr lang="en-US" sz="1800" b="1" dirty="0" smtClean="0">
                <a:solidFill>
                  <a:srgbClr val="0070C0"/>
                </a:solidFill>
              </a:rPr>
              <a:t>Customer </a:t>
            </a:r>
            <a:r>
              <a:rPr lang="en-US" sz="1800" b="1" dirty="0">
                <a:solidFill>
                  <a:srgbClr val="0070C0"/>
                </a:solidFill>
              </a:rPr>
              <a:t>Satisfaction Guarantee.</a:t>
            </a:r>
            <a:r>
              <a:rPr lang="en-US" sz="1800" dirty="0">
                <a:solidFill>
                  <a:srgbClr val="0070C0"/>
                </a:solidFill>
              </a:rPr>
              <a:t> </a:t>
            </a:r>
            <a:r>
              <a:rPr lang="en-US" sz="1800" dirty="0"/>
              <a:t>Our </a:t>
            </a:r>
            <a:r>
              <a:rPr lang="en-US" sz="1800" dirty="0" smtClean="0"/>
              <a:t>partners </a:t>
            </a:r>
            <a:r>
              <a:rPr lang="en-US" sz="1800" dirty="0"/>
              <a:t>offer a satisfaction guarantee and we hold them accountable for it. </a:t>
            </a: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At </a:t>
            </a:r>
            <a:r>
              <a:rPr lang="en-US" sz="1800" dirty="0"/>
              <a:t>the end of class, please complete an evaluation of </a:t>
            </a:r>
            <a:r>
              <a:rPr lang="en-US" sz="1800" dirty="0" smtClean="0"/>
              <a:t>today’s </a:t>
            </a:r>
            <a:r>
              <a:rPr lang="en-US" sz="1800" dirty="0"/>
              <a:t>experience. We value your feedback!  </a:t>
            </a:r>
          </a:p>
          <a:p>
            <a:pPr marL="0" indent="0">
              <a:spcBef>
                <a:spcPts val="0"/>
              </a:spcBef>
              <a:buNone/>
            </a:pPr>
            <a:endParaRPr lang="en-US" sz="1800" b="1" dirty="0" smtClean="0">
              <a:solidFill>
                <a:srgbClr val="0070C0"/>
              </a:solidFill>
            </a:endParaRPr>
          </a:p>
          <a:p>
            <a:pPr marL="0" indent="0">
              <a:spcBef>
                <a:spcPts val="0"/>
              </a:spcBef>
              <a:buNone/>
            </a:pPr>
            <a:r>
              <a:rPr lang="en-US" sz="1800" b="1" dirty="0" smtClean="0">
                <a:solidFill>
                  <a:srgbClr val="0070C0"/>
                </a:solidFill>
              </a:rPr>
              <a:t>Certification </a:t>
            </a:r>
            <a:r>
              <a:rPr lang="en-US" sz="1800" b="1" dirty="0">
                <a:solidFill>
                  <a:srgbClr val="0070C0"/>
                </a:solidFill>
              </a:rPr>
              <a:t>Exam Benefits. </a:t>
            </a:r>
            <a:r>
              <a:rPr lang="en-US" sz="1800" dirty="0"/>
              <a:t>After training, consider </a:t>
            </a:r>
            <a:r>
              <a:rPr lang="en-US" sz="1800" dirty="0" smtClean="0"/>
              <a:t>pursuing </a:t>
            </a:r>
            <a:r>
              <a:rPr lang="en-US" sz="1800" dirty="0"/>
              <a:t>a Microsoft </a:t>
            </a:r>
            <a:r>
              <a:rPr lang="en-US" sz="1800" dirty="0" smtClean="0"/>
              <a:t>Certification to help distinguish your technical expertise and experience. Ask </a:t>
            </a:r>
            <a:r>
              <a:rPr lang="en-US" sz="1800" dirty="0"/>
              <a:t>your instructor about available exam promotions and discounts.</a:t>
            </a:r>
          </a:p>
          <a:p>
            <a:pPr marL="0" indent="0">
              <a:spcBef>
                <a:spcPts val="0"/>
              </a:spcBef>
              <a:buNone/>
            </a:pPr>
            <a:endParaRPr lang="en-US" sz="1800" dirty="0" smtClean="0"/>
          </a:p>
          <a:p>
            <a:pPr marL="0" indent="0">
              <a:spcBef>
                <a:spcPts val="0"/>
              </a:spcBef>
              <a:buNone/>
            </a:pPr>
            <a:r>
              <a:rPr lang="en-US" sz="1800" dirty="0" smtClean="0"/>
              <a:t>We </a:t>
            </a:r>
            <a:r>
              <a:rPr lang="en-US" sz="1800" dirty="0"/>
              <a:t>wish you a great learning experience and ongoing career success!</a:t>
            </a:r>
          </a:p>
          <a:p>
            <a:pPr marL="0" indent="0">
              <a:lnSpc>
                <a:spcPct val="97000"/>
              </a:lnSpc>
              <a:buNone/>
            </a:pPr>
            <a:endParaRPr lang="en-US" sz="1800" dirty="0"/>
          </a:p>
          <a:p>
            <a:pPr marL="0" indent="0">
              <a:lnSpc>
                <a:spcPct val="97000"/>
              </a:lnSpc>
              <a:buNone/>
            </a:pPr>
            <a:endParaRPr lang="nl-NL" sz="1000" dirty="0" smtClean="0"/>
          </a:p>
          <a:p>
            <a:pPr marL="0" indent="0">
              <a:lnSpc>
                <a:spcPct val="97000"/>
              </a:lnSpc>
              <a:buNone/>
            </a:pPr>
            <a:endParaRPr lang="nl-NL" sz="1000" dirty="0"/>
          </a:p>
          <a:p>
            <a:pPr>
              <a:lnSpc>
                <a:spcPct val="97000"/>
              </a:lnSpc>
            </a:pPr>
            <a:endParaRPr lang="en-US" sz="1800" dirty="0"/>
          </a:p>
        </p:txBody>
      </p:sp>
      <p:sp>
        <p:nvSpPr>
          <p:cNvPr id="3" name="TextBox 2"/>
          <p:cNvSpPr txBox="1"/>
          <p:nvPr/>
        </p:nvSpPr>
        <p:spPr>
          <a:xfrm>
            <a:off x="457200" y="990600"/>
            <a:ext cx="7772400" cy="646331"/>
          </a:xfrm>
          <a:prstGeom prst="rect">
            <a:avLst/>
          </a:prstGeom>
          <a:noFill/>
        </p:spPr>
        <p:txBody>
          <a:bodyPr wrap="square" rtlCol="0">
            <a:spAutoFit/>
          </a:bodyPr>
          <a:lstStyle/>
          <a:p>
            <a:r>
              <a:rPr lang="en-US" b="1" dirty="0">
                <a:solidFill>
                  <a:srgbClr val="0070C0"/>
                </a:solidFill>
              </a:rPr>
              <a:t>Thank you for joining us today.</a:t>
            </a:r>
            <a:r>
              <a:rPr lang="en-US" dirty="0"/>
              <a:t> </a:t>
            </a:r>
          </a:p>
          <a:p>
            <a:endParaRPr lang="en-US" dirty="0"/>
          </a:p>
        </p:txBody>
      </p:sp>
    </p:spTree>
    <p:custDataLst>
      <p:tags r:id="rId1"/>
    </p:custDataLst>
    <p:extLst>
      <p:ext uri="{BB962C8B-B14F-4D97-AF65-F5344CB8AC3E}">
        <p14:creationId xmlns:p14="http://schemas.microsoft.com/office/powerpoint/2010/main" val="8741309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p:cNvSpPr>
            <a:spLocks noGrp="1"/>
          </p:cNvSpPr>
          <p:nvPr>
            <p:ph type="body" sz="quarter" idx="13"/>
          </p:nvPr>
        </p:nvSpPr>
        <p:spPr>
          <a:xfrm>
            <a:off x="457200" y="1219200"/>
            <a:ext cx="8001000" cy="5105400"/>
          </a:xfrm>
        </p:spPr>
        <p:txBody>
          <a:bodyPr/>
          <a:lstStyle/>
          <a:p>
            <a:pPr marL="0" indent="0">
              <a:spcBef>
                <a:spcPts val="0"/>
              </a:spcBef>
              <a:spcAft>
                <a:spcPts val="600"/>
              </a:spcAft>
              <a:buNone/>
            </a:pPr>
            <a:r>
              <a:rPr lang="en-US" sz="2000" dirty="0" smtClean="0"/>
              <a:t>In this demonstration, you will learn how to:</a:t>
            </a:r>
          </a:p>
          <a:p>
            <a:pPr>
              <a:spcBef>
                <a:spcPts val="0"/>
              </a:spcBef>
              <a:spcAft>
                <a:spcPts val="600"/>
              </a:spcAft>
            </a:pPr>
            <a:r>
              <a:rPr lang="en-US" sz="2000" dirty="0" smtClean="0"/>
              <a:t>Access the MLO lab environment</a:t>
            </a:r>
          </a:p>
          <a:p>
            <a:pPr>
              <a:spcBef>
                <a:spcPts val="0"/>
              </a:spcBef>
              <a:spcAft>
                <a:spcPts val="600"/>
              </a:spcAft>
            </a:pPr>
            <a:r>
              <a:rPr lang="en-US" sz="2000" dirty="0" smtClean="0"/>
              <a:t>Switch between </a:t>
            </a:r>
            <a:r>
              <a:rPr lang="en-CA" sz="2000" dirty="0"/>
              <a:t>VMs</a:t>
            </a:r>
            <a:endParaRPr lang="en-US" sz="2000" dirty="0" smtClean="0"/>
          </a:p>
          <a:p>
            <a:pPr>
              <a:spcBef>
                <a:spcPts val="0"/>
              </a:spcBef>
              <a:spcAft>
                <a:spcPts val="600"/>
              </a:spcAft>
            </a:pPr>
            <a:endParaRPr lang="en-US" sz="2000" dirty="0" smtClean="0"/>
          </a:p>
          <a:p>
            <a:pPr marL="0" indent="0">
              <a:spcBef>
                <a:spcPts val="0"/>
              </a:spcBef>
              <a:spcAft>
                <a:spcPts val="600"/>
              </a:spcAft>
              <a:buNone/>
            </a:pPr>
            <a:r>
              <a:rPr lang="en-US" sz="2000" dirty="0" smtClean="0"/>
              <a:t>Read the online Lab Notes carefully, because some procedures related to on-premises lab versus online labs may have slightly different steps. Any differences will be called out in the Lab Notes.</a:t>
            </a:r>
            <a:endParaRPr lang="en-US" sz="2000" dirty="0"/>
          </a:p>
        </p:txBody>
      </p:sp>
      <p:sp>
        <p:nvSpPr>
          <p:cNvPr id="9" name="Title 1"/>
          <p:cNvSpPr>
            <a:spLocks noGrp="1"/>
          </p:cNvSpPr>
          <p:nvPr>
            <p:ph type="title"/>
          </p:nvPr>
        </p:nvSpPr>
        <p:spPr>
          <a:xfrm>
            <a:off x="457200" y="0"/>
            <a:ext cx="9067800" cy="822960"/>
          </a:xfrm>
        </p:spPr>
        <p:txBody>
          <a:bodyPr/>
          <a:lstStyle/>
          <a:p>
            <a:r>
              <a:rPr lang="en-US" dirty="0" smtClean="0"/>
              <a:t>Demonstration: Using Microsoft Labs Online </a:t>
            </a:r>
            <a:r>
              <a:rPr lang="en-US" i="1" dirty="0" smtClean="0"/>
              <a:t>(OPTIONAL)</a:t>
            </a:r>
            <a:endParaRPr lang="en-US" i="1" dirty="0"/>
          </a:p>
        </p:txBody>
      </p:sp>
    </p:spTree>
    <p:custDataLst>
      <p:tags r:id="rId1"/>
    </p:custDataLst>
    <p:extLst>
      <p:ext uri="{BB962C8B-B14F-4D97-AF65-F5344CB8AC3E}">
        <p14:creationId xmlns:p14="http://schemas.microsoft.com/office/powerpoint/2010/main" val="26963466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Using Hyper-V Manager </a:t>
            </a:r>
            <a:r>
              <a:rPr lang="en-US" i="1" dirty="0" smtClean="0"/>
              <a:t>(OPTIONAL)</a:t>
            </a:r>
            <a:endParaRPr lang="en-US" dirty="0"/>
          </a:p>
        </p:txBody>
      </p:sp>
      <p:sp>
        <p:nvSpPr>
          <p:cNvPr id="4" name="Text Placeholder 3"/>
          <p:cNvSpPr>
            <a:spLocks noGrp="1"/>
          </p:cNvSpPr>
          <p:nvPr>
            <p:ph type="body" sz="quarter" idx="13"/>
          </p:nvPr>
        </p:nvSpPr>
        <p:spPr>
          <a:xfrm>
            <a:off x="457200" y="1008584"/>
            <a:ext cx="7859216" cy="5544616"/>
          </a:xfrm>
        </p:spPr>
        <p:txBody>
          <a:bodyPr/>
          <a:lstStyle/>
          <a:p>
            <a:pPr marL="0" indent="0">
              <a:spcBef>
                <a:spcPts val="0"/>
              </a:spcBef>
              <a:spcAft>
                <a:spcPts val="600"/>
              </a:spcAft>
              <a:buNone/>
            </a:pPr>
            <a:r>
              <a:rPr lang="en-US" sz="1800" dirty="0" smtClean="0"/>
              <a:t>In this demonstration, you will learn how to:</a:t>
            </a:r>
          </a:p>
          <a:p>
            <a:pPr>
              <a:spcBef>
                <a:spcPts val="0"/>
              </a:spcBef>
              <a:spcAft>
                <a:spcPts val="600"/>
              </a:spcAft>
            </a:pPr>
            <a:r>
              <a:rPr lang="en-US" sz="1800" dirty="0" smtClean="0"/>
              <a:t>Open Hyper-V Manager</a:t>
            </a:r>
          </a:p>
          <a:p>
            <a:pPr>
              <a:spcBef>
                <a:spcPts val="0"/>
              </a:spcBef>
              <a:spcAft>
                <a:spcPts val="600"/>
              </a:spcAft>
            </a:pPr>
            <a:r>
              <a:rPr lang="en-US" sz="1800" dirty="0" smtClean="0"/>
              <a:t>Navigate the various sections/panes within Hyper-V Manager:</a:t>
            </a:r>
          </a:p>
          <a:p>
            <a:pPr lvl="1">
              <a:spcBef>
                <a:spcPts val="0"/>
              </a:spcBef>
              <a:spcAft>
                <a:spcPts val="600"/>
              </a:spcAft>
            </a:pPr>
            <a:r>
              <a:rPr lang="en-CA" sz="1800" dirty="0"/>
              <a:t>VMs</a:t>
            </a:r>
            <a:r>
              <a:rPr lang="en-US" sz="1800" dirty="0" smtClean="0"/>
              <a:t>, snapshots, and actions (server-specific </a:t>
            </a:r>
            <a:r>
              <a:rPr lang="en-US" sz="1800" dirty="0"/>
              <a:t>and </a:t>
            </a:r>
            <a:r>
              <a:rPr lang="en-US" sz="1800" dirty="0" smtClean="0"/>
              <a:t>VM</a:t>
            </a:r>
            <a:r>
              <a:rPr lang="en-CA" sz="1800" dirty="0" smtClean="0"/>
              <a:t>‑</a:t>
            </a:r>
            <a:r>
              <a:rPr lang="en-US" sz="1800" dirty="0" smtClean="0"/>
              <a:t>specific)</a:t>
            </a:r>
          </a:p>
          <a:p>
            <a:pPr>
              <a:spcBef>
                <a:spcPts val="0"/>
              </a:spcBef>
              <a:spcAft>
                <a:spcPts val="600"/>
              </a:spcAft>
            </a:pPr>
            <a:r>
              <a:rPr lang="en-US" sz="1800" dirty="0" smtClean="0"/>
              <a:t>Identify the </a:t>
            </a:r>
            <a:r>
              <a:rPr lang="en-CA" sz="1800" dirty="0"/>
              <a:t>VMs </a:t>
            </a:r>
            <a:r>
              <a:rPr lang="en-US" sz="1800" dirty="0" smtClean="0"/>
              <a:t>you will use in the labs for this course</a:t>
            </a:r>
          </a:p>
          <a:p>
            <a:pPr>
              <a:spcBef>
                <a:spcPts val="0"/>
              </a:spcBef>
              <a:spcAft>
                <a:spcPts val="600"/>
              </a:spcAft>
            </a:pPr>
            <a:r>
              <a:rPr lang="en-US" sz="1800" dirty="0" smtClean="0"/>
              <a:t>Take a snapshot and apply a snapshot</a:t>
            </a:r>
          </a:p>
          <a:p>
            <a:pPr>
              <a:spcBef>
                <a:spcPts val="0"/>
              </a:spcBef>
              <a:spcAft>
                <a:spcPts val="600"/>
              </a:spcAft>
            </a:pPr>
            <a:r>
              <a:rPr lang="en-US" sz="1800" dirty="0" smtClean="0"/>
              <a:t>Connect to a </a:t>
            </a:r>
            <a:r>
              <a:rPr lang="en-CA" sz="1800" dirty="0" smtClean="0"/>
              <a:t>VM</a:t>
            </a:r>
            <a:endParaRPr lang="en-US" sz="1800" dirty="0" smtClean="0"/>
          </a:p>
          <a:p>
            <a:pPr>
              <a:spcBef>
                <a:spcPts val="0"/>
              </a:spcBef>
              <a:spcAft>
                <a:spcPts val="600"/>
              </a:spcAft>
            </a:pPr>
            <a:r>
              <a:rPr lang="en-US" sz="1800" dirty="0" smtClean="0"/>
              <a:t>Start and sign in to a </a:t>
            </a:r>
            <a:r>
              <a:rPr lang="en-CA" sz="1800" dirty="0" smtClean="0"/>
              <a:t>VM</a:t>
            </a:r>
            <a:endParaRPr lang="en-US" sz="1800" dirty="0" smtClean="0"/>
          </a:p>
          <a:p>
            <a:pPr>
              <a:spcBef>
                <a:spcPts val="0"/>
              </a:spcBef>
              <a:spcAft>
                <a:spcPts val="600"/>
              </a:spcAft>
            </a:pPr>
            <a:r>
              <a:rPr lang="en-US" sz="1800" dirty="0" smtClean="0"/>
              <a:t>Switch between full screen and window modes</a:t>
            </a:r>
          </a:p>
          <a:p>
            <a:pPr>
              <a:spcBef>
                <a:spcPts val="0"/>
              </a:spcBef>
              <a:spcAft>
                <a:spcPts val="600"/>
              </a:spcAft>
            </a:pPr>
            <a:r>
              <a:rPr lang="en-US" sz="1800" dirty="0" smtClean="0"/>
              <a:t>Revert to the previous snapshot</a:t>
            </a:r>
          </a:p>
          <a:p>
            <a:pPr>
              <a:spcBef>
                <a:spcPts val="0"/>
              </a:spcBef>
              <a:spcAft>
                <a:spcPts val="600"/>
              </a:spcAft>
            </a:pPr>
            <a:r>
              <a:rPr lang="en-US" sz="1800" dirty="0" smtClean="0"/>
              <a:t>Shut down a </a:t>
            </a:r>
            <a:r>
              <a:rPr lang="en-CA" sz="1800" dirty="0" smtClean="0"/>
              <a:t>VM</a:t>
            </a:r>
            <a:r>
              <a:rPr lang="en-US" sz="1800" dirty="0" smtClean="0"/>
              <a:t> </a:t>
            </a:r>
          </a:p>
          <a:p>
            <a:pPr lvl="1">
              <a:spcBef>
                <a:spcPts val="0"/>
              </a:spcBef>
              <a:spcAft>
                <a:spcPts val="600"/>
              </a:spcAft>
            </a:pPr>
            <a:r>
              <a:rPr lang="en-US" sz="1800" dirty="0" smtClean="0"/>
              <a:t>Know when to shut down versus turn off a VM</a:t>
            </a:r>
          </a:p>
          <a:p>
            <a:pPr>
              <a:spcBef>
                <a:spcPts val="0"/>
              </a:spcBef>
              <a:spcAft>
                <a:spcPts val="600"/>
              </a:spcAft>
            </a:pPr>
            <a:r>
              <a:rPr lang="en-US" sz="1800" dirty="0" smtClean="0"/>
              <a:t>Close Hyper-V Manager</a:t>
            </a:r>
            <a:endParaRPr lang="en-US" sz="1800" dirty="0"/>
          </a:p>
        </p:txBody>
      </p:sp>
    </p:spTree>
    <p:custDataLst>
      <p:tags r:id="rId1"/>
    </p:custDataLst>
    <p:extLst>
      <p:ext uri="{BB962C8B-B14F-4D97-AF65-F5344CB8AC3E}">
        <p14:creationId xmlns:p14="http://schemas.microsoft.com/office/powerpoint/2010/main" val="19114691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822960"/>
          </a:xfrm>
        </p:spPr>
        <p:txBody>
          <a:bodyPr/>
          <a:lstStyle/>
          <a:p>
            <a:r>
              <a:rPr lang="en-US" dirty="0" smtClean="0"/>
              <a:t>Demonstration: </a:t>
            </a:r>
            <a:r>
              <a:rPr lang="en-US" dirty="0"/>
              <a:t>Navigation </a:t>
            </a:r>
            <a:r>
              <a:rPr lang="en-US" dirty="0" smtClean="0"/>
              <a:t>in Windows </a:t>
            </a:r>
            <a:r>
              <a:rPr lang="en-US" dirty="0"/>
              <a:t>Server </a:t>
            </a:r>
            <a:r>
              <a:rPr lang="en-US" dirty="0" smtClean="0"/>
              <a:t>2016 </a:t>
            </a:r>
            <a:r>
              <a:rPr lang="en-US" i="1" dirty="0" smtClean="0"/>
              <a:t>(OPTIONAL</a:t>
            </a:r>
            <a:r>
              <a:rPr lang="en-US" i="1" dirty="0"/>
              <a:t>)</a:t>
            </a:r>
            <a:endParaRPr lang="en-US" dirty="0"/>
          </a:p>
        </p:txBody>
      </p:sp>
      <p:sp>
        <p:nvSpPr>
          <p:cNvPr id="6" name="Content Placeholder 2"/>
          <p:cNvSpPr>
            <a:spLocks noGrp="1"/>
          </p:cNvSpPr>
          <p:nvPr>
            <p:ph type="body" sz="quarter" idx="13"/>
          </p:nvPr>
        </p:nvSpPr>
        <p:spPr>
          <a:xfrm>
            <a:off x="457200" y="1143000"/>
            <a:ext cx="8229600" cy="5105400"/>
          </a:xfrm>
        </p:spPr>
        <p:txBody>
          <a:bodyPr/>
          <a:lstStyle/>
          <a:p>
            <a:pPr marL="0" indent="0">
              <a:spcBef>
                <a:spcPts val="0"/>
              </a:spcBef>
              <a:spcAft>
                <a:spcPts val="600"/>
              </a:spcAft>
              <a:buNone/>
            </a:pPr>
            <a:r>
              <a:rPr lang="en-US" sz="2000" dirty="0" smtClean="0"/>
              <a:t>In this demonstration, you will learn how to:</a:t>
            </a:r>
          </a:p>
          <a:p>
            <a:pPr>
              <a:spcBef>
                <a:spcPts val="0"/>
              </a:spcBef>
              <a:spcAft>
                <a:spcPts val="600"/>
              </a:spcAft>
            </a:pPr>
            <a:r>
              <a:rPr lang="en-US" sz="2000" dirty="0" smtClean="0"/>
              <a:t>Configure Hyper-V to use Windows key combinations in the VM</a:t>
            </a:r>
          </a:p>
          <a:p>
            <a:pPr>
              <a:spcBef>
                <a:spcPts val="0"/>
              </a:spcBef>
              <a:spcAft>
                <a:spcPts val="600"/>
              </a:spcAft>
            </a:pPr>
            <a:r>
              <a:rPr lang="en-US" sz="2000" dirty="0" smtClean="0"/>
              <a:t>Sign in and sign out</a:t>
            </a:r>
          </a:p>
          <a:p>
            <a:pPr>
              <a:spcBef>
                <a:spcPts val="0"/>
              </a:spcBef>
              <a:spcAft>
                <a:spcPts val="600"/>
              </a:spcAft>
            </a:pPr>
            <a:r>
              <a:rPr lang="en-US" sz="2000" dirty="0" smtClean="0"/>
              <a:t>Access applications </a:t>
            </a:r>
          </a:p>
          <a:p>
            <a:pPr>
              <a:spcBef>
                <a:spcPts val="0"/>
              </a:spcBef>
              <a:spcAft>
                <a:spcPts val="600"/>
              </a:spcAft>
            </a:pPr>
            <a:r>
              <a:rPr lang="en-US" sz="2000" dirty="0" smtClean="0"/>
              <a:t>Access Control Panel</a:t>
            </a:r>
          </a:p>
          <a:p>
            <a:pPr>
              <a:spcBef>
                <a:spcPts val="0"/>
              </a:spcBef>
              <a:spcAft>
                <a:spcPts val="600"/>
              </a:spcAft>
            </a:pPr>
            <a:r>
              <a:rPr lang="en-US" sz="2000" dirty="0" smtClean="0"/>
              <a:t>Use shortcut keys</a:t>
            </a:r>
            <a:endParaRPr lang="en-US" sz="2000" dirty="0"/>
          </a:p>
        </p:txBody>
      </p:sp>
    </p:spTree>
    <p:custDataLst>
      <p:tags r:id="rId1"/>
    </p:custDataLst>
    <p:extLst>
      <p:ext uri="{BB962C8B-B14F-4D97-AF65-F5344CB8AC3E}">
        <p14:creationId xmlns:p14="http://schemas.microsoft.com/office/powerpoint/2010/main" val="2983548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Instructor introduction</a:t>
            </a:r>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a:xfrm>
            <a:off x="457200" y="1066800"/>
            <a:ext cx="5486400" cy="5105400"/>
          </a:xfrm>
        </p:spPr>
        <p:txBody>
          <a:bodyPr/>
          <a:lstStyle/>
          <a:p>
            <a:r>
              <a:rPr lang="en-US" sz="2400" dirty="0">
                <a:solidFill>
                  <a:srgbClr val="0070C0"/>
                </a:solidFill>
              </a:rPr>
              <a:t>Instructor: </a:t>
            </a:r>
            <a:r>
              <a:rPr lang="en-US" sz="2400" dirty="0" smtClean="0"/>
              <a:t>&lt;Name</a:t>
            </a:r>
            <a:r>
              <a:rPr lang="en-US" sz="2400" dirty="0"/>
              <a:t>&gt;</a:t>
            </a:r>
          </a:p>
          <a:p>
            <a:r>
              <a:rPr lang="en-US" sz="2400" dirty="0"/>
              <a:t>&lt;Title or other credentials, e.g. Microsoft Certified Trainer&gt;</a:t>
            </a:r>
          </a:p>
          <a:p>
            <a:r>
              <a:rPr lang="en-US" sz="2400" dirty="0"/>
              <a:t>&lt;Affiliation/Company&gt;</a:t>
            </a:r>
          </a:p>
          <a:p>
            <a:r>
              <a:rPr lang="en-US" sz="2400" dirty="0"/>
              <a:t>&lt;A few words about my technical and professional experience&gt; </a:t>
            </a:r>
          </a:p>
          <a:p>
            <a:endParaRPr lang="en-US" sz="2400" dirty="0"/>
          </a:p>
        </p:txBody>
      </p:sp>
      <p:grpSp>
        <p:nvGrpSpPr>
          <p:cNvPr id="17" name="Group 16"/>
          <p:cNvGrpSpPr>
            <a:grpSpLocks noChangeAspect="1"/>
          </p:cNvGrpSpPr>
          <p:nvPr/>
        </p:nvGrpSpPr>
        <p:grpSpPr>
          <a:xfrm>
            <a:off x="6286358" y="1066800"/>
            <a:ext cx="2091928" cy="1331227"/>
            <a:chOff x="1066800" y="1066800"/>
            <a:chExt cx="3352800" cy="2133600"/>
          </a:xfrm>
        </p:grpSpPr>
        <p:grpSp>
          <p:nvGrpSpPr>
            <p:cNvPr id="18" name="Group 17"/>
            <p:cNvGrpSpPr/>
            <p:nvPr/>
          </p:nvGrpSpPr>
          <p:grpSpPr>
            <a:xfrm>
              <a:off x="1066800" y="1066800"/>
              <a:ext cx="3352800" cy="2133600"/>
              <a:chOff x="762000" y="1066800"/>
              <a:chExt cx="3352800" cy="2133600"/>
            </a:xfrm>
            <a:solidFill>
              <a:srgbClr val="0072C6"/>
            </a:solidFill>
          </p:grpSpPr>
          <p:sp>
            <p:nvSpPr>
              <p:cNvPr id="20" name="Rounded Rectangle 19"/>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ustDataLst>
      <p:tags r:id="rId1"/>
    </p:custDataLst>
    <p:extLst>
      <p:ext uri="{BB962C8B-B14F-4D97-AF65-F5344CB8AC3E}">
        <p14:creationId xmlns:p14="http://schemas.microsoft.com/office/powerpoint/2010/main" val="1236856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Student introductions</a:t>
            </a:r>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p:txBody>
          <a:bodyPr/>
          <a:lstStyle/>
          <a:p>
            <a:pPr marL="0" indent="0">
              <a:buNone/>
            </a:pPr>
            <a:r>
              <a:rPr lang="en-US" sz="2400" dirty="0" smtClean="0"/>
              <a:t>Let’s get acquainted:</a:t>
            </a:r>
          </a:p>
          <a:p>
            <a:endParaRPr lang="en-US" sz="1200" dirty="0"/>
          </a:p>
          <a:p>
            <a:r>
              <a:rPr lang="en-US" sz="2400" dirty="0" smtClean="0"/>
              <a:t>Your name</a:t>
            </a:r>
            <a:endParaRPr lang="en-US" sz="2400" dirty="0"/>
          </a:p>
          <a:p>
            <a:r>
              <a:rPr lang="en-US" sz="2400" dirty="0"/>
              <a:t>Company affiliation</a:t>
            </a:r>
          </a:p>
          <a:p>
            <a:r>
              <a:rPr lang="en-US" sz="2400" dirty="0"/>
              <a:t>Title/function</a:t>
            </a:r>
          </a:p>
          <a:p>
            <a:r>
              <a:rPr lang="en-US" sz="2400" dirty="0" smtClean="0"/>
              <a:t>Windows Server 2012 experience</a:t>
            </a:r>
            <a:endParaRPr lang="en-US" sz="2400" dirty="0"/>
          </a:p>
          <a:p>
            <a:r>
              <a:rPr lang="en-US" sz="2400" dirty="0" smtClean="0"/>
              <a:t>Product </a:t>
            </a:r>
            <a:r>
              <a:rPr lang="en-US" sz="2400" dirty="0"/>
              <a:t>experience</a:t>
            </a:r>
          </a:p>
          <a:p>
            <a:r>
              <a:rPr lang="en-US" sz="2400" dirty="0"/>
              <a:t>Your </a:t>
            </a:r>
            <a:r>
              <a:rPr lang="en-US" sz="2400" dirty="0" smtClean="0"/>
              <a:t>expectations </a:t>
            </a:r>
            <a:r>
              <a:rPr lang="en-US" sz="2400" dirty="0"/>
              <a:t>for the course</a:t>
            </a:r>
          </a:p>
          <a:p>
            <a:endParaRPr lang="en-CA" sz="2400" dirty="0"/>
          </a:p>
          <a:p>
            <a:endParaRPr lang="en-US" sz="2400" dirty="0"/>
          </a:p>
        </p:txBody>
      </p:sp>
      <p:grpSp>
        <p:nvGrpSpPr>
          <p:cNvPr id="11" name="Group 10"/>
          <p:cNvGrpSpPr>
            <a:grpSpLocks noChangeAspect="1"/>
          </p:cNvGrpSpPr>
          <p:nvPr/>
        </p:nvGrpSpPr>
        <p:grpSpPr>
          <a:xfrm>
            <a:off x="6286358" y="1066800"/>
            <a:ext cx="2091928" cy="1331227"/>
            <a:chOff x="1066800" y="1066800"/>
            <a:chExt cx="3352800" cy="2133600"/>
          </a:xfrm>
        </p:grpSpPr>
        <p:grpSp>
          <p:nvGrpSpPr>
            <p:cNvPr id="12" name="Group 11"/>
            <p:cNvGrpSpPr/>
            <p:nvPr/>
          </p:nvGrpSpPr>
          <p:grpSpPr>
            <a:xfrm>
              <a:off x="1066800" y="1066800"/>
              <a:ext cx="3352800" cy="2133600"/>
              <a:chOff x="762000" y="1066800"/>
              <a:chExt cx="3352800" cy="2133600"/>
            </a:xfrm>
            <a:solidFill>
              <a:srgbClr val="0072C6"/>
            </a:solidFill>
          </p:grpSpPr>
          <p:sp>
            <p:nvSpPr>
              <p:cNvPr id="14" name="Rounded Rectangle 13"/>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ustDataLst>
      <p:tags r:id="rId1"/>
    </p:custDataLst>
    <p:extLst>
      <p:ext uri="{BB962C8B-B14F-4D97-AF65-F5344CB8AC3E}">
        <p14:creationId xmlns:p14="http://schemas.microsoft.com/office/powerpoint/2010/main" val="2345115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Facilities</a:t>
            </a:r>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a:xfrm>
            <a:off x="356960" y="1075461"/>
            <a:ext cx="8229600" cy="5105400"/>
          </a:xfrm>
        </p:spPr>
        <p:txBody>
          <a:bodyPr/>
          <a:lstStyle/>
          <a:p>
            <a:pPr>
              <a:spcBef>
                <a:spcPts val="0"/>
              </a:spcBef>
              <a:spcAft>
                <a:spcPts val="600"/>
              </a:spcAft>
            </a:pPr>
            <a:r>
              <a:rPr lang="en-US" sz="2000" dirty="0"/>
              <a:t>Class hours</a:t>
            </a:r>
          </a:p>
          <a:p>
            <a:pPr>
              <a:spcBef>
                <a:spcPts val="0"/>
              </a:spcBef>
              <a:spcAft>
                <a:spcPts val="600"/>
              </a:spcAft>
            </a:pPr>
            <a:r>
              <a:rPr lang="en-US" sz="2000" dirty="0"/>
              <a:t>Building hours</a:t>
            </a:r>
          </a:p>
          <a:p>
            <a:pPr>
              <a:spcBef>
                <a:spcPts val="0"/>
              </a:spcBef>
              <a:spcAft>
                <a:spcPts val="600"/>
              </a:spcAft>
            </a:pPr>
            <a:r>
              <a:rPr lang="en-US" sz="2000" dirty="0"/>
              <a:t>Parking</a:t>
            </a:r>
          </a:p>
          <a:p>
            <a:pPr>
              <a:spcBef>
                <a:spcPts val="0"/>
              </a:spcBef>
              <a:spcAft>
                <a:spcPts val="600"/>
              </a:spcAft>
            </a:pPr>
            <a:r>
              <a:rPr lang="en-US" sz="2000" dirty="0"/>
              <a:t>Restrooms</a:t>
            </a:r>
          </a:p>
          <a:p>
            <a:pPr>
              <a:spcBef>
                <a:spcPts val="0"/>
              </a:spcBef>
              <a:spcAft>
                <a:spcPts val="600"/>
              </a:spcAft>
            </a:pPr>
            <a:r>
              <a:rPr lang="en-US" sz="2000" dirty="0"/>
              <a:t>Meals</a:t>
            </a:r>
          </a:p>
          <a:p>
            <a:pPr>
              <a:spcBef>
                <a:spcPts val="0"/>
              </a:spcBef>
              <a:spcAft>
                <a:spcPts val="600"/>
              </a:spcAft>
            </a:pPr>
            <a:r>
              <a:rPr lang="en-US" sz="2000" dirty="0"/>
              <a:t>Phones</a:t>
            </a:r>
          </a:p>
          <a:p>
            <a:pPr>
              <a:spcBef>
                <a:spcPts val="0"/>
              </a:spcBef>
              <a:spcAft>
                <a:spcPts val="600"/>
              </a:spcAft>
            </a:pPr>
            <a:r>
              <a:rPr lang="en-US" sz="2000" dirty="0"/>
              <a:t>Messages</a:t>
            </a:r>
          </a:p>
          <a:p>
            <a:pPr>
              <a:spcBef>
                <a:spcPts val="0"/>
              </a:spcBef>
              <a:spcAft>
                <a:spcPts val="600"/>
              </a:spcAft>
            </a:pPr>
            <a:r>
              <a:rPr lang="en-US" sz="2000" dirty="0"/>
              <a:t>Smoking</a:t>
            </a:r>
          </a:p>
          <a:p>
            <a:pPr>
              <a:spcBef>
                <a:spcPts val="0"/>
              </a:spcBef>
              <a:spcAft>
                <a:spcPts val="600"/>
              </a:spcAft>
            </a:pPr>
            <a:r>
              <a:rPr lang="en-US" sz="2000" dirty="0"/>
              <a:t>Internet access </a:t>
            </a:r>
          </a:p>
          <a:p>
            <a:pPr>
              <a:spcBef>
                <a:spcPts val="0"/>
              </a:spcBef>
              <a:spcAft>
                <a:spcPts val="600"/>
              </a:spcAft>
            </a:pPr>
            <a:r>
              <a:rPr lang="en-US" sz="2000" dirty="0"/>
              <a:t>Recycling</a:t>
            </a:r>
          </a:p>
          <a:p>
            <a:pPr>
              <a:spcBef>
                <a:spcPts val="0"/>
              </a:spcBef>
              <a:spcAft>
                <a:spcPts val="600"/>
              </a:spcAft>
            </a:pPr>
            <a:r>
              <a:rPr lang="en-US" sz="2000" dirty="0"/>
              <a:t>Emergency procedures</a:t>
            </a:r>
          </a:p>
          <a:p>
            <a:endParaRPr lang="en-CA" sz="2400" dirty="0"/>
          </a:p>
          <a:p>
            <a:endParaRPr lang="en-US" sz="2400" dirty="0"/>
          </a:p>
        </p:txBody>
      </p:sp>
      <p:pic>
        <p:nvPicPr>
          <p:cNvPr id="6" name="Picture 5"/>
          <p:cNvPicPr>
            <a:picLocks noChangeAspect="1"/>
          </p:cNvPicPr>
          <p:nvPr/>
        </p:nvPicPr>
        <p:blipFill>
          <a:blip r:embed="rId5"/>
          <a:stretch>
            <a:fillRect/>
          </a:stretch>
        </p:blipFill>
        <p:spPr>
          <a:xfrm>
            <a:off x="4425490" y="2174981"/>
            <a:ext cx="1202732" cy="1202732"/>
          </a:xfrm>
          <a:prstGeom prst="rect">
            <a:avLst/>
          </a:prstGeom>
        </p:spPr>
      </p:pic>
      <p:pic>
        <p:nvPicPr>
          <p:cNvPr id="32" name="Picture 31"/>
          <p:cNvPicPr>
            <a:picLocks noChangeAspect="1"/>
          </p:cNvPicPr>
          <p:nvPr/>
        </p:nvPicPr>
        <p:blipFill>
          <a:blip r:embed="rId6"/>
          <a:stretch>
            <a:fillRect/>
          </a:stretch>
        </p:blipFill>
        <p:spPr>
          <a:xfrm>
            <a:off x="6003725" y="1691520"/>
            <a:ext cx="1082875" cy="1686193"/>
          </a:xfrm>
          <a:prstGeom prst="rect">
            <a:avLst/>
          </a:prstGeom>
        </p:spPr>
      </p:pic>
      <p:grpSp>
        <p:nvGrpSpPr>
          <p:cNvPr id="39" name="Group 38"/>
          <p:cNvGrpSpPr>
            <a:grpSpLocks noChangeAspect="1"/>
          </p:cNvGrpSpPr>
          <p:nvPr/>
        </p:nvGrpSpPr>
        <p:grpSpPr>
          <a:xfrm>
            <a:off x="4318611" y="3616842"/>
            <a:ext cx="1424169" cy="1015708"/>
            <a:chOff x="975600" y="4290620"/>
            <a:chExt cx="2006088" cy="1430728"/>
          </a:xfrm>
        </p:grpSpPr>
        <p:grpSp>
          <p:nvGrpSpPr>
            <p:cNvPr id="40" name="Group 39"/>
            <p:cNvGrpSpPr>
              <a:grpSpLocks noChangeAspect="1"/>
            </p:cNvGrpSpPr>
            <p:nvPr/>
          </p:nvGrpSpPr>
          <p:grpSpPr>
            <a:xfrm>
              <a:off x="975600" y="4290620"/>
              <a:ext cx="2006088" cy="1430728"/>
              <a:chOff x="1918853" y="3044496"/>
              <a:chExt cx="666391" cy="475141"/>
            </a:xfrm>
          </p:grpSpPr>
          <p:sp>
            <p:nvSpPr>
              <p:cNvPr id="42"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43"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44" name="Rectangle 43"/>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grpSp>
        <p:sp>
          <p:nvSpPr>
            <p:cNvPr id="41" name="Rectangle 40"/>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rotWithShape="1">
          <a:blip r:embed="rId7" cstate="print">
            <a:extLst>
              <a:ext uri="{28A0092B-C50C-407E-A947-70E740481C1C}">
                <a14:useLocalDpi xmlns:a14="http://schemas.microsoft.com/office/drawing/2010/main" val="0"/>
              </a:ext>
            </a:extLst>
          </a:blip>
          <a:srcRect l="24608" r="25392" b="1122"/>
          <a:stretch/>
        </p:blipFill>
        <p:spPr>
          <a:xfrm>
            <a:off x="5829139" y="3377713"/>
            <a:ext cx="758815" cy="1500602"/>
          </a:xfrm>
          <a:prstGeom prst="rect">
            <a:avLst/>
          </a:prstGeom>
        </p:spPr>
      </p:pic>
      <p:pic>
        <p:nvPicPr>
          <p:cNvPr id="10" name="Picture 9"/>
          <p:cNvPicPr>
            <a:picLocks noChangeAspect="1"/>
          </p:cNvPicPr>
          <p:nvPr/>
        </p:nvPicPr>
        <p:blipFill rotWithShape="1">
          <a:blip r:embed="rId8" cstate="print">
            <a:extLst>
              <a:ext uri="{28A0092B-C50C-407E-A947-70E740481C1C}">
                <a14:useLocalDpi xmlns:a14="http://schemas.microsoft.com/office/drawing/2010/main" val="0"/>
              </a:ext>
            </a:extLst>
          </a:blip>
          <a:srcRect l="28331" t="1639" r="30003" b="2527"/>
          <a:stretch/>
        </p:blipFill>
        <p:spPr>
          <a:xfrm>
            <a:off x="6477000" y="3476235"/>
            <a:ext cx="609600" cy="1402080"/>
          </a:xfrm>
          <a:prstGeom prst="rect">
            <a:avLst/>
          </a:prstGeom>
        </p:spPr>
      </p:pic>
    </p:spTree>
    <p:custDataLst>
      <p:tags r:id="rId1"/>
    </p:custDataLst>
    <p:extLst>
      <p:ext uri="{BB962C8B-B14F-4D97-AF65-F5344CB8AC3E}">
        <p14:creationId xmlns:p14="http://schemas.microsoft.com/office/powerpoint/2010/main" val="4016950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this course: Audience </a:t>
            </a:r>
            <a:endParaRPr lang="en-US" dirty="0"/>
          </a:p>
        </p:txBody>
      </p:sp>
      <p:sp>
        <p:nvSpPr>
          <p:cNvPr id="3" name="Text Placeholder 2"/>
          <p:cNvSpPr>
            <a:spLocks noGrp="1"/>
          </p:cNvSpPr>
          <p:nvPr>
            <p:ph type="body" sz="quarter" idx="13"/>
          </p:nvPr>
        </p:nvSpPr>
        <p:spPr/>
        <p:txBody>
          <a:bodyPr/>
          <a:lstStyle/>
          <a:p>
            <a:pPr marL="0" indent="0">
              <a:spcBef>
                <a:spcPts val="0"/>
              </a:spcBef>
              <a:spcAft>
                <a:spcPts val="1200"/>
              </a:spcAft>
              <a:buNone/>
            </a:pPr>
            <a:r>
              <a:rPr lang="en-CA" sz="2000" dirty="0"/>
              <a:t>Candidates who attend this course typically are IT </a:t>
            </a:r>
            <a:r>
              <a:rPr lang="en-CA" sz="2000" dirty="0" smtClean="0"/>
              <a:t>professionals who:</a:t>
            </a:r>
            <a:endParaRPr lang="en-CA" sz="2000" dirty="0"/>
          </a:p>
          <a:p>
            <a:r>
              <a:rPr lang="en-GB" sz="2000" dirty="0" smtClean="0"/>
              <a:t>Are looking to </a:t>
            </a:r>
            <a:r>
              <a:rPr lang="en-GB" sz="2000" dirty="0" smtClean="0"/>
              <a:t>use, analyse, </a:t>
            </a:r>
            <a:r>
              <a:rPr lang="en-GB" sz="2000" dirty="0"/>
              <a:t>and present data by using Azure Machine Learning, and to </a:t>
            </a:r>
            <a:r>
              <a:rPr lang="en-GB" sz="2000" dirty="0" smtClean="0"/>
              <a:t>use machine </a:t>
            </a:r>
            <a:r>
              <a:rPr lang="en-GB" sz="2000" dirty="0"/>
              <a:t>learning with big data </a:t>
            </a:r>
            <a:r>
              <a:rPr lang="en-GB" sz="2000" dirty="0" smtClean="0"/>
              <a:t>tools, </a:t>
            </a:r>
            <a:r>
              <a:rPr lang="en-GB" sz="2000" dirty="0"/>
              <a:t>such as HDInsight and R Services</a:t>
            </a:r>
            <a:r>
              <a:rPr lang="en-GB" sz="2000" dirty="0" smtClean="0"/>
              <a:t>.</a:t>
            </a:r>
            <a:endParaRPr lang="en-GB" sz="2000" dirty="0"/>
          </a:p>
          <a:p>
            <a:pPr>
              <a:spcBef>
                <a:spcPts val="0"/>
              </a:spcBef>
              <a:spcAft>
                <a:spcPts val="1200"/>
              </a:spcAft>
            </a:pPr>
            <a:endParaRPr lang="en-CA" sz="2400" dirty="0"/>
          </a:p>
          <a:p>
            <a:endParaRPr lang="en-US" sz="2400" dirty="0"/>
          </a:p>
        </p:txBody>
      </p:sp>
    </p:spTree>
    <p:custDataLst>
      <p:tags r:id="rId1"/>
    </p:custDataLst>
    <p:extLst>
      <p:ext uri="{BB962C8B-B14F-4D97-AF65-F5344CB8AC3E}">
        <p14:creationId xmlns:p14="http://schemas.microsoft.com/office/powerpoint/2010/main" val="3712014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this course: Prerequisites</a:t>
            </a:r>
            <a:endParaRPr lang="en-US" dirty="0"/>
          </a:p>
        </p:txBody>
      </p:sp>
      <p:sp>
        <p:nvSpPr>
          <p:cNvPr id="3" name="Text Placeholder 2"/>
          <p:cNvSpPr>
            <a:spLocks noGrp="1"/>
          </p:cNvSpPr>
          <p:nvPr>
            <p:ph type="body" sz="quarter" idx="13"/>
          </p:nvPr>
        </p:nvSpPr>
        <p:spPr/>
        <p:txBody>
          <a:bodyPr/>
          <a:lstStyle/>
          <a:p>
            <a:pPr marL="0" indent="0">
              <a:spcBef>
                <a:spcPts val="0"/>
              </a:spcBef>
              <a:spcAft>
                <a:spcPts val="1200"/>
              </a:spcAft>
              <a:buNone/>
            </a:pPr>
            <a:r>
              <a:rPr lang="en-CA" sz="2000" dirty="0"/>
              <a:t>Before attending this course, students must have:</a:t>
            </a:r>
          </a:p>
          <a:p>
            <a:r>
              <a:rPr lang="en-GB" sz="2000" dirty="0" smtClean="0"/>
              <a:t>Working </a:t>
            </a:r>
            <a:r>
              <a:rPr lang="en-GB" sz="2000" dirty="0"/>
              <a:t>knowledge of relational databases.</a:t>
            </a:r>
          </a:p>
          <a:p>
            <a:r>
              <a:rPr lang="en-GB" sz="2000" dirty="0"/>
              <a:t>Knowledge of common statistical methods and data analysis best practices. </a:t>
            </a:r>
          </a:p>
          <a:p>
            <a:r>
              <a:rPr lang="en-GB" sz="2000" dirty="0"/>
              <a:t>Familiarity with common data science processes such as filtering and transforming data sets, model estimation, and model evaluation.</a:t>
            </a:r>
          </a:p>
          <a:p>
            <a:r>
              <a:rPr lang="en-GB" sz="2000" dirty="0" smtClean="0"/>
              <a:t>A basic understanding </a:t>
            </a:r>
            <a:r>
              <a:rPr lang="en-GB" sz="2000" dirty="0"/>
              <a:t>of Azure data services and machine </a:t>
            </a:r>
            <a:r>
              <a:rPr lang="en-GB" sz="2000" dirty="0" smtClean="0"/>
              <a:t>learning.</a:t>
            </a:r>
          </a:p>
          <a:p>
            <a:r>
              <a:rPr lang="en-US" sz="2000" dirty="0"/>
              <a:t>Basic knowledge of the Microsoft Windows operating system and its core functionality</a:t>
            </a:r>
            <a:r>
              <a:rPr lang="en-US" sz="2000" dirty="0" smtClean="0"/>
              <a:t>.</a:t>
            </a:r>
            <a:endParaRPr lang="en-US" sz="2000" dirty="0"/>
          </a:p>
        </p:txBody>
      </p:sp>
    </p:spTree>
    <p:custDataLst>
      <p:tags r:id="rId1"/>
    </p:custDataLst>
    <p:extLst>
      <p:ext uri="{BB962C8B-B14F-4D97-AF65-F5344CB8AC3E}">
        <p14:creationId xmlns:p14="http://schemas.microsoft.com/office/powerpoint/2010/main" val="2427581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this course: Objectives</a:t>
            </a:r>
            <a:endParaRPr lang="en-US" dirty="0"/>
          </a:p>
        </p:txBody>
      </p:sp>
      <p:sp>
        <p:nvSpPr>
          <p:cNvPr id="3" name="Text Placeholder 2"/>
          <p:cNvSpPr>
            <a:spLocks noGrp="1"/>
          </p:cNvSpPr>
          <p:nvPr>
            <p:ph type="body" sz="quarter" idx="13"/>
          </p:nvPr>
        </p:nvSpPr>
        <p:spPr/>
        <p:txBody>
          <a:bodyPr/>
          <a:lstStyle/>
          <a:p>
            <a:pPr marL="0" indent="0">
              <a:spcBef>
                <a:spcPts val="0"/>
              </a:spcBef>
              <a:spcAft>
                <a:spcPts val="600"/>
              </a:spcAft>
              <a:buNone/>
            </a:pPr>
            <a:r>
              <a:rPr lang="en-CA" sz="1800" b="1" dirty="0">
                <a:solidFill>
                  <a:srgbClr val="0070C0"/>
                </a:solidFill>
              </a:rPr>
              <a:t>After completing this course, students will be able to:</a:t>
            </a:r>
            <a:endParaRPr lang="en-US" sz="1800" b="1" dirty="0">
              <a:solidFill>
                <a:srgbClr val="0070C0"/>
              </a:solidFill>
            </a:endParaRPr>
          </a:p>
          <a:p>
            <a:r>
              <a:rPr lang="en-US" sz="2400" dirty="0"/>
              <a:t>Explain machine learning, and how algorithms and languages are used.</a:t>
            </a:r>
          </a:p>
          <a:p>
            <a:r>
              <a:rPr lang="en-GB" sz="2400" dirty="0"/>
              <a:t>Describe </a:t>
            </a:r>
            <a:r>
              <a:rPr lang="en-GB" sz="2400" dirty="0" smtClean="0"/>
              <a:t>Azure </a:t>
            </a:r>
            <a:r>
              <a:rPr lang="en-GB" sz="2400" dirty="0"/>
              <a:t>Machine Learning, and </a:t>
            </a:r>
            <a:r>
              <a:rPr lang="en-GB" sz="2400" dirty="0" smtClean="0"/>
              <a:t>the </a:t>
            </a:r>
            <a:r>
              <a:rPr lang="en-GB" sz="2400" dirty="0"/>
              <a:t>main features of Azure Machine Learning Studio</a:t>
            </a:r>
            <a:r>
              <a:rPr lang="en-GB" sz="2400" dirty="0" smtClean="0"/>
              <a:t>.</a:t>
            </a:r>
          </a:p>
          <a:p>
            <a:r>
              <a:rPr lang="en-GB" sz="2400" dirty="0"/>
              <a:t>Upload </a:t>
            </a:r>
            <a:r>
              <a:rPr lang="en-GB" sz="2400" dirty="0" smtClean="0"/>
              <a:t>data </a:t>
            </a:r>
            <a:r>
              <a:rPr lang="en-GB" sz="2400" dirty="0"/>
              <a:t>to Azure Machine Learning</a:t>
            </a:r>
            <a:r>
              <a:rPr lang="en-GB" sz="2400" dirty="0" smtClean="0"/>
              <a:t>.</a:t>
            </a:r>
          </a:p>
          <a:p>
            <a:r>
              <a:rPr lang="en-US" sz="2400" dirty="0" smtClean="0"/>
              <a:t>Prepare </a:t>
            </a:r>
            <a:r>
              <a:rPr lang="en-US" sz="2400" dirty="0"/>
              <a:t>datasets ready for use with Azure Machine Learning</a:t>
            </a:r>
            <a:r>
              <a:rPr lang="en-US" sz="2400" dirty="0" smtClean="0"/>
              <a:t>.</a:t>
            </a:r>
          </a:p>
          <a:p>
            <a:r>
              <a:rPr lang="en-US" sz="2400" dirty="0" smtClean="0"/>
              <a:t>Use </a:t>
            </a:r>
            <a:r>
              <a:rPr lang="en-US" sz="2400" dirty="0"/>
              <a:t>feature engineering and selection </a:t>
            </a:r>
            <a:r>
              <a:rPr lang="en-US" sz="2400" dirty="0" smtClean="0"/>
              <a:t>techniques.</a:t>
            </a:r>
          </a:p>
          <a:p>
            <a:r>
              <a:rPr lang="en-US" sz="2400" dirty="0" smtClean="0"/>
              <a:t>Use </a:t>
            </a:r>
            <a:r>
              <a:rPr lang="en-US" sz="2400" dirty="0"/>
              <a:t>regression algorithms and neural </a:t>
            </a:r>
            <a:r>
              <a:rPr lang="en-US" sz="2400" dirty="0" smtClean="0"/>
              <a:t>networks.</a:t>
            </a:r>
          </a:p>
          <a:p>
            <a:r>
              <a:rPr lang="en-US" sz="2400" dirty="0" smtClean="0"/>
              <a:t>Use </a:t>
            </a:r>
            <a:r>
              <a:rPr lang="en-US" sz="2400" dirty="0"/>
              <a:t>classification and clustering </a:t>
            </a:r>
            <a:r>
              <a:rPr lang="en-US" sz="2400" dirty="0" smtClean="0"/>
              <a:t>algorithms.</a:t>
            </a:r>
          </a:p>
          <a:p>
            <a:r>
              <a:rPr lang="en-US" sz="2400" dirty="0"/>
              <a:t>Use R and Python with Azure Machine </a:t>
            </a:r>
            <a:r>
              <a:rPr lang="en-US" sz="2400" dirty="0" smtClean="0"/>
              <a:t>Learning</a:t>
            </a:r>
            <a:r>
              <a:rPr lang="en-US" sz="2400" dirty="0"/>
              <a:t>.</a:t>
            </a:r>
          </a:p>
        </p:txBody>
      </p:sp>
    </p:spTree>
    <p:custDataLst>
      <p:tags r:id="rId1"/>
    </p:custDataLst>
    <p:extLst>
      <p:ext uri="{BB962C8B-B14F-4D97-AF65-F5344CB8AC3E}">
        <p14:creationId xmlns:p14="http://schemas.microsoft.com/office/powerpoint/2010/main" val="16562490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this course: Objectives, continued</a:t>
            </a:r>
            <a:endParaRPr lang="en-US" dirty="0"/>
          </a:p>
        </p:txBody>
      </p:sp>
      <p:sp>
        <p:nvSpPr>
          <p:cNvPr id="3" name="Text Placeholder 2"/>
          <p:cNvSpPr>
            <a:spLocks noGrp="1"/>
          </p:cNvSpPr>
          <p:nvPr>
            <p:ph type="body" sz="quarter" idx="13"/>
          </p:nvPr>
        </p:nvSpPr>
        <p:spPr/>
        <p:txBody>
          <a:bodyPr/>
          <a:lstStyle/>
          <a:p>
            <a:pPr marL="0" indent="0">
              <a:spcBef>
                <a:spcPts val="0"/>
              </a:spcBef>
              <a:spcAft>
                <a:spcPts val="600"/>
              </a:spcAft>
              <a:buNone/>
            </a:pPr>
            <a:r>
              <a:rPr lang="en-CA" sz="1800" b="1" dirty="0">
                <a:solidFill>
                  <a:srgbClr val="0070C0"/>
                </a:solidFill>
              </a:rPr>
              <a:t>After completing this course, students will be able to:</a:t>
            </a:r>
            <a:endParaRPr lang="en-US" sz="1800" b="1" dirty="0">
              <a:solidFill>
                <a:srgbClr val="0070C0"/>
              </a:solidFill>
            </a:endParaRPr>
          </a:p>
          <a:p>
            <a:r>
              <a:rPr lang="en-US" sz="2400" dirty="0" smtClean="0"/>
              <a:t>Use hyperparameters, use </a:t>
            </a:r>
            <a:r>
              <a:rPr lang="en-US" sz="2400" dirty="0"/>
              <a:t>multiple algorithms and models, and </a:t>
            </a:r>
            <a:r>
              <a:rPr lang="en-US" sz="2400" dirty="0" smtClean="0"/>
              <a:t>score </a:t>
            </a:r>
            <a:r>
              <a:rPr lang="en-US" sz="2400" dirty="0"/>
              <a:t>and evaluate models</a:t>
            </a:r>
            <a:r>
              <a:rPr lang="en-US" sz="2400" dirty="0" smtClean="0"/>
              <a:t>.</a:t>
            </a:r>
          </a:p>
          <a:p>
            <a:r>
              <a:rPr lang="en-US" sz="2400" dirty="0"/>
              <a:t>P</a:t>
            </a:r>
            <a:r>
              <a:rPr lang="en-US" sz="2400" dirty="0" smtClean="0"/>
              <a:t>rovide </a:t>
            </a:r>
            <a:r>
              <a:rPr lang="en-US" sz="2400" dirty="0"/>
              <a:t>end-users with Azure Machine Learning services, and </a:t>
            </a:r>
            <a:r>
              <a:rPr lang="en-US" sz="2400" dirty="0" smtClean="0"/>
              <a:t>share </a:t>
            </a:r>
            <a:r>
              <a:rPr lang="en-US" sz="2400" dirty="0"/>
              <a:t>data generated from Azure Machine Learning models</a:t>
            </a:r>
            <a:r>
              <a:rPr lang="en-US" sz="2400" dirty="0" smtClean="0"/>
              <a:t>.</a:t>
            </a:r>
          </a:p>
          <a:p>
            <a:r>
              <a:rPr lang="en-US" sz="2400" dirty="0" smtClean="0"/>
              <a:t>Use Cognitive </a:t>
            </a:r>
            <a:r>
              <a:rPr lang="en-US" sz="2400" dirty="0"/>
              <a:t>Services APIs for text and image processing, </a:t>
            </a:r>
            <a:r>
              <a:rPr lang="en-US" sz="2400" dirty="0" smtClean="0"/>
              <a:t>and to </a:t>
            </a:r>
            <a:r>
              <a:rPr lang="en-US" sz="2400" dirty="0"/>
              <a:t>create a recommendation </a:t>
            </a:r>
            <a:r>
              <a:rPr lang="en-US" sz="2400" dirty="0" smtClean="0"/>
              <a:t>application.</a:t>
            </a:r>
          </a:p>
          <a:p>
            <a:r>
              <a:rPr lang="en-US" sz="2400" dirty="0" smtClean="0"/>
              <a:t>Use </a:t>
            </a:r>
            <a:r>
              <a:rPr lang="en-US" sz="2400" dirty="0"/>
              <a:t>HDInsight with Azure Machine Learning</a:t>
            </a:r>
            <a:r>
              <a:rPr lang="en-US" sz="2400" dirty="0" smtClean="0"/>
              <a:t>.</a:t>
            </a:r>
          </a:p>
          <a:p>
            <a:r>
              <a:rPr lang="en-US" sz="2400" dirty="0" smtClean="0"/>
              <a:t>Use </a:t>
            </a:r>
            <a:r>
              <a:rPr lang="en-US" sz="2400" dirty="0"/>
              <a:t>R and R Server with Azure Machine Learning, and </a:t>
            </a:r>
            <a:r>
              <a:rPr lang="en-US" sz="2400" dirty="0" smtClean="0"/>
              <a:t>deploy </a:t>
            </a:r>
            <a:r>
              <a:rPr lang="en-US" sz="2400" dirty="0"/>
              <a:t>and configure SQL Server to support R </a:t>
            </a:r>
            <a:r>
              <a:rPr lang="en-US" sz="2400" dirty="0" smtClean="0"/>
              <a:t>services.</a:t>
            </a:r>
            <a:endParaRPr lang="en-US" sz="2400" dirty="0"/>
          </a:p>
        </p:txBody>
      </p:sp>
    </p:spTree>
    <p:custDataLst>
      <p:tags r:id="rId1"/>
    </p:custDataLst>
    <p:extLst>
      <p:ext uri="{BB962C8B-B14F-4D97-AF65-F5344CB8AC3E}">
        <p14:creationId xmlns:p14="http://schemas.microsoft.com/office/powerpoint/2010/main" val="166321166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27A46BE3B9F1F47935FA6650D4D5118" ma:contentTypeVersion="" ma:contentTypeDescription="Create a new document." ma:contentTypeScope="" ma:versionID="12c7e01b59a5cb1fae01b3df4aaccbf5">
  <xsd:schema xmlns:xsd="http://www.w3.org/2001/XMLSchema" xmlns:xs="http://www.w3.org/2001/XMLSchema" xmlns:p="http://schemas.microsoft.com/office/2006/metadata/properties" xmlns:ns2="ba1121b7-376e-454f-b595-d6fd4b5879c4" targetNamespace="http://schemas.microsoft.com/office/2006/metadata/properties" ma:root="true" ma:fieldsID="548f961dc92baaef88e19736b344837d" ns2:_="">
    <xsd:import namespace="ba1121b7-376e-454f-b595-d6fd4b5879c4"/>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1121b7-376e-454f-b595-d6fd4b5879c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Project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7B6D52-364E-4994-BABB-A0BA2774EA38}">
  <ds:schemaRefs>
    <ds:schemaRef ds:uri="http://schemas.microsoft.com/sharepoint/v3/contenttype/forms"/>
  </ds:schemaRefs>
</ds:datastoreItem>
</file>

<file path=customXml/itemProps2.xml><?xml version="1.0" encoding="utf-8"?>
<ds:datastoreItem xmlns:ds="http://schemas.openxmlformats.org/officeDocument/2006/customXml" ds:itemID="{C50C89EB-F37D-4F96-BAFA-6B4104026F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1121b7-376e-454f-b595-d6fd4b5879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1165</TotalTime>
  <Words>2513</Words>
  <Application>Microsoft Office PowerPoint</Application>
  <PresentationFormat>On-screen Show (4:3)</PresentationFormat>
  <Paragraphs>307</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Courier New</vt:lpstr>
      <vt:lpstr>Segoe</vt:lpstr>
      <vt:lpstr>Segoe UI</vt:lpstr>
      <vt:lpstr>Segoe UI Light</vt:lpstr>
      <vt:lpstr>Verdana</vt:lpstr>
      <vt:lpstr>Office Theme</vt:lpstr>
      <vt:lpstr>PowerPoint Presentation</vt:lpstr>
      <vt:lpstr>Welcome</vt:lpstr>
      <vt:lpstr>Hello! Instructor introduction</vt:lpstr>
      <vt:lpstr>Hello! Student introductions</vt:lpstr>
      <vt:lpstr>Facilities</vt:lpstr>
      <vt:lpstr>About this course: Audience </vt:lpstr>
      <vt:lpstr>About this course: Prerequisites</vt:lpstr>
      <vt:lpstr>About this course: Objectives</vt:lpstr>
      <vt:lpstr>About this course: Objectives, continued</vt:lpstr>
      <vt:lpstr>Your course materials  (OPTIONAL)</vt:lpstr>
      <vt:lpstr>Your course materials  (OPTIONAL)</vt:lpstr>
      <vt:lpstr>Course outline</vt:lpstr>
      <vt:lpstr>Course outline, continued</vt:lpstr>
      <vt:lpstr>Course outline, continued</vt:lpstr>
      <vt:lpstr>Microsoft Certification Program</vt:lpstr>
      <vt:lpstr>Preparing for the Labs</vt:lpstr>
      <vt:lpstr>VM environment</vt:lpstr>
      <vt:lpstr>Microsoft Learning Azure Pass (OPTIONAL)</vt:lpstr>
      <vt:lpstr>WARNING – You May Experience UI Discrepancies (OPTIONAL)</vt:lpstr>
      <vt:lpstr>Demonstration: Using Microsoft Labs Online (OPTIONAL)</vt:lpstr>
      <vt:lpstr>Demonstration: Using Hyper-V Manager (OPTIONAL)</vt:lpstr>
      <vt:lpstr>Demonstration: Navigation in Windows Server 2016 (OPTIONAL)</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MOC_new</dc:title>
  <dc:creator>Valerie DeGiulio</dc:creator>
  <dc:description>Welcome!</dc:description>
  <cp:lastModifiedBy>Richard Strange</cp:lastModifiedBy>
  <cp:revision>161</cp:revision>
  <dcterms:created xsi:type="dcterms:W3CDTF">2012-05-17T17:18:52Z</dcterms:created>
  <dcterms:modified xsi:type="dcterms:W3CDTF">2017-05-30T13:46:16Z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Master MOC_new</vt:lpwstr>
  </property>
  <property fmtid="{D5CDD505-2E9C-101B-9397-08002B2CF9AE}" pid="3" name="SlideDescription">
    <vt:lpwstr>Welcome!</vt:lpwstr>
  </property>
  <property fmtid="{D5CDD505-2E9C-101B-9397-08002B2CF9AE}" pid="4" name="ArticulateGUID">
    <vt:lpwstr>1E7C5882-5473-4B0B-AFF8-CB805239327F</vt:lpwstr>
  </property>
  <property fmtid="{D5CDD505-2E9C-101B-9397-08002B2CF9AE}" pid="5" name="ArticulatePath">
    <vt:lpwstr>20774A_00</vt:lpwstr>
  </property>
</Properties>
</file>