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1" r:id="rId18"/>
    <p:sldId id="272" r:id="rId19"/>
    <p:sldId id="273" r:id="rId20"/>
    <p:sldId id="274" r:id="rId21"/>
    <p:sldId id="275" r:id="rId22"/>
    <p:sldId id="281" r:id="rId23"/>
    <p:sldId id="282" r:id="rId24"/>
    <p:sldId id="276" r:id="rId25"/>
    <p:sldId id="277" r:id="rId26"/>
    <p:sldId id="278" r:id="rId27"/>
    <p:sldId id="279" r:id="rId28"/>
  </p:sldIdLst>
  <p:sldSz cx="9144000" cy="6858000" type="screen4x3"/>
  <p:notesSz cx="6858000" cy="9144000"/>
  <p:embeddedFontLst>
    <p:embeddedFont>
      <p:font typeface="Verdana" panose="020B0604030504040204"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282"/>
      </p:cViewPr>
      <p:guideLst/>
    </p:cSldViewPr>
  </p:slideViewPr>
  <p:notesTextViewPr>
    <p:cViewPr>
      <p:scale>
        <a:sx n="1" d="1"/>
        <a:sy n="1" d="1"/>
      </p:scale>
      <p:origin x="0" y="0"/>
    </p:cViewPr>
  </p:notesTextViewPr>
  <p:notesViewPr>
    <p:cSldViewPr snapToGrid="0">
      <p:cViewPr>
        <p:scale>
          <a:sx n="100" d="100"/>
          <a:sy n="100" d="100"/>
        </p:scale>
        <p:origin x="3552" y="-2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34D6D-FAD9-4E1F-854B-1E297CE08EDC}" type="datetimeFigureOut">
              <a:rPr lang="en-GB" smtClean="0"/>
              <a:t>15/05/2017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6F0A-AA9A-48AC-B97A-F455E7F65B26}" type="slidenum">
              <a:rPr lang="en-GB" smtClean="0"/>
              <a:t>‹#›</a:t>
            </a:fld>
            <a:endParaRPr lang="en-GB"/>
          </a:p>
        </p:txBody>
      </p:sp>
    </p:spTree>
    <p:extLst>
      <p:ext uri="{BB962C8B-B14F-4D97-AF65-F5344CB8AC3E}">
        <p14:creationId xmlns:p14="http://schemas.microsoft.com/office/powerpoint/2010/main" val="95471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Before you start teaching this module, ensure you and your students have installed the software as described in the </a:t>
            </a:r>
            <a:r>
              <a:rPr lang="en-GB" sz="1000" i="1">
                <a:latin typeface="Arial" panose="020B0604020202020204" pitchFamily="34" charset="0"/>
                <a:ea typeface="Calibri" panose="020F0502020204030204" pitchFamily="34" charset="0"/>
                <a:cs typeface="Times New Roman" panose="02020603050405020304" pitchFamily="18" charset="0"/>
              </a:rPr>
              <a:t>Classroom Setup</a:t>
            </a:r>
            <a:r>
              <a:rPr lang="en-GB" sz="1000">
                <a:latin typeface="Arial" panose="020B0604020202020204" pitchFamily="34" charset="0"/>
                <a:ea typeface="Calibri" panose="020F0502020204030204" pitchFamily="34" charset="0"/>
                <a:cs typeface="Times New Roman" panose="02020603050405020304" pitchFamily="18" charset="0"/>
              </a:rPr>
              <a:t> section of the </a:t>
            </a:r>
            <a:r>
              <a:rPr lang="en-GB" sz="1000" i="1">
                <a:latin typeface="Arial" panose="020B0604020202020204" pitchFamily="34" charset="0"/>
                <a:ea typeface="Calibri" panose="020F0502020204030204" pitchFamily="34" charset="0"/>
                <a:cs typeface="Times New Roman" panose="02020603050405020304" pitchFamily="18" charset="0"/>
              </a:rPr>
              <a:t>About this Course</a:t>
            </a:r>
            <a:r>
              <a:rPr lang="en-GB" sz="1000">
                <a:latin typeface="Arial" panose="020B0604020202020204" pitchFamily="34" charset="0"/>
                <a:ea typeface="Calibri" panose="020F0502020204030204" pitchFamily="34" charset="0"/>
                <a:cs typeface="Times New Roman" panose="02020603050405020304" pitchFamily="18" charset="0"/>
              </a:rPr>
              <a:t> document.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61203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53066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186253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130204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825608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31871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not cover details of Machine Learning Studio at this stage—do not show the sign-in, and so on; Machine Learning Studio is covered in Module 2 of this course.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then log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as </a:t>
            </a:r>
            <a:r>
              <a:rPr lang="en-GB" sz="1000" b="1" dirty="0">
                <a:latin typeface="Arial" panose="020B0604020202020204" pitchFamily="34" charset="0"/>
                <a:ea typeface="Calibri" panose="020F0502020204030204" pitchFamily="34" charset="0"/>
                <a:cs typeface="Times New Roman" panose="02020603050405020304" pitchFamily="18" charset="0"/>
              </a:rPr>
              <a:t>ADATUM\</a:t>
            </a:r>
            <a:r>
              <a:rPr lang="en-GB" sz="1000" b="1" dirty="0" err="1">
                <a:latin typeface="Arial" panose="020B0604020202020204" pitchFamily="34" charset="0"/>
                <a:ea typeface="Calibri" panose="020F0502020204030204" pitchFamily="34" charset="0"/>
                <a:cs typeface="Times New Roman" panose="02020603050405020304" pitchFamily="18" charset="0"/>
              </a:rPr>
              <a:t>AdatumAdmin</a:t>
            </a:r>
            <a:r>
              <a:rPr lang="en-GB"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a:latin typeface="Arial" panose="020B0604020202020204" pitchFamily="34" charset="0"/>
                <a:ea typeface="Calibri" panose="020F0502020204030204" pitchFamily="34" charset="0"/>
                <a:cs typeface="Times New Roman" panose="02020603050405020304" pitchFamily="18" charset="0"/>
              </a:rPr>
              <a:t>Pa55w.rd</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Start menu,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u="sng" dirty="0">
                <a:solidFill>
                  <a:srgbClr val="000000"/>
                </a:solidFill>
                <a:latin typeface="Arial" panose="020B0604020202020204" pitchFamily="34" charset="0"/>
                <a:ea typeface="Calibri" panose="020F0502020204030204" pitchFamily="34" charset="0"/>
                <a:cs typeface="Segoe UI" panose="020B0502040204020203" pitchFamily="34" charset="0"/>
                <a:hlinkClick r:id="rId3"/>
              </a:rPr>
              <a:t>https://studio.azureml.net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Sign In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Sign in using the Microsoft account that is associated with your Azure Learning Pass subscription.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Open an experiment in Machine Learning Studio</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Microsoft Azure Machine Learning Studio workspace, in the left-hand pane, click EXPERIMENTS.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Binary Classification: Flight delay prediction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This experiment uses historical on-time performance and weather data to predict whether the arrival of a scheduled passenger flight will be delayed by more than 15 minutes. There are two possible classes: the flight will be delayed, or it will be on time. The classes are </a:t>
            </a:r>
            <a:r>
              <a:rPr lang="en-GB"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labeled</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1 if the flight was delayed, and 0 if the flight was on time.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this experiment starts at the top with two datasets: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Flight Delays Data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and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Weather Dataset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experiment then includes a range of modules; you will go into more detail about these modules later in this course</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Tree>
    <p:extLst>
      <p:ext uri="{BB962C8B-B14F-4D97-AF65-F5344CB8AC3E}">
        <p14:creationId xmlns:p14="http://schemas.microsoft.com/office/powerpoint/2010/main" val="18251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For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now, the key things to note are that the data is prepared, and then two different algorithms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are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applied</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Boosted Decision Tree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Logistic Regression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the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when an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Because two different algorithms have been applied, there are two sets of results to look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view the output from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for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Boosted Decision Tree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right-click the (lower) output port of the left-hand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(or double-click this output port).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Scroll right to locate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These two columns,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are the prediction results.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shows the probability that a flight was delayed and, therefore, belongs to the positive class (Class 1). For example, the first number in the column (0.42537) means there is 0.42537 probability that the first flight belongs to Class 1.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shows the predicted class for each flight. This is based 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If the scored probability of a flight is larger than 0.5, it is predicted as Class 1. Otherwise, it is predicted as Class 0.</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results page.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now compare these results with those for Two-Class Logistic Regression.</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view the output from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for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Logistic Regression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right-click the (lower) output port of the right-hand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(or double-click this output port).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Scroll right to locate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the first number in the column is 0.398238, which means there is 0.398238 probability that the first flight belongs to Class 1 (and was delayed).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Leave Internet Explorer running, ready for the next demo.</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16</a:t>
            </a:fld>
            <a:endParaRPr lang="en-GB" b="0" dirty="0">
              <a:latin typeface="+mn-lt"/>
            </a:endParaRPr>
          </a:p>
        </p:txBody>
      </p:sp>
      <p:sp>
        <p:nvSpPr>
          <p:cNvPr id="5" name="TextBox 4"/>
          <p:cNvSpPr txBox="1"/>
          <p:nvPr/>
        </p:nvSpPr>
        <p:spPr>
          <a:xfrm>
            <a:off x="21772" y="8868228"/>
            <a:ext cx="1898277"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40469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Question</a:t>
            </a:r>
            <a:endParaRPr lang="en-GB" sz="1000">
              <a:latin typeface="Arial" panose="020B060402020202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True or False: Python is not a specific or specialist data science or statistical tool.</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Answer</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(√)True</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594436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1554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89879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focus of this module is machine learning in a broad sense, so try not to go into much detail about Microsoft®Azure® Machine Learning at this stage.</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479737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214627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not cover details of Machine Learning Studio at this stage.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demonstration continues from the previous one.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as </a:t>
            </a:r>
            <a:r>
              <a:rPr lang="en-GB" sz="1000" b="1" dirty="0">
                <a:latin typeface="Arial" panose="020B0604020202020204" pitchFamily="34" charset="0"/>
                <a:ea typeface="Calibri" panose="020F0502020204030204" pitchFamily="34" charset="0"/>
                <a:cs typeface="Times New Roman" panose="02020603050405020304" pitchFamily="18" charset="0"/>
              </a:rPr>
              <a:t>ADATUM\</a:t>
            </a:r>
            <a:r>
              <a:rPr lang="en-GB" sz="1000" b="1" dirty="0" err="1">
                <a:latin typeface="Arial" panose="020B0604020202020204" pitchFamily="34" charset="0"/>
                <a:ea typeface="Calibri" panose="020F0502020204030204" pitchFamily="34" charset="0"/>
                <a:cs typeface="Times New Roman" panose="02020603050405020304" pitchFamily="18" charset="0"/>
              </a:rPr>
              <a:t>AdatumAdmin</a:t>
            </a:r>
            <a:r>
              <a:rPr lang="en-GB" sz="1000" dirty="0">
                <a:latin typeface="Arial" panose="020B0604020202020204" pitchFamily="34" charset="0"/>
                <a:ea typeface="Calibri" panose="020F0502020204030204" pitchFamily="34" charset="0"/>
                <a:cs typeface="Times New Roman" panose="02020603050405020304" pitchFamily="18" charset="0"/>
              </a:rPr>
              <a:t>. Also ensure that Internet Explorer is running, and that you are logged into the </a:t>
            </a:r>
            <a:r>
              <a:rPr lang="en-GB" sz="1000" b="1" dirty="0">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latin typeface="Arial" panose="020B0604020202020204" pitchFamily="34" charset="0"/>
                <a:ea typeface="Calibri" panose="020F0502020204030204" pitchFamily="34" charset="0"/>
                <a:cs typeface="Times New Roman" panose="02020603050405020304" pitchFamily="18" charset="0"/>
              </a:rPr>
              <a:t> page, using the Microsoft account that is associated with your Azure Learning Pass subscription.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View an example R script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 1: Download dataset from UCI: Adult 2 class dataset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 R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click the </a:t>
            </a:r>
            <a:r>
              <a:rPr lang="en-GB" sz="1000" b="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 Script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editor, point out the basic steps in the script:</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Inputs are mapped to variables.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 from the first dataset are merged with data from the second dataset.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Merged data is sent to the module output.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R Script editor</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Tree>
    <p:extLst>
      <p:ext uri="{BB962C8B-B14F-4D97-AF65-F5344CB8AC3E}">
        <p14:creationId xmlns:p14="http://schemas.microsoft.com/office/powerpoint/2010/main" val="1199109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View </a:t>
            </a:r>
            <a:r>
              <a:rPr lang="en-GB" sz="1000" b="1" dirty="0">
                <a:latin typeface="Arial" panose="020B0604020202020204" pitchFamily="34" charset="0"/>
                <a:ea typeface="Calibri" panose="020F0502020204030204" pitchFamily="34" charset="0"/>
                <a:cs typeface="Times New Roman" panose="02020603050405020304" pitchFamily="18" charset="0"/>
              </a:rPr>
              <a:t>an example Python script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latin typeface="Arial" panose="020B0604020202020204" pitchFamily="34" charset="0"/>
                <a:ea typeface="Calibri" panose="020F0502020204030204" pitchFamily="34" charset="0"/>
                <a:cs typeface="Times New Roman" panose="02020603050405020304" pitchFamily="18" charset="0"/>
              </a:rPr>
              <a:t>In the </a:t>
            </a:r>
            <a:r>
              <a:rPr lang="en-GB" sz="1000" b="1" dirty="0">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workspace, in the left-hand pane, </a:t>
            </a:r>
            <a:r>
              <a:rPr lang="en-GB" sz="1000" dirty="0" smtClean="0">
                <a:latin typeface="Arial" panose="020B0604020202020204" pitchFamily="34" charset="0"/>
                <a:ea typeface="Calibri" panose="020F0502020204030204" pitchFamily="34" charset="0"/>
                <a:cs typeface="Times New Roman" panose="02020603050405020304" pitchFamily="18" charset="0"/>
              </a:rPr>
              <a:t>click </a:t>
            </a: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click the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editor, point out the basic steps in the script:</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packages.</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Process text and store words.</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Build a feature vector for the data.</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Convert feature vector to a data frame object.</a:t>
            </a:r>
          </a:p>
          <a:p>
            <a:pPr marL="342900" lvl="0" indent="-342900">
              <a:lnSpc>
                <a:spcPct val="115000"/>
              </a:lnSpc>
              <a:spcAft>
                <a:spcPts val="995"/>
              </a:spcAft>
              <a:buFont typeface="+mj-lt"/>
              <a:buAutoNum type="arabicPeriod" startAt="2"/>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 editor.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an example SQL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 8: Apply SQL transformation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first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Apply SQL Transformation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Query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click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icon</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22</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30666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Query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editor, point out the basic steps in the script</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995"/>
              </a:spcAft>
              <a:buFont typeface="Arial" panose="020B0604020202020204" pitchFamily="34" charset="0"/>
              <a:buChar char="•"/>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Get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data from the three data sources (customer data, restaurant feature data, ratings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Join the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SQL Query Script editor.</a:t>
            </a:r>
          </a:p>
          <a:p>
            <a:pPr marL="228600" indent="-228600">
              <a:buAutoNum type="arabicPeriod" startAt="2"/>
            </a:pPr>
            <a:endPar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228600" indent="-228600">
              <a:buFont typeface="+mj-lt"/>
              <a:buAutoNum type="arabicPeriod" startAt="8"/>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Close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57042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During this lab, try to avoid any discussions about the detail of Machine Learning and Studio; remind students that these are covered in Module 2 of this course.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1: Sign up for a Machine Learning Studio account</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Before you can start using Machine Learning with your clients, you need to create your own Machine Learning Studio workspace. In this exercise, you will sign up for a Machine Learning Studio account and workspace.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Instructor Note: Students should have already completed Tasks 1 and 2 prior to arriving for this course. If they have not yet completed either of these tasks, they should do so now. If they have already completed both of these tasks, they should proceed to Task 3.</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2: Explore a sample machine learning experiment</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Before you can start using Machine Learning with clients, you need to familiarize yourself with this environment, by exploring a sample machine learning model. In this exercise, you will explore the Quantile Regression: car price regression sample experiment—this experiment makes predictions of the 25th, 50th and 75th percentiles for car prices, based on a range of other attributes.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761290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43258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would you explain to someone who is not a data scientist the significance of the 25th, 50th, and 75th percentiles you looked at in the sample experiment?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your own experience, can you think of another application for the Quantile Regression model that you looked at in the sample experiment?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334609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potential of machine learning for your own organization. Are there any particular applications that already use machine learning, or that you would like to see developed?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2846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Out of the following machine learning phases, which two take the most time after you have obtained the raw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t>
            </a:r>
            <a:r>
              <a:rPr lang="en-GB" sz="1000" dirty="0" err="1">
                <a:latin typeface="Arial" panose="020B0604020202020204" pitchFamily="34" charset="0"/>
                <a:ea typeface="Calibri" panose="020F0502020204030204" pitchFamily="34" charset="0"/>
                <a:cs typeface="Times New Roman" panose="02020603050405020304" pitchFamily="18" charset="0"/>
              </a:rPr>
              <a:t>Preprocess</a:t>
            </a:r>
            <a:r>
              <a:rPr lang="en-GB" sz="1000" dirty="0">
                <a:latin typeface="Arial" panose="020B0604020202020204" pitchFamily="34" charset="0"/>
                <a:ea typeface="Calibri" panose="020F0502020204030204" pitchFamily="34" charset="0"/>
                <a:cs typeface="Times New Roman" panose="02020603050405020304" pitchFamily="18" charset="0"/>
              </a:rPr>
              <a:t>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Prepare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Apply one or more machine learning algorithms to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Determine the best model to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Deploy the model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-1: </a:t>
            </a:r>
            <a:r>
              <a:rPr lang="en-GB" sz="1000" dirty="0" err="1">
                <a:latin typeface="Arial" panose="020B0604020202020204" pitchFamily="34" charset="0"/>
                <a:ea typeface="Calibri" panose="020F0502020204030204" pitchFamily="34" charset="0"/>
                <a:cs typeface="Times New Roman" panose="02020603050405020304" pitchFamily="18" charset="0"/>
              </a:rPr>
              <a:t>Preprocess</a:t>
            </a:r>
            <a:r>
              <a:rPr lang="en-GB" sz="1000" dirty="0">
                <a:latin typeface="Arial" panose="020B0604020202020204" pitchFamily="34" charset="0"/>
                <a:ea typeface="Calibri" panose="020F0502020204030204" pitchFamily="34" charset="0"/>
                <a:cs typeface="Times New Roman" panose="02020603050405020304" pitchFamily="18" charset="0"/>
              </a:rPr>
              <a:t>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Prepare the data</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60219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58825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60540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60935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87283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are types of machine learning algorithm?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Recursive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Regression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Comparative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Classification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Clustering algorithms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Regression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-4: </a:t>
            </a:r>
            <a:r>
              <a:rPr lang="en-GB" sz="1000" dirty="0">
                <a:latin typeface="Arial" panose="020B0604020202020204" pitchFamily="34" charset="0"/>
                <a:ea typeface="Calibri" panose="020F0502020204030204" pitchFamily="34" charset="0"/>
                <a:cs typeface="Times New Roman" panose="02020603050405020304" pitchFamily="18" charset="0"/>
              </a:rPr>
              <a:t>Classification algorithms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-5: </a:t>
            </a:r>
            <a:r>
              <a:rPr lang="en-GB" sz="1000" dirty="0">
                <a:latin typeface="Arial" panose="020B0604020202020204" pitchFamily="34" charset="0"/>
                <a:ea typeface="Calibri" panose="020F0502020204030204" pitchFamily="34" charset="0"/>
                <a:cs typeface="Times New Roman" panose="02020603050405020304" pitchFamily="18" charset="0"/>
              </a:rPr>
              <a:t>Clustering algorithms</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501855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1: Introduction to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0225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228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67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637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7438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51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44247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194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0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642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25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0531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42375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6587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smtClean="0"/>
              <a:t>Module 1</a:t>
            </a:r>
            <a:endParaRPr lang="en-GB"/>
          </a:p>
        </p:txBody>
      </p:sp>
      <p:sp>
        <p:nvSpPr>
          <p:cNvPr id="3" name="Subtitle 2"/>
          <p:cNvSpPr>
            <a:spLocks noGrp="1"/>
          </p:cNvSpPr>
          <p:nvPr>
            <p:ph type="subTitle" sz="quarter" idx="1"/>
          </p:nvPr>
        </p:nvSpPr>
        <p:spPr/>
        <p:txBody>
          <a:bodyPr/>
          <a:lstStyle/>
          <a:p>
            <a:r>
              <a:rPr lang="en-GB" smtClean="0"/>
              <a:t>Introduction to Machine Learning
</a:t>
            </a:r>
            <a:endParaRPr lang="en-GB"/>
          </a:p>
        </p:txBody>
      </p:sp>
    </p:spTree>
    <p:extLst>
      <p:ext uri="{BB962C8B-B14F-4D97-AF65-F5344CB8AC3E}">
        <p14:creationId xmlns:p14="http://schemas.microsoft.com/office/powerpoint/2010/main" val="220588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Classification algorithms</a:t>
            </a:r>
            <a:endParaRPr lang="en-GB"/>
          </a:p>
        </p:txBody>
      </p:sp>
      <p:sp>
        <p:nvSpPr>
          <p:cNvPr id="4" name="Content Placeholder 2"/>
          <p:cNvSpPr txBox="1">
            <a:spLocks/>
          </p:cNvSpPr>
          <p:nvPr/>
        </p:nvSpPr>
        <p:spPr>
          <a:xfrm>
            <a:off x="458788" y="1021214"/>
            <a:ext cx="4297850" cy="57664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b="0" kern="0" dirty="0">
                <a:solidFill>
                  <a:srgbClr val="000000"/>
                </a:solidFill>
              </a:rPr>
              <a:t>Two-class classification algorithms:</a:t>
            </a:r>
          </a:p>
          <a:p>
            <a:pPr lvl="0"/>
            <a:r>
              <a:rPr lang="en-GB" sz="2400" b="0" kern="0" dirty="0">
                <a:solidFill>
                  <a:srgbClr val="000000"/>
                </a:solidFill>
              </a:rPr>
              <a:t>Averaged Perceptron</a:t>
            </a:r>
          </a:p>
          <a:p>
            <a:pPr lvl="0"/>
            <a:r>
              <a:rPr lang="en-GB" sz="2400" b="0" kern="0" dirty="0">
                <a:solidFill>
                  <a:srgbClr val="000000"/>
                </a:solidFill>
              </a:rPr>
              <a:t>Bayes Point Machine</a:t>
            </a:r>
          </a:p>
          <a:p>
            <a:pPr lvl="0"/>
            <a:r>
              <a:rPr lang="en-GB" sz="2400" b="0" kern="0" dirty="0">
                <a:solidFill>
                  <a:srgbClr val="000000"/>
                </a:solidFill>
              </a:rPr>
              <a:t>Boosted Decision Tree</a:t>
            </a:r>
          </a:p>
          <a:p>
            <a:pPr lvl="0"/>
            <a:r>
              <a:rPr lang="en-GB" sz="2400" b="0" kern="0" dirty="0">
                <a:solidFill>
                  <a:srgbClr val="000000"/>
                </a:solidFill>
              </a:rPr>
              <a:t>Decision Forest</a:t>
            </a:r>
          </a:p>
          <a:p>
            <a:pPr lvl="0"/>
            <a:r>
              <a:rPr lang="en-GB" sz="2400" b="0" kern="0" dirty="0">
                <a:solidFill>
                  <a:srgbClr val="000000"/>
                </a:solidFill>
              </a:rPr>
              <a:t>Decision Jungle</a:t>
            </a:r>
          </a:p>
          <a:p>
            <a:pPr lvl="0"/>
            <a:r>
              <a:rPr lang="en-GB" sz="2400" b="0" kern="0" dirty="0">
                <a:solidFill>
                  <a:srgbClr val="000000"/>
                </a:solidFill>
              </a:rPr>
              <a:t>Locally Deep Support Vector Machine</a:t>
            </a:r>
          </a:p>
          <a:p>
            <a:pPr lvl="0"/>
            <a:r>
              <a:rPr lang="en-GB" sz="2400" b="0" kern="0" dirty="0">
                <a:solidFill>
                  <a:srgbClr val="000000"/>
                </a:solidFill>
              </a:rPr>
              <a:t>Logistic Regression</a:t>
            </a:r>
          </a:p>
          <a:p>
            <a:pPr lvl="0"/>
            <a:r>
              <a:rPr lang="en-GB" sz="2400" b="0" kern="0" dirty="0">
                <a:solidFill>
                  <a:srgbClr val="000000"/>
                </a:solidFill>
              </a:rPr>
              <a:t>Neural Network</a:t>
            </a:r>
          </a:p>
          <a:p>
            <a:pPr lvl="0"/>
            <a:r>
              <a:rPr lang="en-GB" sz="2400" b="0" kern="0" dirty="0">
                <a:solidFill>
                  <a:srgbClr val="000000"/>
                </a:solidFill>
              </a:rPr>
              <a:t>Support Vector </a:t>
            </a:r>
            <a:r>
              <a:rPr lang="en-GB" sz="2400" b="0" kern="0" dirty="0" smtClean="0">
                <a:solidFill>
                  <a:srgbClr val="000000"/>
                </a:solidFill>
              </a:rPr>
              <a:t>Machine</a:t>
            </a:r>
          </a:p>
          <a:p>
            <a:pPr marL="0" lvl="0" indent="0">
              <a:buNone/>
            </a:pPr>
            <a:endParaRPr lang="en-GB" sz="1600" b="0" kern="0" dirty="0">
              <a:solidFill>
                <a:srgbClr val="000000"/>
              </a:solidFill>
            </a:endParaRPr>
          </a:p>
        </p:txBody>
      </p:sp>
      <p:sp>
        <p:nvSpPr>
          <p:cNvPr id="5" name="TextBox 4"/>
          <p:cNvSpPr txBox="1"/>
          <p:nvPr/>
        </p:nvSpPr>
        <p:spPr>
          <a:xfrm>
            <a:off x="4756638" y="1021215"/>
            <a:ext cx="3988340" cy="28561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eaLnBrk="1" hangingPunct="1">
              <a:lnSpc>
                <a:spcPct val="100000"/>
              </a:lnSpc>
              <a:spcBef>
                <a:spcPts val="600"/>
              </a:spcBef>
              <a:buClr>
                <a:srgbClr val="0070C0"/>
              </a:buClr>
              <a:buSzPct val="90000"/>
              <a:buFont typeface="Arial" pitchFamily="34" charset="0"/>
              <a:buNone/>
              <a:defRPr sz="2800">
                <a:latin typeface="Segoe UI" pitchFamily="34" charset="0"/>
                <a:ea typeface="Segoe UI" pitchFamily="34" charset="0"/>
                <a:cs typeface="Segoe UI" pitchFamily="34" charset="0"/>
              </a:defRPr>
            </a:lvl1pPr>
            <a:lvl2pPr marL="458788" indent="-169863" eaLnBrk="1" hangingPunct="1">
              <a:lnSpc>
                <a:spcPct val="100000"/>
              </a:lnSpc>
              <a:spcBef>
                <a:spcPts val="600"/>
              </a:spcBef>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eaLnBrk="1" hangingPunct="1">
              <a:lnSpc>
                <a:spcPct val="100000"/>
              </a:lnSpc>
              <a:spcBef>
                <a:spcPts val="600"/>
              </a:spcBef>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4pPr>
            <a:lvl5pPr marL="1544638" indent="-168275"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atin typeface="+mn-lt"/>
              </a:defRPr>
            </a:lvl6pPr>
            <a:lvl7pPr marL="2459038" indent="-168275" fontAlgn="base">
              <a:lnSpc>
                <a:spcPct val="90000"/>
              </a:lnSpc>
              <a:spcBef>
                <a:spcPct val="70000"/>
              </a:spcBef>
              <a:spcAft>
                <a:spcPct val="0"/>
              </a:spcAft>
              <a:buClr>
                <a:srgbClr val="2D4A6D"/>
              </a:buClr>
              <a:buSzPct val="90000"/>
              <a:buChar char="•"/>
              <a:defRPr sz="1600">
                <a:latin typeface="+mn-lt"/>
              </a:defRPr>
            </a:lvl7pPr>
            <a:lvl8pPr marL="2916238" indent="-168275" fontAlgn="base">
              <a:lnSpc>
                <a:spcPct val="90000"/>
              </a:lnSpc>
              <a:spcBef>
                <a:spcPct val="70000"/>
              </a:spcBef>
              <a:spcAft>
                <a:spcPct val="0"/>
              </a:spcAft>
              <a:buClr>
                <a:srgbClr val="2D4A6D"/>
              </a:buClr>
              <a:buSzPct val="90000"/>
              <a:buChar char="•"/>
              <a:defRPr sz="1600">
                <a:latin typeface="+mn-lt"/>
              </a:defRPr>
            </a:lvl8pPr>
            <a:lvl9pPr marL="3373438" indent="-168275" fontAlgn="base">
              <a:lnSpc>
                <a:spcPct val="90000"/>
              </a:lnSpc>
              <a:spcBef>
                <a:spcPct val="70000"/>
              </a:spcBef>
              <a:spcAft>
                <a:spcPct val="0"/>
              </a:spcAft>
              <a:buClr>
                <a:srgbClr val="2D4A6D"/>
              </a:buClr>
              <a:buSzPct val="90000"/>
              <a:buChar char="•"/>
              <a:defRPr sz="1600">
                <a:latin typeface="+mn-lt"/>
              </a:defRPr>
            </a:lvl9pPr>
          </a:lstStyle>
          <a:p>
            <a:pPr lvl="0">
              <a:spcBef>
                <a:spcPct val="0"/>
              </a:spcBef>
              <a:buClrTx/>
              <a:buSzTx/>
            </a:pPr>
            <a:r>
              <a:rPr lang="en-US" sz="2400" b="0" dirty="0" smtClean="0">
                <a:solidFill>
                  <a:srgbClr val="000000"/>
                </a:solidFill>
                <a:ea typeface="+mn-ea"/>
              </a:rPr>
              <a:t>Multiclass classification algorithms:</a:t>
            </a:r>
          </a:p>
          <a:p>
            <a:pPr marL="457200" lvl="0" indent="-457200">
              <a:spcBef>
                <a:spcPct val="0"/>
              </a:spcBef>
              <a:buClrTx/>
              <a:buSzTx/>
              <a:buFont typeface="Arial" panose="020B0604020202020204" pitchFamily="34" charset="0"/>
              <a:buChar char="•"/>
            </a:pPr>
            <a:r>
              <a:rPr lang="en-US" sz="2400" b="0" dirty="0" smtClean="0">
                <a:solidFill>
                  <a:srgbClr val="000000"/>
                </a:solidFill>
                <a:ea typeface="+mn-ea"/>
              </a:rPr>
              <a:t>Decision Forest</a:t>
            </a:r>
          </a:p>
          <a:p>
            <a:pPr marL="457200" lvl="0" indent="-457200">
              <a:spcBef>
                <a:spcPct val="0"/>
              </a:spcBef>
              <a:buClrTx/>
              <a:buSzTx/>
              <a:buFont typeface="Arial" panose="020B0604020202020204" pitchFamily="34" charset="0"/>
              <a:buChar char="•"/>
            </a:pPr>
            <a:r>
              <a:rPr lang="en-US" sz="2400" b="0" dirty="0" smtClean="0">
                <a:solidFill>
                  <a:srgbClr val="000000"/>
                </a:solidFill>
                <a:ea typeface="+mn-ea"/>
              </a:rPr>
              <a:t>Decision Jungle</a:t>
            </a:r>
          </a:p>
          <a:p>
            <a:pPr marL="457200" lvl="0" indent="-457200">
              <a:spcBef>
                <a:spcPct val="0"/>
              </a:spcBef>
              <a:buClrTx/>
              <a:buSzTx/>
              <a:buFont typeface="Arial" panose="020B0604020202020204" pitchFamily="34" charset="0"/>
              <a:buChar char="•"/>
            </a:pPr>
            <a:r>
              <a:rPr lang="en-US" sz="2400" b="0" dirty="0" smtClean="0">
                <a:solidFill>
                  <a:srgbClr val="000000"/>
                </a:solidFill>
                <a:ea typeface="+mn-ea"/>
              </a:rPr>
              <a:t>Logistic Regression</a:t>
            </a:r>
          </a:p>
          <a:p>
            <a:pPr marL="457200" lvl="0" indent="-457200">
              <a:spcBef>
                <a:spcPct val="0"/>
              </a:spcBef>
              <a:buClrTx/>
              <a:buSzTx/>
              <a:buFont typeface="Arial" panose="020B0604020202020204" pitchFamily="34" charset="0"/>
              <a:buChar char="•"/>
            </a:pPr>
            <a:r>
              <a:rPr lang="en-US" sz="2400" b="0" dirty="0" smtClean="0">
                <a:solidFill>
                  <a:srgbClr val="000000"/>
                </a:solidFill>
                <a:ea typeface="+mn-ea"/>
              </a:rPr>
              <a:t>Neural Network</a:t>
            </a:r>
          </a:p>
          <a:p>
            <a:pPr marL="457200" lvl="0" indent="-457200">
              <a:spcBef>
                <a:spcPct val="0"/>
              </a:spcBef>
              <a:buClrTx/>
              <a:buSzTx/>
              <a:buFont typeface="Arial" panose="020B0604020202020204" pitchFamily="34" charset="0"/>
              <a:buChar char="•"/>
            </a:pPr>
            <a:r>
              <a:rPr lang="en-US" sz="2400" b="0" dirty="0" smtClean="0">
                <a:solidFill>
                  <a:srgbClr val="000000"/>
                </a:solidFill>
                <a:ea typeface="+mn-ea"/>
              </a:rPr>
              <a:t>One-vs-All Multiclass</a:t>
            </a:r>
            <a:endParaRPr lang="en-US" sz="2400" b="0" dirty="0">
              <a:solidFill>
                <a:srgbClr val="000000"/>
              </a:solidFill>
              <a:ea typeface="+mn-ea"/>
            </a:endParaRPr>
          </a:p>
        </p:txBody>
      </p:sp>
    </p:spTree>
    <p:extLst>
      <p:ext uri="{BB962C8B-B14F-4D97-AF65-F5344CB8AC3E}">
        <p14:creationId xmlns:p14="http://schemas.microsoft.com/office/powerpoint/2010/main" val="56096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e9a12aa-4761-414b-9308-c7446377f8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Regression algorithms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Regression algorithms:</a:t>
            </a:r>
          </a:p>
          <a:p>
            <a:pPr lvl="0"/>
            <a:r>
              <a:rPr lang="en-US" b="0" kern="0">
                <a:solidFill>
                  <a:srgbClr val="000000"/>
                </a:solidFill>
              </a:rPr>
              <a:t>Bayesian Linear Regression</a:t>
            </a:r>
          </a:p>
          <a:p>
            <a:pPr lvl="0"/>
            <a:r>
              <a:rPr lang="en-US" b="0" kern="0">
                <a:solidFill>
                  <a:srgbClr val="000000"/>
                </a:solidFill>
              </a:rPr>
              <a:t>Boosted Decision Tree Regression</a:t>
            </a:r>
          </a:p>
          <a:p>
            <a:pPr lvl="0"/>
            <a:r>
              <a:rPr lang="en-US" b="0" kern="0">
                <a:solidFill>
                  <a:srgbClr val="000000"/>
                </a:solidFill>
              </a:rPr>
              <a:t>Decision Forest Regression</a:t>
            </a:r>
          </a:p>
          <a:p>
            <a:pPr lvl="0"/>
            <a:r>
              <a:rPr lang="en-US" b="0" kern="0">
                <a:solidFill>
                  <a:srgbClr val="000000"/>
                </a:solidFill>
              </a:rPr>
              <a:t>Fast Forest Quantile Regression</a:t>
            </a:r>
          </a:p>
          <a:p>
            <a:pPr lvl="0"/>
            <a:r>
              <a:rPr lang="en-US" b="0" kern="0">
                <a:solidFill>
                  <a:srgbClr val="000000"/>
                </a:solidFill>
              </a:rPr>
              <a:t>Linear Regression</a:t>
            </a:r>
          </a:p>
          <a:p>
            <a:pPr lvl="0"/>
            <a:r>
              <a:rPr lang="en-US" b="0" kern="0">
                <a:solidFill>
                  <a:srgbClr val="000000"/>
                </a:solidFill>
              </a:rPr>
              <a:t>Neural Network Regression</a:t>
            </a:r>
          </a:p>
          <a:p>
            <a:pPr lvl="0"/>
            <a:r>
              <a:rPr lang="en-US" b="0" kern="0">
                <a:solidFill>
                  <a:srgbClr val="000000"/>
                </a:solidFill>
              </a:rPr>
              <a:t>Ordinal Regression</a:t>
            </a:r>
          </a:p>
          <a:p>
            <a:pPr lvl="0"/>
            <a:r>
              <a:rPr lang="en-US" b="0" kern="0">
                <a:solidFill>
                  <a:srgbClr val="000000"/>
                </a:solidFill>
              </a:rPr>
              <a:t>Poisson Regression</a:t>
            </a:r>
            <a:endParaRPr lang="en-US" b="0" kern="0" dirty="0">
              <a:solidFill>
                <a:srgbClr val="000000"/>
              </a:solidFill>
            </a:endParaRPr>
          </a:p>
        </p:txBody>
      </p:sp>
    </p:spTree>
    <p:extLst>
      <p:ext uri="{BB962C8B-B14F-4D97-AF65-F5344CB8AC3E}">
        <p14:creationId xmlns:p14="http://schemas.microsoft.com/office/powerpoint/2010/main" val="229917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31ced7e-a962-4a2f-9862-0b9983950a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Clustering</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Clustering:</a:t>
            </a:r>
          </a:p>
          <a:p>
            <a:pPr lvl="0"/>
            <a:r>
              <a:rPr lang="en-GB" b="0" kern="0">
                <a:solidFill>
                  <a:srgbClr val="000000"/>
                </a:solidFill>
              </a:rPr>
              <a:t>Often used during the initial stages of mode development</a:t>
            </a:r>
          </a:p>
          <a:p>
            <a:pPr lvl="0"/>
            <a:r>
              <a:rPr lang="en-GB" b="0" kern="0">
                <a:solidFill>
                  <a:srgbClr val="000000"/>
                </a:solidFill>
              </a:rPr>
              <a:t>Detects patterns and anomalies</a:t>
            </a:r>
          </a:p>
          <a:p>
            <a:pPr lvl="0"/>
            <a:endParaRPr lang="en-GB" b="0" kern="0">
              <a:solidFill>
                <a:srgbClr val="000000"/>
              </a:solidFill>
            </a:endParaRPr>
          </a:p>
          <a:p>
            <a:pPr marL="0" lvl="0" indent="0">
              <a:buNone/>
            </a:pPr>
            <a:r>
              <a:rPr lang="en-GB" b="0" kern="0">
                <a:solidFill>
                  <a:srgbClr val="000000"/>
                </a:solidFill>
              </a:rPr>
              <a:t>Example:</a:t>
            </a:r>
          </a:p>
          <a:p>
            <a:pPr lvl="0"/>
            <a:r>
              <a:rPr lang="en-GB" b="0" kern="0">
                <a:solidFill>
                  <a:srgbClr val="000000"/>
                </a:solidFill>
              </a:rPr>
              <a:t>K-Means Clustering</a:t>
            </a:r>
          </a:p>
          <a:p>
            <a:pPr lvl="0"/>
            <a:endParaRPr lang="en-US" b="0" kern="0" dirty="0">
              <a:solidFill>
                <a:srgbClr val="000000"/>
              </a:solidFill>
            </a:endParaRPr>
          </a:p>
        </p:txBody>
      </p:sp>
    </p:spTree>
    <p:extLst>
      <p:ext uri="{BB962C8B-B14F-4D97-AF65-F5344CB8AC3E}">
        <p14:creationId xmlns:p14="http://schemas.microsoft.com/office/powerpoint/2010/main" val="108714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ac24f4c-4569-4ee0-9d67-5da68ea2c8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Supervised and unsupervised learning</a:t>
            </a:r>
            <a:endParaRPr lang="en-GB"/>
          </a:p>
        </p:txBody>
      </p:sp>
      <p:sp>
        <p:nvSpPr>
          <p:cNvPr id="4" name="Content Placeholder 2"/>
          <p:cNvSpPr txBox="1">
            <a:spLocks/>
          </p:cNvSpPr>
          <p:nvPr/>
        </p:nvSpPr>
        <p:spPr>
          <a:xfrm>
            <a:off x="458788" y="1021214"/>
            <a:ext cx="8119156" cy="55993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Supervised learning</a:t>
            </a:r>
          </a:p>
          <a:p>
            <a:pPr lvl="0"/>
            <a:r>
              <a:rPr lang="en-GB" b="0" kern="0" dirty="0">
                <a:solidFill>
                  <a:srgbClr val="000000"/>
                </a:solidFill>
              </a:rPr>
              <a:t>Target values known</a:t>
            </a:r>
          </a:p>
          <a:p>
            <a:pPr lvl="0"/>
            <a:r>
              <a:rPr lang="en-GB" b="0" kern="0" dirty="0">
                <a:solidFill>
                  <a:srgbClr val="000000"/>
                </a:solidFill>
              </a:rPr>
              <a:t>Classification</a:t>
            </a:r>
          </a:p>
          <a:p>
            <a:pPr lvl="0"/>
            <a:r>
              <a:rPr lang="en-GB" b="0" kern="0" dirty="0">
                <a:solidFill>
                  <a:srgbClr val="000000"/>
                </a:solidFill>
              </a:rPr>
              <a:t>Regression</a:t>
            </a:r>
          </a:p>
          <a:p>
            <a:pPr marL="0" lvl="0" indent="0">
              <a:buNone/>
            </a:pPr>
            <a:endParaRPr lang="en-GB" b="0" kern="0" dirty="0">
              <a:solidFill>
                <a:srgbClr val="000000"/>
              </a:solidFill>
            </a:endParaRPr>
          </a:p>
          <a:p>
            <a:pPr marL="0" lvl="0" indent="0">
              <a:buNone/>
            </a:pPr>
            <a:r>
              <a:rPr lang="en-GB" b="0" kern="0" dirty="0">
                <a:solidFill>
                  <a:srgbClr val="000000"/>
                </a:solidFill>
              </a:rPr>
              <a:t>Unsupervised learning</a:t>
            </a:r>
          </a:p>
          <a:p>
            <a:pPr lvl="0"/>
            <a:r>
              <a:rPr lang="en-GB" b="0" kern="0" dirty="0">
                <a:solidFill>
                  <a:srgbClr val="000000"/>
                </a:solidFill>
              </a:rPr>
              <a:t>Target values unknown</a:t>
            </a:r>
          </a:p>
          <a:p>
            <a:pPr lvl="0"/>
            <a:r>
              <a:rPr lang="en-GB" b="0" kern="0" dirty="0">
                <a:solidFill>
                  <a:srgbClr val="000000"/>
                </a:solidFill>
              </a:rPr>
              <a:t>Clustering</a:t>
            </a:r>
          </a:p>
          <a:p>
            <a:pPr marL="0" lvl="0" indent="0">
              <a:buNone/>
            </a:pPr>
            <a:endParaRPr lang="en-GB" b="0" kern="0" dirty="0">
              <a:solidFill>
                <a:srgbClr val="000000"/>
              </a:solidFill>
            </a:endParaRPr>
          </a:p>
          <a:p>
            <a:pPr marL="0" lvl="0" indent="0">
              <a:buNone/>
            </a:pPr>
            <a:r>
              <a:rPr lang="en-GB" b="0" kern="0" dirty="0">
                <a:solidFill>
                  <a:srgbClr val="000000"/>
                </a:solidFill>
              </a:rPr>
              <a:t>Reinforcement learning</a:t>
            </a:r>
          </a:p>
          <a:p>
            <a:pPr lvl="0"/>
            <a:r>
              <a:rPr lang="en-GB" b="0" kern="0" dirty="0">
                <a:solidFill>
                  <a:srgbClr val="000000"/>
                </a:solidFill>
              </a:rPr>
              <a:t>Self-learning through feedback</a:t>
            </a:r>
            <a:endParaRPr lang="en-US" b="0" kern="0" dirty="0">
              <a:solidFill>
                <a:srgbClr val="000000"/>
              </a:solidFill>
            </a:endParaRPr>
          </a:p>
        </p:txBody>
      </p:sp>
    </p:spTree>
    <p:extLst>
      <p:ext uri="{BB962C8B-B14F-4D97-AF65-F5344CB8AC3E}">
        <p14:creationId xmlns:p14="http://schemas.microsoft.com/office/powerpoint/2010/main" val="246477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cff03d5-317b-42ea-9c97-611b4a0bcc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Anomaly detection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Anomaly detection:</a:t>
            </a:r>
          </a:p>
          <a:p>
            <a:pPr lvl="0"/>
            <a:r>
              <a:rPr lang="en-GB" b="0" kern="0">
                <a:solidFill>
                  <a:srgbClr val="000000"/>
                </a:solidFill>
              </a:rPr>
              <a:t>Rare events</a:t>
            </a:r>
          </a:p>
          <a:p>
            <a:pPr lvl="0"/>
            <a:r>
              <a:rPr lang="en-GB" b="0" kern="0">
                <a:solidFill>
                  <a:srgbClr val="000000"/>
                </a:solidFill>
              </a:rPr>
              <a:t>Imbalanced data</a:t>
            </a:r>
          </a:p>
          <a:p>
            <a:pPr lvl="0"/>
            <a:endParaRPr lang="en-GB" b="0" kern="0">
              <a:solidFill>
                <a:srgbClr val="000000"/>
              </a:solidFill>
            </a:endParaRPr>
          </a:p>
          <a:p>
            <a:pPr marL="0" lvl="0" indent="0">
              <a:buNone/>
            </a:pPr>
            <a:r>
              <a:rPr lang="en-GB" b="0" kern="0">
                <a:solidFill>
                  <a:srgbClr val="000000"/>
                </a:solidFill>
              </a:rPr>
              <a:t>Anomaly detection methods:</a:t>
            </a:r>
          </a:p>
          <a:p>
            <a:pPr lvl="0"/>
            <a:r>
              <a:rPr lang="en-GB" b="0" kern="0">
                <a:solidFill>
                  <a:srgbClr val="000000"/>
                </a:solidFill>
              </a:rPr>
              <a:t>Support Vector Machine (SVM)</a:t>
            </a:r>
          </a:p>
          <a:p>
            <a:pPr lvl="0"/>
            <a:r>
              <a:rPr lang="en-GB" b="0" kern="0">
                <a:solidFill>
                  <a:srgbClr val="000000"/>
                </a:solidFill>
              </a:rPr>
              <a:t>PCA-Based Anomaly Detection</a:t>
            </a:r>
            <a:endParaRPr lang="en-US" b="0" kern="0" dirty="0">
              <a:solidFill>
                <a:srgbClr val="000000"/>
              </a:solidFill>
            </a:endParaRPr>
          </a:p>
        </p:txBody>
      </p:sp>
    </p:spTree>
    <p:extLst>
      <p:ext uri="{BB962C8B-B14F-4D97-AF65-F5344CB8AC3E}">
        <p14:creationId xmlns:p14="http://schemas.microsoft.com/office/powerpoint/2010/main" val="333258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5467e48-553e-41a9-93f7-46ba9edc5e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Demonstration: Using two-class classification in a machine learning model</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a:t>
            </a:r>
          </a:p>
          <a:p>
            <a:pPr lvl="0"/>
            <a:endParaRPr lang="en-GB" b="0" kern="0">
              <a:solidFill>
                <a:srgbClr val="000000"/>
              </a:solidFill>
            </a:endParaRPr>
          </a:p>
          <a:p>
            <a:pPr lvl="0"/>
            <a:r>
              <a:rPr lang="en-GB" b="0" kern="0">
                <a:solidFill>
                  <a:srgbClr val="000000"/>
                </a:solidFill>
              </a:rPr>
              <a:t>Two-class classification algorithms can be used in the development of a machine learning model</a:t>
            </a:r>
          </a:p>
          <a:p>
            <a:pPr lvl="0"/>
            <a:endParaRPr lang="en-US" b="0" kern="0" dirty="0">
              <a:solidFill>
                <a:srgbClr val="000000"/>
              </a:solidFill>
            </a:endParaRPr>
          </a:p>
        </p:txBody>
      </p:sp>
    </p:spTree>
    <p:extLst>
      <p:ext uri="{BB962C8B-B14F-4D97-AF65-F5344CB8AC3E}">
        <p14:creationId xmlns:p14="http://schemas.microsoft.com/office/powerpoint/2010/main" val="2927748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11819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354867" y="0"/>
            <a:ext cx="8525363" cy="740664"/>
          </a:xfrm>
        </p:spPr>
        <p:txBody>
          <a:bodyPr/>
          <a:lstStyle/>
          <a:p>
            <a:r>
              <a:rPr lang="en-GB" dirty="0" smtClean="0"/>
              <a:t>Lesson 3: Introduction to machine learning languages</a:t>
            </a:r>
            <a:endParaRPr lang="en-GB" dirty="0"/>
          </a:p>
        </p:txBody>
      </p:sp>
      <p:sp>
        <p:nvSpPr>
          <p:cNvPr id="3" name="Text Placeholder 2"/>
          <p:cNvSpPr>
            <a:spLocks noGrp="1"/>
          </p:cNvSpPr>
          <p:nvPr>
            <p:ph type="body" idx="1"/>
          </p:nvPr>
        </p:nvSpPr>
        <p:spPr/>
        <p:txBody>
          <a:bodyPr/>
          <a:lstStyle/>
          <a:p>
            <a:r>
              <a:rPr lang="en-GB" smtClean="0"/>
              <a:t>Languages overview
Using R in machine learning
Using Python in machine learning
Demonstration: Using R and Python</a:t>
            </a:r>
            <a:endParaRPr lang="en-GB"/>
          </a:p>
        </p:txBody>
      </p:sp>
    </p:spTree>
    <p:extLst>
      <p:ext uri="{BB962C8B-B14F-4D97-AF65-F5344CB8AC3E}">
        <p14:creationId xmlns:p14="http://schemas.microsoft.com/office/powerpoint/2010/main" val="395938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Languages overview</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Machine learning requires computer code:</a:t>
            </a:r>
          </a:p>
          <a:p>
            <a:pPr lvl="0"/>
            <a:r>
              <a:rPr lang="en-GB" b="0" kern="0" dirty="0">
                <a:solidFill>
                  <a:srgbClr val="000000"/>
                </a:solidFill>
              </a:rPr>
              <a:t>Machine Learning provides code as modules</a:t>
            </a:r>
          </a:p>
          <a:p>
            <a:pPr lvl="0"/>
            <a:r>
              <a:rPr lang="en-GB" b="0" kern="0" dirty="0">
                <a:solidFill>
                  <a:srgbClr val="000000"/>
                </a:solidFill>
              </a:rPr>
              <a:t>Write code:</a:t>
            </a:r>
          </a:p>
          <a:p>
            <a:pPr lvl="1"/>
            <a:r>
              <a:rPr lang="en-GB" b="0" kern="0" dirty="0">
                <a:solidFill>
                  <a:srgbClr val="000000"/>
                </a:solidFill>
              </a:rPr>
              <a:t>R</a:t>
            </a:r>
          </a:p>
          <a:p>
            <a:pPr lvl="1"/>
            <a:r>
              <a:rPr lang="en-GB" b="0" kern="0" dirty="0">
                <a:solidFill>
                  <a:srgbClr val="000000"/>
                </a:solidFill>
              </a:rPr>
              <a:t>Python</a:t>
            </a:r>
          </a:p>
          <a:p>
            <a:pPr lvl="0"/>
            <a:endParaRPr lang="en-GB" b="0" kern="0" dirty="0">
              <a:solidFill>
                <a:srgbClr val="000000"/>
              </a:solidFill>
            </a:endParaRPr>
          </a:p>
          <a:p>
            <a:pPr marL="0" lvl="0" indent="0">
              <a:buNone/>
            </a:pPr>
            <a:r>
              <a:rPr lang="en-GB" b="0" kern="0" dirty="0">
                <a:solidFill>
                  <a:srgbClr val="000000"/>
                </a:solidFill>
              </a:rPr>
              <a:t>SQL queries:</a:t>
            </a:r>
          </a:p>
          <a:p>
            <a:pPr lvl="0"/>
            <a:r>
              <a:rPr lang="en-GB" b="0" kern="0" dirty="0">
                <a:solidFill>
                  <a:srgbClr val="000000"/>
                </a:solidFill>
              </a:rPr>
              <a:t>Select data to use</a:t>
            </a:r>
          </a:p>
          <a:p>
            <a:pPr lvl="0"/>
            <a:r>
              <a:rPr lang="en-GB" b="0" kern="0" dirty="0">
                <a:solidFill>
                  <a:srgbClr val="000000"/>
                </a:solidFill>
              </a:rPr>
              <a:t>Join/filter data</a:t>
            </a:r>
            <a:endParaRPr lang="en-US" b="0" kern="0" dirty="0">
              <a:solidFill>
                <a:srgbClr val="000000"/>
              </a:solidFill>
            </a:endParaRPr>
          </a:p>
        </p:txBody>
      </p:sp>
    </p:spTree>
    <p:extLst>
      <p:ext uri="{BB962C8B-B14F-4D97-AF65-F5344CB8AC3E}">
        <p14:creationId xmlns:p14="http://schemas.microsoft.com/office/powerpoint/2010/main" val="326617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Using R in machine learning</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R is open-source</a:t>
            </a:r>
          </a:p>
          <a:p>
            <a:pPr lvl="0"/>
            <a:r>
              <a:rPr lang="en-GB" b="0" kern="0">
                <a:solidFill>
                  <a:srgbClr val="000000"/>
                </a:solidFill>
              </a:rPr>
              <a:t>R is specifically designed to support statistics and data analysis</a:t>
            </a:r>
          </a:p>
          <a:p>
            <a:pPr lvl="0"/>
            <a:endParaRPr lang="en-GB" b="0" kern="0">
              <a:solidFill>
                <a:srgbClr val="000000"/>
              </a:solidFill>
            </a:endParaRPr>
          </a:p>
          <a:p>
            <a:pPr marL="0" lvl="0" indent="0">
              <a:buNone/>
            </a:pPr>
            <a:r>
              <a:rPr lang="en-GB" b="0" kern="0">
                <a:solidFill>
                  <a:srgbClr val="000000"/>
                </a:solidFill>
              </a:rPr>
              <a:t>R packages:</a:t>
            </a:r>
          </a:p>
          <a:p>
            <a:pPr lvl="0"/>
            <a:r>
              <a:rPr lang="en-GB" b="0" kern="0">
                <a:solidFill>
                  <a:srgbClr val="000000"/>
                </a:solidFill>
              </a:rPr>
              <a:t>Collections of functions, data, and code</a:t>
            </a:r>
          </a:p>
          <a:p>
            <a:pPr lvl="0"/>
            <a:r>
              <a:rPr lang="en-GB" b="0" kern="0">
                <a:solidFill>
                  <a:srgbClr val="000000"/>
                </a:solidFill>
              </a:rPr>
              <a:t>Available from CRAN</a:t>
            </a:r>
          </a:p>
          <a:p>
            <a:pPr lvl="0"/>
            <a:r>
              <a:rPr lang="en-GB" b="0" kern="0">
                <a:solidFill>
                  <a:srgbClr val="000000"/>
                </a:solidFill>
              </a:rPr>
              <a:t>Machine Learning includes 400+ R packages</a:t>
            </a:r>
            <a:endParaRPr lang="en-US" b="0" kern="0" dirty="0">
              <a:solidFill>
                <a:srgbClr val="000000"/>
              </a:solidFill>
            </a:endParaRPr>
          </a:p>
        </p:txBody>
      </p:sp>
    </p:spTree>
    <p:extLst>
      <p:ext uri="{BB962C8B-B14F-4D97-AF65-F5344CB8AC3E}">
        <p14:creationId xmlns:p14="http://schemas.microsoft.com/office/powerpoint/2010/main" val="221295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Overview</a:t>
            </a:r>
            <a:endParaRPr lang="en-GB"/>
          </a:p>
        </p:txBody>
      </p:sp>
      <p:sp>
        <p:nvSpPr>
          <p:cNvPr id="3" name="Text Placeholder 2"/>
          <p:cNvSpPr>
            <a:spLocks noGrp="1"/>
          </p:cNvSpPr>
          <p:nvPr>
            <p:ph type="body" idx="1"/>
          </p:nvPr>
        </p:nvSpPr>
        <p:spPr/>
        <p:txBody>
          <a:bodyPr/>
          <a:lstStyle/>
          <a:p>
            <a:r>
              <a:rPr lang="en-GB" smtClean="0"/>
              <a:t>What is machine learning?
Introduction to machine learning algorithms
Introduction to machine learning languages</a:t>
            </a:r>
            <a:endParaRPr lang="en-GB"/>
          </a:p>
        </p:txBody>
      </p:sp>
    </p:spTree>
    <p:extLst>
      <p:ext uri="{BB962C8B-B14F-4D97-AF65-F5344CB8AC3E}">
        <p14:creationId xmlns:p14="http://schemas.microsoft.com/office/powerpoint/2010/main" val="792689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Using Python in machine learning</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Python:</a:t>
            </a:r>
          </a:p>
          <a:p>
            <a:pPr lvl="0"/>
            <a:r>
              <a:rPr lang="en-GB" b="0" kern="0">
                <a:solidFill>
                  <a:srgbClr val="000000"/>
                </a:solidFill>
              </a:rPr>
              <a:t>Not a specialist data science or statistical tool</a:t>
            </a:r>
          </a:p>
          <a:p>
            <a:pPr lvl="0"/>
            <a:r>
              <a:rPr lang="en-GB" b="0" kern="0">
                <a:solidFill>
                  <a:srgbClr val="000000"/>
                </a:solidFill>
              </a:rPr>
              <a:t>Widely used within scientific computing</a:t>
            </a:r>
          </a:p>
          <a:p>
            <a:pPr lvl="0"/>
            <a:r>
              <a:rPr lang="en-GB" b="0" kern="0">
                <a:solidFill>
                  <a:srgbClr val="000000"/>
                </a:solidFill>
              </a:rPr>
              <a:t>Lots of resources available</a:t>
            </a:r>
          </a:p>
          <a:p>
            <a:pPr lvl="0"/>
            <a:endParaRPr lang="en-GB" b="0" kern="0">
              <a:solidFill>
                <a:srgbClr val="000000"/>
              </a:solidFill>
            </a:endParaRPr>
          </a:p>
          <a:p>
            <a:pPr marL="0" lvl="0" indent="0">
              <a:buNone/>
            </a:pPr>
            <a:r>
              <a:rPr lang="en-GB" b="0" kern="0">
                <a:solidFill>
                  <a:srgbClr val="000000"/>
                </a:solidFill>
              </a:rPr>
              <a:t>Python machine learning-related libraries:</a:t>
            </a:r>
          </a:p>
          <a:p>
            <a:pPr lvl="0"/>
            <a:r>
              <a:rPr lang="en-GB" b="0" kern="0">
                <a:solidFill>
                  <a:srgbClr val="000000"/>
                </a:solidFill>
              </a:rPr>
              <a:t>numpy</a:t>
            </a:r>
          </a:p>
          <a:p>
            <a:pPr lvl="0"/>
            <a:r>
              <a:rPr lang="en-GB" b="0" kern="0">
                <a:solidFill>
                  <a:srgbClr val="000000"/>
                </a:solidFill>
              </a:rPr>
              <a:t>pandas</a:t>
            </a:r>
          </a:p>
          <a:p>
            <a:pPr lvl="0"/>
            <a:r>
              <a:rPr lang="en-GB" b="0" kern="0">
                <a:solidFill>
                  <a:srgbClr val="000000"/>
                </a:solidFill>
              </a:rPr>
              <a:t>matplotlib</a:t>
            </a:r>
          </a:p>
          <a:p>
            <a:pPr lvl="0"/>
            <a:r>
              <a:rPr lang="en-GB" b="0" kern="0">
                <a:solidFill>
                  <a:srgbClr val="000000"/>
                </a:solidFill>
              </a:rPr>
              <a:t>scikit-learn</a:t>
            </a:r>
            <a:endParaRPr lang="en-US" b="0" kern="0" dirty="0">
              <a:solidFill>
                <a:srgbClr val="000000"/>
              </a:solidFill>
            </a:endParaRPr>
          </a:p>
        </p:txBody>
      </p:sp>
    </p:spTree>
    <p:extLst>
      <p:ext uri="{BB962C8B-B14F-4D97-AF65-F5344CB8AC3E}">
        <p14:creationId xmlns:p14="http://schemas.microsoft.com/office/powerpoint/2010/main" val="2179533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5eccee6-fca2-45a0-8dd3-4e0ebbe5f4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Demonstration: Using R and Python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a:t>
            </a:r>
          </a:p>
          <a:p>
            <a:pPr lvl="0"/>
            <a:endParaRPr lang="en-GB" b="0" kern="0">
              <a:solidFill>
                <a:srgbClr val="000000"/>
              </a:solidFill>
            </a:endParaRPr>
          </a:p>
          <a:p>
            <a:pPr lvl="0"/>
            <a:r>
              <a:rPr lang="en-GB" b="0" kern="0">
                <a:solidFill>
                  <a:srgbClr val="000000"/>
                </a:solidFill>
              </a:rPr>
              <a:t>R scripts can be used within the development of a machine learning model</a:t>
            </a:r>
          </a:p>
          <a:p>
            <a:pPr lvl="0"/>
            <a:r>
              <a:rPr lang="en-GB" b="0" kern="0">
                <a:solidFill>
                  <a:srgbClr val="000000"/>
                </a:solidFill>
              </a:rPr>
              <a:t>Python scripts can be used within the development of a machine learning model</a:t>
            </a:r>
          </a:p>
          <a:p>
            <a:pPr lvl="0"/>
            <a:r>
              <a:rPr lang="en-GB" b="0" kern="0">
                <a:solidFill>
                  <a:srgbClr val="000000"/>
                </a:solidFill>
              </a:rPr>
              <a:t>SQL queries can be used within the development of a machine learning model</a:t>
            </a:r>
          </a:p>
          <a:p>
            <a:pPr lvl="0"/>
            <a:endParaRPr lang="en-US" b="0" kern="0" dirty="0">
              <a:solidFill>
                <a:srgbClr val="000000"/>
              </a:solidFill>
            </a:endParaRPr>
          </a:p>
        </p:txBody>
      </p:sp>
    </p:spTree>
    <p:extLst>
      <p:ext uri="{BB962C8B-B14F-4D97-AF65-F5344CB8AC3E}">
        <p14:creationId xmlns:p14="http://schemas.microsoft.com/office/powerpoint/2010/main" val="3187335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3730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8683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Introduction to machine learning</a:t>
            </a:r>
            <a:endParaRPr lang="en-GB"/>
          </a:p>
        </p:txBody>
      </p:sp>
      <p:sp>
        <p:nvSpPr>
          <p:cNvPr id="3" name="Text Placeholder 2"/>
          <p:cNvSpPr>
            <a:spLocks noGrp="1"/>
          </p:cNvSpPr>
          <p:nvPr>
            <p:ph type="body" idx="1"/>
          </p:nvPr>
        </p:nvSpPr>
        <p:spPr/>
        <p:txBody>
          <a:bodyPr/>
          <a:lstStyle/>
          <a:p>
            <a:r>
              <a:rPr lang="en-GB" smtClean="0"/>
              <a:t>Exercise 1: Sign up for a Machine Learning Studio account
Exercise 2: Explore a sample machine learning experiment</a:t>
            </a:r>
            <a:endParaRPr lang="en-GB"/>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smtClean="0">
                <a:latin typeface="Segoe UI" panose="020B0502040204020203" pitchFamily="34" charset="0"/>
              </a:rPr>
              <a:t>Logon Information</a:t>
            </a:r>
            <a:endParaRPr lang="en-GB" sz="2800">
              <a:latin typeface="Segoe UI" panose="020B0502040204020203" pitchFamily="34" charset="0"/>
            </a:endParaRPr>
          </a:p>
        </p:txBody>
      </p:sp>
      <p:sp>
        <p:nvSpPr>
          <p:cNvPr id="5" name="TextBox 4"/>
          <p:cNvSpPr txBox="1"/>
          <p:nvPr/>
        </p:nvSpPr>
        <p:spPr>
          <a:xfrm>
            <a:off x="458788" y="4126141"/>
            <a:ext cx="6147067" cy="1815882"/>
          </a:xfrm>
          <a:prstGeom prst="rect">
            <a:avLst/>
          </a:prstGeom>
          <a:noFill/>
        </p:spPr>
        <p:txBody>
          <a:bodyPr vert="horz" wrap="none" rtlCol="0">
            <a:spAutoFit/>
          </a:bodyPr>
          <a:lstStyle/>
          <a:p>
            <a:r>
              <a:rPr lang="en-GB" sz="2800" b="0">
                <a:latin typeface="Segoe UI" panose="020B0502040204020203" pitchFamily="34" charset="0"/>
              </a:rPr>
              <a:t>Virtual machine: </a:t>
            </a:r>
            <a:r>
              <a:rPr lang="en-GB" sz="2800">
                <a:latin typeface="Segoe UI" panose="020B0502040204020203" pitchFamily="34" charset="0"/>
              </a:rPr>
              <a:t>20774A-LON-DEV</a:t>
            </a:r>
            <a:endParaRPr lang="en-GB" sz="2800" b="0">
              <a:latin typeface="Segoe UI" panose="020B0502040204020203" pitchFamily="34" charset="0"/>
            </a:endParaRPr>
          </a:p>
          <a:p>
            <a:r>
              <a:rPr lang="en-GB" sz="2800" b="0">
                <a:latin typeface="Segoe UI" panose="020B0502040204020203" pitchFamily="34" charset="0"/>
              </a:rPr>
              <a:t>Username: </a:t>
            </a:r>
            <a:r>
              <a:rPr lang="en-GB" sz="2800">
                <a:latin typeface="Segoe UI" panose="020B0502040204020203" pitchFamily="34" charset="0"/>
              </a:rPr>
              <a:t>ADATUM\AdatumAdmin</a:t>
            </a:r>
            <a:endParaRPr lang="en-GB" sz="2800" b="0">
              <a:latin typeface="Segoe UI" panose="020B0502040204020203" pitchFamily="34" charset="0"/>
            </a:endParaRPr>
          </a:p>
          <a:p>
            <a:r>
              <a:rPr lang="en-GB" sz="2800" b="0">
                <a:latin typeface="Segoe UI" panose="020B0502040204020203" pitchFamily="34" charset="0"/>
              </a:rPr>
              <a:t>Password: </a:t>
            </a:r>
            <a:r>
              <a:rPr lang="en-GB" sz="2800">
                <a:latin typeface="Segoe UI" panose="020B0502040204020203" pitchFamily="34" charset="0"/>
              </a:rPr>
              <a:t>Pa55w.rd</a:t>
            </a:r>
            <a:endParaRPr lang="en-GB" sz="2800" b="0">
              <a:latin typeface="Segoe UI" panose="020B0502040204020203" pitchFamily="34" charset="0"/>
            </a:endParaRPr>
          </a:p>
          <a:p>
            <a:endParaRPr lang="en-GB" sz="2800" b="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smtClean="0">
                <a:latin typeface="Segoe UI" panose="020B0502040204020203" pitchFamily="34" charset="0"/>
              </a:rPr>
              <a:t>Estimated Time: 30 minutes</a:t>
            </a:r>
            <a:endParaRPr lang="en-GB" sz="2800">
              <a:latin typeface="Segoe UI" panose="020B0502040204020203" pitchFamily="34" charset="0"/>
            </a:endParaRPr>
          </a:p>
        </p:txBody>
      </p:sp>
    </p:spTree>
    <p:extLst>
      <p:ext uri="{BB962C8B-B14F-4D97-AF65-F5344CB8AC3E}">
        <p14:creationId xmlns:p14="http://schemas.microsoft.com/office/powerpoint/2010/main" val="316313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Scenario</a:t>
            </a:r>
            <a:endParaRPr lang="en-GB"/>
          </a:p>
        </p:txBody>
      </p:sp>
      <p:sp>
        <p:nvSpPr>
          <p:cNvPr id="4" name="TextBox 3"/>
          <p:cNvSpPr txBox="1"/>
          <p:nvPr/>
        </p:nvSpPr>
        <p:spPr>
          <a:xfrm>
            <a:off x="458788" y="1021214"/>
            <a:ext cx="8119156" cy="5262979"/>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work as a data scientist for </a:t>
            </a:r>
            <a:r>
              <a:rPr lang="en-GB" sz="2800" b="0" dirty="0" err="1">
                <a:latin typeface="Segoe UI" panose="020B0502040204020203" pitchFamily="34" charset="0"/>
                <a:ea typeface="Calibri" panose="020F0502020204030204" pitchFamily="34" charset="0"/>
                <a:cs typeface="Times New Roman" panose="02020603050405020304" pitchFamily="18" charset="0"/>
              </a:rPr>
              <a:t>Adatum</a:t>
            </a:r>
            <a:r>
              <a:rPr lang="en-GB" sz="2800" b="0" dirty="0">
                <a:latin typeface="Segoe UI" panose="020B0502040204020203" pitchFamily="34" charset="0"/>
                <a:ea typeface="Calibri" panose="020F0502020204030204" pitchFamily="34" charset="0"/>
                <a:cs typeface="Times New Roman" panose="02020603050405020304" pitchFamily="18" charset="0"/>
              </a:rPr>
              <a:t> Consultants. The company provides machine learning services and advice to help clients understand and visualize their data, discover patterns and correlations, and determine the optimum ways to present the data to be consumed by users and applications. You will be using Machine Learning with your clients, so to familiarize yourself with this environment, you need to start by creating a Machine Learning Studio workspace, and then exploring a sample machine learning model.</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410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Review</a:t>
            </a:r>
            <a:endParaRPr lang="en-GB"/>
          </a:p>
        </p:txBody>
      </p:sp>
      <p:sp>
        <p:nvSpPr>
          <p:cNvPr id="3" name="Text Placeholder 2"/>
          <p:cNvSpPr>
            <a:spLocks noGrp="1"/>
          </p:cNvSpPr>
          <p:nvPr>
            <p:ph type="body" idx="1"/>
          </p:nvPr>
        </p:nvSpPr>
        <p:spPr/>
        <p:txBody>
          <a:bodyPr/>
          <a:lstStyle/>
          <a:p>
            <a:pPr marL="0" indent="0">
              <a:buNone/>
            </a:pPr>
            <a:r>
              <a:rPr lang="en-US" dirty="0"/>
              <a:t>In this lab, you learned how to</a:t>
            </a:r>
            <a:r>
              <a:rPr lang="en-US" dirty="0" smtClean="0"/>
              <a:t>:</a:t>
            </a:r>
            <a:endParaRPr lang="en-GB" dirty="0"/>
          </a:p>
          <a:p>
            <a:pPr marL="0" indent="0">
              <a:buNone/>
            </a:pPr>
            <a:endParaRPr lang="en-GB" dirty="0"/>
          </a:p>
          <a:p>
            <a:pPr lvl="0"/>
            <a:r>
              <a:rPr lang="en-US" dirty="0"/>
              <a:t>Sign up for a Machine Learning Studio account and create a free workspace.</a:t>
            </a:r>
            <a:endParaRPr lang="en-GB" dirty="0"/>
          </a:p>
          <a:p>
            <a:pPr lvl="0"/>
            <a:r>
              <a:rPr lang="en-US" dirty="0"/>
              <a:t>Explore a sample machine learning experiment.</a:t>
            </a:r>
            <a:endParaRPr lang="en-GB" dirty="0"/>
          </a:p>
        </p:txBody>
      </p:sp>
    </p:spTree>
    <p:extLst>
      <p:ext uri="{BB962C8B-B14F-4D97-AF65-F5344CB8AC3E}">
        <p14:creationId xmlns:p14="http://schemas.microsoft.com/office/powerpoint/2010/main" val="2637029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Review and Takeaways</a:t>
            </a:r>
            <a:endParaRPr lang="en-GB"/>
          </a:p>
        </p:txBody>
      </p:sp>
      <p:sp>
        <p:nvSpPr>
          <p:cNvPr id="3" name="Text Placeholder 2"/>
          <p:cNvSpPr>
            <a:spLocks noGrp="1"/>
          </p:cNvSpPr>
          <p:nvPr>
            <p:ph type="body" idx="1"/>
          </p:nvPr>
        </p:nvSpPr>
        <p:spPr/>
        <p:txBody>
          <a:bodyPr/>
          <a:lstStyle/>
          <a:p>
            <a:pPr marL="0" indent="0">
              <a:buNone/>
            </a:pPr>
            <a:r>
              <a:rPr lang="en-US" dirty="0"/>
              <a:t>In this module, you learned about:</a:t>
            </a:r>
            <a:endParaRPr lang="en-GB" dirty="0"/>
          </a:p>
          <a:p>
            <a:pPr marL="0" indent="0">
              <a:buNone/>
            </a:pPr>
            <a:endParaRPr lang="en-GB" dirty="0"/>
          </a:p>
          <a:p>
            <a:pPr lvl="0"/>
            <a:r>
              <a:rPr lang="en-US" dirty="0"/>
              <a:t>Machine learning, and the key machine learning concepts.</a:t>
            </a:r>
            <a:endParaRPr lang="en-GB" dirty="0"/>
          </a:p>
          <a:p>
            <a:pPr lvl="0"/>
            <a:r>
              <a:rPr lang="en-US" dirty="0"/>
              <a:t>The purpose of machine learning algorithms, and how to explore the commonly used algorithms.</a:t>
            </a:r>
            <a:endParaRPr lang="en-GB" dirty="0"/>
          </a:p>
          <a:p>
            <a:pPr lvl="0"/>
            <a:r>
              <a:rPr lang="en-US" dirty="0"/>
              <a:t>How programming and scripting is used within machine learning.</a:t>
            </a:r>
            <a:endParaRPr lang="en-GB" dirty="0"/>
          </a:p>
        </p:txBody>
      </p:sp>
    </p:spTree>
    <p:extLst>
      <p:ext uri="{BB962C8B-B14F-4D97-AF65-F5344CB8AC3E}">
        <p14:creationId xmlns:p14="http://schemas.microsoft.com/office/powerpoint/2010/main" val="297444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1: What is machine learning?</a:t>
            </a:r>
            <a:endParaRPr lang="en-GB"/>
          </a:p>
        </p:txBody>
      </p:sp>
      <p:sp>
        <p:nvSpPr>
          <p:cNvPr id="3" name="Text Placeholder 2"/>
          <p:cNvSpPr>
            <a:spLocks noGrp="1"/>
          </p:cNvSpPr>
          <p:nvPr>
            <p:ph type="body" idx="1"/>
          </p:nvPr>
        </p:nvSpPr>
        <p:spPr/>
        <p:txBody>
          <a:bodyPr/>
          <a:lstStyle/>
          <a:p>
            <a:r>
              <a:rPr lang="en-GB" smtClean="0"/>
              <a:t>Machine learning overview
How machine learning fits into data science
Machine learning concepts and methodologies
Models</a:t>
            </a:r>
            <a:endParaRPr lang="en-GB"/>
          </a:p>
        </p:txBody>
      </p:sp>
    </p:spTree>
    <p:extLst>
      <p:ext uri="{BB962C8B-B14F-4D97-AF65-F5344CB8AC3E}">
        <p14:creationId xmlns:p14="http://schemas.microsoft.com/office/powerpoint/2010/main" val="404233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Machine learning overview</a:t>
            </a:r>
            <a:endParaRPr lang="en-GB"/>
          </a:p>
        </p:txBody>
      </p:sp>
      <p:sp>
        <p:nvSpPr>
          <p:cNvPr id="4" name="Content Placeholder 2"/>
          <p:cNvSpPr txBox="1">
            <a:spLocks/>
          </p:cNvSpPr>
          <p:nvPr/>
        </p:nvSpPr>
        <p:spPr>
          <a:xfrm>
            <a:off x="517153" y="113794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Machine learning:</a:t>
            </a:r>
          </a:p>
          <a:p>
            <a:pPr lvl="0"/>
            <a:r>
              <a:rPr lang="en-GB" b="0" kern="0">
                <a:solidFill>
                  <a:srgbClr val="000000"/>
                </a:solidFill>
              </a:rPr>
              <a:t>Detecting patterns and trends</a:t>
            </a:r>
          </a:p>
          <a:p>
            <a:pPr lvl="0"/>
            <a:r>
              <a:rPr lang="en-GB" b="0" kern="0">
                <a:solidFill>
                  <a:srgbClr val="000000"/>
                </a:solidFill>
              </a:rPr>
              <a:t>Statistical analysis</a:t>
            </a:r>
          </a:p>
          <a:p>
            <a:pPr lvl="0"/>
            <a:r>
              <a:rPr lang="en-GB" b="0" kern="0">
                <a:solidFill>
                  <a:srgbClr val="000000"/>
                </a:solidFill>
              </a:rPr>
              <a:t>Creating software models</a:t>
            </a:r>
          </a:p>
          <a:p>
            <a:pPr lvl="0"/>
            <a:endParaRPr lang="en-GB" b="0" kern="0">
              <a:solidFill>
                <a:srgbClr val="000000"/>
              </a:solidFill>
            </a:endParaRPr>
          </a:p>
          <a:p>
            <a:pPr marL="0" lvl="0" indent="0">
              <a:buNone/>
            </a:pPr>
            <a:r>
              <a:rPr lang="en-GB" b="0" kern="0">
                <a:solidFill>
                  <a:srgbClr val="000000"/>
                </a:solidFill>
              </a:rPr>
              <a:t>Examples:</a:t>
            </a:r>
          </a:p>
          <a:p>
            <a:pPr lvl="0"/>
            <a:r>
              <a:rPr lang="en-GB" b="0" kern="0">
                <a:solidFill>
                  <a:srgbClr val="000000"/>
                </a:solidFill>
              </a:rPr>
              <a:t>Predicting success of medical intervention</a:t>
            </a:r>
          </a:p>
          <a:p>
            <a:pPr lvl="0"/>
            <a:r>
              <a:rPr lang="en-GB" b="0" kern="0">
                <a:solidFill>
                  <a:srgbClr val="000000"/>
                </a:solidFill>
              </a:rPr>
              <a:t>Identifying airplane maintenance </a:t>
            </a:r>
          </a:p>
          <a:p>
            <a:pPr lvl="0"/>
            <a:r>
              <a:rPr lang="en-GB" b="0" kern="0">
                <a:solidFill>
                  <a:srgbClr val="000000"/>
                </a:solidFill>
              </a:rPr>
              <a:t>Identifying fraudulent financial transactions</a:t>
            </a:r>
          </a:p>
          <a:p>
            <a:pPr lvl="0"/>
            <a:r>
              <a:rPr lang="en-GB" b="0" kern="0">
                <a:solidFill>
                  <a:srgbClr val="000000"/>
                </a:solidFill>
              </a:rPr>
              <a:t>Recommending books or movies</a:t>
            </a:r>
            <a:endParaRPr lang="en-US" b="0" kern="0" dirty="0">
              <a:solidFill>
                <a:srgbClr val="000000"/>
              </a:solidFill>
            </a:endParaRPr>
          </a:p>
        </p:txBody>
      </p:sp>
    </p:spTree>
    <p:extLst>
      <p:ext uri="{BB962C8B-B14F-4D97-AF65-F5344CB8AC3E}">
        <p14:creationId xmlns:p14="http://schemas.microsoft.com/office/powerpoint/2010/main" val="4801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machine learning fits into data science</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GB" b="0" kern="0" smtClean="0"/>
              <a:t>Key questions:</a:t>
            </a:r>
          </a:p>
          <a:p>
            <a:r>
              <a:rPr lang="en-GB" b="0" kern="0" smtClean="0"/>
              <a:t>Is something X or Y? </a:t>
            </a:r>
          </a:p>
          <a:p>
            <a:r>
              <a:rPr lang="en-GB" b="0" kern="0" smtClean="0"/>
              <a:t>What is likely to be the numerical value of X or Y? </a:t>
            </a:r>
          </a:p>
          <a:p>
            <a:r>
              <a:rPr lang="en-GB" b="0" kern="0" smtClean="0"/>
              <a:t>Is something out of the ordinary or unexpected? </a:t>
            </a:r>
          </a:p>
          <a:p>
            <a:r>
              <a:rPr lang="en-GB" b="0" kern="0" smtClean="0"/>
              <a:t>How is this data structured?</a:t>
            </a:r>
            <a:endParaRPr lang="en-US" b="0" kern="0" dirty="0"/>
          </a:p>
        </p:txBody>
      </p:sp>
    </p:spTree>
    <p:extLst>
      <p:ext uri="{BB962C8B-B14F-4D97-AF65-F5344CB8AC3E}">
        <p14:creationId xmlns:p14="http://schemas.microsoft.com/office/powerpoint/2010/main" val="101599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Machine learning concepts and methodologies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Key steps:</a:t>
            </a:r>
          </a:p>
          <a:p>
            <a:pPr marL="514350" lvl="0" indent="-514350">
              <a:buFont typeface="+mj-lt"/>
              <a:buAutoNum type="arabicPeriod"/>
            </a:pPr>
            <a:r>
              <a:rPr lang="en-GB" b="0" kern="0">
                <a:solidFill>
                  <a:srgbClr val="000000"/>
                </a:solidFill>
              </a:rPr>
              <a:t>Obtain raw data</a:t>
            </a:r>
          </a:p>
          <a:p>
            <a:pPr marL="514350" lvl="0" indent="-514350">
              <a:buFont typeface="+mj-lt"/>
              <a:buAutoNum type="arabicPeriod"/>
            </a:pPr>
            <a:r>
              <a:rPr lang="en-GB" b="0" kern="0">
                <a:solidFill>
                  <a:srgbClr val="000000"/>
                </a:solidFill>
              </a:rPr>
              <a:t>Preprocess the data</a:t>
            </a:r>
          </a:p>
          <a:p>
            <a:pPr marL="514350" lvl="0" indent="-514350">
              <a:buFont typeface="+mj-lt"/>
              <a:buAutoNum type="arabicPeriod"/>
            </a:pPr>
            <a:r>
              <a:rPr lang="en-GB" b="0" kern="0">
                <a:solidFill>
                  <a:srgbClr val="000000"/>
                </a:solidFill>
              </a:rPr>
              <a:t>Prepare the data</a:t>
            </a:r>
          </a:p>
          <a:p>
            <a:pPr marL="514350" lvl="0" indent="-514350">
              <a:buFont typeface="+mj-lt"/>
              <a:buAutoNum type="arabicPeriod"/>
            </a:pPr>
            <a:r>
              <a:rPr lang="en-GB" b="0" kern="0">
                <a:solidFill>
                  <a:srgbClr val="000000"/>
                </a:solidFill>
              </a:rPr>
              <a:t>Apply one or more machine learning algorithms to the data</a:t>
            </a:r>
          </a:p>
          <a:p>
            <a:pPr marL="514350" lvl="0" indent="-514350">
              <a:buFont typeface="+mj-lt"/>
              <a:buAutoNum type="arabicPeriod"/>
            </a:pPr>
            <a:r>
              <a:rPr lang="en-GB" b="0" kern="0">
                <a:solidFill>
                  <a:srgbClr val="000000"/>
                </a:solidFill>
              </a:rPr>
              <a:t>Determine the best model to use</a:t>
            </a:r>
          </a:p>
          <a:p>
            <a:pPr marL="514350" lvl="0" indent="-514350">
              <a:buFont typeface="+mj-lt"/>
              <a:buAutoNum type="arabicPeriod"/>
            </a:pPr>
            <a:r>
              <a:rPr lang="en-GB" b="0" kern="0">
                <a:solidFill>
                  <a:srgbClr val="000000"/>
                </a:solidFill>
              </a:rPr>
              <a:t>Deploy the model</a:t>
            </a:r>
            <a:endParaRPr lang="en-US" b="0" kern="0" dirty="0">
              <a:solidFill>
                <a:srgbClr val="000000"/>
              </a:solidFill>
            </a:endParaRPr>
          </a:p>
        </p:txBody>
      </p:sp>
    </p:spTree>
    <p:extLst>
      <p:ext uri="{BB962C8B-B14F-4D97-AF65-F5344CB8AC3E}">
        <p14:creationId xmlns:p14="http://schemas.microsoft.com/office/powerpoint/2010/main" val="18010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4a9d46f-1b68-4d16-ae3d-f7937a4fac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Models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Machine learning model: the code generated after an algorithm has been run</a:t>
            </a:r>
          </a:p>
          <a:p>
            <a:pPr lvl="0"/>
            <a:endParaRPr lang="en-GB" b="0" kern="0">
              <a:solidFill>
                <a:srgbClr val="000000"/>
              </a:solidFill>
            </a:endParaRPr>
          </a:p>
          <a:p>
            <a:pPr marL="0" lvl="0" indent="0">
              <a:buNone/>
            </a:pPr>
            <a:r>
              <a:rPr lang="en-GB" b="0" kern="0">
                <a:solidFill>
                  <a:srgbClr val="000000"/>
                </a:solidFill>
              </a:rPr>
              <a:t>Training models:</a:t>
            </a:r>
          </a:p>
          <a:p>
            <a:pPr lvl="0"/>
            <a:r>
              <a:rPr lang="en-GB" b="0" kern="0">
                <a:solidFill>
                  <a:srgbClr val="000000"/>
                </a:solidFill>
              </a:rPr>
              <a:t>Experiments</a:t>
            </a:r>
          </a:p>
          <a:p>
            <a:pPr lvl="0"/>
            <a:r>
              <a:rPr lang="en-GB" b="0" kern="0">
                <a:solidFill>
                  <a:srgbClr val="000000"/>
                </a:solidFill>
              </a:rPr>
              <a:t>Evaluation</a:t>
            </a:r>
          </a:p>
          <a:p>
            <a:pPr lvl="0"/>
            <a:endParaRPr lang="en-GB" b="0" kern="0">
              <a:solidFill>
                <a:srgbClr val="000000"/>
              </a:solidFill>
            </a:endParaRPr>
          </a:p>
          <a:p>
            <a:pPr marL="0" lvl="0" indent="0">
              <a:buNone/>
            </a:pPr>
            <a:r>
              <a:rPr lang="en-GB" b="0" kern="0">
                <a:solidFill>
                  <a:srgbClr val="000000"/>
                </a:solidFill>
              </a:rPr>
              <a:t>Deploying models:</a:t>
            </a:r>
          </a:p>
          <a:p>
            <a:pPr lvl="0"/>
            <a:r>
              <a:rPr lang="en-GB" b="0" kern="0">
                <a:solidFill>
                  <a:srgbClr val="000000"/>
                </a:solidFill>
              </a:rPr>
              <a:t>Applications</a:t>
            </a:r>
          </a:p>
          <a:p>
            <a:pPr lvl="0"/>
            <a:r>
              <a:rPr lang="en-GB" b="0" kern="0">
                <a:solidFill>
                  <a:srgbClr val="000000"/>
                </a:solidFill>
              </a:rPr>
              <a:t>Retraining</a:t>
            </a:r>
            <a:endParaRPr lang="en-US" b="0" kern="0" dirty="0">
              <a:solidFill>
                <a:srgbClr val="000000"/>
              </a:solidFill>
            </a:endParaRPr>
          </a:p>
        </p:txBody>
      </p:sp>
    </p:spTree>
    <p:extLst>
      <p:ext uri="{BB962C8B-B14F-4D97-AF65-F5344CB8AC3E}">
        <p14:creationId xmlns:p14="http://schemas.microsoft.com/office/powerpoint/2010/main" val="267591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293321" y="0"/>
            <a:ext cx="8595702" cy="740664"/>
          </a:xfrm>
        </p:spPr>
        <p:txBody>
          <a:bodyPr/>
          <a:lstStyle/>
          <a:p>
            <a:r>
              <a:rPr lang="en-GB" dirty="0" smtClean="0"/>
              <a:t>Lesson 2: Introduction to machine learning algorithms</a:t>
            </a:r>
            <a:endParaRPr lang="en-GB" dirty="0"/>
          </a:p>
        </p:txBody>
      </p:sp>
      <p:sp>
        <p:nvSpPr>
          <p:cNvPr id="3" name="Text Placeholder 2"/>
          <p:cNvSpPr>
            <a:spLocks noGrp="1"/>
          </p:cNvSpPr>
          <p:nvPr>
            <p:ph type="body" idx="1"/>
          </p:nvPr>
        </p:nvSpPr>
        <p:spPr/>
        <p:txBody>
          <a:bodyPr/>
          <a:lstStyle/>
          <a:p>
            <a:r>
              <a:rPr lang="en-GB" dirty="0" smtClean="0"/>
              <a:t>Algorithms overview
Classification algorithms
Regression algorithms
Clustering
Supervised and unsupervised learning
Anomaly detection
Demonstration: Using two-class classification in a machine learning model</a:t>
            </a:r>
            <a:endParaRPr lang="en-GB" dirty="0"/>
          </a:p>
        </p:txBody>
      </p:sp>
    </p:spTree>
    <p:extLst>
      <p:ext uri="{BB962C8B-B14F-4D97-AF65-F5344CB8AC3E}">
        <p14:creationId xmlns:p14="http://schemas.microsoft.com/office/powerpoint/2010/main" val="295099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Algorithms overview</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Algorithm: set of steps, methods, or actions</a:t>
            </a:r>
          </a:p>
          <a:p>
            <a:pPr lvl="0"/>
            <a:endParaRPr lang="en-GB" b="0" kern="0">
              <a:solidFill>
                <a:srgbClr val="000000"/>
              </a:solidFill>
            </a:endParaRPr>
          </a:p>
          <a:p>
            <a:pPr lvl="0"/>
            <a:r>
              <a:rPr lang="en-GB" b="0" kern="0">
                <a:solidFill>
                  <a:srgbClr val="000000"/>
                </a:solidFill>
              </a:rPr>
              <a:t>Classification algorithms: yes/no questions, or identify most likely outcome from multiclass list </a:t>
            </a:r>
          </a:p>
          <a:p>
            <a:pPr lvl="0"/>
            <a:endParaRPr lang="en-GB" b="0" kern="0">
              <a:solidFill>
                <a:srgbClr val="000000"/>
              </a:solidFill>
            </a:endParaRPr>
          </a:p>
          <a:p>
            <a:pPr lvl="0"/>
            <a:r>
              <a:rPr lang="en-GB" b="0" kern="0">
                <a:solidFill>
                  <a:srgbClr val="000000"/>
                </a:solidFill>
              </a:rPr>
              <a:t>Regression algorithms: make predictions of outcomes, based on historical patterns</a:t>
            </a:r>
          </a:p>
          <a:p>
            <a:pPr lvl="0"/>
            <a:endParaRPr lang="en-GB" b="0" kern="0">
              <a:solidFill>
                <a:srgbClr val="000000"/>
              </a:solidFill>
            </a:endParaRPr>
          </a:p>
          <a:p>
            <a:pPr lvl="0"/>
            <a:r>
              <a:rPr lang="en-GB" b="0" kern="0">
                <a:solidFill>
                  <a:srgbClr val="000000"/>
                </a:solidFill>
              </a:rPr>
              <a:t>Clustering algorithms: identify groupings within dataset</a:t>
            </a:r>
            <a:endParaRPr lang="en-US" b="0" kern="0" dirty="0">
              <a:solidFill>
                <a:srgbClr val="000000"/>
              </a:solidFill>
            </a:endParaRPr>
          </a:p>
        </p:txBody>
      </p:sp>
    </p:spTree>
    <p:extLst>
      <p:ext uri="{BB962C8B-B14F-4D97-AF65-F5344CB8AC3E}">
        <p14:creationId xmlns:p14="http://schemas.microsoft.com/office/powerpoint/2010/main" val="80932884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52</TotalTime>
  <Words>2735</Words>
  <Application>Microsoft Office PowerPoint</Application>
  <PresentationFormat>On-screen Show (4:3)</PresentationFormat>
  <Paragraphs>381</Paragraphs>
  <Slides>27</Slides>
  <Notes>27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Verdana</vt:lpstr>
      <vt:lpstr>Times New Roman</vt:lpstr>
      <vt:lpstr>Segoe UI</vt:lpstr>
      <vt:lpstr>Symbol</vt:lpstr>
      <vt:lpstr>Arial</vt:lpstr>
      <vt:lpstr>Calibri</vt:lpstr>
      <vt:lpstr>Wingdings</vt:lpstr>
      <vt:lpstr>NG_MOC_Core_ModuleNew2</vt:lpstr>
      <vt:lpstr>Module 1</vt:lpstr>
      <vt:lpstr>Module Overview</vt:lpstr>
      <vt:lpstr>Lesson 1: What is machine learning?</vt:lpstr>
      <vt:lpstr>Machine learning overview</vt:lpstr>
      <vt:lpstr>How machine learning fits into data science</vt:lpstr>
      <vt:lpstr>Machine learning concepts and methodologies</vt:lpstr>
      <vt:lpstr>Models</vt:lpstr>
      <vt:lpstr>Lesson 2: Introduction to machine learning algorithms</vt:lpstr>
      <vt:lpstr>Algorithms overview</vt:lpstr>
      <vt:lpstr>Classification algorithms</vt:lpstr>
      <vt:lpstr>Regression algorithms</vt:lpstr>
      <vt:lpstr>Clustering</vt:lpstr>
      <vt:lpstr>Supervised and unsupervised learning</vt:lpstr>
      <vt:lpstr>Anomaly detection</vt:lpstr>
      <vt:lpstr>Demonstration: Using two-class classification in a machine learning model</vt:lpstr>
      <vt:lpstr>PowerPoint Presentation</vt:lpstr>
      <vt:lpstr>Lesson 3: Introduction to machine learning languages</vt:lpstr>
      <vt:lpstr>Languages overview</vt:lpstr>
      <vt:lpstr>Using R in machine learning</vt:lpstr>
      <vt:lpstr>Using Python in machine learning</vt:lpstr>
      <vt:lpstr>Demonstration: Using R and Python</vt:lpstr>
      <vt:lpstr>PowerPoint Presentation</vt:lpstr>
      <vt:lpstr>PowerPoint Presentation</vt:lpstr>
      <vt:lpstr>Lab: Introduction to machine learning</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Siobhan Morris</dc:creator>
  <cp:lastModifiedBy>Siobhan Morris</cp:lastModifiedBy>
  <cp:revision>8</cp:revision>
  <dcterms:created xsi:type="dcterms:W3CDTF">2017-05-15T14:04:49Z</dcterms:created>
  <dcterms:modified xsi:type="dcterms:W3CDTF">2017-05-15T14:57:54Z</dcterms:modified>
</cp:coreProperties>
</file>