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0.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21.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22.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Lst>
  <p:notesMasterIdLst>
    <p:notesMasterId r:id="rId46"/>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78" r:id="rId36"/>
    <p:sldId id="268" r:id="rId37"/>
    <p:sldId id="269" r:id="rId38"/>
    <p:sldId id="270" r:id="rId39"/>
    <p:sldId id="271" r:id="rId40"/>
    <p:sldId id="272" r:id="rId41"/>
    <p:sldId id="273" r:id="rId42"/>
    <p:sldId id="274" r:id="rId43"/>
    <p:sldId id="276" r:id="rId44"/>
    <p:sldId id="277" r:id="rId45"/>
  </p:sldIdLst>
  <p:sldSz cx="9144000" cy="6858000" type="screen4x3"/>
  <p:notesSz cx="6858000" cy="9144000"/>
  <p:embeddedFontLst>
    <p:embeddedFont>
      <p:font typeface="Segoe UI" panose="020B0502040204020203"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24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2323"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Master" Target="slideMasters/slideMaster8.xml"/><Relationship Id="rId51" Type="http://schemas.openxmlformats.org/officeDocument/2006/relationships/font" Target="fonts/font5.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notesMaster" Target="notesMasters/notesMaster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F80BB-BA91-404E-B2B8-70B80F8C1EB4}" type="datetimeFigureOut">
              <a:rPr lang="en-GB" smtClean="0"/>
              <a:t>16/05/2017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9AEC6-2727-4095-917C-D2BF42CE732F}" type="slidenum">
              <a:rPr lang="en-GB" smtClean="0"/>
              <a:t>‹#›</a:t>
            </a:fld>
            <a:endParaRPr lang="en-GB" dirty="0"/>
          </a:p>
        </p:txBody>
      </p:sp>
    </p:spTree>
    <p:extLst>
      <p:ext uri="{BB962C8B-B14F-4D97-AF65-F5344CB8AC3E}">
        <p14:creationId xmlns:p14="http://schemas.microsoft.com/office/powerpoint/2010/main" val="5081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372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2266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205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Sign into your Microsoft Azure Machine Learning Studio account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https://studio.azureml.net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press Enter.</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Sign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 </a:t>
            </a:r>
          </a:p>
          <a:p>
            <a:pPr lvl="0">
              <a:lnSpc>
                <a:spcPct val="115000"/>
              </a:lnSpc>
              <a:spcAft>
                <a:spcPts val="995"/>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Clone a sample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experiments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page,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SAMPLES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Recommender: Movie recommendation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the bottom of the workspace,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SAVE AS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type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My Movie Recommender</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OK</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tick).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View the modules in the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Zoom in, so that the names of the modules are visible.</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Movie Ratings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IMDB Movie Titles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are the datasets.</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Data</a:t>
            </a:r>
          </a:p>
          <a:p>
            <a:pPr marL="342900" lvl="0" indent="-342900">
              <a:lnSpc>
                <a:spcPct val="115000"/>
              </a:lnSpc>
              <a:spcAft>
                <a:spcPts val="995"/>
              </a:spcAft>
              <a:buFont typeface="Symbol" panose="05050102010706020507" pitchFamily="18" charset="2"/>
              <a:buChar char=""/>
            </a:pPr>
            <a:endPar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59447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GB" sz="1000" dirty="0">
                <a:latin typeface="Arial" panose="020B0604020202020204" pitchFamily="34" charset="0"/>
                <a:ea typeface="Calibri" panose="020F0502020204030204" pitchFamily="34" charset="0"/>
                <a:cs typeface="Times New Roman" panose="02020603050405020304" pitchFamily="18" charset="0"/>
              </a:rPr>
              <a:t>Briefly explain the purpose of the following modules:</a:t>
            </a:r>
          </a:p>
          <a:p>
            <a:pPr marL="800100" lvl="1" indent="-342900">
              <a:lnSpc>
                <a:spcPct val="115000"/>
              </a:lnSpc>
              <a:spcAft>
                <a:spcPts val="995"/>
              </a:spcAft>
              <a:buFont typeface="Symbol" panose="05050102010706020507" pitchFamily="18" charset="2"/>
              <a:buChar char=""/>
            </a:pPr>
            <a:r>
              <a:rPr lang="en-GB" sz="1000" dirty="0">
                <a:latin typeface="Arial" panose="020B0604020202020204" pitchFamily="34" charset="0"/>
                <a:ea typeface="Calibri" panose="020F0502020204030204" pitchFamily="34" charset="0"/>
                <a:cs typeface="Times New Roman" panose="02020603050405020304" pitchFamily="18" charset="0"/>
              </a:rPr>
              <a:t>Edit Metadata</a:t>
            </a:r>
          </a:p>
          <a:p>
            <a:pPr marL="800100" lvl="1" indent="-342900">
              <a:lnSpc>
                <a:spcPct val="115000"/>
              </a:lnSpc>
              <a:spcAft>
                <a:spcPts val="995"/>
              </a:spcAft>
              <a:buFont typeface="Symbol" panose="05050102010706020507" pitchFamily="18" charset="2"/>
              <a:buChar char=""/>
            </a:pPr>
            <a:r>
              <a:rPr lang="en-GB" sz="1000" dirty="0">
                <a:latin typeface="Arial" panose="020B0604020202020204" pitchFamily="34" charset="0"/>
                <a:ea typeface="Calibri" panose="020F0502020204030204" pitchFamily="34" charset="0"/>
                <a:cs typeface="Times New Roman" panose="02020603050405020304" pitchFamily="18" charset="0"/>
              </a:rPr>
              <a:t>Join Data</a:t>
            </a:r>
          </a:p>
          <a:p>
            <a:pPr marL="800100" lvl="1" indent="-342900">
              <a:lnSpc>
                <a:spcPct val="115000"/>
              </a:lnSpc>
              <a:spcAft>
                <a:spcPts val="995"/>
              </a:spcAft>
              <a:buFont typeface="Symbol" panose="05050102010706020507" pitchFamily="18" charset="2"/>
              <a:buChar char=""/>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Select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Columns in Dataset</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Duplicate Rows</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Partition and Sample</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Train Matchbox Recommender</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Score Matchbox Recommender</a:t>
            </a:r>
          </a:p>
          <a:p>
            <a:pPr marL="800100" lvl="1" indent="-342900">
              <a:lnSpc>
                <a:spcPct val="115000"/>
              </a:lnSpc>
              <a:spcAft>
                <a:spcPts val="995"/>
              </a:spcAft>
              <a:buFont typeface="Symbol" panose="05050102010706020507" pitchFamily="18" charset="2"/>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Matchbox Recommender</a:t>
            </a:r>
          </a:p>
          <a:p>
            <a:pPr marL="342900" lvl="0" indent="-342900">
              <a:lnSpc>
                <a:spcPct val="115000"/>
              </a:lnSpc>
              <a:spcAft>
                <a:spcPts val="995"/>
              </a:spcAft>
              <a:buFont typeface="+mj-lt"/>
              <a:buAutoNum type="arabicPeriod" startAt="3"/>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820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want to make a predictive analytics model available as an application, what two key processes in Machine Learning Studio does this process involve?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Create a predictive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Convert the training experiment to a predictive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Create a training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Convert the predictive experiment to a training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Create a predictive experiment that converts the results of the training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experiment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Convert the training experiment to a predictive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training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5374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DDB9AEC6-2727-4095-917C-D2BF42CE732F}"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602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153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0906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9768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Using Machine Learning Studio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understand how to manage Machine Learning Studio workspaces. In this exercise, you will create, manage, and share workspaces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Clone and run a simple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understand how to use sample experiments. In this exercise, you will clone and manage a simple machine learning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770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1331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1359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How would you compare the sharing and tracking features in Machine Learning Studio with those in any source control software you have used?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 of source control software.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What are some of the key reasons why you might need to use standard workspaces, rather than free workspaces, in your organization?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use of workspaces within their organization.</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8242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think of a potential project for your organization that would use the CIS? Which components might you need?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 and the projects they have worked on within their organization.</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687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components are part of Azure Machine Learning?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Information management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Big data stores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Machine learning and analytics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Intelligence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Dashboards and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visualizations</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1</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Information management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Big data stores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Machine learning and analytics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4</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Intelligence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5</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Dashboards and visualizations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273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482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5254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72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4001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803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569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221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58443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570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211825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708647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758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62329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9331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8313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531852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351407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9533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251690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20458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44845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84751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78023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36014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5267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282996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03731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976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36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75082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3976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8014860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2547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803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95690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88667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340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37651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16897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201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792072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041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99976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57598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8976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65981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6063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95808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85895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504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51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303709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12837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288034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6451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542674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65823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881305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22791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4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7979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655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746774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86289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65599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100969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288498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5861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089412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3843416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17246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972000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201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312553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50394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781713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771891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00780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077309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217400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408600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71683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410737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7636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383651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5301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883753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76350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3463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181285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04980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220662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24226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16062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287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470820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3666278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8175787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54394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29944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18834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847475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969878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8618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71772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640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868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5859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2158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611906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694242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9869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15070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812570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39925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27873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29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5375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492253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899136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913381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6104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469351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9711244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9815884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85119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16112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525620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9976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35931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11495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46999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157488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965684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890663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37687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8994117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8843773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800033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630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8160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23039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895611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468265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3400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732460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06129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36985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64359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7293635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93409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21670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43917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595695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49032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52044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148330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15471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242955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827852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179753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126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5319437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663299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69746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225432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63126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379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80457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6699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698004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555770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9624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270427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835517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5031189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6651539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370855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569185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74907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38504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244574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33699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1972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568405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986345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045215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87912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1732052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357962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86918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345202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04287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378180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9515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2964728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91294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047061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9258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943204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5858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876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084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043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52788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130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914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453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642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548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425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5643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4534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6561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33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16870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446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97099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713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4650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30649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92621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69656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015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03973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1890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9801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6244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013495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5146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60198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44867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5924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4313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9748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62478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4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81705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177404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846435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156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63219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23896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70436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704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6355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09343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635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5090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95538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01775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288059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81359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65225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43224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570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2080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08001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10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74280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84704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43655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41271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2858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064683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51365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35047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29302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07016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089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60064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77139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5219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1230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68818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3262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0058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173112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45343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43739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192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theme" Target="../theme/theme2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7.xml"/><Relationship Id="rId13" Type="http://schemas.openxmlformats.org/officeDocument/2006/relationships/theme" Target="../theme/theme21.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59.xml"/><Relationship Id="rId13" Type="http://schemas.openxmlformats.org/officeDocument/2006/relationships/theme" Target="../theme/theme22.xml"/><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slideLayout" Target="../slideLayouts/slideLayout263.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1.xml"/><Relationship Id="rId13" Type="http://schemas.openxmlformats.org/officeDocument/2006/relationships/theme" Target="../theme/theme23.xml"/><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slideLayout" Target="../slideLayouts/slideLayout275.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7784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5076963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3809655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227851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041066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067725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7328416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613415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130132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362058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5727453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435632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308920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222989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777643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6829746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11175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232381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646593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46110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178671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735828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028919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a:t>
            </a:r>
            <a:endParaRPr lang="en-GB" dirty="0"/>
          </a:p>
        </p:txBody>
      </p:sp>
      <p:sp>
        <p:nvSpPr>
          <p:cNvPr id="3" name="Subtitle 2"/>
          <p:cNvSpPr>
            <a:spLocks noGrp="1"/>
          </p:cNvSpPr>
          <p:nvPr>
            <p:ph type="subTitle" sz="quarter" idx="1"/>
          </p:nvPr>
        </p:nvSpPr>
        <p:spPr/>
        <p:txBody>
          <a:bodyPr/>
          <a:lstStyle/>
          <a:p>
            <a:r>
              <a:rPr lang="en-GB" dirty="0" smtClean="0"/>
              <a:t>Introduction to Azure Machine Learning
</a:t>
            </a:r>
            <a:endParaRPr lang="en-GB" dirty="0"/>
          </a:p>
        </p:txBody>
      </p:sp>
    </p:spTree>
    <p:extLst>
      <p:ext uri="{BB962C8B-B14F-4D97-AF65-F5344CB8AC3E}">
        <p14:creationId xmlns:p14="http://schemas.microsoft.com/office/powerpoint/2010/main" val="206489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 and projects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Machine Learning experiments:</a:t>
            </a:r>
          </a:p>
          <a:p>
            <a:pPr lvl="0"/>
            <a:r>
              <a:rPr lang="en-GB" sz="2400" kern="0" dirty="0">
                <a:solidFill>
                  <a:srgbClr val="000000"/>
                </a:solidFill>
              </a:rPr>
              <a:t>Comprise at least one dataset and one module</a:t>
            </a:r>
          </a:p>
          <a:p>
            <a:pPr lvl="0"/>
            <a:r>
              <a:rPr lang="en-GB" sz="2400" kern="0" dirty="0">
                <a:solidFill>
                  <a:srgbClr val="000000"/>
                </a:solidFill>
              </a:rPr>
              <a:t>Datasets can only be connected to modules</a:t>
            </a:r>
          </a:p>
          <a:p>
            <a:pPr lvl="0"/>
            <a:r>
              <a:rPr lang="en-GB" sz="2400" kern="0" dirty="0">
                <a:solidFill>
                  <a:srgbClr val="000000"/>
                </a:solidFill>
              </a:rPr>
              <a:t>Modules connect to datasets or to other modules</a:t>
            </a:r>
          </a:p>
          <a:p>
            <a:pPr lvl="0"/>
            <a:r>
              <a:rPr lang="en-GB" sz="2400" kern="0" dirty="0">
                <a:solidFill>
                  <a:srgbClr val="000000"/>
                </a:solidFill>
              </a:rPr>
              <a:t>Input ports on all modules must be connected to the data flow</a:t>
            </a:r>
          </a:p>
          <a:p>
            <a:pPr lvl="0"/>
            <a:r>
              <a:rPr lang="en-GB" sz="2400" kern="0" dirty="0">
                <a:solidFill>
                  <a:srgbClr val="000000"/>
                </a:solidFill>
              </a:rPr>
              <a:t>Mandatory parameters on modules must be configured</a:t>
            </a:r>
          </a:p>
          <a:p>
            <a:pPr lvl="0"/>
            <a:endParaRPr lang="en-US" sz="2400" kern="0" dirty="0">
              <a:solidFill>
                <a:srgbClr val="000000"/>
              </a:solidFill>
            </a:endParaRPr>
          </a:p>
          <a:p>
            <a:pPr marL="0" lvl="0" indent="0">
              <a:buNone/>
            </a:pPr>
            <a:r>
              <a:rPr lang="en-US" sz="2400" kern="0" dirty="0">
                <a:solidFill>
                  <a:srgbClr val="000000"/>
                </a:solidFill>
              </a:rPr>
              <a:t>Machine Learning projects:</a:t>
            </a:r>
          </a:p>
          <a:p>
            <a:pPr lvl="0"/>
            <a:r>
              <a:rPr lang="en-US" sz="2400" kern="0" dirty="0">
                <a:solidFill>
                  <a:srgbClr val="000000"/>
                </a:solidFill>
              </a:rPr>
              <a:t>Experiments, datasets, notebooks</a:t>
            </a:r>
          </a:p>
        </p:txBody>
      </p:sp>
    </p:spTree>
    <p:extLst>
      <p:ext uri="{BB962C8B-B14F-4D97-AF65-F5344CB8AC3E}">
        <p14:creationId xmlns:p14="http://schemas.microsoft.com/office/powerpoint/2010/main" val="357077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cc7d823-8a5d-4620-82e7-5a12878669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Modules:</a:t>
            </a:r>
          </a:p>
          <a:p>
            <a:pPr lvl="0"/>
            <a:r>
              <a:rPr lang="en-GB" sz="2400" kern="0" dirty="0">
                <a:solidFill>
                  <a:srgbClr val="000000"/>
                </a:solidFill>
              </a:rPr>
              <a:t>Execute a specific machine learning algorithm, function, or other code</a:t>
            </a:r>
          </a:p>
          <a:p>
            <a:pPr lvl="0"/>
            <a:r>
              <a:rPr lang="en-GB" sz="2400" kern="0" dirty="0">
                <a:solidFill>
                  <a:srgbClr val="000000"/>
                </a:solidFill>
              </a:rPr>
              <a:t>Perform actions on data, or as part of working with other modules </a:t>
            </a:r>
          </a:p>
          <a:p>
            <a:pPr lvl="0"/>
            <a:r>
              <a:rPr lang="en-GB" sz="2400" kern="0" dirty="0">
                <a:solidFill>
                  <a:srgbClr val="000000"/>
                </a:solidFill>
              </a:rPr>
              <a:t>Can operate independently</a:t>
            </a:r>
          </a:p>
          <a:p>
            <a:pPr lvl="0"/>
            <a:r>
              <a:rPr lang="en-GB" sz="2400" kern="0" dirty="0">
                <a:solidFill>
                  <a:srgbClr val="000000"/>
                </a:solidFill>
              </a:rPr>
              <a:t>Can be connected with other modules as part of a machine learning workflow</a:t>
            </a:r>
          </a:p>
          <a:p>
            <a:pPr lvl="0"/>
            <a:r>
              <a:rPr lang="en-GB" sz="2400" kern="0" dirty="0">
                <a:solidFill>
                  <a:srgbClr val="000000"/>
                </a:solidFill>
              </a:rPr>
              <a:t>Can be configured using parameters</a:t>
            </a:r>
          </a:p>
          <a:p>
            <a:pPr lvl="0"/>
            <a:endParaRPr lang="en-GB" sz="2400" kern="0" dirty="0">
              <a:solidFill>
                <a:srgbClr val="000000"/>
              </a:solidFill>
            </a:endParaRPr>
          </a:p>
          <a:p>
            <a:pPr marL="0" lvl="0" indent="0">
              <a:buNone/>
            </a:pPr>
            <a:r>
              <a:rPr lang="en-GB" sz="2400" kern="0" dirty="0">
                <a:solidFill>
                  <a:srgbClr val="000000"/>
                </a:solidFill>
              </a:rPr>
              <a:t>Custom modules can be built using R</a:t>
            </a:r>
            <a:endParaRPr lang="en-US" sz="2400" kern="0" dirty="0">
              <a:solidFill>
                <a:srgbClr val="000000"/>
              </a:solidFill>
            </a:endParaRPr>
          </a:p>
        </p:txBody>
      </p:sp>
    </p:spTree>
    <p:extLst>
      <p:ext uri="{BB962C8B-B14F-4D97-AF65-F5344CB8AC3E}">
        <p14:creationId xmlns:p14="http://schemas.microsoft.com/office/powerpoint/2010/main" val="210842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10361a3-6f68-4b75-9a2b-80c85bdd79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Machine Learning Studio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Sign in to a Machine Learning Studio account</a:t>
            </a:r>
          </a:p>
          <a:p>
            <a:pPr lvl="0"/>
            <a:r>
              <a:rPr lang="en-GB" kern="0" dirty="0">
                <a:solidFill>
                  <a:srgbClr val="000000"/>
                </a:solidFill>
              </a:rPr>
              <a:t>Clone a sample experiment</a:t>
            </a:r>
          </a:p>
          <a:p>
            <a:pPr lvl="0"/>
            <a:r>
              <a:rPr lang="en-GB" kern="0" dirty="0">
                <a:solidFill>
                  <a:srgbClr val="000000"/>
                </a:solidFill>
              </a:rPr>
              <a:t>View the modules in an experiment</a:t>
            </a:r>
          </a:p>
          <a:p>
            <a:pPr lvl="0"/>
            <a:endParaRPr lang="en-US" kern="0" dirty="0">
              <a:solidFill>
                <a:srgbClr val="000000"/>
              </a:solidFill>
            </a:endParaRPr>
          </a:p>
        </p:txBody>
      </p:sp>
    </p:spTree>
    <p:extLst>
      <p:ext uri="{BB962C8B-B14F-4D97-AF65-F5344CB8AC3E}">
        <p14:creationId xmlns:p14="http://schemas.microsoft.com/office/powerpoint/2010/main" val="427505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2405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88408" y="0"/>
            <a:ext cx="8859915" cy="740664"/>
          </a:xfrm>
        </p:spPr>
        <p:txBody>
          <a:bodyPr/>
          <a:lstStyle/>
          <a:p>
            <a:r>
              <a:rPr lang="en-GB" sz="2400" dirty="0" smtClean="0"/>
              <a:t>Lesson 3: Developing and hosting Machine Learning applications</a:t>
            </a:r>
            <a:endParaRPr lang="en-GB" sz="2400" dirty="0"/>
          </a:p>
        </p:txBody>
      </p:sp>
      <p:sp>
        <p:nvSpPr>
          <p:cNvPr id="3" name="Text Placeholder 2"/>
          <p:cNvSpPr>
            <a:spLocks noGrp="1"/>
          </p:cNvSpPr>
          <p:nvPr>
            <p:ph type="body" idx="1"/>
          </p:nvPr>
        </p:nvSpPr>
        <p:spPr/>
        <p:txBody>
          <a:bodyPr/>
          <a:lstStyle/>
          <a:p>
            <a:r>
              <a:rPr lang="en-GB" dirty="0" smtClean="0"/>
              <a:t>Building Machine Learning applications
Introduction to the Data Science Virtual Machine
Using the Data Science VM
Using N-series VMs for Machine Learning applications</a:t>
            </a:r>
            <a:endParaRPr lang="en-GB" dirty="0"/>
          </a:p>
        </p:txBody>
      </p:sp>
    </p:spTree>
    <p:extLst>
      <p:ext uri="{BB962C8B-B14F-4D97-AF65-F5344CB8AC3E}">
        <p14:creationId xmlns:p14="http://schemas.microsoft.com/office/powerpoint/2010/main" val="283422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Machine Learning applications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To make a model available as an application:</a:t>
            </a:r>
          </a:p>
          <a:p>
            <a:pPr marL="514350" lvl="0" indent="-514350">
              <a:buFont typeface="+mj-lt"/>
              <a:buAutoNum type="arabicPeriod"/>
            </a:pPr>
            <a:r>
              <a:rPr lang="en-GB" sz="2400" kern="0" dirty="0">
                <a:solidFill>
                  <a:srgbClr val="000000"/>
                </a:solidFill>
              </a:rPr>
              <a:t>Create a training experiment </a:t>
            </a:r>
          </a:p>
          <a:p>
            <a:pPr marL="514350" lvl="0" indent="-514350">
              <a:buFont typeface="+mj-lt"/>
              <a:buAutoNum type="arabicPeriod"/>
            </a:pPr>
            <a:r>
              <a:rPr lang="en-GB" sz="2400" kern="0" dirty="0">
                <a:solidFill>
                  <a:srgbClr val="000000"/>
                </a:solidFill>
              </a:rPr>
              <a:t>Convert the training experiment to a predictive experiment</a:t>
            </a:r>
          </a:p>
          <a:p>
            <a:pPr lvl="0"/>
            <a:endParaRPr lang="en-GB" sz="2400" kern="0" dirty="0">
              <a:solidFill>
                <a:srgbClr val="000000"/>
              </a:solidFill>
            </a:endParaRPr>
          </a:p>
          <a:p>
            <a:pPr marL="0" lvl="0" indent="0">
              <a:buNone/>
            </a:pPr>
            <a:r>
              <a:rPr lang="en-GB" sz="2400" kern="0" dirty="0">
                <a:solidFill>
                  <a:srgbClr val="000000"/>
                </a:solidFill>
              </a:rPr>
              <a:t>To convert a training experiment to a predictive experiment:</a:t>
            </a:r>
          </a:p>
          <a:p>
            <a:pPr marL="514350" lvl="0" indent="-514350">
              <a:buFont typeface="+mj-lt"/>
              <a:buAutoNum type="arabicPeriod"/>
            </a:pPr>
            <a:r>
              <a:rPr lang="en-GB" sz="2400" kern="0" dirty="0">
                <a:solidFill>
                  <a:srgbClr val="000000"/>
                </a:solidFill>
              </a:rPr>
              <a:t>Replace Machine Learning algorithm modules with code from the trained model</a:t>
            </a:r>
          </a:p>
          <a:p>
            <a:pPr marL="514350" lvl="0" indent="-514350">
              <a:buFont typeface="+mj-lt"/>
              <a:buAutoNum type="arabicPeriod"/>
            </a:pPr>
            <a:r>
              <a:rPr lang="en-GB" sz="2400" kern="0" dirty="0">
                <a:solidFill>
                  <a:srgbClr val="000000"/>
                </a:solidFill>
              </a:rPr>
              <a:t>Remove unnecessary modules</a:t>
            </a:r>
          </a:p>
          <a:p>
            <a:pPr marL="514350" lvl="0" indent="-514350">
              <a:buFont typeface="+mj-lt"/>
              <a:buAutoNum type="arabicPeriod"/>
            </a:pPr>
            <a:r>
              <a:rPr lang="en-GB" sz="2400" kern="0" dirty="0">
                <a:solidFill>
                  <a:srgbClr val="000000"/>
                </a:solidFill>
              </a:rPr>
              <a:t>Specify how the model will accept/return data</a:t>
            </a:r>
            <a:endParaRPr lang="en-US" sz="2400" kern="0" dirty="0">
              <a:solidFill>
                <a:srgbClr val="000000"/>
              </a:solidFill>
            </a:endParaRPr>
          </a:p>
        </p:txBody>
      </p:sp>
    </p:spTree>
    <p:extLst>
      <p:ext uri="{BB962C8B-B14F-4D97-AF65-F5344CB8AC3E}">
        <p14:creationId xmlns:p14="http://schemas.microsoft.com/office/powerpoint/2010/main" val="385263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the Data Science Virtual Machine</a:t>
            </a:r>
            <a:endParaRPr lang="en-GB" dirty="0"/>
          </a:p>
        </p:txBody>
      </p:sp>
      <p:sp>
        <p:nvSpPr>
          <p:cNvPr id="4" name="Text Placeholder 3"/>
          <p:cNvSpPr>
            <a:spLocks noGrp="1"/>
          </p:cNvSpPr>
          <p:nvPr>
            <p:ph type="body" idx="1"/>
          </p:nvPr>
        </p:nvSpPr>
        <p:spPr/>
        <p:txBody>
          <a:bodyPr/>
          <a:lstStyle/>
          <a:p>
            <a:r>
              <a:rPr lang="en-US" sz="2400" dirty="0"/>
              <a:t>Data Science Virtual Machine:</a:t>
            </a:r>
          </a:p>
          <a:p>
            <a:r>
              <a:rPr lang="en-US" sz="2400" dirty="0"/>
              <a:t>Microsoft R </a:t>
            </a:r>
          </a:p>
          <a:p>
            <a:r>
              <a:rPr lang="en-US" sz="2400" dirty="0"/>
              <a:t>Python</a:t>
            </a:r>
          </a:p>
          <a:p>
            <a:r>
              <a:rPr lang="en-US" sz="2400" dirty="0"/>
              <a:t>Jupyter Notebook Server</a:t>
            </a:r>
          </a:p>
          <a:p>
            <a:r>
              <a:rPr lang="en-US" sz="2400" dirty="0"/>
              <a:t>SQL Server </a:t>
            </a:r>
          </a:p>
          <a:p>
            <a:r>
              <a:rPr lang="en-US" sz="2400" dirty="0"/>
              <a:t>Visual Studio </a:t>
            </a:r>
          </a:p>
          <a:p>
            <a:r>
              <a:rPr lang="en-US" sz="2400" dirty="0"/>
              <a:t>Azure HDInsight (Hadoop)</a:t>
            </a:r>
          </a:p>
          <a:p>
            <a:r>
              <a:rPr lang="en-US" sz="2400" dirty="0"/>
              <a:t>Data Lake</a:t>
            </a:r>
          </a:p>
          <a:p>
            <a:r>
              <a:rPr lang="en-US" sz="2400" dirty="0"/>
              <a:t>Power BI desktop</a:t>
            </a:r>
          </a:p>
          <a:p>
            <a:r>
              <a:rPr lang="en-US" sz="2400" dirty="0"/>
              <a:t>Azure Storage Explorer and AzCopy</a:t>
            </a:r>
          </a:p>
          <a:p>
            <a:r>
              <a:rPr lang="en-US" sz="2400" dirty="0"/>
              <a:t>Azure CLI and Azure PowerShell</a:t>
            </a:r>
          </a:p>
          <a:p>
            <a:endParaRPr lang="en-GB" sz="2400" dirty="0"/>
          </a:p>
        </p:txBody>
      </p:sp>
    </p:spTree>
    <p:extLst>
      <p:ext uri="{BB962C8B-B14F-4D97-AF65-F5344CB8AC3E}">
        <p14:creationId xmlns:p14="http://schemas.microsoft.com/office/powerpoint/2010/main" val="129327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Data Science VM</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DSVM requires:</a:t>
            </a:r>
          </a:p>
          <a:p>
            <a:pPr lvl="0"/>
            <a:r>
              <a:rPr lang="en-GB" kern="0" dirty="0">
                <a:solidFill>
                  <a:srgbClr val="000000"/>
                </a:solidFill>
              </a:rPr>
              <a:t>Azure subscription</a:t>
            </a:r>
          </a:p>
          <a:p>
            <a:pPr lvl="0"/>
            <a:r>
              <a:rPr lang="en-GB" kern="0" dirty="0">
                <a:solidFill>
                  <a:srgbClr val="000000"/>
                </a:solidFill>
              </a:rPr>
              <a:t>Azure storage account</a:t>
            </a:r>
          </a:p>
          <a:p>
            <a:pPr lvl="0"/>
            <a:endParaRPr lang="en-GB" kern="0" dirty="0">
              <a:solidFill>
                <a:srgbClr val="000000"/>
              </a:solidFill>
            </a:endParaRPr>
          </a:p>
          <a:p>
            <a:pPr lvl="0"/>
            <a:r>
              <a:rPr lang="en-GB" kern="0" dirty="0">
                <a:solidFill>
                  <a:srgbClr val="000000"/>
                </a:solidFill>
              </a:rPr>
              <a:t>Usage costs:</a:t>
            </a:r>
          </a:p>
          <a:p>
            <a:pPr lvl="0"/>
            <a:r>
              <a:rPr lang="en-GB" kern="0" dirty="0">
                <a:solidFill>
                  <a:srgbClr val="000000"/>
                </a:solidFill>
              </a:rPr>
              <a:t>Azure compute charges</a:t>
            </a:r>
          </a:p>
          <a:p>
            <a:pPr lvl="0"/>
            <a:r>
              <a:rPr lang="en-GB" kern="0" dirty="0">
                <a:solidFill>
                  <a:srgbClr val="000000"/>
                </a:solidFill>
              </a:rPr>
              <a:t>No software charges</a:t>
            </a:r>
          </a:p>
          <a:p>
            <a:pPr lvl="0"/>
            <a:endParaRPr lang="en-US" kern="0" dirty="0">
              <a:solidFill>
                <a:srgbClr val="000000"/>
              </a:solidFill>
            </a:endParaRPr>
          </a:p>
        </p:txBody>
      </p:sp>
    </p:spTree>
    <p:extLst>
      <p:ext uri="{BB962C8B-B14F-4D97-AF65-F5344CB8AC3E}">
        <p14:creationId xmlns:p14="http://schemas.microsoft.com/office/powerpoint/2010/main" val="290667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d285fb0-4358-4c5f-b700-4dd3b2a5f47a">
    <p:spTree>
      <p:nvGrpSpPr>
        <p:cNvPr id="1" name=""/>
        <p:cNvGrpSpPr/>
        <p:nvPr/>
      </p:nvGrpSpPr>
      <p:grpSpPr>
        <a:xfrm>
          <a:off x="0" y="0"/>
          <a:ext cx="0" cy="0"/>
          <a:chOff x="0" y="0"/>
          <a:chExt cx="0" cy="0"/>
        </a:xfrm>
      </p:grpSpPr>
      <p:sp>
        <p:nvSpPr>
          <p:cNvPr id="2" name="Title 1"/>
          <p:cNvSpPr>
            <a:spLocks noGrp="1"/>
          </p:cNvSpPr>
          <p:nvPr>
            <p:ph type="title"/>
          </p:nvPr>
        </p:nvSpPr>
        <p:spPr>
          <a:xfrm>
            <a:off x="229819" y="0"/>
            <a:ext cx="8577093" cy="740664"/>
          </a:xfrm>
        </p:spPr>
        <p:txBody>
          <a:bodyPr/>
          <a:lstStyle/>
          <a:p>
            <a:r>
              <a:rPr lang="en-GB" dirty="0" smtClean="0"/>
              <a:t>Using N-series VMs for Machine Learning applications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N-series Azure NC VMs:</a:t>
            </a:r>
          </a:p>
          <a:p>
            <a:r>
              <a:rPr lang="en-US" kern="0" dirty="0" smtClean="0"/>
              <a:t>Designed for compute-intensive applications </a:t>
            </a:r>
          </a:p>
          <a:p>
            <a:r>
              <a:rPr lang="en-US" kern="0" dirty="0" smtClean="0"/>
              <a:t>Powered by NVIDIA Tesla® K80 GPUs</a:t>
            </a:r>
          </a:p>
          <a:p>
            <a:endParaRPr lang="en-US" kern="0" dirty="0" smtClean="0"/>
          </a:p>
          <a:p>
            <a:pPr marL="0" indent="0">
              <a:buFont typeface="Arial" pitchFamily="34" charset="0"/>
              <a:buNone/>
            </a:pPr>
            <a:r>
              <a:rPr lang="en-US" kern="0" dirty="0" smtClean="0"/>
              <a:t>DSVM Deep Learning Toolkit:</a:t>
            </a:r>
          </a:p>
          <a:p>
            <a:r>
              <a:rPr lang="en-GB" kern="0" dirty="0" smtClean="0"/>
              <a:t>Available on Windows version of DSVM (preconfigured with GPU enabled)</a:t>
            </a:r>
          </a:p>
          <a:p>
            <a:r>
              <a:rPr lang="en-GB" kern="0" dirty="0" smtClean="0"/>
              <a:t>Includes sample solutions that use GPU processing</a:t>
            </a:r>
            <a:endParaRPr lang="en-US" kern="0" dirty="0"/>
          </a:p>
        </p:txBody>
      </p:sp>
    </p:spTree>
    <p:extLst>
      <p:ext uri="{BB962C8B-B14F-4D97-AF65-F5344CB8AC3E}">
        <p14:creationId xmlns:p14="http://schemas.microsoft.com/office/powerpoint/2010/main" val="186202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Introduction to Machine Learning</a:t>
            </a:r>
            <a:endParaRPr lang="en-GB" dirty="0"/>
          </a:p>
        </p:txBody>
      </p:sp>
      <p:sp>
        <p:nvSpPr>
          <p:cNvPr id="3" name="Text Placeholder 2"/>
          <p:cNvSpPr>
            <a:spLocks noGrp="1"/>
          </p:cNvSpPr>
          <p:nvPr>
            <p:ph type="body" idx="1"/>
          </p:nvPr>
        </p:nvSpPr>
        <p:spPr/>
        <p:txBody>
          <a:bodyPr/>
          <a:lstStyle/>
          <a:p>
            <a:r>
              <a:rPr lang="en-GB" dirty="0" smtClean="0"/>
              <a:t>Exercise 1: Using Machine Learning Studio
Exercise 2: Clone and run a simple experiment</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29806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Machine Learning overview
Introduction to Machine Learning Studio
Developing and hosting Machine Learning applications</a:t>
            </a:r>
            <a:endParaRPr lang="en-GB" dirty="0"/>
          </a:p>
        </p:txBody>
      </p:sp>
    </p:spTree>
    <p:extLst>
      <p:ext uri="{BB962C8B-B14F-4D97-AF65-F5344CB8AC3E}">
        <p14:creationId xmlns:p14="http://schemas.microsoft.com/office/powerpoint/2010/main" val="320155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4893647"/>
          </a:xfrm>
          <a:prstGeom prst="rect">
            <a:avLst/>
          </a:prstGeom>
          <a:noFill/>
        </p:spPr>
        <p:txBody>
          <a:bodyPr vert="horz" wrap="square" rtlCol="0">
            <a:spAutoFit/>
          </a:bodyPr>
          <a:lstStyle/>
          <a:p>
            <a:pPr>
              <a:spcBef>
                <a:spcPts val="600"/>
              </a:spcBef>
              <a:spcAft>
                <a:spcPts val="800"/>
              </a:spcAft>
            </a:pPr>
            <a:r>
              <a:rPr lang="en-GB" sz="26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for Adatum Consultants, a company that provides machine learning services and advice for a range of clients. Adatum Consultants helps these clients understand and visualize their data, discover patterns and correlations, and determine the optimum ways to present data to be consumed by users and applications. You will be using Machine Learning with your clients so, to familiarize yourself with this environment, you need to explore Machine Learning Studio workspaces—and then look at the cloning and managing of machine learning experiments</a:t>
            </a:r>
            <a:r>
              <a:rPr lang="en-GB" sz="2600" dirty="0" smtClean="0">
                <a:effectLst/>
                <a:latin typeface="Segoe UI" panose="020B0502040204020203" pitchFamily="34" charset="0"/>
                <a:ea typeface="Calibri" panose="020F0502020204030204" pitchFamily="34" charset="0"/>
                <a:cs typeface="Times New Roman" panose="02020603050405020304" pitchFamily="18" charset="0"/>
              </a:rPr>
              <a:t>.</a:t>
            </a:r>
            <a:endParaRPr lang="en-GB" sz="2600" dirty="0" smtClean="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077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In this lab, you learned how to:</a:t>
            </a:r>
            <a:endParaRPr lang="en-GB" dirty="0"/>
          </a:p>
          <a:p>
            <a:pPr lvl="1"/>
            <a:r>
              <a:rPr lang="en-US" dirty="0"/>
              <a:t>Use Machine Learning Studio to create, manage, and share workspaces.</a:t>
            </a:r>
            <a:endParaRPr lang="en-GB" dirty="0"/>
          </a:p>
          <a:p>
            <a:pPr lvl="1"/>
            <a:r>
              <a:rPr lang="en-US" dirty="0"/>
              <a:t>Clone and manage simple machine learning experiments.</a:t>
            </a:r>
            <a:endParaRPr lang="en-GB" dirty="0"/>
          </a:p>
          <a:p>
            <a:endParaRPr lang="en-GB" dirty="0"/>
          </a:p>
        </p:txBody>
      </p:sp>
    </p:spTree>
    <p:extLst>
      <p:ext uri="{BB962C8B-B14F-4D97-AF65-F5344CB8AC3E}">
        <p14:creationId xmlns:p14="http://schemas.microsoft.com/office/powerpoint/2010/main" val="374116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36584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Machine Learning overview</a:t>
            </a:r>
            <a:endParaRPr lang="en-GB" dirty="0"/>
          </a:p>
        </p:txBody>
      </p:sp>
      <p:sp>
        <p:nvSpPr>
          <p:cNvPr id="3" name="Text Placeholder 2"/>
          <p:cNvSpPr>
            <a:spLocks noGrp="1"/>
          </p:cNvSpPr>
          <p:nvPr>
            <p:ph type="body" idx="1"/>
          </p:nvPr>
        </p:nvSpPr>
        <p:spPr/>
        <p:txBody>
          <a:bodyPr/>
          <a:lstStyle/>
          <a:p>
            <a:r>
              <a:rPr lang="en-GB" dirty="0" smtClean="0"/>
              <a:t>What is Machine Learning?
Machine Learning and the Cortana Intelligence Suite
Using Machine Learning with other Azure services</a:t>
            </a:r>
            <a:endParaRPr lang="en-GB" dirty="0"/>
          </a:p>
        </p:txBody>
      </p:sp>
    </p:spTree>
    <p:extLst>
      <p:ext uri="{BB962C8B-B14F-4D97-AF65-F5344CB8AC3E}">
        <p14:creationId xmlns:p14="http://schemas.microsoft.com/office/powerpoint/2010/main" val="13954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Machine Learning?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Components of Machine Learning:</a:t>
            </a:r>
          </a:p>
          <a:p>
            <a:pPr lvl="0"/>
            <a:r>
              <a:rPr lang="en-GB" kern="0" dirty="0">
                <a:solidFill>
                  <a:srgbClr val="000000"/>
                </a:solidFill>
              </a:rPr>
              <a:t>Machine Learning Studio, a graphical development environment </a:t>
            </a:r>
          </a:p>
          <a:p>
            <a:pPr lvl="0"/>
            <a:r>
              <a:rPr lang="en-GB" kern="0" dirty="0">
                <a:solidFill>
                  <a:srgbClr val="000000"/>
                </a:solidFill>
              </a:rPr>
              <a:t>Data preprocessing modules</a:t>
            </a:r>
          </a:p>
          <a:p>
            <a:pPr lvl="0"/>
            <a:r>
              <a:rPr lang="en-GB" kern="0" dirty="0">
                <a:solidFill>
                  <a:srgbClr val="000000"/>
                </a:solidFill>
              </a:rPr>
              <a:t>Machine learning algorithms</a:t>
            </a:r>
          </a:p>
          <a:p>
            <a:pPr lvl="0"/>
            <a:r>
              <a:rPr lang="en-GB" kern="0" dirty="0">
                <a:solidFill>
                  <a:srgbClr val="000000"/>
                </a:solidFill>
              </a:rPr>
              <a:t>APIs to expose a model to applications</a:t>
            </a:r>
          </a:p>
          <a:p>
            <a:pPr lvl="0"/>
            <a:endParaRPr lang="en-GB" kern="0" dirty="0">
              <a:solidFill>
                <a:srgbClr val="000000"/>
              </a:solidFill>
            </a:endParaRPr>
          </a:p>
          <a:p>
            <a:pPr marL="0" lvl="0" indent="0">
              <a:buNone/>
            </a:pPr>
            <a:r>
              <a:rPr lang="en-GB" kern="0" dirty="0">
                <a:solidFill>
                  <a:srgbClr val="000000"/>
                </a:solidFill>
              </a:rPr>
              <a:t>Pricing options for Machine Learning:</a:t>
            </a:r>
          </a:p>
          <a:p>
            <a:pPr lvl="0"/>
            <a:r>
              <a:rPr lang="en-GB" kern="0" dirty="0">
                <a:solidFill>
                  <a:srgbClr val="000000"/>
                </a:solidFill>
              </a:rPr>
              <a:t>Free</a:t>
            </a:r>
          </a:p>
          <a:p>
            <a:pPr lvl="0"/>
            <a:r>
              <a:rPr lang="en-GB" kern="0" dirty="0">
                <a:solidFill>
                  <a:srgbClr val="000000"/>
                </a:solidFill>
              </a:rPr>
              <a:t>Standard</a:t>
            </a:r>
            <a:endParaRPr lang="en-US" kern="0" dirty="0">
              <a:solidFill>
                <a:srgbClr val="000000"/>
              </a:solidFill>
            </a:endParaRPr>
          </a:p>
        </p:txBody>
      </p:sp>
    </p:spTree>
    <p:extLst>
      <p:ext uri="{BB962C8B-B14F-4D97-AF65-F5344CB8AC3E}">
        <p14:creationId xmlns:p14="http://schemas.microsoft.com/office/powerpoint/2010/main" val="397629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4029" cy="740664"/>
          </a:xfrm>
        </p:spPr>
        <p:txBody>
          <a:bodyPr/>
          <a:lstStyle/>
          <a:p>
            <a:r>
              <a:rPr lang="en-GB" dirty="0" smtClean="0"/>
              <a:t>Machine Learning and the Cortana Intelligence Suite</a:t>
            </a:r>
            <a:endParaRPr lang="en-GB" dirty="0"/>
          </a:p>
        </p:txBody>
      </p:sp>
      <p:sp>
        <p:nvSpPr>
          <p:cNvPr id="4" name="Content Placeholder 2"/>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1" kern="0" dirty="0">
                <a:solidFill>
                  <a:srgbClr val="000000"/>
                </a:solidFill>
              </a:rPr>
              <a:t>Information management</a:t>
            </a:r>
          </a:p>
          <a:p>
            <a:pPr lvl="0"/>
            <a:r>
              <a:rPr lang="en-US" sz="2000" kern="0" dirty="0">
                <a:solidFill>
                  <a:srgbClr val="000000"/>
                </a:solidFill>
              </a:rPr>
              <a:t>Azure Data Factory</a:t>
            </a:r>
          </a:p>
          <a:p>
            <a:pPr lvl="0"/>
            <a:r>
              <a:rPr lang="en-US" sz="2000" kern="0" dirty="0">
                <a:solidFill>
                  <a:srgbClr val="000000"/>
                </a:solidFill>
              </a:rPr>
              <a:t>Azure Data Catalog</a:t>
            </a:r>
          </a:p>
          <a:p>
            <a:pPr lvl="0"/>
            <a:r>
              <a:rPr lang="en-US" sz="2000" kern="0" dirty="0">
                <a:solidFill>
                  <a:srgbClr val="000000"/>
                </a:solidFill>
              </a:rPr>
              <a:t>Azure Event Hub</a:t>
            </a:r>
          </a:p>
          <a:p>
            <a:pPr lvl="0"/>
            <a:endParaRPr lang="en-US" sz="2000" kern="0" dirty="0">
              <a:solidFill>
                <a:srgbClr val="000000"/>
              </a:solidFill>
            </a:endParaRPr>
          </a:p>
          <a:p>
            <a:pPr marL="0" lvl="0" indent="0">
              <a:buNone/>
            </a:pPr>
            <a:r>
              <a:rPr lang="en-US" sz="2000" b="1" kern="0" dirty="0">
                <a:solidFill>
                  <a:srgbClr val="000000"/>
                </a:solidFill>
              </a:rPr>
              <a:t>Big data stores</a:t>
            </a:r>
          </a:p>
          <a:p>
            <a:pPr lvl="0"/>
            <a:r>
              <a:rPr lang="en-US" sz="2000" kern="0" dirty="0">
                <a:solidFill>
                  <a:srgbClr val="000000"/>
                </a:solidFill>
              </a:rPr>
              <a:t>Azure Data Lake</a:t>
            </a:r>
          </a:p>
          <a:p>
            <a:pPr lvl="0"/>
            <a:r>
              <a:rPr lang="en-US" sz="2000" kern="0" dirty="0">
                <a:solidFill>
                  <a:srgbClr val="000000"/>
                </a:solidFill>
              </a:rPr>
              <a:t>Azure SQL Data Warehouse</a:t>
            </a:r>
          </a:p>
          <a:p>
            <a:pPr lvl="0"/>
            <a:endParaRPr lang="en-US" sz="2000" kern="0" dirty="0">
              <a:solidFill>
                <a:srgbClr val="000000"/>
              </a:solidFill>
            </a:endParaRPr>
          </a:p>
          <a:p>
            <a:pPr marL="0" lvl="0" indent="0">
              <a:buNone/>
            </a:pPr>
            <a:r>
              <a:rPr lang="en-US" sz="2000" b="1" kern="0" dirty="0">
                <a:solidFill>
                  <a:srgbClr val="000000"/>
                </a:solidFill>
              </a:rPr>
              <a:t>Machine learning and analytics</a:t>
            </a:r>
          </a:p>
          <a:p>
            <a:pPr lvl="0"/>
            <a:r>
              <a:rPr lang="en-US" sz="2000" kern="0" dirty="0">
                <a:solidFill>
                  <a:srgbClr val="000000"/>
                </a:solidFill>
              </a:rPr>
              <a:t>Machine Learning</a:t>
            </a:r>
          </a:p>
          <a:p>
            <a:pPr lvl="0"/>
            <a:r>
              <a:rPr lang="en-US" sz="2000" kern="0" dirty="0">
                <a:solidFill>
                  <a:srgbClr val="000000"/>
                </a:solidFill>
              </a:rPr>
              <a:t>Azure Data Lake Analytics</a:t>
            </a:r>
          </a:p>
          <a:p>
            <a:pPr lvl="0"/>
            <a:r>
              <a:rPr lang="en-US" sz="2000" kern="0" dirty="0">
                <a:solidFill>
                  <a:srgbClr val="000000"/>
                </a:solidFill>
              </a:rPr>
              <a:t>Azure HDInsight (Hadoop, Spark)</a:t>
            </a:r>
          </a:p>
          <a:p>
            <a:pPr lvl="0"/>
            <a:r>
              <a:rPr lang="en-US" sz="2000" kern="0" dirty="0">
                <a:solidFill>
                  <a:srgbClr val="000000"/>
                </a:solidFill>
              </a:rPr>
              <a:t>Azure Stream Analytics</a:t>
            </a:r>
          </a:p>
          <a:p>
            <a:pPr lvl="0"/>
            <a:endParaRPr lang="en-US" sz="2000" kern="0" dirty="0">
              <a:solidFill>
                <a:srgbClr val="000000"/>
              </a:solidFill>
            </a:endParaRPr>
          </a:p>
          <a:p>
            <a:pPr marL="0" lvl="0" indent="0">
              <a:buNone/>
            </a:pPr>
            <a:r>
              <a:rPr lang="en-US" sz="2000" b="1" kern="0" dirty="0">
                <a:solidFill>
                  <a:srgbClr val="000000"/>
                </a:solidFill>
              </a:rPr>
              <a:t>Intelligence</a:t>
            </a:r>
          </a:p>
          <a:p>
            <a:pPr lvl="0"/>
            <a:r>
              <a:rPr lang="en-US" sz="2000" kern="0" dirty="0">
                <a:solidFill>
                  <a:srgbClr val="000000"/>
                </a:solidFill>
              </a:rPr>
              <a:t>Cognitive services</a:t>
            </a:r>
          </a:p>
          <a:p>
            <a:pPr lvl="0"/>
            <a:r>
              <a:rPr lang="en-US" sz="2000" kern="0" dirty="0">
                <a:solidFill>
                  <a:srgbClr val="000000"/>
                </a:solidFill>
              </a:rPr>
              <a:t>Bot framework</a:t>
            </a:r>
          </a:p>
          <a:p>
            <a:pPr lvl="0"/>
            <a:r>
              <a:rPr lang="en-US" sz="2000" kern="0" dirty="0">
                <a:solidFill>
                  <a:srgbClr val="000000"/>
                </a:solidFill>
              </a:rPr>
              <a:t>Cortana</a:t>
            </a:r>
          </a:p>
          <a:p>
            <a:pPr lvl="0"/>
            <a:endParaRPr lang="en-US" sz="2000" kern="0" dirty="0">
              <a:solidFill>
                <a:srgbClr val="000000"/>
              </a:solidFill>
            </a:endParaRPr>
          </a:p>
          <a:p>
            <a:pPr lvl="0"/>
            <a:r>
              <a:rPr lang="en-US" sz="2000" b="1" kern="0" dirty="0">
                <a:solidFill>
                  <a:srgbClr val="000000"/>
                </a:solidFill>
              </a:rPr>
              <a:t>Dashboards and visualizations</a:t>
            </a:r>
          </a:p>
          <a:p>
            <a:pPr lvl="0"/>
            <a:r>
              <a:rPr lang="en-US" sz="2000" kern="0" dirty="0">
                <a:solidFill>
                  <a:srgbClr val="000000"/>
                </a:solidFill>
              </a:rPr>
              <a:t>Power BI</a:t>
            </a:r>
          </a:p>
        </p:txBody>
      </p:sp>
    </p:spTree>
    <p:extLst>
      <p:ext uri="{BB962C8B-B14F-4D97-AF65-F5344CB8AC3E}">
        <p14:creationId xmlns:p14="http://schemas.microsoft.com/office/powerpoint/2010/main" val="32033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44433" cy="740664"/>
          </a:xfrm>
        </p:spPr>
        <p:txBody>
          <a:bodyPr/>
          <a:lstStyle/>
          <a:p>
            <a:r>
              <a:rPr lang="en-GB" dirty="0" smtClean="0"/>
              <a:t>Using Machine Learning with other Azure services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fr-FR" kern="0" dirty="0">
                <a:solidFill>
                  <a:srgbClr val="000000"/>
                </a:solidFill>
              </a:rPr>
              <a:t>Cortana Intelligence Suite</a:t>
            </a:r>
          </a:p>
          <a:p>
            <a:pPr lvl="0"/>
            <a:r>
              <a:rPr lang="fr-FR" kern="0" dirty="0">
                <a:solidFill>
                  <a:srgbClr val="000000"/>
                </a:solidFill>
              </a:rPr>
              <a:t>Experiments</a:t>
            </a:r>
          </a:p>
          <a:p>
            <a:pPr lvl="0"/>
            <a:r>
              <a:rPr lang="fr-FR" kern="0" dirty="0">
                <a:solidFill>
                  <a:srgbClr val="000000"/>
                </a:solidFill>
              </a:rPr>
              <a:t>Jupyter Notebooks</a:t>
            </a:r>
          </a:p>
          <a:p>
            <a:pPr lvl="0"/>
            <a:r>
              <a:rPr lang="fr-FR" kern="0" dirty="0">
                <a:solidFill>
                  <a:srgbClr val="000000"/>
                </a:solidFill>
              </a:rPr>
              <a:t>Solutions</a:t>
            </a:r>
          </a:p>
          <a:p>
            <a:pPr lvl="0"/>
            <a:r>
              <a:rPr lang="fr-FR" kern="0" dirty="0">
                <a:solidFill>
                  <a:srgbClr val="000000"/>
                </a:solidFill>
              </a:rPr>
              <a:t>Tutorials</a:t>
            </a:r>
            <a:endParaRPr lang="en-US" kern="0" dirty="0">
              <a:solidFill>
                <a:srgbClr val="000000"/>
              </a:solidFill>
            </a:endParaRPr>
          </a:p>
        </p:txBody>
      </p:sp>
    </p:spTree>
    <p:extLst>
      <p:ext uri="{BB962C8B-B14F-4D97-AF65-F5344CB8AC3E}">
        <p14:creationId xmlns:p14="http://schemas.microsoft.com/office/powerpoint/2010/main" val="19780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7992754" cy="740664"/>
          </a:xfrm>
        </p:spPr>
        <p:txBody>
          <a:bodyPr/>
          <a:lstStyle/>
          <a:p>
            <a:r>
              <a:rPr lang="en-GB" dirty="0" smtClean="0"/>
              <a:t>Lesson 2: Introduction to Machine Learning Studio</a:t>
            </a:r>
            <a:endParaRPr lang="en-GB" dirty="0"/>
          </a:p>
        </p:txBody>
      </p:sp>
      <p:sp>
        <p:nvSpPr>
          <p:cNvPr id="3" name="Text Placeholder 2"/>
          <p:cNvSpPr>
            <a:spLocks noGrp="1"/>
          </p:cNvSpPr>
          <p:nvPr>
            <p:ph type="body" idx="1"/>
          </p:nvPr>
        </p:nvSpPr>
        <p:spPr/>
        <p:txBody>
          <a:bodyPr/>
          <a:lstStyle/>
          <a:p>
            <a:r>
              <a:rPr lang="en-GB" dirty="0" smtClean="0"/>
              <a:t>Introduction to Machine Learning Studio
Workspaces
Experiments and projects
Modules
Demonstration: Using Machine Learning Studio</a:t>
            </a:r>
            <a:endParaRPr lang="en-GB" dirty="0"/>
          </a:p>
        </p:txBody>
      </p:sp>
    </p:spTree>
    <p:extLst>
      <p:ext uri="{BB962C8B-B14F-4D97-AF65-F5344CB8AC3E}">
        <p14:creationId xmlns:p14="http://schemas.microsoft.com/office/powerpoint/2010/main" val="112189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Machine Learning Studio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Machine Learning Studio graphical tool used throughout the machine learning development life cycle:</a:t>
            </a:r>
          </a:p>
          <a:p>
            <a:pPr lvl="1"/>
            <a:r>
              <a:rPr lang="en-GB" kern="0" dirty="0" smtClean="0">
                <a:solidFill>
                  <a:srgbClr val="000000"/>
                </a:solidFill>
              </a:rPr>
              <a:t>Data </a:t>
            </a:r>
            <a:r>
              <a:rPr lang="en-GB" kern="0" dirty="0">
                <a:solidFill>
                  <a:srgbClr val="000000"/>
                </a:solidFill>
              </a:rPr>
              <a:t>import</a:t>
            </a:r>
          </a:p>
          <a:p>
            <a:pPr lvl="1"/>
            <a:r>
              <a:rPr lang="en-GB" kern="0" dirty="0">
                <a:solidFill>
                  <a:srgbClr val="000000"/>
                </a:solidFill>
              </a:rPr>
              <a:t>Data preprocessing</a:t>
            </a:r>
          </a:p>
          <a:p>
            <a:pPr lvl="1"/>
            <a:r>
              <a:rPr lang="en-GB" kern="0" dirty="0">
                <a:solidFill>
                  <a:srgbClr val="000000"/>
                </a:solidFill>
              </a:rPr>
              <a:t>Feature selection</a:t>
            </a:r>
          </a:p>
          <a:p>
            <a:pPr lvl="1"/>
            <a:r>
              <a:rPr lang="en-GB" kern="0" dirty="0">
                <a:solidFill>
                  <a:srgbClr val="000000"/>
                </a:solidFill>
              </a:rPr>
              <a:t>Algorithm selection</a:t>
            </a:r>
          </a:p>
          <a:p>
            <a:pPr lvl="1"/>
            <a:r>
              <a:rPr lang="en-GB" kern="0" dirty="0">
                <a:solidFill>
                  <a:srgbClr val="000000"/>
                </a:solidFill>
              </a:rPr>
              <a:t>Model testing</a:t>
            </a:r>
          </a:p>
          <a:p>
            <a:pPr lvl="1"/>
            <a:r>
              <a:rPr lang="en-GB" kern="0" dirty="0">
                <a:solidFill>
                  <a:srgbClr val="000000"/>
                </a:solidFill>
              </a:rPr>
              <a:t>Model deployment</a:t>
            </a:r>
          </a:p>
          <a:p>
            <a:pPr lvl="1"/>
            <a:r>
              <a:rPr lang="en-GB" kern="0" dirty="0">
                <a:solidFill>
                  <a:srgbClr val="000000"/>
                </a:solidFill>
              </a:rPr>
              <a:t>Model retraining and redeployment</a:t>
            </a:r>
            <a:endParaRPr lang="en-US" kern="0" dirty="0">
              <a:solidFill>
                <a:srgbClr val="000000"/>
              </a:solidFill>
            </a:endParaRPr>
          </a:p>
        </p:txBody>
      </p:sp>
    </p:spTree>
    <p:extLst>
      <p:ext uri="{BB962C8B-B14F-4D97-AF65-F5344CB8AC3E}">
        <p14:creationId xmlns:p14="http://schemas.microsoft.com/office/powerpoint/2010/main" val="198225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a1215d6-1f33-416e-83f1-43682e65ed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Workspaces</a:t>
            </a:r>
            <a:endParaRPr lang="en-GB" dirty="0"/>
          </a:p>
        </p:txBody>
      </p:sp>
      <p:sp>
        <p:nvSpPr>
          <p:cNvPr id="4" name="Content Placeholder 2"/>
          <p:cNvSpPr txBox="1">
            <a:spLocks/>
          </p:cNvSpPr>
          <p:nvPr/>
        </p:nvSpPr>
        <p:spPr>
          <a:xfrm>
            <a:off x="458788" y="9476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Machine Learning workspace</a:t>
            </a:r>
          </a:p>
          <a:p>
            <a:pPr lvl="0"/>
            <a:r>
              <a:rPr lang="en-GB" sz="2400" kern="0" dirty="0">
                <a:solidFill>
                  <a:srgbClr val="000000"/>
                </a:solidFill>
              </a:rPr>
              <a:t>Container for projects, experiments, and models</a:t>
            </a:r>
          </a:p>
          <a:p>
            <a:pPr lvl="0"/>
            <a:r>
              <a:rPr lang="en-GB" sz="2400" kern="0" dirty="0">
                <a:solidFill>
                  <a:srgbClr val="000000"/>
                </a:solidFill>
              </a:rPr>
              <a:t>Linked to Microsoft account—can be shared</a:t>
            </a:r>
          </a:p>
          <a:p>
            <a:pPr lvl="0"/>
            <a:endParaRPr lang="en-GB" sz="2400" kern="0" dirty="0">
              <a:solidFill>
                <a:srgbClr val="000000"/>
              </a:solidFill>
            </a:endParaRPr>
          </a:p>
          <a:p>
            <a:pPr marL="0" lvl="0" indent="0">
              <a:buNone/>
            </a:pPr>
            <a:r>
              <a:rPr lang="en-GB" sz="2400" kern="0" dirty="0">
                <a:solidFill>
                  <a:srgbClr val="000000"/>
                </a:solidFill>
              </a:rPr>
              <a:t>Storage</a:t>
            </a:r>
          </a:p>
          <a:p>
            <a:pPr lvl="0"/>
            <a:r>
              <a:rPr lang="en-GB" sz="2400" kern="0" dirty="0">
                <a:solidFill>
                  <a:srgbClr val="000000"/>
                </a:solidFill>
              </a:rPr>
              <a:t>Free: uses default storage account (10 GB maximum)  </a:t>
            </a:r>
          </a:p>
          <a:p>
            <a:pPr lvl="0"/>
            <a:r>
              <a:rPr lang="en-GB" sz="2400" kern="0" dirty="0">
                <a:solidFill>
                  <a:srgbClr val="000000"/>
                </a:solidFill>
              </a:rPr>
              <a:t>Standard: requires storage account</a:t>
            </a:r>
          </a:p>
          <a:p>
            <a:pPr lvl="0"/>
            <a:endParaRPr lang="en-GB" sz="2400" kern="0" dirty="0">
              <a:solidFill>
                <a:srgbClr val="000000"/>
              </a:solidFill>
            </a:endParaRPr>
          </a:p>
          <a:p>
            <a:pPr marL="0" lvl="0" indent="0">
              <a:buNone/>
            </a:pPr>
            <a:r>
              <a:rPr lang="en-GB" sz="2400" kern="0" dirty="0">
                <a:solidFill>
                  <a:srgbClr val="000000"/>
                </a:solidFill>
              </a:rPr>
              <a:t>Roles</a:t>
            </a:r>
          </a:p>
          <a:p>
            <a:pPr lvl="0"/>
            <a:r>
              <a:rPr lang="en-GB" sz="2400" kern="0" dirty="0">
                <a:solidFill>
                  <a:srgbClr val="000000"/>
                </a:solidFill>
              </a:rPr>
              <a:t>User</a:t>
            </a:r>
          </a:p>
          <a:p>
            <a:pPr lvl="0"/>
            <a:r>
              <a:rPr lang="en-GB" sz="2400" kern="0" dirty="0">
                <a:solidFill>
                  <a:srgbClr val="000000"/>
                </a:solidFill>
              </a:rPr>
              <a:t>Owner</a:t>
            </a:r>
            <a:endParaRPr lang="en-US" sz="2400" kern="0" dirty="0">
              <a:solidFill>
                <a:srgbClr val="000000"/>
              </a:solidFill>
            </a:endParaRPr>
          </a:p>
        </p:txBody>
      </p:sp>
    </p:spTree>
    <p:extLst>
      <p:ext uri="{BB962C8B-B14F-4D97-AF65-F5344CB8AC3E}">
        <p14:creationId xmlns:p14="http://schemas.microsoft.com/office/powerpoint/2010/main" val="24286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31</TotalTime>
  <Words>1610</Words>
  <Application>Microsoft Office PowerPoint</Application>
  <PresentationFormat>On-screen Show (4:3)</PresentationFormat>
  <Paragraphs>301</Paragraphs>
  <Slides>22</Slides>
  <Notes>22</Notes>
  <HiddenSlides>1</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22</vt:i4>
      </vt:variant>
    </vt:vector>
  </HeadingPairs>
  <TitlesOfParts>
    <vt:vector size="52" baseType="lpstr">
      <vt:lpstr>Segoe UI</vt:lpstr>
      <vt:lpstr>Symbol</vt:lpstr>
      <vt:lpstr>Calibri</vt:lpstr>
      <vt:lpstr>Times New Roman</vt:lpstr>
      <vt:lpstr>Verdana</vt:lpstr>
      <vt:lpstr>Wingdings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Module 2</vt:lpstr>
      <vt:lpstr>Module Overview</vt:lpstr>
      <vt:lpstr>Lesson 1: Machine Learning overview</vt:lpstr>
      <vt:lpstr>What is Machine Learning?</vt:lpstr>
      <vt:lpstr>Machine Learning and the Cortana Intelligence Suite</vt:lpstr>
      <vt:lpstr>Using Machine Learning with other Azure services</vt:lpstr>
      <vt:lpstr>Lesson 2: Introduction to Machine Learning Studio</vt:lpstr>
      <vt:lpstr>Introduction to Machine Learning Studio</vt:lpstr>
      <vt:lpstr>Workspaces</vt:lpstr>
      <vt:lpstr>Experiments and projects</vt:lpstr>
      <vt:lpstr>Modules</vt:lpstr>
      <vt:lpstr>Demonstration: Using Machine Learning Studio</vt:lpstr>
      <vt:lpstr>PowerPoint Presentation</vt:lpstr>
      <vt:lpstr>Lesson 3: Developing and hosting Machine Learning applications</vt:lpstr>
      <vt:lpstr>Building Machine Learning applications</vt:lpstr>
      <vt:lpstr>Introduction to the Data Science Virtual Machine</vt:lpstr>
      <vt:lpstr>Using the Data Science VM</vt:lpstr>
      <vt:lpstr>Using N-series VMs for Machine Learning applications</vt:lpstr>
      <vt:lpstr>Lab: Introduction to Machine Learning</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Catherine Dunn</dc:creator>
  <cp:lastModifiedBy>Catherine Dunn</cp:lastModifiedBy>
  <cp:revision>3</cp:revision>
  <dcterms:created xsi:type="dcterms:W3CDTF">2017-05-16T09:17:34Z</dcterms:created>
  <dcterms:modified xsi:type="dcterms:W3CDTF">2017-05-16T09:49:25Z</dcterms:modified>
</cp:coreProperties>
</file>