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theme/theme3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Lst>
  <p:notesMasterIdLst>
    <p:notesMasterId r:id="rId61"/>
  </p:notesMasterIdLst>
  <p:sldIdLst>
    <p:sldId id="256" r:id="rId31"/>
    <p:sldId id="257" r:id="rId32"/>
    <p:sldId id="258" r:id="rId33"/>
    <p:sldId id="259" r:id="rId34"/>
    <p:sldId id="260" r:id="rId35"/>
    <p:sldId id="261" r:id="rId36"/>
    <p:sldId id="277" r:id="rId37"/>
    <p:sldId id="278" r:id="rId38"/>
    <p:sldId id="279" r:id="rId39"/>
    <p:sldId id="280" r:id="rId40"/>
    <p:sldId id="281" r:id="rId41"/>
    <p:sldId id="282" r:id="rId42"/>
    <p:sldId id="283" r:id="rId43"/>
    <p:sldId id="262" r:id="rId44"/>
    <p:sldId id="263" r:id="rId45"/>
    <p:sldId id="264" r:id="rId46"/>
    <p:sldId id="265" r:id="rId47"/>
    <p:sldId id="266" r:id="rId48"/>
    <p:sldId id="267" r:id="rId49"/>
    <p:sldId id="284" r:id="rId50"/>
    <p:sldId id="285" r:id="rId51"/>
    <p:sldId id="268" r:id="rId52"/>
    <p:sldId id="269" r:id="rId53"/>
    <p:sldId id="270" r:id="rId54"/>
    <p:sldId id="271" r:id="rId55"/>
    <p:sldId id="272" r:id="rId56"/>
    <p:sldId id="273" r:id="rId57"/>
    <p:sldId id="274" r:id="rId58"/>
    <p:sldId id="275" r:id="rId59"/>
    <p:sldId id="276" r:id="rId60"/>
  </p:sldIdLst>
  <p:sldSz cx="9144000" cy="6858000" type="screen4x3"/>
  <p:notesSz cx="6858000" cy="9144000"/>
  <p:embeddedFontLst>
    <p:embeddedFont>
      <p:font typeface="Verdana" panose="020B0604030504040204" pitchFamily="34" charset="0"/>
      <p:regular r:id="rId62"/>
      <p:bold r:id="rId63"/>
      <p:italic r:id="rId64"/>
      <p:boldItalic r:id="rId65"/>
    </p:embeddedFont>
    <p:embeddedFont>
      <p:font typeface="Segoe UI" panose="020B0502040204020203" pitchFamily="34" charset="0"/>
      <p:regular r:id="rId66"/>
      <p:bold r:id="rId67"/>
      <p:italic r:id="rId68"/>
      <p:boldItalic r:id="rId69"/>
    </p:embeddedFont>
    <p:embeddedFont>
      <p:font typeface="Calibri" panose="020F0502020204030204" pitchFamily="34" charset="0"/>
      <p:regular r:id="rId70"/>
      <p:bold r:id="rId71"/>
      <p:italic r:id="rId72"/>
      <p:boldItalic r:id="rId7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74" y="-245"/>
      </p:cViewPr>
      <p:guideLst/>
    </p:cSldViewPr>
  </p:slideViewPr>
  <p:notesTextViewPr>
    <p:cViewPr>
      <p:scale>
        <a:sx n="1" d="1"/>
        <a:sy n="1" d="1"/>
      </p:scale>
      <p:origin x="0" y="0"/>
    </p:cViewPr>
  </p:notesTextViewPr>
  <p:notesViewPr>
    <p:cSldViewPr snapToGrid="0">
      <p:cViewPr>
        <p:scale>
          <a:sx n="100" d="100"/>
          <a:sy n="100" d="100"/>
        </p:scale>
        <p:origin x="2323" y="8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9.xml"/><Relationship Id="rId21" Type="http://schemas.openxmlformats.org/officeDocument/2006/relationships/slideMaster" Target="slideMasters/slideMaster21.xml"/><Relationship Id="rId34" Type="http://schemas.openxmlformats.org/officeDocument/2006/relationships/slide" Target="slides/slide4.xml"/><Relationship Id="rId42" Type="http://schemas.openxmlformats.org/officeDocument/2006/relationships/slide" Target="slides/slide12.xml"/><Relationship Id="rId47" Type="http://schemas.openxmlformats.org/officeDocument/2006/relationships/slide" Target="slides/slide17.xml"/><Relationship Id="rId50" Type="http://schemas.openxmlformats.org/officeDocument/2006/relationships/slide" Target="slides/slide20.xml"/><Relationship Id="rId55" Type="http://schemas.openxmlformats.org/officeDocument/2006/relationships/slide" Target="slides/slide25.xml"/><Relationship Id="rId63" Type="http://schemas.openxmlformats.org/officeDocument/2006/relationships/font" Target="fonts/font2.fntdata"/><Relationship Id="rId68" Type="http://schemas.openxmlformats.org/officeDocument/2006/relationships/font" Target="fonts/font7.fntdata"/><Relationship Id="rId76"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2.xml"/><Relationship Id="rId37" Type="http://schemas.openxmlformats.org/officeDocument/2006/relationships/slide" Target="slides/slide7.xml"/><Relationship Id="rId40" Type="http://schemas.openxmlformats.org/officeDocument/2006/relationships/slide" Target="slides/slide10.xml"/><Relationship Id="rId45" Type="http://schemas.openxmlformats.org/officeDocument/2006/relationships/slide" Target="slides/slide15.xml"/><Relationship Id="rId53" Type="http://schemas.openxmlformats.org/officeDocument/2006/relationships/slide" Target="slides/slide23.xml"/><Relationship Id="rId58" Type="http://schemas.openxmlformats.org/officeDocument/2006/relationships/slide" Target="slides/slide28.xml"/><Relationship Id="rId66" Type="http://schemas.openxmlformats.org/officeDocument/2006/relationships/font" Target="fonts/font5.fntdata"/><Relationship Id="rId7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6.xml"/><Relationship Id="rId49" Type="http://schemas.openxmlformats.org/officeDocument/2006/relationships/slide" Target="slides/slide19.xml"/><Relationship Id="rId57" Type="http://schemas.openxmlformats.org/officeDocument/2006/relationships/slide" Target="slides/slide27.xml"/><Relationship Id="rId61"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xml"/><Relationship Id="rId44" Type="http://schemas.openxmlformats.org/officeDocument/2006/relationships/slide" Target="slides/slide14.xml"/><Relationship Id="rId52" Type="http://schemas.openxmlformats.org/officeDocument/2006/relationships/slide" Target="slides/slide22.xml"/><Relationship Id="rId60" Type="http://schemas.openxmlformats.org/officeDocument/2006/relationships/slide" Target="slides/slide30.xml"/><Relationship Id="rId65" Type="http://schemas.openxmlformats.org/officeDocument/2006/relationships/font" Target="fonts/font4.fntdata"/><Relationship Id="rId73" Type="http://schemas.openxmlformats.org/officeDocument/2006/relationships/font" Target="fonts/font12.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5.xml"/><Relationship Id="rId43" Type="http://schemas.openxmlformats.org/officeDocument/2006/relationships/slide" Target="slides/slide13.xml"/><Relationship Id="rId48" Type="http://schemas.openxmlformats.org/officeDocument/2006/relationships/slide" Target="slides/slide18.xml"/><Relationship Id="rId56" Type="http://schemas.openxmlformats.org/officeDocument/2006/relationships/slide" Target="slides/slide26.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21.xml"/><Relationship Id="rId72" Type="http://schemas.openxmlformats.org/officeDocument/2006/relationships/font" Target="fonts/font11.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3.xml"/><Relationship Id="rId38" Type="http://schemas.openxmlformats.org/officeDocument/2006/relationships/slide" Target="slides/slide8.xml"/><Relationship Id="rId46" Type="http://schemas.openxmlformats.org/officeDocument/2006/relationships/slide" Target="slides/slide16.xml"/><Relationship Id="rId59" Type="http://schemas.openxmlformats.org/officeDocument/2006/relationships/slide" Target="slides/slide29.xml"/><Relationship Id="rId67" Type="http://schemas.openxmlformats.org/officeDocument/2006/relationships/font" Target="fonts/font6.fntdata"/><Relationship Id="rId20" Type="http://schemas.openxmlformats.org/officeDocument/2006/relationships/slideMaster" Target="slideMasters/slideMaster20.xml"/><Relationship Id="rId41" Type="http://schemas.openxmlformats.org/officeDocument/2006/relationships/slide" Target="slides/slide11.xml"/><Relationship Id="rId54" Type="http://schemas.openxmlformats.org/officeDocument/2006/relationships/slide" Target="slides/slide24.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C2A731-BAEB-4ABD-A6B4-2AF14A7B1FA0}" type="datetimeFigureOut">
              <a:rPr lang="en-GB" smtClean="0"/>
              <a:t>15/05/2017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AA729A-6487-47D5-912D-0998A1565B47}" type="slidenum">
              <a:rPr lang="en-GB" smtClean="0"/>
              <a:t>‹#›</a:t>
            </a:fld>
            <a:endParaRPr lang="en-GB" dirty="0"/>
          </a:p>
        </p:txBody>
      </p:sp>
    </p:spTree>
    <p:extLst>
      <p:ext uri="{BB962C8B-B14F-4D97-AF65-F5344CB8AC3E}">
        <p14:creationId xmlns:p14="http://schemas.microsoft.com/office/powerpoint/2010/main" val="7806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ka.ms/v7zun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73462" y="8662911"/>
            <a:ext cx="2971800" cy="458787"/>
          </a:xfrm>
        </p:spPr>
        <p:txBody>
          <a:bodyPr/>
          <a:lstStyle/>
          <a:p>
            <a:fld id="{A1AA729A-6487-47D5-912D-0998A1565B47}"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51737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57188" marR="73025" indent="-317500">
              <a:lnSpc>
                <a:spcPct val="115000"/>
              </a:lnSpc>
              <a:spcBef>
                <a:spcPts val="600"/>
              </a:spcBef>
              <a:spcAft>
                <a:spcPts val="995"/>
              </a:spcAft>
              <a:buFont typeface="+mj-lt"/>
              <a:buAutoNum type="arabicPeriod" startAt="6"/>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 Editor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type the following to create a table to hold the Hive information,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600"/>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EXTERNAL TABLE if not exists  DimDate(PKIDDate INT, Day INT, DaySuffix STRING, DayOfWeek INT,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DayOfWeekName STRING, DOWInMonth INT, DayOfYear INT, WeekOfYear INT, WeekOfMonth INT, Month INT,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MonthName STRING, Quarter INT, QuarterName STRING, Year INT, StandardDate STRING, Season STRING)</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ROW FORMAT DELIMITED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FIELDS TERMINATED BY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STORED AS TEXTFILE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LOCATION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TBLPROPERTIES("skip.header.line.count"="1");</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GB" sz="1000" dirty="0">
                <a:solidFill>
                  <a:prstClr val="black"/>
                </a:solidFill>
                <a:latin typeface="Arial" panose="020B0604020202020204" pitchFamily="34" charset="0"/>
              </a:rPr>
              <a:t>The above command can be copied from: </a:t>
            </a:r>
            <a:r>
              <a:rPr lang="en-GB" sz="1000" b="1" dirty="0">
                <a:solidFill>
                  <a:prstClr val="black"/>
                </a:solidFill>
                <a:latin typeface="Arial" panose="020B0604020202020204" pitchFamily="34" charset="0"/>
                <a:cs typeface="Times New Roman" panose="02020603050405020304" pitchFamily="18" charset="0"/>
              </a:rPr>
              <a:t>E:\Demofiles\Mod03\HiveTable.txt</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7"/>
            </a:pPr>
            <a:r>
              <a:rPr lang="en-GB" sz="1000" dirty="0">
                <a:solidFill>
                  <a:prstClr val="black"/>
                </a:solidFill>
                <a:latin typeface="Arial" panose="020B0604020202020204" pitchFamily="34" charset="0"/>
              </a:rPr>
              <a:t>Before proceeding, wait until you see a “Status: SUCCEEDED” message, before proceeding.</a:t>
            </a:r>
          </a:p>
          <a:p>
            <a:pPr marL="342900" lvl="0" indent="-342900">
              <a:lnSpc>
                <a:spcPct val="115000"/>
              </a:lnSpc>
              <a:spcAft>
                <a:spcPts val="995"/>
              </a:spcAft>
              <a:buFont typeface="+mj-lt"/>
              <a:buAutoNum type="arabicPeriod" startAt="7"/>
            </a:pPr>
            <a:r>
              <a:rPr lang="en-GB" sz="1000" dirty="0">
                <a:solidFill>
                  <a:prstClr val="black"/>
                </a:solidFill>
                <a:latin typeface="Arial" panose="020B0604020202020204" pitchFamily="34" charset="0"/>
              </a:rPr>
              <a:t>Close Microsoft Edge.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Access the Hadoop data using Hive query</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rPr>
              <a:t>On the Start menu, type </a:t>
            </a:r>
            <a:r>
              <a:rPr lang="en-US" sz="1000" b="1" dirty="0">
                <a:solidFill>
                  <a:prstClr val="black"/>
                </a:solidFill>
                <a:latin typeface="Arial" panose="020B0604020202020204" pitchFamily="34" charset="0"/>
              </a:rPr>
              <a:t>Internet Explorer</a:t>
            </a:r>
            <a:r>
              <a:rPr lang="en-US" sz="1000" dirty="0">
                <a:solidFill>
                  <a:prstClr val="black"/>
                </a:solidFill>
                <a:latin typeface="Arial" panose="020B0604020202020204" pitchFamily="34" charset="0"/>
              </a:rPr>
              <a:t>, and then click </a:t>
            </a:r>
            <a:r>
              <a:rPr lang="en-US" sz="1000" b="1" dirty="0">
                <a:solidFill>
                  <a:prstClr val="black"/>
                </a:solidFill>
                <a:latin typeface="Arial" panose="020B0604020202020204" pitchFamily="34" charset="0"/>
              </a:rPr>
              <a:t>Internet Explorer</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rPr>
              <a:t>In Internet Explorer, in the address bar, type </a:t>
            </a:r>
            <a:r>
              <a:rPr lang="en-US" sz="1000" b="1" dirty="0">
                <a:solidFill>
                  <a:prstClr val="black"/>
                </a:solidFill>
                <a:latin typeface="Arial" panose="020B0604020202020204" pitchFamily="34" charset="0"/>
              </a:rPr>
              <a:t>http://azure.microsoft.com</a:t>
            </a:r>
            <a:r>
              <a:rPr lang="en-US" sz="1000" dirty="0">
                <a:solidFill>
                  <a:prstClr val="black"/>
                </a:solidFill>
                <a:latin typeface="Arial" panose="020B0604020202020204" pitchFamily="34" charset="0"/>
              </a:rPr>
              <a:t>, click </a:t>
            </a:r>
            <a:r>
              <a:rPr lang="en-US" sz="1000" b="1" dirty="0">
                <a:solidFill>
                  <a:prstClr val="black"/>
                </a:solidFill>
                <a:latin typeface="Arial" panose="020B0604020202020204" pitchFamily="34" charset="0"/>
              </a:rPr>
              <a:t>Portal</a:t>
            </a:r>
            <a:r>
              <a:rPr lang="en-US" sz="1000" dirty="0">
                <a:solidFill>
                  <a:prstClr val="black"/>
                </a:solidFill>
                <a:latin typeface="Arial" panose="020B0604020202020204" pitchFamily="34" charset="0"/>
              </a:rPr>
              <a:t>, and sign in using the Microsoft account that is associated with your Azure Learning Pass subscription.</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rPr>
              <a:t>In the </a:t>
            </a:r>
            <a:r>
              <a:rPr lang="en-US" sz="1000" b="1" dirty="0">
                <a:solidFill>
                  <a:prstClr val="black"/>
                </a:solidFill>
                <a:latin typeface="Arial" panose="020B0604020202020204" pitchFamily="34" charset="0"/>
              </a:rPr>
              <a:t>Azure Portal</a:t>
            </a:r>
            <a:r>
              <a:rPr lang="en-US" sz="1000" dirty="0">
                <a:solidFill>
                  <a:prstClr val="black"/>
                </a:solidFill>
                <a:latin typeface="Arial" panose="020B0604020202020204" pitchFamily="34" charset="0"/>
              </a:rPr>
              <a:t>, in the left-hand pane, click </a:t>
            </a:r>
            <a:r>
              <a:rPr lang="en-US" sz="1000" b="1" dirty="0">
                <a:solidFill>
                  <a:prstClr val="black"/>
                </a:solidFill>
                <a:latin typeface="Arial" panose="020B0604020202020204" pitchFamily="34" charset="0"/>
              </a:rPr>
              <a:t>All resources</a:t>
            </a:r>
            <a:r>
              <a:rPr lang="en-US" sz="1000" dirty="0">
                <a:solidFill>
                  <a:prstClr val="black"/>
                </a:solidFill>
                <a:latin typeface="Arial" panose="020B0604020202020204" pitchFamily="34" charset="0"/>
              </a:rPr>
              <a:t>, and then click your storage account</a:t>
            </a:r>
            <a:r>
              <a:rPr lang="en-US" sz="1000" dirty="0" smtClean="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10</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66355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rPr>
              <a:t>Under </a:t>
            </a:r>
            <a:r>
              <a:rPr lang="en-US" sz="1000" b="1" dirty="0">
                <a:solidFill>
                  <a:prstClr val="black"/>
                </a:solidFill>
                <a:latin typeface="Arial" panose="020B0604020202020204" pitchFamily="34" charset="0"/>
              </a:rPr>
              <a:t>Settings</a:t>
            </a:r>
            <a:r>
              <a:rPr lang="en-US" sz="1000" dirty="0">
                <a:solidFill>
                  <a:prstClr val="black"/>
                </a:solidFill>
                <a:latin typeface="Arial" panose="020B0604020202020204" pitchFamily="34" charset="0"/>
              </a:rPr>
              <a:t>, click </a:t>
            </a:r>
            <a:r>
              <a:rPr lang="en-US" sz="1000" b="1" dirty="0">
                <a:solidFill>
                  <a:prstClr val="black"/>
                </a:solidFill>
                <a:latin typeface="Arial" panose="020B0604020202020204" pitchFamily="34" charset="0"/>
              </a:rPr>
              <a:t>Access keys</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rPr>
              <a:t>In the properties pane, next to </a:t>
            </a:r>
            <a:r>
              <a:rPr lang="en-US" sz="1000" b="1" dirty="0">
                <a:solidFill>
                  <a:prstClr val="black"/>
                </a:solidFill>
                <a:latin typeface="Arial" panose="020B0604020202020204" pitchFamily="34" charset="0"/>
              </a:rPr>
              <a:t>key1</a:t>
            </a:r>
            <a:r>
              <a:rPr lang="en-US" sz="1000" dirty="0">
                <a:solidFill>
                  <a:prstClr val="black"/>
                </a:solidFill>
                <a:latin typeface="Arial" panose="020B0604020202020204" pitchFamily="34" charset="0"/>
              </a:rPr>
              <a:t>, click the </a:t>
            </a:r>
            <a:r>
              <a:rPr lang="en-US" sz="1000" b="1" dirty="0">
                <a:solidFill>
                  <a:prstClr val="black"/>
                </a:solidFill>
                <a:latin typeface="Arial" panose="020B0604020202020204" pitchFamily="34" charset="0"/>
              </a:rPr>
              <a:t>Click to copy</a:t>
            </a:r>
            <a:r>
              <a:rPr lang="en-US" sz="1000" dirty="0">
                <a:solidFill>
                  <a:prstClr val="black"/>
                </a:solidFill>
                <a:latin typeface="Arial" panose="020B0604020202020204" pitchFamily="34" charset="0"/>
              </a:rPr>
              <a:t> icon.</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rPr>
              <a:t>In Internet Explorer, click </a:t>
            </a:r>
            <a:r>
              <a:rPr lang="en-US" sz="1000" b="1" dirty="0">
                <a:solidFill>
                  <a:prstClr val="black"/>
                </a:solidFill>
                <a:latin typeface="Arial" panose="020B0604020202020204" pitchFamily="34" charset="0"/>
              </a:rPr>
              <a:t>+</a:t>
            </a:r>
            <a:r>
              <a:rPr lang="en-US" sz="1000" dirty="0">
                <a:solidFill>
                  <a:prstClr val="black"/>
                </a:solidFill>
                <a:latin typeface="Arial" panose="020B0604020202020204" pitchFamily="34" charset="0"/>
              </a:rPr>
              <a:t> to create a new tab.</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smtClean="0">
                <a:solidFill>
                  <a:prstClr val="black"/>
                </a:solidFill>
                <a:latin typeface="Arial" panose="020B0604020202020204" pitchFamily="34" charset="0"/>
              </a:rPr>
              <a:t>In </a:t>
            </a:r>
            <a:r>
              <a:rPr lang="en-US" sz="1000" dirty="0">
                <a:solidFill>
                  <a:prstClr val="black"/>
                </a:solidFill>
                <a:latin typeface="Arial" panose="020B0604020202020204" pitchFamily="34" charset="0"/>
              </a:rPr>
              <a:t>Internet Explorer, in the address bar, type </a:t>
            </a:r>
            <a:r>
              <a:rPr lang="en-US" sz="1000" b="1" dirty="0">
                <a:solidFill>
                  <a:prstClr val="black"/>
                </a:solidFill>
                <a:latin typeface="Arial" panose="020B0604020202020204" pitchFamily="34" charset="0"/>
              </a:rPr>
              <a:t>https://studio.azureml.net</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On the </a:t>
            </a:r>
            <a:r>
              <a:rPr lang="en-US" sz="1000" b="1" dirty="0">
                <a:solidFill>
                  <a:prstClr val="black"/>
                </a:solidFill>
                <a:latin typeface="Arial" panose="020B0604020202020204" pitchFamily="34" charset="0"/>
              </a:rPr>
              <a:t>Microsoft Azure Machine Learning Studio</a:t>
            </a:r>
            <a:r>
              <a:rPr lang="en-US" sz="1000" dirty="0">
                <a:solidFill>
                  <a:prstClr val="black"/>
                </a:solidFill>
                <a:latin typeface="Arial" panose="020B0604020202020204" pitchFamily="34" charset="0"/>
              </a:rPr>
              <a:t> page, click </a:t>
            </a:r>
            <a:r>
              <a:rPr lang="en-US" sz="1000" b="1" dirty="0">
                <a:solidFill>
                  <a:prstClr val="black"/>
                </a:solidFill>
                <a:latin typeface="Arial" panose="020B0604020202020204" pitchFamily="34" charset="0"/>
              </a:rPr>
              <a:t>Sign In</a:t>
            </a:r>
            <a:r>
              <a:rPr lang="en-US" sz="1000" dirty="0">
                <a:solidFill>
                  <a:prstClr val="black"/>
                </a:solidFill>
                <a:latin typeface="Arial" panose="020B0604020202020204" pitchFamily="34" charset="0"/>
              </a:rPr>
              <a:t>. </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If you are prompted for credentials, use the details of the Microsoft Account that you created for this course.</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In Microsoft Azure Machine Learning Studio, ensure that </a:t>
            </a:r>
            <a:r>
              <a:rPr lang="en-US" sz="1000" b="1" dirty="0">
                <a:solidFill>
                  <a:prstClr val="black"/>
                </a:solidFill>
                <a:latin typeface="Arial" panose="020B0604020202020204" pitchFamily="34" charset="0"/>
              </a:rPr>
              <a:t>EXPERIMENTS</a:t>
            </a:r>
            <a:r>
              <a:rPr lang="en-US" sz="1000" dirty="0">
                <a:solidFill>
                  <a:prstClr val="black"/>
                </a:solidFill>
                <a:latin typeface="Arial" panose="020B0604020202020204" pitchFamily="34" charset="0"/>
              </a:rPr>
              <a:t> is selected in the navigation pane, then click </a:t>
            </a:r>
            <a:r>
              <a:rPr lang="en-US" sz="1000" b="1" dirty="0">
                <a:solidFill>
                  <a:prstClr val="black"/>
                </a:solidFill>
                <a:latin typeface="Arial" panose="020B0604020202020204" pitchFamily="34" charset="0"/>
              </a:rPr>
              <a:t>+New</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Click </a:t>
            </a:r>
            <a:r>
              <a:rPr lang="en-US" sz="1000" b="1" dirty="0">
                <a:solidFill>
                  <a:prstClr val="black"/>
                </a:solidFill>
                <a:latin typeface="Arial" panose="020B0604020202020204" pitchFamily="34" charset="0"/>
              </a:rPr>
              <a:t>Blank Experiment</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In the </a:t>
            </a:r>
            <a:r>
              <a:rPr lang="en-US" sz="1000" b="1" dirty="0">
                <a:solidFill>
                  <a:prstClr val="black"/>
                </a:solidFill>
                <a:latin typeface="Arial" panose="020B0604020202020204" pitchFamily="34" charset="0"/>
              </a:rPr>
              <a:t>Search experiment items</a:t>
            </a:r>
            <a:r>
              <a:rPr lang="en-US" sz="1000" dirty="0">
                <a:solidFill>
                  <a:prstClr val="black"/>
                </a:solidFill>
                <a:latin typeface="Arial" panose="020B0604020202020204" pitchFamily="34" charset="0"/>
              </a:rPr>
              <a:t> box, type </a:t>
            </a:r>
            <a:r>
              <a:rPr lang="en-US" sz="1000" b="1" dirty="0">
                <a:solidFill>
                  <a:prstClr val="black"/>
                </a:solidFill>
                <a:latin typeface="Arial" panose="020B0604020202020204" pitchFamily="34" charset="0"/>
              </a:rPr>
              <a:t>Import</a:t>
            </a:r>
            <a:r>
              <a:rPr lang="en-US" sz="1000" dirty="0">
                <a:solidFill>
                  <a:prstClr val="black"/>
                </a:solidFill>
                <a:latin typeface="Arial" panose="020B0604020202020204" pitchFamily="34" charset="0"/>
              </a:rPr>
              <a:t>, and then from the module list, drag </a:t>
            </a:r>
            <a:r>
              <a:rPr lang="en-US" sz="1000" b="1" dirty="0">
                <a:solidFill>
                  <a:prstClr val="black"/>
                </a:solidFill>
                <a:latin typeface="Arial" panose="020B0604020202020204" pitchFamily="34" charset="0"/>
              </a:rPr>
              <a:t>Import Data</a:t>
            </a:r>
            <a:r>
              <a:rPr lang="en-US" sz="1000" dirty="0">
                <a:solidFill>
                  <a:prstClr val="black"/>
                </a:solidFill>
                <a:latin typeface="Arial" panose="020B0604020202020204" pitchFamily="34" charset="0"/>
              </a:rPr>
              <a:t> on to the experiment canvas.</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In the right-hand </a:t>
            </a:r>
            <a:r>
              <a:rPr lang="en-US" sz="1000" b="1" dirty="0">
                <a:solidFill>
                  <a:prstClr val="black"/>
                </a:solidFill>
                <a:latin typeface="Arial" panose="020B0604020202020204" pitchFamily="34" charset="0"/>
              </a:rPr>
              <a:t>Properties</a:t>
            </a:r>
            <a:r>
              <a:rPr lang="en-US" sz="1000" dirty="0">
                <a:solidFill>
                  <a:prstClr val="black"/>
                </a:solidFill>
                <a:latin typeface="Arial" panose="020B0604020202020204" pitchFamily="34" charset="0"/>
              </a:rPr>
              <a:t> pane, in the </a:t>
            </a:r>
            <a:r>
              <a:rPr lang="en-US" sz="1000" b="1" dirty="0">
                <a:solidFill>
                  <a:prstClr val="black"/>
                </a:solidFill>
                <a:latin typeface="Arial" panose="020B0604020202020204" pitchFamily="34" charset="0"/>
              </a:rPr>
              <a:t>Data source</a:t>
            </a:r>
            <a:r>
              <a:rPr lang="en-US" sz="1000" dirty="0">
                <a:solidFill>
                  <a:prstClr val="black"/>
                </a:solidFill>
                <a:latin typeface="Arial" panose="020B0604020202020204" pitchFamily="34" charset="0"/>
              </a:rPr>
              <a:t> list, click</a:t>
            </a:r>
            <a:r>
              <a:rPr lang="en-US" sz="1000" dirty="0">
                <a:solidFill>
                  <a:prstClr val="black"/>
                </a:solidFill>
                <a:latin typeface="Arial" panose="020B0604020202020204" pitchFamily="34" charset="0"/>
                <a:ea typeface="Calibri" panose="020F0502020204030204" pitchFamily="34" charset="0"/>
              </a:rPr>
              <a:t> </a:t>
            </a:r>
            <a:r>
              <a:rPr lang="en-US" sz="1000" b="1" dirty="0">
                <a:solidFill>
                  <a:prstClr val="black"/>
                </a:solidFill>
                <a:latin typeface="Arial" panose="020B0604020202020204" pitchFamily="34" charset="0"/>
                <a:ea typeface="Calibri" panose="020F0502020204030204" pitchFamily="34" charset="0"/>
              </a:rPr>
              <a:t>Hive Query</a:t>
            </a:r>
            <a:r>
              <a:rPr lang="en-US" sz="1000" dirty="0">
                <a:solidFill>
                  <a:prstClr val="black"/>
                </a:solidFill>
                <a:latin typeface="Arial" panose="020B0604020202020204" pitchFamily="34" charset="0"/>
                <a:ea typeface="Calibri" panose="020F0502020204030204" pitchFamily="34" charset="0"/>
              </a:rPr>
              <a:t>. </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add the following information: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600"/>
              </a:spcAft>
              <a:buFont typeface="+mj-lt"/>
              <a:buAutoNum type="alphaLcPeriod"/>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HCatalog server URI</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insert the name of your cluster &lt;your cluster name&gt;.azurehdinsight.net.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600"/>
              </a:spcAft>
              <a:buFont typeface="+mj-lt"/>
              <a:buAutoNum type="alphaLcPeriod"/>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 user account name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hadmin.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600"/>
              </a:spcAft>
              <a:buFont typeface="+mj-lt"/>
              <a:buAutoNum type="alphaLcPeriod"/>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 user account password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Pa55w.rdPa55w.rd.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600"/>
              </a:spcAft>
              <a:buFont typeface="+mj-lt"/>
              <a:buAutoNum type="alphaLcPeriod"/>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Location of output data</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Azure Blob storage (WASB).</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600"/>
              </a:spcAft>
              <a:buFont typeface="+mj-lt"/>
              <a:buAutoNum type="alphaLcPeriod"/>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Storage account name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&lt;your storage name&gt;.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600"/>
              </a:spcAft>
              <a:buFont typeface="+mj-lt"/>
              <a:buAutoNum type="alphaLcPeriod"/>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Storage 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Paste the key you copied earlier.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600"/>
              </a:spcAft>
              <a:buFont typeface="+mj-lt"/>
              <a:buAutoNum type="alphaLcPeriod"/>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Container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&lt;your cluster name&gt;.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Hive database query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DimDate</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11</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05150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6"/>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Use cached results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check box; this will make it quicker when rerunning the experiment.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EXPERIMENT NAME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Data using Hive Query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 tick).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To run the experiment, at the bottom of the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experiment has finished running, all modules will show a green check mark to indicate that they have successfully finished; a “Finished” running status is also shown in the upper-right corner of the </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workspace.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endParaRPr lang="en-GB"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Explore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items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experiment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you will see an output port on the bottom of the task.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To connect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to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the output node will show the number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1</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the output node, and, keeping the mouse pressed down, draw a line from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to the input (top)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the bottom of the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experiment has finished running, all modules will show a green check mark to indicate that they have successfully finished.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the (lower) output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12</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73569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some of the key pieces of information, such as number of data points (54,787), missing values, and so on.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you can get a partial list of statistics by using the Visualize option in the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task, but that it is limited to the top number of rows. To get more detail, the statistics can be written in a tabular dataset and explored in more detail using Excel, SQL Server or Power BI™.</a:t>
            </a:r>
            <a:endPar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visualization by clicking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top-right of the window.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Internet Explorer.</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88997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32707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True or False: If you define a dataset using the Dataset module, this data is only available during the run of that experiment.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True</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)True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3258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51160" y="8662911"/>
            <a:ext cx="2971800" cy="458787"/>
          </a:xfrm>
        </p:spPr>
        <p:txBody>
          <a:bodyPr/>
          <a:lstStyle/>
          <a:p>
            <a:fld id="{A1AA729A-6487-47D5-912D-0998A1565B47}"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19344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8863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88872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in this demonstration, you first import data from a CSV file that does not contain any header metadata; you then add column names to make the data more meaningful.</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Ensure that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MT17B-WS2016-NAT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20774A-LON-DC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 are running, and that you are logged on to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as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ADATUM\AdatumAdmin</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Import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CSV data from a web URL</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virtual machine, on the Start menu,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Internet Explorer, in the address bar,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https://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studio.azureml.net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Sign In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Microsoft Azure Machine Learning Studio, ensure that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EXPERIMENTS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is selected in the navigation pane,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Blank Experiment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start to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Import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from the module list, drag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Import Data</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on to the experiment canvas.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right-hand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 source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list, select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Web URL via HTTP</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Data source</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URL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http://mlr.cs.umass.edu/ml/machine-learning-databases/autos/imports-85.data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685800" indent="-228600">
              <a:lnSpc>
                <a:spcPct val="115000"/>
              </a:lnSpc>
              <a:spcAft>
                <a:spcPts val="995"/>
              </a:spcAft>
              <a:tabLst>
                <a:tab pos="6858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(The above URL can be copied from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E:\Demofiles\Mod03\WebURL.txt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
        <p:nvSpPr>
          <p:cNvPr id="7" name="TextBox 6"/>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873875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the lab for this module, students will import data from an Azure SQL database. The process of uploading the reference database (WideWorldImporters) can take more than an hour to complete. Therefore, it is recommended that you ask students to carry out the steps in the first lab exercise (</a:t>
            </a: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Preparing the lab</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before you start teaching this module. In this way, the upload can be processing while you are teaching the content of the module.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43090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tabLst>
                <a:tab pos="685800" algn="l"/>
              </a:tabLst>
            </a:pPr>
            <a:r>
              <a:rPr lang="en-US" sz="1000" dirty="0">
                <a:latin typeface="Arial" panose="020B0604020202020204" pitchFamily="34" charset="0"/>
                <a:ea typeface="Calibri" panose="020F0502020204030204" pitchFamily="34" charset="0"/>
                <a:cs typeface="Times New Roman" panose="02020603050405020304" pitchFamily="18" charset="0"/>
              </a:rPr>
              <a:t>In the </a:t>
            </a:r>
            <a:r>
              <a:rPr lang="en-US" sz="1000" b="1" dirty="0">
                <a:latin typeface="Arial" panose="020B0604020202020204" pitchFamily="34" charset="0"/>
                <a:ea typeface="Calibri" panose="020F0502020204030204" pitchFamily="34" charset="0"/>
                <a:cs typeface="Times New Roman" panose="02020603050405020304" pitchFamily="18" charset="0"/>
              </a:rPr>
              <a:t>Data format</a:t>
            </a:r>
            <a:r>
              <a:rPr lang="en-US" sz="1000" dirty="0">
                <a:latin typeface="Arial" panose="020B0604020202020204" pitchFamily="34" charset="0"/>
                <a:ea typeface="Calibri" panose="020F0502020204030204" pitchFamily="34" charset="0"/>
                <a:cs typeface="Times New Roman" panose="02020603050405020304" pitchFamily="18" charset="0"/>
              </a:rPr>
              <a:t> list, select </a:t>
            </a:r>
            <a:r>
              <a:rPr lang="en-US" sz="1000" b="1" dirty="0">
                <a:latin typeface="Arial" panose="020B0604020202020204" pitchFamily="34" charset="0"/>
                <a:ea typeface="Calibri" panose="020F0502020204030204" pitchFamily="34" charset="0"/>
                <a:cs typeface="Times New Roman" panose="02020603050405020304" pitchFamily="18" charset="0"/>
              </a:rPr>
              <a:t>CSV</a:t>
            </a:r>
            <a:r>
              <a:rPr lang="en-US" sz="1000" dirty="0">
                <a:latin typeface="Arial" panose="020B0604020202020204" pitchFamily="34" charset="0"/>
                <a:ea typeface="Calibri" panose="020F0502020204030204" pitchFamily="34"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tabLst>
                <a:tab pos="685800" algn="l"/>
              </a:tabLst>
            </a:pPr>
            <a:r>
              <a:rPr lang="en-US" sz="1000" dirty="0">
                <a:latin typeface="Arial" panose="020B0604020202020204" pitchFamily="34" charset="0"/>
                <a:ea typeface="Calibri" panose="020F0502020204030204" pitchFamily="34" charset="0"/>
                <a:cs typeface="Times New Roman" panose="02020603050405020304" pitchFamily="18" charset="0"/>
              </a:rPr>
              <a:t>Select </a:t>
            </a:r>
            <a:r>
              <a:rPr lang="en-US" sz="1000" b="1" dirty="0">
                <a:latin typeface="Arial" panose="020B0604020202020204" pitchFamily="34" charset="0"/>
                <a:ea typeface="Calibri" panose="020F0502020204030204" pitchFamily="34" charset="0"/>
                <a:cs typeface="Times New Roman" panose="02020603050405020304" pitchFamily="18" charset="0"/>
              </a:rPr>
              <a:t>Use cached results</a:t>
            </a:r>
            <a:r>
              <a:rPr lang="en-US" sz="1000" dirty="0">
                <a:latin typeface="Arial" panose="020B0604020202020204" pitchFamily="34" charset="0"/>
                <a:ea typeface="Calibri" panose="020F0502020204030204" pitchFamily="34" charset="0"/>
                <a:cs typeface="Times New Roman" panose="02020603050405020304" pitchFamily="18" charset="0"/>
              </a:rPr>
              <a:t>; this will make it quicker when rerunning the experiment.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tabLst>
                <a:tab pos="685800" algn="l"/>
              </a:tabLst>
            </a:pPr>
            <a:r>
              <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bottom of the page,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SAVE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SAVE AS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EXPERIMENT NAME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from Web URL</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the tick</a:t>
            </a:r>
            <a:r>
              <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0">
              <a:lnSpc>
                <a:spcPct val="115000"/>
              </a:lnSpc>
              <a:spcAft>
                <a:spcPts val="995"/>
              </a:spcAft>
              <a:tabLst>
                <a:tab pos="685800" algn="l"/>
              </a:tabLst>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ts val="1300"/>
              </a:lnSpc>
              <a:spcAft>
                <a:spcPts val="600"/>
              </a:spcAft>
              <a:tabLst>
                <a:tab pos="685800" algn="l"/>
              </a:tabLs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Visualize the imported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Run the experiment, by clicking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RUN</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the experiment has finished running, all modules will show a green check mark to indicate that they have successfully finished; a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Finished running</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status is also shown in the upper-right corner of the workspace.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Wait until the experiment has successfully completed.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Double-click the (lower) output port of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Visualize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Point out that the column names are not present in the data, so the data does not make much sense. In the next set of steps, column names will be added.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x</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the top-right of the page, to close the visualization </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page.</a:t>
            </a:r>
          </a:p>
          <a:p>
            <a:pPr lvl="0">
              <a:lnSpc>
                <a:spcPct val="115000"/>
              </a:lnSpc>
              <a:spcAft>
                <a:spcPts val="995"/>
              </a:spcAft>
              <a:tabLst>
                <a:tab pos="685800" algn="l"/>
              </a:tabLst>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tabLst>
                <a:tab pos="685800" algn="l"/>
              </a:tabLst>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names to imported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items box, start to type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Edit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Edit Metadata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experiment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you will see an output port on the bottom of the task.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Edit Metadata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do this, click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the output node will show the number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1</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the output node and, keeping the mouse pressed down, draw a line from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to the input (top) port of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Edit Metadata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a:t>
            </a:r>
            <a:r>
              <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20</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17182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Edit Metadata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Launch Column Selector</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columns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dialog box, ensure that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BY NAMES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is selected on the left-hand side.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Under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AVAILABLE COLUMNS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select all the columns, and click the right arrow, so that they are listed under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SELECTED COLUMNS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then click the check mark (tick) to confirm the change.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New column names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the following: </a:t>
            </a:r>
            <a:endPar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3275" marR="73025" lvl="0" indent="277813">
              <a:lnSpc>
                <a:spcPct val="115000"/>
              </a:lnSpc>
              <a:spcBef>
                <a:spcPts val="600"/>
              </a:spcBef>
              <a:spcAft>
                <a:spcPts val="995"/>
              </a:spcAft>
            </a:pPr>
            <a:r>
              <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symboling,normalized-losses,make,fuel-type,aspiration,num-of-doors,body-style,drive-wheels,engine-location,wheel-base,length,width,height,curb-weight,engine-type,num-of-cylinders,engine-size,fuel-system,bore,stroke,compression-ratio,horsepower,peak-rpm,city-mpg,highway-mpg,price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7188" lvl="0">
              <a:lnSpc>
                <a:spcPct val="115000"/>
              </a:lnSpc>
              <a:spcAft>
                <a:spcPts val="995"/>
              </a:spcAft>
              <a:tabLst>
                <a:tab pos="357188"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above list can be copied from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E:\Demofiles\Mod03\ColumnNames.txt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Run the experiment, by clicking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RUN</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the experiment has finished running, all modules will show a green check mark to indicate that they have successfully finished.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SAVE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bottom of the page.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Double-click the (lower) output port of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Edit Metadata</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Visualize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Point out that, now, the results make more sense with the column names that have been added to the data. </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Close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visualization by clicking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top-right of the window.</a:t>
            </a:r>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21</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58191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If you want to return just the top 1,000 rows of a dataset, which Machine Learning modules would you use?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Partition and Sample Module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Split Data Module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Split Data Module with the Head option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Partition Data Module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Partition and Sample Module with the Head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option</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Option </a:t>
            </a:r>
            <a:r>
              <a:rPr lang="en-GB" sz="1000" dirty="0">
                <a:latin typeface="Arial" panose="020B0604020202020204" pitchFamily="34" charset="0"/>
                <a:ea typeface="Calibri" panose="020F0502020204030204" pitchFamily="34" charset="0"/>
                <a:cs typeface="Times New Roman" panose="02020603050405020304" pitchFamily="18" charset="0"/>
              </a:rPr>
              <a:t>5</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Partition and Sample Module with the Head option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49884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059487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616066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94672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Preparing the lab</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Before you can start using Machine Learning with your clients, you need to create an example Azure SQL Database. In this exercise, you will create a database, and import sample data into this database.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Instructor Note: The database import can take more than an hour to complete, so you should ask students to start this exercise before you start teaching Lesson 1</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Importing data into Machine Learning</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Before you can start using Machine Learning for data import with your clients, you should understand how the import process works for different types of data. In this exercise, you will import data from a flat file, update an existing dataset, load data into Azure Blob storage, and load data from Azure SQL Database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Converting imported data into separate datasets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Before you can start using Machine Learning for data import with your clients, you need to understand how to split imported data into training and test datasets. In this exercise, you will first visualize imported data, then split this data, and confirm that the split has been successful.</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12824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961013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36351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Question</a:t>
            </a: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Arial" panose="020B0604020202020204" pitchFamily="34" charset="0"/>
              </a:rPr>
              <a:t>How much data should you use for training</a:t>
            </a:r>
            <a:r>
              <a:rPr lang="en-GB" sz="1000" dirty="0" smtClean="0">
                <a:effectLst/>
                <a:latin typeface="Arial" panose="020B0604020202020204" pitchFamily="34" charset="0"/>
                <a:ea typeface="Calibri" panose="020F0502020204030204" pitchFamily="34" charset="0"/>
                <a:cs typeface="Arial" panose="020B0604020202020204" pitchFamily="34" charset="0"/>
              </a:rPr>
              <a:t>?</a:t>
            </a: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Answer</a:t>
            </a: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000" dirty="0">
                <a:latin typeface="Arial" panose="020B0604020202020204" pitchFamily="34" charset="0"/>
                <a:cs typeface="Arial" panose="020B0604020202020204" pitchFamily="34" charset="0"/>
              </a:rPr>
              <a:t>The recommendation is to use 70 percent for training, and 30 percent for test.</a:t>
            </a:r>
            <a:endParaRPr lang="en-GB" sz="1000" dirty="0">
              <a:latin typeface="Arial" panose="020B0604020202020204" pitchFamily="34" charset="0"/>
              <a:cs typeface="Arial" panose="020B0604020202020204" pitchFamily="34" charset="0"/>
            </a:endParaRPr>
          </a:p>
          <a:p>
            <a:pPr>
              <a:lnSpc>
                <a:spcPct val="107000"/>
              </a:lnSpc>
              <a:spcAft>
                <a:spcPts val="800"/>
              </a:spcAft>
            </a:pPr>
            <a:endParaRPr lang="en-GB" sz="1000" b="1"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1000" b="1"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Question</a:t>
            </a: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Arial" panose="020B0604020202020204" pitchFamily="34" charset="0"/>
              </a:rPr>
              <a:t>When might the use of cached data not be a good idea?</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Arial" panose="020B0604020202020204" pitchFamily="34"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Cached data can, by definition, go stale. Hence, using cached data might not be a good idea if there is significant data velocity or variety.</a:t>
            </a:r>
            <a:endParaRPr lang="en-GB" sz="1000" dirty="0">
              <a:latin typeface="Arial" panose="020B0604020202020204" pitchFamily="34" charset="0"/>
              <a:cs typeface="Arial" panose="020B0604020202020204" pitchFamily="34"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01008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of the following are the three Vs that big data techniques can address?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Variability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Variety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Volume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Validity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Velocity</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Option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2</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Variety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Option </a:t>
            </a:r>
            <a:r>
              <a:rPr lang="en-GB" sz="1000" dirty="0">
                <a:latin typeface="Arial" panose="020B0604020202020204" pitchFamily="34" charset="0"/>
                <a:ea typeface="Calibri" panose="020F0502020204030204" pitchFamily="34" charset="0"/>
                <a:cs typeface="Times New Roman" panose="02020603050405020304" pitchFamily="18" charset="0"/>
              </a:rPr>
              <a:t>3</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Volume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Option </a:t>
            </a:r>
            <a:r>
              <a:rPr lang="en-GB" sz="1000" dirty="0">
                <a:latin typeface="Arial" panose="020B0604020202020204" pitchFamily="34" charset="0"/>
                <a:ea typeface="Calibri" panose="020F0502020204030204" pitchFamily="34" charset="0"/>
                <a:cs typeface="Times New Roman" panose="02020603050405020304" pitchFamily="18" charset="0"/>
              </a:rPr>
              <a:t>4</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Velocity</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426281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Can you describe a typical dataset that your organization might wish to use with Machine Learning? What might need to be taken into account before you could import such data</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students’ organization and their experience.</a:t>
            </a:r>
            <a:endParaRPr lang="en-GB" sz="1000" dirty="0">
              <a:latin typeface="Arial" panose="020B0604020202020204" pitchFamily="34" charset="0"/>
              <a:cs typeface="Arial" panose="020B0604020202020204" pitchFamily="34"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19715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As you introduce managing datasets, it might be helpful to remind students about the Team Data Science Process, and where they are in the life cycle. The graphic on the following page may be useful:</a:t>
            </a:r>
          </a:p>
          <a:p>
            <a:pPr>
              <a:lnSpc>
                <a:spcPct val="107000"/>
              </a:lnSpc>
              <a:spcAft>
                <a:spcPts val="800"/>
              </a:spcAft>
            </a:pPr>
            <a:r>
              <a:rPr lang="en-GB" sz="1000" u="sng" dirty="0" smtClean="0">
                <a:effectLst/>
                <a:latin typeface="Arial" panose="020B0604020202020204" pitchFamily="34" charset="0"/>
                <a:ea typeface="Calibri" panose="020F0502020204030204" pitchFamily="34" charset="0"/>
                <a:cs typeface="Segoe UI" panose="020B0502040204020203" pitchFamily="34" charset="0"/>
                <a:hlinkClick r:id="rId3"/>
              </a:rPr>
              <a:t>https://aka.ms/v7zune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4473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52214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552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date information is very useful for many scenarios. In data warehousing, data information is an essential part of any business intelligence solution—because many business questions involve time. In this demonstration, you will upload date information into Azure Blob storage, specify the data that you want using HiveQL to shape the data, and then query the data.</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There are several different ways to use Hive to access Hadoop queries:</a:t>
            </a:r>
          </a:p>
          <a:p>
            <a:pPr marL="342900" lvl="0" indent="-342900">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The Hadoop Command Line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The Hive Editor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Azure PowerShell™ commands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this demonstration, the Hive Editor will be used to shape and query the data held in Azure Blob storage.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should create the Hadoop cluster before teaching this module; do not go into detail on Hadoop at this stage, as this is covered in Module 12 of this course.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cluster deployment might take 20-30 minutes to complete.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Ensure that the </a:t>
            </a:r>
            <a:r>
              <a:rPr lang="en-GB" sz="1000" b="1"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MT17B-WS2016-NAT</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sz="1000" b="1"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20774A-LON-DC</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virtual machines are running.</a:t>
            </a:r>
          </a:p>
          <a:p>
            <a:pPr marL="342900" lvl="0" indent="-342900">
              <a:lnSpc>
                <a:spcPct val="115000"/>
              </a:lnSpc>
              <a:spcAft>
                <a:spcPts val="995"/>
              </a:spcAft>
              <a:buFont typeface="+mj-lt"/>
              <a:buAutoNum type="arabicPeriod"/>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On the </a:t>
            </a:r>
            <a:r>
              <a:rPr lang="en-GB" sz="1000" b="1"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20774A-LON-DEV</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virtual machine, ensure that you are logged on as </a:t>
            </a:r>
            <a:r>
              <a:rPr lang="en-GB" sz="1000" b="1"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ADATUM\AdatumAdmin</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On the Start menu, start to type </a:t>
            </a:r>
            <a:r>
              <a:rPr lang="en-GB" sz="1000" b="1"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Internet Explorer</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Internet Explorer</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 Internet Explorer, in the address bar, type </a:t>
            </a:r>
            <a:r>
              <a:rPr lang="en-GB" sz="1000" b="1"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http://azure.microsoft.com</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click </a:t>
            </a:r>
            <a:r>
              <a:rPr lang="en-GB" sz="1000" b="1"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Portal</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sign in using the Microsoft account that is associated with your Azure Learning Pass subscription.</a:t>
            </a:r>
          </a:p>
          <a:p>
            <a:pPr marL="342900" lvl="0" indent="-342900">
              <a:lnSpc>
                <a:spcPct val="115000"/>
              </a:lnSpc>
              <a:spcAft>
                <a:spcPts val="995"/>
              </a:spcAft>
              <a:buFont typeface="+mj-lt"/>
              <a:buAutoNum type="arabicPeriod"/>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 the </a:t>
            </a:r>
            <a:r>
              <a:rPr lang="en-GB" sz="1000" b="1"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Azure Portal</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in the left-hand pane, click </a:t>
            </a:r>
            <a:r>
              <a:rPr lang="en-GB" sz="1000" b="1"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New</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Intelligence + analytics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HDInsight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400"/>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Enter the following details,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type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name: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&lt;</a:t>
            </a:r>
            <a:r>
              <a:rPr lang="en-GB" sz="1000" b="1" i="1" dirty="0">
                <a:solidFill>
                  <a:prstClr val="black"/>
                </a:solidFill>
                <a:latin typeface="Arial" panose="020B0604020202020204" pitchFamily="34" charset="0"/>
                <a:ea typeface="Calibri" panose="020F0502020204030204" pitchFamily="34" charset="0"/>
                <a:cs typeface="Times New Roman" panose="02020603050405020304" pitchFamily="18" charset="0"/>
              </a:rPr>
              <a:t>your name</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&gt;&lt;</a:t>
            </a:r>
            <a:r>
              <a:rPr lang="en-GB" sz="1000" b="1" i="1" dirty="0">
                <a:solidFill>
                  <a:prstClr val="black"/>
                </a:solidFill>
                <a:latin typeface="Arial" panose="020B0604020202020204" pitchFamily="34" charset="0"/>
                <a:ea typeface="Calibri" panose="020F0502020204030204" pitchFamily="34" charset="0"/>
                <a:cs typeface="Times New Roman" panose="02020603050405020304" pitchFamily="18" charset="0"/>
              </a:rPr>
              <a:t>date</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&gt;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
        <p:nvSpPr>
          <p:cNvPr id="7" name="TextBox 6"/>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177057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400"/>
              </a:spcAft>
              <a:buFont typeface="+mj-lt"/>
              <a:buAutoNum type="arabicPeriod" startAt="8"/>
            </a:pP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Enter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following details,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800100" lvl="1" indent="-342900">
              <a:lnSpc>
                <a:spcPct val="115000"/>
              </a:lnSpc>
              <a:spcAft>
                <a:spcPts val="600"/>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Hadoop</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Operating system: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Linux</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Version: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leave at default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tier: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STANDARD</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Enter the following details,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Next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800100" lvl="1" indent="-342900">
              <a:lnSpc>
                <a:spcPct val="115000"/>
              </a:lnSpc>
              <a:spcAft>
                <a:spcPts val="600"/>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login username: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hadmin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login password: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Pa55w.rdPa55w.rd</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Secure Shell (SSH) username: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sadmin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Resource group (Create new):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hadooprg</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Location: </a:t>
            </a:r>
            <a:r>
              <a:rPr lang="en-GB" sz="1000" b="1" i="1"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your region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Storage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blade, under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Select a Storage account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Create new</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Create a new Storage account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&lt;</a:t>
            </a:r>
            <a:r>
              <a:rPr lang="en-GB" sz="1000" b="1" i="1" dirty="0">
                <a:solidFill>
                  <a:srgbClr val="000000"/>
                </a:solidFill>
                <a:latin typeface="Arial" panose="020B0604020202020204" pitchFamily="34" charset="0"/>
                <a:ea typeface="Calibri" panose="020F0502020204030204" pitchFamily="34" charset="0"/>
                <a:cs typeface="Times New Roman" panose="02020603050405020304" pitchFamily="18" charset="0"/>
              </a:rPr>
              <a:t>your name</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&gt;&lt;</a:t>
            </a:r>
            <a:r>
              <a:rPr lang="en-GB" sz="1000" b="1" i="1" dirty="0">
                <a:solidFill>
                  <a:srgbClr val="000000"/>
                </a:solidFill>
                <a:latin typeface="Arial" panose="020B0604020202020204" pitchFamily="34" charset="0"/>
                <a:ea typeface="Calibri" panose="020F0502020204030204" pitchFamily="34" charset="0"/>
                <a:cs typeface="Times New Roman" panose="02020603050405020304" pitchFamily="18" charset="0"/>
              </a:rPr>
              <a:t>date</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&gt;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Default container</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box, replace the suggested name with the name of your cluster (for example, &lt;your name&gt;&lt;date&gt;.</a:t>
            </a:r>
          </a:p>
          <a:p>
            <a:pPr marL="342900" lvl="0" indent="-342900">
              <a:lnSpc>
                <a:spcPct val="115000"/>
              </a:lnSpc>
              <a:spcAft>
                <a:spcPts val="995"/>
              </a:spcAft>
              <a:buFont typeface="+mj-lt"/>
              <a:buAutoNum type="arabicPeriod" startAt="10"/>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Leave all other settings at defaults, and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Next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summary</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blade, next to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size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Edit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size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blade, 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Number of Worker</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nodes box, type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1</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0"/>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Worker node size</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7"/>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Choose your node size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blade,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View all</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A3 General Purpose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7"/>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Head node size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0"/>
            </a:pPr>
            <a:endPar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7</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32241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Choose your node size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blade,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View all</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A3 General Purpose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9"/>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size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blade,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Next</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startAt="21"/>
            </a:pP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On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Advanced settings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blade,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Next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21"/>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summary</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blade, note the estimated cost per hour of this cluster; to avoid using up your Azure Pass allowance, it is important that you remove the cluster when you are not using it.</a:t>
            </a:r>
          </a:p>
          <a:p>
            <a:pPr marL="342900" lvl="0" indent="-342900">
              <a:lnSpc>
                <a:spcPct val="115000"/>
              </a:lnSpc>
              <a:spcAft>
                <a:spcPts val="995"/>
              </a:spcAft>
              <a:buFont typeface="+mj-lt"/>
              <a:buAutoNum type="arabicPeriod" startAt="21"/>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Cluster summary</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blade,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Create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21"/>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deployment might take 20-30 minutes to complete.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Important</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After you have taught this demonstration, delete the HDInsight cluster</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p>
          <a:p>
            <a:pPr lvl="0">
              <a:lnSpc>
                <a:spcPct val="107000"/>
              </a:lnSpc>
              <a:spcAft>
                <a:spcPts val="800"/>
              </a:spcAft>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Upload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to Azure Blob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storage</a:t>
            </a: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virtual machine, ensure that you are logged in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ADATUM\AdatumAdmin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rPr>
              <a:t>On the Start menu, type </a:t>
            </a:r>
            <a:r>
              <a:rPr lang="en-US" sz="1000" b="1" dirty="0">
                <a:solidFill>
                  <a:prstClr val="black"/>
                </a:solidFill>
                <a:latin typeface="Arial" panose="020B0604020202020204" pitchFamily="34" charset="0"/>
              </a:rPr>
              <a:t>Azure Storage</a:t>
            </a:r>
            <a:r>
              <a:rPr lang="en-US" sz="1000" dirty="0">
                <a:solidFill>
                  <a:prstClr val="black"/>
                </a:solidFill>
                <a:latin typeface="Arial" panose="020B0604020202020204" pitchFamily="34" charset="0"/>
              </a:rPr>
              <a:t>, and then click </a:t>
            </a:r>
            <a:r>
              <a:rPr lang="en-US" sz="1000" b="1" dirty="0">
                <a:solidFill>
                  <a:prstClr val="black"/>
                </a:solidFill>
                <a:latin typeface="Arial" panose="020B0604020202020204" pitchFamily="34" charset="0"/>
              </a:rPr>
              <a:t>Microsoft Azure Storage Explorer</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rPr>
              <a:t>In the </a:t>
            </a:r>
            <a:r>
              <a:rPr lang="en-US" sz="1000" b="1" dirty="0">
                <a:solidFill>
                  <a:prstClr val="black"/>
                </a:solidFill>
                <a:latin typeface="Arial" panose="020B0604020202020204" pitchFamily="34" charset="0"/>
              </a:rPr>
              <a:t>Connect to Azure Storage</a:t>
            </a:r>
            <a:r>
              <a:rPr lang="en-US" sz="1000" dirty="0">
                <a:solidFill>
                  <a:prstClr val="black"/>
                </a:solidFill>
                <a:latin typeface="Arial" panose="020B0604020202020204" pitchFamily="34" charset="0"/>
              </a:rPr>
              <a:t> dialog box, ensure that </a:t>
            </a:r>
            <a:r>
              <a:rPr lang="en-US" sz="1000" b="1" dirty="0">
                <a:solidFill>
                  <a:prstClr val="black"/>
                </a:solidFill>
                <a:latin typeface="Arial" panose="020B0604020202020204" pitchFamily="34" charset="0"/>
              </a:rPr>
              <a:t>Add an</a:t>
            </a:r>
            <a:r>
              <a:rPr lang="en-US" sz="1000" dirty="0">
                <a:solidFill>
                  <a:prstClr val="black"/>
                </a:solidFill>
                <a:latin typeface="Arial" panose="020B0604020202020204" pitchFamily="34" charset="0"/>
              </a:rPr>
              <a:t> </a:t>
            </a:r>
            <a:r>
              <a:rPr lang="en-US" sz="1000" b="1" dirty="0">
                <a:solidFill>
                  <a:prstClr val="black"/>
                </a:solidFill>
                <a:latin typeface="Arial" panose="020B0604020202020204" pitchFamily="34" charset="0"/>
              </a:rPr>
              <a:t>Azure Account </a:t>
            </a:r>
            <a:r>
              <a:rPr lang="en-US" sz="1000" dirty="0">
                <a:solidFill>
                  <a:prstClr val="black"/>
                </a:solidFill>
                <a:latin typeface="Arial" panose="020B0604020202020204" pitchFamily="34" charset="0"/>
              </a:rPr>
              <a:t>is selected, and click </a:t>
            </a:r>
            <a:r>
              <a:rPr lang="en-US" sz="1000" b="1" dirty="0">
                <a:solidFill>
                  <a:prstClr val="black"/>
                </a:solidFill>
                <a:latin typeface="Arial" panose="020B0604020202020204" pitchFamily="34" charset="0"/>
              </a:rPr>
              <a:t>Sign in</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rPr>
              <a:t>In the </a:t>
            </a:r>
            <a:r>
              <a:rPr lang="en-US" sz="1000" b="1" dirty="0">
                <a:solidFill>
                  <a:prstClr val="black"/>
                </a:solidFill>
                <a:latin typeface="Arial" panose="020B0604020202020204" pitchFamily="34" charset="0"/>
              </a:rPr>
              <a:t>Sign in to your account</a:t>
            </a:r>
            <a:r>
              <a:rPr lang="en-US" sz="1000" dirty="0">
                <a:solidFill>
                  <a:prstClr val="black"/>
                </a:solidFill>
                <a:latin typeface="Arial" panose="020B0604020202020204" pitchFamily="34" charset="0"/>
              </a:rPr>
              <a:t> dialog box, enter the credentials of the Microsoft account that is associated with your Azure Learning Pass subscription, and click </a:t>
            </a:r>
            <a:r>
              <a:rPr lang="en-US" sz="1000" b="1" dirty="0">
                <a:solidFill>
                  <a:prstClr val="black"/>
                </a:solidFill>
                <a:latin typeface="Arial" panose="020B0604020202020204" pitchFamily="34" charset="0"/>
              </a:rPr>
              <a:t>Sign in</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rPr>
              <a:t>Under your Azure Learning Pass subscription, under </a:t>
            </a:r>
            <a:r>
              <a:rPr lang="en-US" sz="1000" b="1" dirty="0">
                <a:solidFill>
                  <a:prstClr val="black"/>
                </a:solidFill>
                <a:latin typeface="Arial" panose="020B0604020202020204" pitchFamily="34" charset="0"/>
              </a:rPr>
              <a:t>Storage Accounts</a:t>
            </a:r>
            <a:r>
              <a:rPr lang="en-US" sz="1000" dirty="0">
                <a:solidFill>
                  <a:prstClr val="black"/>
                </a:solidFill>
                <a:latin typeface="Arial" panose="020B0604020202020204" pitchFamily="34" charset="0"/>
              </a:rPr>
              <a:t>, expand the storage account as created in the preparation steps </a:t>
            </a:r>
            <a:r>
              <a:rPr lang="en-US" sz="1000" b="1" dirty="0">
                <a:solidFill>
                  <a:srgbClr val="000000"/>
                </a:solidFill>
                <a:latin typeface="Arial" panose="020B0604020202020204" pitchFamily="34" charset="0"/>
              </a:rPr>
              <a:t>&lt;</a:t>
            </a:r>
            <a:r>
              <a:rPr lang="en-US" sz="1000" b="1" i="1" dirty="0">
                <a:solidFill>
                  <a:srgbClr val="000000"/>
                </a:solidFill>
                <a:latin typeface="Arial" panose="020B0604020202020204" pitchFamily="34" charset="0"/>
              </a:rPr>
              <a:t>your name</a:t>
            </a:r>
            <a:r>
              <a:rPr lang="en-US" sz="1000" b="1" dirty="0">
                <a:solidFill>
                  <a:srgbClr val="000000"/>
                </a:solidFill>
                <a:latin typeface="Arial" panose="020B0604020202020204" pitchFamily="34" charset="0"/>
              </a:rPr>
              <a:t>&gt;&lt;</a:t>
            </a:r>
            <a:r>
              <a:rPr lang="en-US" sz="1000" b="1" i="1" dirty="0">
                <a:solidFill>
                  <a:srgbClr val="000000"/>
                </a:solidFill>
                <a:latin typeface="Arial" panose="020B0604020202020204" pitchFamily="34" charset="0"/>
              </a:rPr>
              <a:t>date</a:t>
            </a:r>
            <a:r>
              <a:rPr lang="en-US" sz="1000" b="1" dirty="0" smtClean="0">
                <a:solidFill>
                  <a:srgbClr val="000000"/>
                </a:solidFill>
                <a:latin typeface="Arial" panose="020B0604020202020204" pitchFamily="34" charset="0"/>
              </a:rPr>
              <a:t>&gt;</a:t>
            </a:r>
            <a:r>
              <a:rPr lang="en-US" sz="1000" dirty="0" smtClean="0">
                <a:solidFill>
                  <a:srgbClr val="000000"/>
                </a:solidFill>
                <a:latin typeface="Arial" panose="020B0604020202020204" pitchFamily="34" charset="0"/>
              </a:rPr>
              <a:t>.</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rPr>
              <a:t>Expand </a:t>
            </a:r>
            <a:r>
              <a:rPr lang="en-US" sz="1000" b="1" dirty="0">
                <a:solidFill>
                  <a:prstClr val="black"/>
                </a:solidFill>
                <a:latin typeface="Arial" panose="020B0604020202020204" pitchFamily="34" charset="0"/>
              </a:rPr>
              <a:t>Blob Containers</a:t>
            </a:r>
            <a:r>
              <a:rPr lang="en-US" sz="1000" dirty="0">
                <a:solidFill>
                  <a:prstClr val="black"/>
                </a:solidFill>
                <a:latin typeface="Arial" panose="020B0604020202020204" pitchFamily="34" charset="0"/>
              </a:rPr>
              <a:t>, and then click the blob container as created in the preparation steps </a:t>
            </a:r>
            <a:r>
              <a:rPr lang="en-US" sz="1000" b="1" dirty="0">
                <a:solidFill>
                  <a:srgbClr val="000000"/>
                </a:solidFill>
                <a:latin typeface="Arial" panose="020B0604020202020204" pitchFamily="34" charset="0"/>
              </a:rPr>
              <a:t>&lt;</a:t>
            </a:r>
            <a:r>
              <a:rPr lang="en-US" sz="1000" b="1" i="1" dirty="0">
                <a:solidFill>
                  <a:srgbClr val="000000"/>
                </a:solidFill>
                <a:latin typeface="Arial" panose="020B0604020202020204" pitchFamily="34" charset="0"/>
              </a:rPr>
              <a:t>your name</a:t>
            </a:r>
            <a:r>
              <a:rPr lang="en-US" sz="1000" b="1" dirty="0">
                <a:solidFill>
                  <a:srgbClr val="000000"/>
                </a:solidFill>
                <a:latin typeface="Arial" panose="020B0604020202020204" pitchFamily="34" charset="0"/>
              </a:rPr>
              <a:t>&gt;&lt;</a:t>
            </a:r>
            <a:r>
              <a:rPr lang="en-US" sz="1000" b="1" i="1" dirty="0">
                <a:solidFill>
                  <a:srgbClr val="000000"/>
                </a:solidFill>
                <a:latin typeface="Arial" panose="020B0604020202020204" pitchFamily="34" charset="0"/>
              </a:rPr>
              <a:t>date</a:t>
            </a:r>
            <a:r>
              <a:rPr lang="en-US" sz="1000" b="1" dirty="0">
                <a:solidFill>
                  <a:srgbClr val="000000"/>
                </a:solidFill>
                <a:latin typeface="Arial" panose="020B0604020202020204" pitchFamily="34" charset="0"/>
              </a:rPr>
              <a:t>&gt;</a:t>
            </a:r>
            <a:r>
              <a:rPr lang="en-US" sz="1000" dirty="0">
                <a:solidFill>
                  <a:prstClr val="black"/>
                </a:solidFill>
                <a:latin typeface="Arial" panose="020B0604020202020204" pitchFamily="34" charset="0"/>
              </a:rPr>
              <a:t>. </a:t>
            </a:r>
            <a:endParaRPr lang="en-GB" sz="1000" dirty="0">
              <a:solidFill>
                <a:prstClr val="black"/>
              </a:solidFill>
              <a:latin typeface="Arial" panose="020B0604020202020204" pitchFamily="34" charset="0"/>
            </a:endParaRPr>
          </a:p>
          <a:p>
            <a:pPr lvl="0">
              <a:lnSpc>
                <a:spcPct val="115000"/>
              </a:lnSpc>
              <a:spcAft>
                <a:spcPts val="995"/>
              </a:spcAft>
            </a:pPr>
            <a:endParaRPr lang="en-GB" sz="1000" dirty="0">
              <a:solidFill>
                <a:prstClr val="black"/>
              </a:solidFill>
              <a:latin typeface="Arial" panose="020B0604020202020204" pitchFamily="34"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8</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75491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In the right-hand pane, click </a:t>
            </a:r>
            <a:r>
              <a:rPr lang="en-US" sz="1000" b="1" dirty="0">
                <a:solidFill>
                  <a:prstClr val="black"/>
                </a:solidFill>
                <a:latin typeface="Arial" panose="020B0604020202020204" pitchFamily="34" charset="0"/>
              </a:rPr>
              <a:t>New Folder</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rPr>
              <a:t>In the </a:t>
            </a:r>
            <a:r>
              <a:rPr lang="en-US" sz="1000" b="1" dirty="0">
                <a:solidFill>
                  <a:prstClr val="black"/>
                </a:solidFill>
                <a:latin typeface="Arial" panose="020B0604020202020204" pitchFamily="34" charset="0"/>
              </a:rPr>
              <a:t>Create New Virtual Directory</a:t>
            </a:r>
            <a:r>
              <a:rPr lang="en-US" sz="1000" dirty="0">
                <a:solidFill>
                  <a:prstClr val="black"/>
                </a:solidFill>
                <a:latin typeface="Arial" panose="020B0604020202020204" pitchFamily="34" charset="0"/>
              </a:rPr>
              <a:t> dialog box, in the </a:t>
            </a:r>
            <a:r>
              <a:rPr lang="en-US" sz="1000" b="1" dirty="0">
                <a:solidFill>
                  <a:prstClr val="black"/>
                </a:solidFill>
                <a:latin typeface="Arial" panose="020B0604020202020204" pitchFamily="34" charset="0"/>
              </a:rPr>
              <a:t>Name</a:t>
            </a:r>
            <a:r>
              <a:rPr lang="en-US" sz="1000" dirty="0">
                <a:solidFill>
                  <a:prstClr val="black"/>
                </a:solidFill>
                <a:latin typeface="Arial" panose="020B0604020202020204" pitchFamily="34" charset="0"/>
              </a:rPr>
              <a:t> box, type </a:t>
            </a:r>
            <a:r>
              <a:rPr lang="en-US" sz="1000" b="1" dirty="0">
                <a:solidFill>
                  <a:prstClr val="black"/>
                </a:solidFill>
                <a:latin typeface="Arial" panose="020B0604020202020204" pitchFamily="34" charset="0"/>
              </a:rPr>
              <a:t>data</a:t>
            </a:r>
            <a:r>
              <a:rPr lang="en-US" sz="1000" dirty="0">
                <a:solidFill>
                  <a:prstClr val="black"/>
                </a:solidFill>
                <a:latin typeface="Arial" panose="020B0604020202020204" pitchFamily="34" charset="0"/>
              </a:rPr>
              <a:t>, and then click </a:t>
            </a:r>
            <a:r>
              <a:rPr lang="en-US" sz="1000" b="1" dirty="0">
                <a:solidFill>
                  <a:prstClr val="black"/>
                </a:solidFill>
                <a:latin typeface="Arial" panose="020B0604020202020204" pitchFamily="34" charset="0"/>
              </a:rPr>
              <a:t>OK</a:t>
            </a:r>
            <a:r>
              <a:rPr lang="en-US" sz="1000" dirty="0" smtClean="0">
                <a:solidFill>
                  <a:prstClr val="black"/>
                </a:solidFill>
                <a:latin typeface="Arial" panose="020B0604020202020204" pitchFamily="34" charset="0"/>
              </a:rPr>
              <a:t>.</a:t>
            </a:r>
            <a:endParaRPr lang="en-US" sz="1000" dirty="0" smtClean="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9"/>
            </a:pPr>
            <a:r>
              <a:rPr lang="en-US" sz="1000" dirty="0" smtClean="0">
                <a:solidFill>
                  <a:prstClr val="black"/>
                </a:solidFill>
                <a:latin typeface="Arial" panose="020B0604020202020204" pitchFamily="34" charset="0"/>
              </a:rPr>
              <a:t>In </a:t>
            </a:r>
            <a:r>
              <a:rPr lang="en-US" sz="1000" dirty="0">
                <a:solidFill>
                  <a:prstClr val="black"/>
                </a:solidFill>
                <a:latin typeface="Arial" panose="020B0604020202020204" pitchFamily="34" charset="0"/>
              </a:rPr>
              <a:t>the right-hand pane, click </a:t>
            </a:r>
            <a:r>
              <a:rPr lang="en-US" sz="1000" b="1" dirty="0">
                <a:solidFill>
                  <a:prstClr val="black"/>
                </a:solidFill>
                <a:latin typeface="Arial" panose="020B0604020202020204" pitchFamily="34" charset="0"/>
              </a:rPr>
              <a:t>Upload</a:t>
            </a:r>
            <a:r>
              <a:rPr lang="en-US" sz="1000" dirty="0">
                <a:solidFill>
                  <a:prstClr val="black"/>
                </a:solidFill>
                <a:latin typeface="Arial" panose="020B0604020202020204" pitchFamily="34" charset="0"/>
              </a:rPr>
              <a:t>, and then click </a:t>
            </a:r>
            <a:r>
              <a:rPr lang="en-US" sz="1000" b="1" dirty="0">
                <a:solidFill>
                  <a:prstClr val="black"/>
                </a:solidFill>
                <a:latin typeface="Arial" panose="020B0604020202020204" pitchFamily="34" charset="0"/>
              </a:rPr>
              <a:t>Upload Files</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rPr>
              <a:t>In the click </a:t>
            </a:r>
            <a:r>
              <a:rPr lang="en-US" sz="1000" b="1" dirty="0">
                <a:solidFill>
                  <a:prstClr val="black"/>
                </a:solidFill>
                <a:latin typeface="Arial" panose="020B0604020202020204" pitchFamily="34" charset="0"/>
              </a:rPr>
              <a:t>Upload files</a:t>
            </a:r>
            <a:r>
              <a:rPr lang="en-US" sz="1000" dirty="0">
                <a:solidFill>
                  <a:prstClr val="black"/>
                </a:solidFill>
                <a:latin typeface="Arial" panose="020B0604020202020204" pitchFamily="34" charset="0"/>
              </a:rPr>
              <a:t> dialog box, on the right of the </a:t>
            </a:r>
            <a:r>
              <a:rPr lang="en-US" sz="1000" b="1" dirty="0">
                <a:solidFill>
                  <a:prstClr val="black"/>
                </a:solidFill>
                <a:latin typeface="Arial" panose="020B0604020202020204" pitchFamily="34" charset="0"/>
              </a:rPr>
              <a:t>Files</a:t>
            </a:r>
            <a:r>
              <a:rPr lang="en-US" sz="1000" dirty="0">
                <a:solidFill>
                  <a:prstClr val="black"/>
                </a:solidFill>
                <a:latin typeface="Arial" panose="020B0604020202020204" pitchFamily="34" charset="0"/>
              </a:rPr>
              <a:t> box, click the ellipses (</a:t>
            </a:r>
            <a:r>
              <a:rPr lang="en-US" sz="1000" b="1" dirty="0">
                <a:solidFill>
                  <a:prstClr val="black"/>
                </a:solidFill>
                <a:latin typeface="Arial" panose="020B0604020202020204" pitchFamily="34" charset="0"/>
              </a:rPr>
              <a:t>…</a:t>
            </a:r>
            <a:r>
              <a:rPr lang="en-US" sz="1000" dirty="0">
                <a:solidFill>
                  <a:prstClr val="black"/>
                </a:solidFill>
                <a:latin typeface="Arial" panose="020B0604020202020204" pitchFamily="34" charset="0"/>
              </a:rPr>
              <a:t>). </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rPr>
              <a:t>In the </a:t>
            </a:r>
            <a:r>
              <a:rPr lang="en-US" sz="1000" b="1" dirty="0">
                <a:solidFill>
                  <a:prstClr val="black"/>
                </a:solidFill>
                <a:latin typeface="Arial" panose="020B0604020202020204" pitchFamily="34" charset="0"/>
              </a:rPr>
              <a:t>Select files to upload</a:t>
            </a:r>
            <a:r>
              <a:rPr lang="en-US" sz="1000" dirty="0">
                <a:solidFill>
                  <a:prstClr val="black"/>
                </a:solidFill>
                <a:latin typeface="Arial" panose="020B0604020202020204" pitchFamily="34" charset="0"/>
              </a:rPr>
              <a:t> dialog box, browse </a:t>
            </a:r>
            <a:r>
              <a:rPr lang="en-US" sz="1000" b="1" dirty="0">
                <a:solidFill>
                  <a:prstClr val="black"/>
                </a:solidFill>
                <a:latin typeface="Arial" panose="020B0604020202020204" pitchFamily="34" charset="0"/>
              </a:rPr>
              <a:t>E:\Demofiles\Mod03</a:t>
            </a:r>
            <a:r>
              <a:rPr lang="en-US" sz="1000" dirty="0">
                <a:solidFill>
                  <a:prstClr val="black"/>
                </a:solidFill>
                <a:latin typeface="Arial" panose="020B0604020202020204" pitchFamily="34" charset="0"/>
              </a:rPr>
              <a:t>, click </a:t>
            </a:r>
            <a:r>
              <a:rPr lang="en-US" sz="1000" b="1" dirty="0">
                <a:solidFill>
                  <a:prstClr val="black"/>
                </a:solidFill>
                <a:latin typeface="Arial" panose="020B0604020202020204" pitchFamily="34" charset="0"/>
              </a:rPr>
              <a:t>DimDate.csv</a:t>
            </a:r>
            <a:r>
              <a:rPr lang="en-US" sz="1000" dirty="0">
                <a:solidFill>
                  <a:prstClr val="black"/>
                </a:solidFill>
                <a:latin typeface="Arial" panose="020B0604020202020204" pitchFamily="34" charset="0"/>
              </a:rPr>
              <a:t>, and then click </a:t>
            </a:r>
            <a:r>
              <a:rPr lang="en-US" sz="1000" b="1" dirty="0">
                <a:solidFill>
                  <a:prstClr val="black"/>
                </a:solidFill>
                <a:latin typeface="Arial" panose="020B0604020202020204" pitchFamily="34" charset="0"/>
              </a:rPr>
              <a:t>Open</a:t>
            </a:r>
            <a:r>
              <a:rPr lang="en-US" sz="1000" dirty="0">
                <a:solidFill>
                  <a:prstClr val="black"/>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rPr>
              <a:t>In the </a:t>
            </a:r>
            <a:r>
              <a:rPr lang="en-US" sz="1000" b="1" dirty="0">
                <a:solidFill>
                  <a:prstClr val="black"/>
                </a:solidFill>
                <a:latin typeface="Arial" panose="020B0604020202020204" pitchFamily="34" charset="0"/>
              </a:rPr>
              <a:t>Upload files</a:t>
            </a:r>
            <a:r>
              <a:rPr lang="en-US" sz="1000" dirty="0">
                <a:solidFill>
                  <a:prstClr val="black"/>
                </a:solidFill>
                <a:latin typeface="Arial" panose="020B0604020202020204" pitchFamily="34" charset="0"/>
              </a:rPr>
              <a:t> dialog box, click </a:t>
            </a:r>
            <a:r>
              <a:rPr lang="en-US" sz="1000" b="1" dirty="0">
                <a:solidFill>
                  <a:prstClr val="black"/>
                </a:solidFill>
                <a:latin typeface="Arial" panose="020B0604020202020204" pitchFamily="34" charset="0"/>
              </a:rPr>
              <a:t>Upload</a:t>
            </a:r>
            <a:r>
              <a:rPr lang="en-US" sz="1000" dirty="0">
                <a:solidFill>
                  <a:prstClr val="black"/>
                </a:solidFill>
                <a:latin typeface="Arial" panose="020B0604020202020204" pitchFamily="34" charset="0"/>
              </a:rPr>
              <a:t>; wait until the file has been uploaded before proceeding to the next step.</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Storage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Explorer.</a:t>
            </a:r>
          </a:p>
          <a:p>
            <a:pPr lvl="0">
              <a:lnSpc>
                <a:spcPct val="115000"/>
              </a:lnSpc>
              <a:spcAft>
                <a:spcPts val="995"/>
              </a:spcAft>
            </a:pPr>
            <a:endPar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to Hive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toolbar,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Edge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Microsoft Edge, in the address bar, type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https://&lt;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 cluster name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&gt;.azurehdinsight.net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replacing &lt;</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Hadoop cluster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 with the name of your cluster,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Security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enter the following credentials,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hadmin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Pa55w.rdPa55w.rd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Ambari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console, in the top bar, click the set of squares icon,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Hive View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3862311" y="8662911"/>
            <a:ext cx="2971800" cy="458787"/>
          </a:xfrm>
        </p:spPr>
        <p:txBody>
          <a:bodyPr/>
          <a:lstStyle/>
          <a:p>
            <a:fld id="{A1AA729A-6487-47D5-912D-0998A1565B47}" type="slidenum">
              <a:rPr lang="en-GB" smtClean="0"/>
              <a:t>9</a:t>
            </a:fld>
            <a:endParaRPr lang="en-GB" dirty="0"/>
          </a:p>
        </p:txBody>
      </p:sp>
      <p:sp>
        <p:nvSpPr>
          <p:cNvPr id="5" name="TextBox 4"/>
          <p:cNvSpPr txBox="1"/>
          <p:nvPr/>
        </p:nvSpPr>
        <p:spPr>
          <a:xfrm>
            <a:off x="22302" y="8867698"/>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Managing Datasets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68875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9292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966120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387176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041673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9050337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251035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622542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6130865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396254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547812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8394478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0328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201283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326351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087356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843139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97823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9418186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78892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5519848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3611139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943785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9521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8682002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7811397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5612617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791657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2474050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999622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746322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1545939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132870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4359893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33184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4457353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324203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094133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5702625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9070859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735129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4879688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441269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860869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1604800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230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124602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4665815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4983819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503268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084348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4120901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8667948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449590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0165980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379064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7358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107460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5484877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55920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2619101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495233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477560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4256774"/>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4457506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83063443"/>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388579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92860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548491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144869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409207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5490350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18279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4464474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1068481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020195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60989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7066089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787660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14727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255849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5550383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962466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9764512"/>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4237270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8040645"/>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3248347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721618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174934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72224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322938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86799672"/>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1047459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921534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0130258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173618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8048621"/>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893905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512990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3358023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55534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11398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122700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6130438"/>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33486094"/>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5675848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4032388"/>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28222052"/>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411468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910463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87524"/>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892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71449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79362545"/>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5648242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39090351"/>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967619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8896893"/>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9991692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07941588"/>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8741643"/>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7706429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4826894"/>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08328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0856660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4005105"/>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691558"/>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01230298"/>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19214802"/>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982154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994380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89678391"/>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6205327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9727658"/>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210188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587254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5142473"/>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3997575"/>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671569"/>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7642415"/>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34392667"/>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5952759"/>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6219386"/>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0549252"/>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3881639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636713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0174748"/>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2777592"/>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1913682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760788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9680552"/>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00261132"/>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9417016"/>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98371943"/>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15750661"/>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543586"/>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64926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35187722"/>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35626563"/>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07986762"/>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836130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56134146"/>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6811541"/>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0511585"/>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54770205"/>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387738"/>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00727449"/>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69695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70805959"/>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5760789"/>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2986326"/>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92999483"/>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84483910"/>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457120"/>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30252134"/>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7505920"/>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1597276"/>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61724414"/>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00640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5706248"/>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62302231"/>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11759542"/>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7993367"/>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0588123"/>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79881803"/>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29770641"/>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8334631"/>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18465929"/>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524062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49178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72573256"/>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54903464"/>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0688662"/>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9200500"/>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35612633"/>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1110917"/>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86892"/>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81255494"/>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87220635"/>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4896121"/>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280599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6747838"/>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6852070"/>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790668"/>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24217903"/>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9687214"/>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54437707"/>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01859457"/>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1920608"/>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4285163"/>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2432954"/>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245632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474845"/>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282879"/>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84077279"/>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1920602"/>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5899603"/>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53211693"/>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7464527"/>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98522760"/>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80813542"/>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3910229"/>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9381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209229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77359325"/>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7434459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56865065"/>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5879686"/>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51065104"/>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118324"/>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8510975"/>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51870461"/>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5871438"/>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06676286"/>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80981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9071988"/>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5307408"/>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4990492"/>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38703324"/>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34778773"/>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856964"/>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92747058"/>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2142733"/>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2148476"/>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09288714"/>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2532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78467152"/>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1799344"/>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36812058"/>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0933671"/>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3037731"/>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42049955"/>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30829778"/>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465269"/>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20611369"/>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6606405"/>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99348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42376279"/>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69122598"/>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0414518"/>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72326524"/>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23869010"/>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0786707"/>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3711145"/>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22065123"/>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13445677"/>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1450529"/>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450537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7626177"/>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0713727"/>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2701030"/>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27787481"/>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322124"/>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525115"/>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69387788"/>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6770469"/>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1980123"/>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03531353"/>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891651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8319177"/>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6604066"/>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85387559"/>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8002770"/>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1123805"/>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4915291"/>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1498272"/>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91189944"/>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67644928"/>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8869442"/>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69537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77980617"/>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353339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719353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63256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48927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48924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65193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64664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332889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28378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445127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902763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39869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4435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039030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40779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38216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57017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159067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82436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78410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844031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00405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3901054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0936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6299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8633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4939892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674302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7515564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302223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2898227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305790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936706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95066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97905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8009258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65559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92114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319640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9457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4616390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3027717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590715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7289843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913436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821298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0173256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250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810047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74048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2353748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37830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334028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80826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1417158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09014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9020395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142858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8999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2775016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573212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921710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9474470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885575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570343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922694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2229313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3606200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248026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19766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78127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91687537"/>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2294869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9512508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04351358"/>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3016177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80413827"/>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17018546"/>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84178072"/>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20245535"/>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39147882"/>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1629218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55925325"/>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61691772"/>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87141072"/>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65346425"/>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76013470"/>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7192106"/>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05767385"/>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86597384"/>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08615998"/>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07742593"/>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0995447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32409992"/>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2624047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9374241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8166908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703018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142500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2218350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3</a:t>
            </a:r>
            <a:endParaRPr lang="en-GB" dirty="0"/>
          </a:p>
        </p:txBody>
      </p:sp>
      <p:sp>
        <p:nvSpPr>
          <p:cNvPr id="3" name="Subtitle 2"/>
          <p:cNvSpPr>
            <a:spLocks noGrp="1"/>
          </p:cNvSpPr>
          <p:nvPr>
            <p:ph type="subTitle" sz="quarter" idx="1"/>
          </p:nvPr>
        </p:nvSpPr>
        <p:spPr/>
        <p:txBody>
          <a:bodyPr/>
          <a:lstStyle/>
          <a:p>
            <a:r>
              <a:rPr lang="en-GB" dirty="0" smtClean="0"/>
              <a:t>Managing Datasets
</a:t>
            </a:r>
            <a:endParaRPr lang="en-GB" dirty="0"/>
          </a:p>
        </p:txBody>
      </p:sp>
    </p:spTree>
    <p:extLst>
      <p:ext uri="{BB962C8B-B14F-4D97-AF65-F5344CB8AC3E}">
        <p14:creationId xmlns:p14="http://schemas.microsoft.com/office/powerpoint/2010/main" val="1909759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355290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08875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85438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717319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52955991-3928-47ed-9882-c85e0f18144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purpose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Sample data</a:t>
            </a:r>
          </a:p>
          <a:p>
            <a:pPr lvl="1"/>
            <a:r>
              <a:rPr lang="en-GB" kern="0" dirty="0">
                <a:solidFill>
                  <a:srgbClr val="000000"/>
                </a:solidFill>
              </a:rPr>
              <a:t>How was the sample made?</a:t>
            </a:r>
          </a:p>
          <a:p>
            <a:pPr lvl="1"/>
            <a:r>
              <a:rPr lang="en-GB" kern="0" dirty="0">
                <a:solidFill>
                  <a:srgbClr val="000000"/>
                </a:solidFill>
              </a:rPr>
              <a:t>What criteria were used to create the sample?</a:t>
            </a:r>
          </a:p>
          <a:p>
            <a:pPr lvl="1"/>
            <a:r>
              <a:rPr lang="en-GB" kern="0" dirty="0">
                <a:solidFill>
                  <a:srgbClr val="000000"/>
                </a:solidFill>
              </a:rPr>
              <a:t>Is the sample special?</a:t>
            </a:r>
          </a:p>
          <a:p>
            <a:pPr lvl="1"/>
            <a:r>
              <a:rPr lang="en-GB" kern="0" dirty="0">
                <a:solidFill>
                  <a:srgbClr val="000000"/>
                </a:solidFill>
              </a:rPr>
              <a:t>Was there unconscious or subjective bias in the sample taking process? </a:t>
            </a:r>
          </a:p>
          <a:p>
            <a:pPr lvl="0"/>
            <a:r>
              <a:rPr lang="en-GB" kern="0" dirty="0">
                <a:solidFill>
                  <a:srgbClr val="000000"/>
                </a:solidFill>
              </a:rPr>
              <a:t>Training data</a:t>
            </a:r>
          </a:p>
          <a:p>
            <a:pPr lvl="1"/>
            <a:r>
              <a:rPr lang="en-GB" kern="0" dirty="0">
                <a:solidFill>
                  <a:srgbClr val="000000"/>
                </a:solidFill>
              </a:rPr>
              <a:t>70% training, 30% testing</a:t>
            </a:r>
          </a:p>
          <a:p>
            <a:pPr lvl="1"/>
            <a:r>
              <a:rPr lang="en-GB" kern="0" dirty="0">
                <a:solidFill>
                  <a:srgbClr val="000000"/>
                </a:solidFill>
              </a:rPr>
              <a:t>70% training, 20% validation, 10% testing</a:t>
            </a:r>
          </a:p>
          <a:p>
            <a:pPr lvl="0"/>
            <a:r>
              <a:rPr lang="en-GB" kern="0" dirty="0">
                <a:solidFill>
                  <a:srgbClr val="000000"/>
                </a:solidFill>
              </a:rPr>
              <a:t>Predictive data</a:t>
            </a:r>
          </a:p>
          <a:p>
            <a:pPr lvl="1"/>
            <a:r>
              <a:rPr lang="en-GB" kern="0" dirty="0">
                <a:solidFill>
                  <a:srgbClr val="000000"/>
                </a:solidFill>
              </a:rPr>
              <a:t>Not the same as training data</a:t>
            </a:r>
            <a:endParaRPr lang="en-US" kern="0" dirty="0">
              <a:solidFill>
                <a:srgbClr val="000000"/>
              </a:solidFill>
            </a:endParaRPr>
          </a:p>
        </p:txBody>
      </p:sp>
    </p:spTree>
    <p:extLst>
      <p:ext uri="{BB962C8B-B14F-4D97-AF65-F5344CB8AC3E}">
        <p14:creationId xmlns:p14="http://schemas.microsoft.com/office/powerpoint/2010/main" val="1732024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Importing data to Machine Learning</a:t>
            </a:r>
            <a:endParaRPr lang="en-GB" dirty="0"/>
          </a:p>
        </p:txBody>
      </p:sp>
      <p:sp>
        <p:nvSpPr>
          <p:cNvPr id="3" name="Text Placeholder 2"/>
          <p:cNvSpPr>
            <a:spLocks noGrp="1"/>
          </p:cNvSpPr>
          <p:nvPr>
            <p:ph type="body" idx="1"/>
          </p:nvPr>
        </p:nvSpPr>
        <p:spPr/>
        <p:txBody>
          <a:bodyPr/>
          <a:lstStyle/>
          <a:p>
            <a:r>
              <a:rPr lang="en-GB" dirty="0" smtClean="0"/>
              <a:t>Importing data—Overview
Using online data sources
Using offline data sources
Demonstration: Load data from a website by using HTTP</a:t>
            </a:r>
            <a:endParaRPr lang="en-GB" dirty="0"/>
          </a:p>
        </p:txBody>
      </p:sp>
    </p:spTree>
    <p:extLst>
      <p:ext uri="{BB962C8B-B14F-4D97-AF65-F5344CB8AC3E}">
        <p14:creationId xmlns:p14="http://schemas.microsoft.com/office/powerpoint/2010/main" val="509262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Importing data—Overview</a:t>
            </a:r>
            <a:endParaRPr lang="en-GB" dirty="0"/>
          </a:p>
        </p:txBody>
      </p:sp>
      <p:sp>
        <p:nvSpPr>
          <p:cNvPr id="4" name="Content Placeholder 2"/>
          <p:cNvSpPr txBox="1">
            <a:spLocks/>
          </p:cNvSpPr>
          <p:nvPr/>
        </p:nvSpPr>
        <p:spPr>
          <a:xfrm>
            <a:off x="458788" y="1021215"/>
            <a:ext cx="8119156" cy="5147356"/>
          </a:xfrm>
          <a:prstGeom prst="rect">
            <a:avLst/>
          </a:prstGeom>
        </p:spPr>
        <p:txBody>
          <a:bodyPr numCol="2"/>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Data Sources:</a:t>
            </a:r>
          </a:p>
          <a:p>
            <a:pPr lvl="1"/>
            <a:r>
              <a:rPr lang="en-US" sz="2000" kern="0" dirty="0">
                <a:solidFill>
                  <a:srgbClr val="000000"/>
                </a:solidFill>
              </a:rPr>
              <a:t>Offline </a:t>
            </a:r>
          </a:p>
          <a:p>
            <a:pPr lvl="1"/>
            <a:r>
              <a:rPr lang="en-US" sz="2000" kern="0" dirty="0">
                <a:solidFill>
                  <a:srgbClr val="000000"/>
                </a:solidFill>
              </a:rPr>
              <a:t>Online: live vs. cached</a:t>
            </a:r>
          </a:p>
          <a:p>
            <a:pPr lvl="1"/>
            <a:r>
              <a:rPr lang="en-US" sz="2000" kern="0" dirty="0">
                <a:solidFill>
                  <a:srgbClr val="000000"/>
                </a:solidFill>
              </a:rPr>
              <a:t>Generated</a:t>
            </a:r>
          </a:p>
          <a:p>
            <a:pPr lvl="0"/>
            <a:endParaRPr lang="en-GB" sz="2400" kern="0" dirty="0">
              <a:solidFill>
                <a:srgbClr val="000000"/>
              </a:solidFill>
            </a:endParaRPr>
          </a:p>
          <a:p>
            <a:pPr lvl="0"/>
            <a:r>
              <a:rPr lang="en-GB" sz="2400" kern="0" dirty="0">
                <a:solidFill>
                  <a:srgbClr val="000000"/>
                </a:solidFill>
              </a:rPr>
              <a:t>Data formats:</a:t>
            </a:r>
          </a:p>
          <a:p>
            <a:pPr lvl="1"/>
            <a:r>
              <a:rPr lang="en-GB" sz="2000" kern="0" dirty="0">
                <a:solidFill>
                  <a:srgbClr val="000000"/>
                </a:solidFill>
              </a:rPr>
              <a:t>Txt, CSV, TSV, Excel</a:t>
            </a:r>
          </a:p>
          <a:p>
            <a:pPr lvl="1"/>
            <a:r>
              <a:rPr lang="en-GB" sz="2000" kern="0" dirty="0">
                <a:solidFill>
                  <a:srgbClr val="000000"/>
                </a:solidFill>
              </a:rPr>
              <a:t>Azure table, Hive table</a:t>
            </a:r>
          </a:p>
          <a:p>
            <a:pPr lvl="1"/>
            <a:r>
              <a:rPr lang="en-GB" sz="2000" kern="0" dirty="0">
                <a:solidFill>
                  <a:srgbClr val="000000"/>
                </a:solidFill>
              </a:rPr>
              <a:t>SQL database table</a:t>
            </a:r>
          </a:p>
          <a:p>
            <a:pPr lvl="1"/>
            <a:r>
              <a:rPr lang="en-GB" sz="2000" kern="0" dirty="0">
                <a:solidFill>
                  <a:srgbClr val="000000"/>
                </a:solidFill>
              </a:rPr>
              <a:t>OData</a:t>
            </a:r>
          </a:p>
          <a:p>
            <a:pPr lvl="1"/>
            <a:r>
              <a:rPr lang="en-GB" sz="2000" kern="0" dirty="0">
                <a:solidFill>
                  <a:srgbClr val="000000"/>
                </a:solidFill>
              </a:rPr>
              <a:t>SVMLight</a:t>
            </a:r>
          </a:p>
          <a:p>
            <a:pPr lvl="1"/>
            <a:r>
              <a:rPr lang="en-GB" sz="2000" kern="0" dirty="0">
                <a:solidFill>
                  <a:srgbClr val="000000"/>
                </a:solidFill>
              </a:rPr>
              <a:t>ARFF, zip</a:t>
            </a:r>
          </a:p>
          <a:p>
            <a:pPr lvl="1"/>
            <a:r>
              <a:rPr lang="en-GB" sz="2000" kern="0" dirty="0">
                <a:solidFill>
                  <a:srgbClr val="000000"/>
                </a:solidFill>
              </a:rPr>
              <a:t>RData</a:t>
            </a:r>
          </a:p>
          <a:p>
            <a:pPr lvl="0"/>
            <a:r>
              <a:rPr lang="en-GB" sz="2400" kern="0" dirty="0">
                <a:solidFill>
                  <a:srgbClr val="000000"/>
                </a:solidFill>
              </a:rPr>
              <a:t>Data types:</a:t>
            </a:r>
          </a:p>
          <a:p>
            <a:pPr lvl="1"/>
            <a:r>
              <a:rPr lang="en-US" sz="2000" kern="0" dirty="0">
                <a:solidFill>
                  <a:srgbClr val="000000"/>
                </a:solidFill>
              </a:rPr>
              <a:t>String</a:t>
            </a:r>
          </a:p>
          <a:p>
            <a:pPr lvl="1"/>
            <a:r>
              <a:rPr lang="en-US" sz="2000" kern="0" dirty="0">
                <a:solidFill>
                  <a:srgbClr val="000000"/>
                </a:solidFill>
              </a:rPr>
              <a:t>Integer</a:t>
            </a:r>
          </a:p>
          <a:p>
            <a:pPr lvl="1"/>
            <a:r>
              <a:rPr lang="en-US" sz="2000" kern="0" dirty="0">
                <a:solidFill>
                  <a:srgbClr val="000000"/>
                </a:solidFill>
              </a:rPr>
              <a:t>Double</a:t>
            </a:r>
          </a:p>
          <a:p>
            <a:pPr lvl="1"/>
            <a:r>
              <a:rPr lang="en-US" sz="2000" kern="0" dirty="0">
                <a:solidFill>
                  <a:srgbClr val="000000"/>
                </a:solidFill>
              </a:rPr>
              <a:t>Boolean</a:t>
            </a:r>
          </a:p>
          <a:p>
            <a:pPr lvl="1"/>
            <a:r>
              <a:rPr lang="en-US" sz="2000" kern="0" dirty="0">
                <a:solidFill>
                  <a:srgbClr val="000000"/>
                </a:solidFill>
              </a:rPr>
              <a:t>DateTime</a:t>
            </a:r>
          </a:p>
          <a:p>
            <a:pPr lvl="1"/>
            <a:r>
              <a:rPr lang="en-US" sz="2000" kern="0" dirty="0">
                <a:solidFill>
                  <a:srgbClr val="000000"/>
                </a:solidFill>
              </a:rPr>
              <a:t>TimeSpan</a:t>
            </a:r>
          </a:p>
          <a:p>
            <a:pPr lvl="0"/>
            <a:endParaRPr lang="en-US" sz="2400" kern="0" dirty="0">
              <a:solidFill>
                <a:srgbClr val="000000"/>
              </a:solidFill>
            </a:endParaRPr>
          </a:p>
          <a:p>
            <a:pPr lvl="0"/>
            <a:endParaRPr lang="en-US"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5903614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0f65bfd4-b4cd-4ec7-95bd-1371136ccb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online data sources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Online Data Sources </a:t>
            </a:r>
          </a:p>
          <a:p>
            <a:pPr lvl="1"/>
            <a:r>
              <a:rPr lang="en-US" kern="0" dirty="0">
                <a:solidFill>
                  <a:srgbClr val="000000"/>
                </a:solidFill>
              </a:rPr>
              <a:t>Web URL using HTTP</a:t>
            </a:r>
          </a:p>
          <a:p>
            <a:pPr lvl="1"/>
            <a:r>
              <a:rPr lang="en-US" kern="0" dirty="0">
                <a:solidFill>
                  <a:srgbClr val="000000"/>
                </a:solidFill>
              </a:rPr>
              <a:t>Hadoop using HiveQL</a:t>
            </a:r>
          </a:p>
          <a:p>
            <a:pPr lvl="1"/>
            <a:r>
              <a:rPr lang="en-US" kern="0" dirty="0">
                <a:solidFill>
                  <a:srgbClr val="000000"/>
                </a:solidFill>
              </a:rPr>
              <a:t>Azure Blob storage</a:t>
            </a:r>
          </a:p>
          <a:p>
            <a:pPr lvl="1"/>
            <a:r>
              <a:rPr lang="en-US" kern="0" dirty="0">
                <a:solidFill>
                  <a:srgbClr val="000000"/>
                </a:solidFill>
              </a:rPr>
              <a:t>Azure table</a:t>
            </a:r>
          </a:p>
          <a:p>
            <a:pPr lvl="1"/>
            <a:r>
              <a:rPr lang="en-US" kern="0" dirty="0">
                <a:solidFill>
                  <a:srgbClr val="000000"/>
                </a:solidFill>
              </a:rPr>
              <a:t>Azure SQL database</a:t>
            </a:r>
          </a:p>
          <a:p>
            <a:pPr lvl="1"/>
            <a:r>
              <a:rPr lang="en-US" kern="0" dirty="0">
                <a:solidFill>
                  <a:srgbClr val="000000"/>
                </a:solidFill>
              </a:rPr>
              <a:t>SQL Server on Azure VM</a:t>
            </a:r>
          </a:p>
          <a:p>
            <a:pPr lvl="1"/>
            <a:r>
              <a:rPr lang="en-US" kern="0" dirty="0">
                <a:solidFill>
                  <a:srgbClr val="000000"/>
                </a:solidFill>
              </a:rPr>
              <a:t>On-premises SQL Server database through the Management Gateway</a:t>
            </a:r>
          </a:p>
          <a:p>
            <a:pPr lvl="1"/>
            <a:r>
              <a:rPr lang="en-US" kern="0" dirty="0">
                <a:solidFill>
                  <a:srgbClr val="000000"/>
                </a:solidFill>
              </a:rPr>
              <a:t>OData</a:t>
            </a:r>
          </a:p>
        </p:txBody>
      </p:sp>
    </p:spTree>
    <p:extLst>
      <p:ext uri="{BB962C8B-B14F-4D97-AF65-F5344CB8AC3E}">
        <p14:creationId xmlns:p14="http://schemas.microsoft.com/office/powerpoint/2010/main" val="1045520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4b066cd8-bbee-4f5e-a3b3-25d0a8ffd7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offline data sources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Offline Data Sources:</a:t>
            </a:r>
          </a:p>
          <a:p>
            <a:pPr lvl="1"/>
            <a:r>
              <a:rPr lang="en-GB" kern="0" dirty="0">
                <a:solidFill>
                  <a:srgbClr val="000000"/>
                </a:solidFill>
              </a:rPr>
              <a:t>CSV</a:t>
            </a:r>
          </a:p>
          <a:p>
            <a:pPr lvl="1"/>
            <a:r>
              <a:rPr lang="en-GB" kern="0" dirty="0">
                <a:solidFill>
                  <a:srgbClr val="000000"/>
                </a:solidFill>
              </a:rPr>
              <a:t>TSV</a:t>
            </a:r>
          </a:p>
          <a:p>
            <a:pPr lvl="1"/>
            <a:r>
              <a:rPr lang="en-GB" kern="0" dirty="0">
                <a:solidFill>
                  <a:srgbClr val="000000"/>
                </a:solidFill>
              </a:rPr>
              <a:t>RData files</a:t>
            </a:r>
          </a:p>
          <a:p>
            <a:pPr lvl="1"/>
            <a:r>
              <a:rPr lang="en-GB" kern="0" dirty="0">
                <a:solidFill>
                  <a:srgbClr val="000000"/>
                </a:solidFill>
              </a:rPr>
              <a:t>ARFF files</a:t>
            </a:r>
          </a:p>
          <a:p>
            <a:pPr lvl="1"/>
            <a:r>
              <a:rPr lang="en-GB" kern="0" dirty="0">
                <a:solidFill>
                  <a:srgbClr val="000000"/>
                </a:solidFill>
              </a:rPr>
              <a:t>SVMLight</a:t>
            </a:r>
            <a:endParaRPr lang="en-US" kern="0" dirty="0">
              <a:solidFill>
                <a:srgbClr val="000000"/>
              </a:solidFill>
            </a:endParaRPr>
          </a:p>
        </p:txBody>
      </p:sp>
    </p:spTree>
    <p:extLst>
      <p:ext uri="{BB962C8B-B14F-4D97-AF65-F5344CB8AC3E}">
        <p14:creationId xmlns:p14="http://schemas.microsoft.com/office/powerpoint/2010/main" val="12568703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a95a81e4-751d-4c4e-ba41-ef6d2706e2f7">
    <p:spTree>
      <p:nvGrpSpPr>
        <p:cNvPr id="1" name=""/>
        <p:cNvGrpSpPr/>
        <p:nvPr/>
      </p:nvGrpSpPr>
      <p:grpSpPr>
        <a:xfrm>
          <a:off x="0" y="0"/>
          <a:ext cx="0" cy="0"/>
          <a:chOff x="0" y="0"/>
          <a:chExt cx="0" cy="0"/>
        </a:xfrm>
      </p:grpSpPr>
      <p:sp>
        <p:nvSpPr>
          <p:cNvPr id="2" name="Title 1"/>
          <p:cNvSpPr>
            <a:spLocks noGrp="1"/>
          </p:cNvSpPr>
          <p:nvPr>
            <p:ph type="title"/>
          </p:nvPr>
        </p:nvSpPr>
        <p:spPr>
          <a:xfrm>
            <a:off x="168676" y="-2"/>
            <a:ext cx="8975324" cy="740664"/>
          </a:xfrm>
        </p:spPr>
        <p:txBody>
          <a:bodyPr/>
          <a:lstStyle/>
          <a:p>
            <a:r>
              <a:rPr lang="en-GB" dirty="0" smtClean="0"/>
              <a:t>Demonstration: Load data from a website by using HTTP</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see how to: </a:t>
            </a:r>
          </a:p>
          <a:p>
            <a:pPr lvl="0"/>
            <a:r>
              <a:rPr lang="en-GB" kern="0" dirty="0">
                <a:solidFill>
                  <a:srgbClr val="000000"/>
                </a:solidFill>
              </a:rPr>
              <a:t>Import CSV data from a web URL</a:t>
            </a:r>
          </a:p>
          <a:p>
            <a:pPr lvl="0"/>
            <a:r>
              <a:rPr lang="en-GB" kern="0" dirty="0">
                <a:solidFill>
                  <a:srgbClr val="000000"/>
                </a:solidFill>
              </a:rPr>
              <a:t>Visualize the imported data</a:t>
            </a:r>
          </a:p>
          <a:p>
            <a:pPr lvl="0"/>
            <a:r>
              <a:rPr lang="en-GB" kern="0" dirty="0">
                <a:solidFill>
                  <a:srgbClr val="000000"/>
                </a:solidFill>
              </a:rPr>
              <a:t>Add column names to imported data</a:t>
            </a:r>
          </a:p>
          <a:p>
            <a:pPr lvl="0"/>
            <a:endParaRPr lang="en-GB"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1871688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Categorizing your data
Importing data to Machine Learning
Exploring and transforming data in Machine Learning</a:t>
            </a:r>
            <a:endParaRPr lang="en-GB" dirty="0"/>
          </a:p>
        </p:txBody>
      </p:sp>
    </p:spTree>
    <p:extLst>
      <p:ext uri="{BB962C8B-B14F-4D97-AF65-F5344CB8AC3E}">
        <p14:creationId xmlns:p14="http://schemas.microsoft.com/office/powerpoint/2010/main" val="8253899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077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66661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159798" y="-2"/>
            <a:ext cx="8984201" cy="740664"/>
          </a:xfrm>
        </p:spPr>
        <p:txBody>
          <a:bodyPr/>
          <a:lstStyle/>
          <a:p>
            <a:r>
              <a:rPr lang="en-GB" sz="2500" dirty="0" smtClean="0"/>
              <a:t>Lesson 3: Exploring and transforming data in Machine Learning</a:t>
            </a:r>
            <a:endParaRPr lang="en-GB" sz="2500" dirty="0"/>
          </a:p>
        </p:txBody>
      </p:sp>
      <p:sp>
        <p:nvSpPr>
          <p:cNvPr id="3" name="Text Placeholder 2"/>
          <p:cNvSpPr>
            <a:spLocks noGrp="1"/>
          </p:cNvSpPr>
          <p:nvPr>
            <p:ph type="body" idx="1"/>
          </p:nvPr>
        </p:nvSpPr>
        <p:spPr/>
        <p:txBody>
          <a:bodyPr/>
          <a:lstStyle/>
          <a:p>
            <a:r>
              <a:rPr lang="en-GB" dirty="0" smtClean="0"/>
              <a:t>Exploring data
Transforming data
Splitting data</a:t>
            </a:r>
            <a:endParaRPr lang="en-GB" dirty="0"/>
          </a:p>
        </p:txBody>
      </p:sp>
    </p:spTree>
    <p:extLst>
      <p:ext uri="{BB962C8B-B14F-4D97-AF65-F5344CB8AC3E}">
        <p14:creationId xmlns:p14="http://schemas.microsoft.com/office/powerpoint/2010/main" val="34594304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Exploring 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Exploring data is the key step:</a:t>
            </a:r>
          </a:p>
          <a:p>
            <a:pPr lvl="1"/>
            <a:r>
              <a:rPr lang="en-GB" kern="0" dirty="0">
                <a:solidFill>
                  <a:srgbClr val="000000"/>
                </a:solidFill>
              </a:rPr>
              <a:t>Descriptive statistics</a:t>
            </a:r>
          </a:p>
          <a:p>
            <a:pPr lvl="1"/>
            <a:r>
              <a:rPr lang="en-GB" kern="0" dirty="0">
                <a:solidFill>
                  <a:srgbClr val="000000"/>
                </a:solidFill>
              </a:rPr>
              <a:t>Data export</a:t>
            </a:r>
          </a:p>
          <a:p>
            <a:pPr lvl="1"/>
            <a:r>
              <a:rPr lang="en-GB" kern="0" dirty="0">
                <a:solidFill>
                  <a:srgbClr val="000000"/>
                </a:solidFill>
              </a:rPr>
              <a:t>Power BI</a:t>
            </a:r>
          </a:p>
          <a:p>
            <a:pPr lvl="0"/>
            <a:endParaRPr lang="en-GB" kern="0" dirty="0">
              <a:solidFill>
                <a:srgbClr val="000000"/>
              </a:solidFill>
            </a:endParaRPr>
          </a:p>
          <a:p>
            <a:pPr lvl="0"/>
            <a:r>
              <a:rPr lang="en-GB" kern="0" dirty="0">
                <a:solidFill>
                  <a:srgbClr val="000000"/>
                </a:solidFill>
              </a:rPr>
              <a:t>Summarizing data:</a:t>
            </a:r>
          </a:p>
          <a:p>
            <a:pPr lvl="1"/>
            <a:r>
              <a:rPr lang="en-GB" kern="0" dirty="0">
                <a:solidFill>
                  <a:srgbClr val="000000"/>
                </a:solidFill>
              </a:rPr>
              <a:t>How many records are there?</a:t>
            </a:r>
          </a:p>
          <a:p>
            <a:pPr lvl="1"/>
            <a:r>
              <a:rPr lang="en-GB" kern="0" dirty="0">
                <a:solidFill>
                  <a:srgbClr val="000000"/>
                </a:solidFill>
              </a:rPr>
              <a:t>Are there missing values? </a:t>
            </a:r>
          </a:p>
          <a:p>
            <a:pPr lvl="1"/>
            <a:r>
              <a:rPr lang="en-GB" kern="0" dirty="0">
                <a:solidFill>
                  <a:srgbClr val="000000"/>
                </a:solidFill>
              </a:rPr>
              <a:t>How many unique values are there?</a:t>
            </a:r>
          </a:p>
          <a:p>
            <a:pPr lvl="1"/>
            <a:r>
              <a:rPr lang="en-GB" kern="0" dirty="0">
                <a:solidFill>
                  <a:srgbClr val="000000"/>
                </a:solidFill>
              </a:rPr>
              <a:t>Mean, standard deviation, and so on</a:t>
            </a:r>
            <a:endParaRPr lang="en-US" kern="0" dirty="0">
              <a:solidFill>
                <a:srgbClr val="000000"/>
              </a:solidFill>
            </a:endParaRPr>
          </a:p>
        </p:txBody>
      </p:sp>
    </p:spTree>
    <p:extLst>
      <p:ext uri="{BB962C8B-B14F-4D97-AF65-F5344CB8AC3E}">
        <p14:creationId xmlns:p14="http://schemas.microsoft.com/office/powerpoint/2010/main" val="38291812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Transforming 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300" kern="0" dirty="0">
                <a:solidFill>
                  <a:srgbClr val="000000"/>
                </a:solidFill>
              </a:rPr>
              <a:t>Adding data</a:t>
            </a:r>
          </a:p>
          <a:p>
            <a:pPr lvl="1"/>
            <a:r>
              <a:rPr lang="en-US" sz="2000" kern="0" dirty="0">
                <a:solidFill>
                  <a:srgbClr val="000000"/>
                </a:solidFill>
              </a:rPr>
              <a:t>Small sample size</a:t>
            </a:r>
          </a:p>
          <a:p>
            <a:pPr lvl="1"/>
            <a:r>
              <a:rPr lang="en-US" sz="2000" kern="0" dirty="0">
                <a:solidFill>
                  <a:srgbClr val="000000"/>
                </a:solidFill>
              </a:rPr>
              <a:t>Missing data</a:t>
            </a:r>
          </a:p>
          <a:p>
            <a:pPr lvl="0"/>
            <a:r>
              <a:rPr lang="en-US" sz="2300" kern="0" dirty="0">
                <a:solidFill>
                  <a:srgbClr val="000000"/>
                </a:solidFill>
              </a:rPr>
              <a:t>Removing data</a:t>
            </a:r>
          </a:p>
          <a:p>
            <a:pPr lvl="1"/>
            <a:r>
              <a:rPr lang="en-US" sz="2000" kern="0" dirty="0">
                <a:solidFill>
                  <a:srgbClr val="000000"/>
                </a:solidFill>
              </a:rPr>
              <a:t>Duplicate records</a:t>
            </a:r>
          </a:p>
          <a:p>
            <a:pPr lvl="0"/>
            <a:r>
              <a:rPr lang="en-US" sz="2300" kern="0" dirty="0">
                <a:solidFill>
                  <a:srgbClr val="000000"/>
                </a:solidFill>
              </a:rPr>
              <a:t>Numerical encoding</a:t>
            </a:r>
          </a:p>
          <a:p>
            <a:pPr lvl="1"/>
            <a:r>
              <a:rPr lang="en-US" sz="2000" kern="0" dirty="0">
                <a:solidFill>
                  <a:srgbClr val="000000"/>
                </a:solidFill>
              </a:rPr>
              <a:t>Text to numbers</a:t>
            </a:r>
          </a:p>
          <a:p>
            <a:pPr lvl="0"/>
            <a:r>
              <a:rPr lang="en-US" sz="2300" kern="0" dirty="0">
                <a:solidFill>
                  <a:srgbClr val="000000"/>
                </a:solidFill>
              </a:rPr>
              <a:t>Data conversion</a:t>
            </a:r>
          </a:p>
          <a:p>
            <a:pPr lvl="1"/>
            <a:r>
              <a:rPr lang="en-US" sz="2000" kern="0" dirty="0">
                <a:solidFill>
                  <a:srgbClr val="000000"/>
                </a:solidFill>
              </a:rPr>
              <a:t>Convert values to another value type</a:t>
            </a:r>
          </a:p>
          <a:p>
            <a:pPr lvl="0"/>
            <a:r>
              <a:rPr lang="en-US" sz="2300" kern="0" dirty="0">
                <a:solidFill>
                  <a:srgbClr val="000000"/>
                </a:solidFill>
              </a:rPr>
              <a:t>Applying data transformations</a:t>
            </a:r>
          </a:p>
          <a:p>
            <a:pPr lvl="1"/>
            <a:r>
              <a:rPr lang="en-US" sz="2000" kern="0" dirty="0">
                <a:solidFill>
                  <a:srgbClr val="000000"/>
                </a:solidFill>
              </a:rPr>
              <a:t>SQL queries</a:t>
            </a:r>
          </a:p>
          <a:p>
            <a:pPr lvl="1"/>
            <a:r>
              <a:rPr lang="en-US" sz="2000" kern="0" dirty="0">
                <a:solidFill>
                  <a:srgbClr val="000000"/>
                </a:solidFill>
              </a:rPr>
              <a:t>R or Python code</a:t>
            </a:r>
          </a:p>
          <a:p>
            <a:pPr lvl="1"/>
            <a:r>
              <a:rPr lang="en-US" sz="2000" kern="0" dirty="0">
                <a:solidFill>
                  <a:srgbClr val="000000"/>
                </a:solidFill>
              </a:rPr>
              <a:t>Machine Learning modules</a:t>
            </a:r>
          </a:p>
        </p:txBody>
      </p:sp>
    </p:spTree>
    <p:extLst>
      <p:ext uri="{BB962C8B-B14F-4D97-AF65-F5344CB8AC3E}">
        <p14:creationId xmlns:p14="http://schemas.microsoft.com/office/powerpoint/2010/main" val="35160347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81fdb82b-adc2-47bb-99de-c26a1ce5591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Splitting 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Split data:</a:t>
            </a:r>
          </a:p>
          <a:p>
            <a:pPr lvl="1"/>
            <a:r>
              <a:rPr lang="en-US" kern="0" dirty="0">
                <a:solidFill>
                  <a:srgbClr val="000000"/>
                </a:solidFill>
              </a:rPr>
              <a:t>Training dataset</a:t>
            </a:r>
          </a:p>
          <a:p>
            <a:pPr lvl="1"/>
            <a:r>
              <a:rPr lang="en-US" kern="0" dirty="0">
                <a:solidFill>
                  <a:srgbClr val="000000"/>
                </a:solidFill>
              </a:rPr>
              <a:t>Testing dataset</a:t>
            </a:r>
          </a:p>
          <a:p>
            <a:pPr lvl="1"/>
            <a:r>
              <a:rPr lang="en-US" kern="0" dirty="0">
                <a:solidFill>
                  <a:srgbClr val="000000"/>
                </a:solidFill>
              </a:rPr>
              <a:t>Validation dataset</a:t>
            </a:r>
          </a:p>
          <a:p>
            <a:pPr lvl="0"/>
            <a:endParaRPr lang="en-US" kern="0" dirty="0">
              <a:solidFill>
                <a:srgbClr val="000000"/>
              </a:solidFill>
            </a:endParaRPr>
          </a:p>
          <a:p>
            <a:pPr lvl="0"/>
            <a:r>
              <a:rPr lang="en-US" b="1" kern="0" dirty="0">
                <a:solidFill>
                  <a:srgbClr val="000000"/>
                </a:solidFill>
              </a:rPr>
              <a:t>Partition and Sample </a:t>
            </a:r>
            <a:r>
              <a:rPr lang="en-US" kern="0" dirty="0">
                <a:solidFill>
                  <a:srgbClr val="000000"/>
                </a:solidFill>
              </a:rPr>
              <a:t>and </a:t>
            </a:r>
            <a:r>
              <a:rPr lang="en-US" b="1" kern="0" dirty="0">
                <a:solidFill>
                  <a:srgbClr val="000000"/>
                </a:solidFill>
              </a:rPr>
              <a:t>Split Data </a:t>
            </a:r>
            <a:r>
              <a:rPr lang="en-US" kern="0" dirty="0">
                <a:solidFill>
                  <a:srgbClr val="000000"/>
                </a:solidFill>
              </a:rPr>
              <a:t>modules:</a:t>
            </a:r>
          </a:p>
          <a:p>
            <a:pPr lvl="1"/>
            <a:r>
              <a:rPr lang="en-US" kern="0" dirty="0">
                <a:solidFill>
                  <a:srgbClr val="000000"/>
                </a:solidFill>
              </a:rPr>
              <a:t>Data sampling</a:t>
            </a:r>
          </a:p>
          <a:p>
            <a:pPr lvl="1"/>
            <a:r>
              <a:rPr lang="en-US" kern="0" dirty="0">
                <a:solidFill>
                  <a:srgbClr val="000000"/>
                </a:solidFill>
              </a:rPr>
              <a:t>Dividing datasets</a:t>
            </a:r>
          </a:p>
          <a:p>
            <a:pPr lvl="1"/>
            <a:r>
              <a:rPr lang="en-US" kern="0" dirty="0">
                <a:solidFill>
                  <a:srgbClr val="000000"/>
                </a:solidFill>
              </a:rPr>
              <a:t>Returning a subset</a:t>
            </a:r>
          </a:p>
          <a:p>
            <a:pPr lvl="1"/>
            <a:r>
              <a:rPr lang="en-US" kern="0" dirty="0">
                <a:solidFill>
                  <a:srgbClr val="000000"/>
                </a:solidFill>
              </a:rPr>
              <a:t>Returning top rows</a:t>
            </a:r>
          </a:p>
        </p:txBody>
      </p:sp>
    </p:spTree>
    <p:extLst>
      <p:ext uri="{BB962C8B-B14F-4D97-AF65-F5344CB8AC3E}">
        <p14:creationId xmlns:p14="http://schemas.microsoft.com/office/powerpoint/2010/main" val="42643315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7c512acf-7190-4496-9500-39441da8f8a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Managing datasets</a:t>
            </a:r>
            <a:endParaRPr lang="en-GB" dirty="0"/>
          </a:p>
        </p:txBody>
      </p:sp>
      <p:sp>
        <p:nvSpPr>
          <p:cNvPr id="3" name="Text Placeholder 2"/>
          <p:cNvSpPr>
            <a:spLocks noGrp="1"/>
          </p:cNvSpPr>
          <p:nvPr>
            <p:ph type="body" idx="1"/>
          </p:nvPr>
        </p:nvSpPr>
        <p:spPr/>
        <p:txBody>
          <a:bodyPr/>
          <a:lstStyle/>
          <a:p>
            <a:r>
              <a:rPr lang="en-GB" dirty="0" smtClean="0"/>
              <a:t>Exercise 1: Preparing the lab
Exercise 2: Importing data into Machine Learning
Exercise 3: Converting imported data into separate datasets</a:t>
            </a:r>
            <a:endParaRPr lang="en-GB"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245556" cy="1815882"/>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20774A-LON-DEV</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User name: </a:t>
            </a:r>
            <a:r>
              <a:rPr lang="en-GB" sz="2800" b="1" i="0" u="none" strike="noStrike" baseline="0" dirty="0" smtClean="0">
                <a:latin typeface="Segoe UI" panose="020B0502040204020203" pitchFamily="34" charset="0"/>
              </a:rPr>
              <a:t>ADATUM\AdatumAdmin</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Pa55w.rd</a:t>
            </a:r>
            <a:endParaRPr lang="en-GB" sz="2800" b="0" i="0" u="none" strike="noStrike" baseline="0" dirty="0" smtClean="0">
              <a:latin typeface="Segoe UI" panose="020B0502040204020203" pitchFamily="34" charset="0"/>
            </a:endParaRPr>
          </a:p>
          <a:p>
            <a:endParaRPr lang="en-GB" sz="2800" dirty="0">
              <a:solidFill>
                <a:srgbClr val="000000"/>
              </a:solidFill>
              <a:latin typeface="Segoe UI" panose="020B0502040204020203" pitchFamily="34" charset="0"/>
            </a:endParaRPr>
          </a:p>
        </p:txBody>
      </p:sp>
      <p:sp>
        <p:nvSpPr>
          <p:cNvPr id="6" name="TextBox 5"/>
          <p:cNvSpPr txBox="1"/>
          <p:nvPr/>
        </p:nvSpPr>
        <p:spPr>
          <a:xfrm>
            <a:off x="458788" y="6163356"/>
            <a:ext cx="4542397"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30714298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Lab Scenario13908471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3970318"/>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You work as a data scientist for Adatum Consultants, a company that provides machine learning services and advice for a range of clients. One of your clients is Wide World Importers, who are transitioning from a Business Intelligence practice to a Business Analytics practice. As part of this transition, Wide World Importers are looking for insights from operational data sources throughout the organization</a:t>
            </a: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a:t>
            </a:r>
            <a:endParaRPr lang="en-GB" sz="2800" dirty="0" smtClean="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7617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Lab Scenario1390847190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t>
            </a:r>
            <a:r>
              <a:rPr lang="en-GB" dirty="0" smtClean="0"/>
              <a:t>Scenario (continued)</a:t>
            </a:r>
            <a:endParaRPr lang="en-GB" dirty="0"/>
          </a:p>
        </p:txBody>
      </p:sp>
      <p:sp>
        <p:nvSpPr>
          <p:cNvPr id="3" name="Text Placeholder 2"/>
          <p:cNvSpPr>
            <a:spLocks noGrp="1"/>
          </p:cNvSpPr>
          <p:nvPr>
            <p:ph type="body" idx="1"/>
          </p:nvPr>
        </p:nvSpPr>
        <p:spPr/>
        <p:txBody>
          <a:bodyPr/>
          <a:lstStyle/>
          <a:p>
            <a:pPr marL="0" indent="0" fontAlgn="auto">
              <a:spcAft>
                <a:spcPts val="800"/>
              </a:spcAft>
              <a:buClrTx/>
              <a:buSzTx/>
              <a:buNone/>
            </a:pPr>
            <a:r>
              <a:rPr lang="en-GB" dirty="0">
                <a:ea typeface="Calibri" panose="020F0502020204030204" pitchFamily="34" charset="0"/>
                <a:cs typeface="Times New Roman" panose="02020603050405020304" pitchFamily="18" charset="0"/>
              </a:rPr>
              <a:t>You are working with a team of business analysts from Wide World Importers, who write </a:t>
            </a:r>
            <a:r>
              <a:rPr lang="en-GB" dirty="0" smtClean="0">
                <a:ea typeface="Calibri" panose="020F0502020204030204" pitchFamily="34" charset="0"/>
                <a:cs typeface="Times New Roman" panose="02020603050405020304" pitchFamily="18" charset="0"/>
              </a:rPr>
              <a:t>reports </a:t>
            </a:r>
            <a:r>
              <a:rPr lang="en-GB" kern="1200" dirty="0" smtClean="0">
                <a:solidFill>
                  <a:srgbClr val="000000"/>
                </a:solidFill>
                <a:ea typeface="Calibri" panose="020F0502020204030204" pitchFamily="34" charset="0"/>
                <a:cs typeface="Times New Roman" panose="02020603050405020304" pitchFamily="18" charset="0"/>
              </a:rPr>
              <a:t>using </a:t>
            </a:r>
            <a:r>
              <a:rPr lang="en-GB" kern="1200" dirty="0">
                <a:solidFill>
                  <a:srgbClr val="000000"/>
                </a:solidFill>
                <a:ea typeface="Calibri" panose="020F0502020204030204" pitchFamily="34" charset="0"/>
                <a:cs typeface="Times New Roman" panose="02020603050405020304" pitchFamily="18" charset="0"/>
              </a:rPr>
              <a:t>data that is stored in a variety of locations, including flat files, Azure Blob storage, and Azure SQL Database. You will be using Machine Learning with this team so, to familiarize yourself with this environment, you should explore the steps required in Azure Machine Learning Studio to import data and to manage datasets.</a:t>
            </a:r>
          </a:p>
          <a:p>
            <a:pPr marL="0" lvl="0" indent="0" fontAlgn="auto">
              <a:spcAft>
                <a:spcPts val="800"/>
              </a:spcAft>
              <a:buClrTx/>
              <a:buSzTx/>
              <a:buNone/>
            </a:pPr>
            <a:r>
              <a:rPr lang="en-GB" kern="1200" dirty="0">
                <a:solidFill>
                  <a:srgbClr val="000000"/>
                </a:solidFill>
                <a:ea typeface="Calibri" panose="020F0502020204030204" pitchFamily="34" charset="0"/>
                <a:cs typeface="Times New Roman" panose="02020603050405020304" pitchFamily="18" charset="0"/>
              </a:rPr>
              <a:t> </a:t>
            </a:r>
            <a:endParaRPr lang="en-GB" dirty="0"/>
          </a:p>
        </p:txBody>
      </p:sp>
    </p:spTree>
    <p:extLst>
      <p:ext uri="{BB962C8B-B14F-4D97-AF65-F5344CB8AC3E}">
        <p14:creationId xmlns:p14="http://schemas.microsoft.com/office/powerpoint/2010/main" val="1081298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afab6957-f12e-49ee-906d-b9701699e1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pPr marL="0" indent="0">
              <a:buNone/>
            </a:pPr>
            <a:r>
              <a:rPr lang="en-US" dirty="0"/>
              <a:t>Having completed this lab, you will now be able to:</a:t>
            </a:r>
            <a:endParaRPr lang="en-GB" dirty="0"/>
          </a:p>
          <a:p>
            <a:pPr lvl="1"/>
            <a:r>
              <a:rPr lang="en-US" dirty="0"/>
              <a:t>Import data into Machine Learning.</a:t>
            </a:r>
            <a:endParaRPr lang="en-GB" dirty="0"/>
          </a:p>
          <a:p>
            <a:pPr lvl="1"/>
            <a:r>
              <a:rPr lang="en-US" dirty="0"/>
              <a:t>Convert imported data into separate datasets.</a:t>
            </a:r>
            <a:endParaRPr lang="en-GB" dirty="0"/>
          </a:p>
          <a:p>
            <a:endParaRPr lang="en-GB" dirty="0"/>
          </a:p>
        </p:txBody>
      </p:sp>
    </p:spTree>
    <p:extLst>
      <p:ext uri="{BB962C8B-B14F-4D97-AF65-F5344CB8AC3E}">
        <p14:creationId xmlns:p14="http://schemas.microsoft.com/office/powerpoint/2010/main" val="3644480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Categorizing your data</a:t>
            </a:r>
            <a:endParaRPr lang="en-GB" dirty="0"/>
          </a:p>
        </p:txBody>
      </p:sp>
      <p:sp>
        <p:nvSpPr>
          <p:cNvPr id="3" name="Text Placeholder 2"/>
          <p:cNvSpPr>
            <a:spLocks noGrp="1"/>
          </p:cNvSpPr>
          <p:nvPr>
            <p:ph type="body" idx="1"/>
          </p:nvPr>
        </p:nvSpPr>
        <p:spPr/>
        <p:txBody>
          <a:bodyPr/>
          <a:lstStyle/>
          <a:p>
            <a:r>
              <a:rPr lang="en-GB" dirty="0" smtClean="0"/>
              <a:t>Data structure
Dataset size and big data
Demonstration: Load data from Hadoop using Hive
Data purpose</a:t>
            </a:r>
            <a:endParaRPr lang="en-GB" dirty="0"/>
          </a:p>
        </p:txBody>
      </p:sp>
    </p:spTree>
    <p:extLst>
      <p:ext uri="{BB962C8B-B14F-4D97-AF65-F5344CB8AC3E}">
        <p14:creationId xmlns:p14="http://schemas.microsoft.com/office/powerpoint/2010/main" val="35002974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1406774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structure</a:t>
            </a:r>
            <a:endParaRPr lang="en-GB" dirty="0"/>
          </a:p>
        </p:txBody>
      </p:sp>
      <p:sp>
        <p:nvSpPr>
          <p:cNvPr id="4" name="Text Placeholder 3"/>
          <p:cNvSpPr>
            <a:spLocks noGrp="1"/>
          </p:cNvSpPr>
          <p:nvPr>
            <p:ph type="body" idx="1"/>
          </p:nvPr>
        </p:nvSpPr>
        <p:spPr/>
        <p:txBody>
          <a:bodyPr/>
          <a:lstStyle/>
          <a:p>
            <a:r>
              <a:rPr lang="en-US" dirty="0"/>
              <a:t>Growth of information storage capacity exceeds Moore’s Law</a:t>
            </a:r>
          </a:p>
          <a:p>
            <a:pPr lvl="1"/>
            <a:r>
              <a:rPr lang="en-US" dirty="0"/>
              <a:t>Businesses rarely throw data away</a:t>
            </a:r>
          </a:p>
          <a:p>
            <a:pPr lvl="1"/>
            <a:r>
              <a:rPr lang="en-US" dirty="0"/>
              <a:t>Growth of unstructured data much higher than growth of structured data</a:t>
            </a:r>
          </a:p>
          <a:p>
            <a:r>
              <a:rPr lang="en-US" dirty="0"/>
              <a:t>Essential to understand data structure types</a:t>
            </a:r>
          </a:p>
          <a:p>
            <a:pPr lvl="1"/>
            <a:r>
              <a:rPr lang="en-US" dirty="0"/>
              <a:t>Structured data:</a:t>
            </a:r>
          </a:p>
          <a:p>
            <a:pPr lvl="2"/>
            <a:r>
              <a:rPr lang="en-US" dirty="0"/>
              <a:t>RDMS, SQL Server, Excel</a:t>
            </a:r>
          </a:p>
          <a:p>
            <a:pPr lvl="1"/>
            <a:r>
              <a:rPr lang="en-GB" dirty="0"/>
              <a:t>Unstructured data:</a:t>
            </a:r>
          </a:p>
          <a:p>
            <a:pPr lvl="2"/>
            <a:r>
              <a:rPr lang="en-GB" dirty="0"/>
              <a:t>Text, blogs, images, audio, video</a:t>
            </a:r>
            <a:endParaRPr lang="en-US" dirty="0"/>
          </a:p>
          <a:p>
            <a:endParaRPr lang="en-GB" dirty="0"/>
          </a:p>
        </p:txBody>
      </p:sp>
    </p:spTree>
    <p:extLst>
      <p:ext uri="{BB962C8B-B14F-4D97-AF65-F5344CB8AC3E}">
        <p14:creationId xmlns:p14="http://schemas.microsoft.com/office/powerpoint/2010/main" val="2074988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Dataset size and big 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Big data is challenging because:</a:t>
            </a:r>
          </a:p>
          <a:p>
            <a:pPr lvl="1"/>
            <a:r>
              <a:rPr lang="en-US" kern="0" dirty="0">
                <a:solidFill>
                  <a:srgbClr val="000000"/>
                </a:solidFill>
              </a:rPr>
              <a:t>It can have complex structures </a:t>
            </a:r>
          </a:p>
          <a:p>
            <a:pPr lvl="1"/>
            <a:r>
              <a:rPr lang="en-US" kern="0" dirty="0">
                <a:solidFill>
                  <a:srgbClr val="000000"/>
                </a:solidFill>
              </a:rPr>
              <a:t>It might have no structure at all</a:t>
            </a:r>
          </a:p>
          <a:p>
            <a:pPr lvl="1"/>
            <a:r>
              <a:rPr lang="en-US" kern="0" dirty="0">
                <a:solidFill>
                  <a:srgbClr val="000000"/>
                </a:solidFill>
              </a:rPr>
              <a:t>The data source might not be static</a:t>
            </a:r>
          </a:p>
          <a:p>
            <a:pPr lvl="0"/>
            <a:endParaRPr lang="en-US" kern="0" dirty="0">
              <a:solidFill>
                <a:srgbClr val="000000"/>
              </a:solidFill>
            </a:endParaRPr>
          </a:p>
          <a:p>
            <a:pPr lvl="0"/>
            <a:r>
              <a:rPr lang="en-US" kern="0" dirty="0">
                <a:solidFill>
                  <a:srgbClr val="000000"/>
                </a:solidFill>
              </a:rPr>
              <a:t>The three Vs:</a:t>
            </a:r>
          </a:p>
          <a:p>
            <a:pPr lvl="1"/>
            <a:r>
              <a:rPr lang="en-GB" kern="0" dirty="0">
                <a:solidFill>
                  <a:srgbClr val="000000"/>
                </a:solidFill>
              </a:rPr>
              <a:t>Volume</a:t>
            </a:r>
          </a:p>
          <a:p>
            <a:pPr lvl="1"/>
            <a:r>
              <a:rPr lang="en-GB" kern="0" dirty="0">
                <a:solidFill>
                  <a:srgbClr val="000000"/>
                </a:solidFill>
              </a:rPr>
              <a:t>Variety</a:t>
            </a:r>
          </a:p>
          <a:p>
            <a:pPr lvl="1"/>
            <a:r>
              <a:rPr lang="en-GB" kern="0" dirty="0">
                <a:solidFill>
                  <a:srgbClr val="000000"/>
                </a:solidFill>
              </a:rPr>
              <a:t>Velocity</a:t>
            </a:r>
            <a:endParaRPr lang="en-US" kern="0" dirty="0">
              <a:solidFill>
                <a:srgbClr val="000000"/>
              </a:solidFill>
            </a:endParaRPr>
          </a:p>
          <a:p>
            <a:pPr lvl="1"/>
            <a:endParaRPr lang="en-GB" kern="0" dirty="0">
              <a:solidFill>
                <a:srgbClr val="000000"/>
              </a:solidFill>
            </a:endParaRPr>
          </a:p>
          <a:p>
            <a:pPr lvl="0"/>
            <a:r>
              <a:rPr lang="en-GB" kern="0" dirty="0">
                <a:solidFill>
                  <a:srgbClr val="000000"/>
                </a:solidFill>
              </a:rPr>
              <a:t>Big data technologies: Hadoop/HDInsight</a:t>
            </a:r>
            <a:endParaRPr lang="en-US" kern="0" dirty="0">
              <a:solidFill>
                <a:srgbClr val="000000"/>
              </a:solidFill>
            </a:endParaRPr>
          </a:p>
          <a:p>
            <a:pPr lvl="1"/>
            <a:endParaRPr lang="en-US" kern="0" dirty="0">
              <a:solidFill>
                <a:srgbClr val="000000"/>
              </a:solidFill>
            </a:endParaRPr>
          </a:p>
        </p:txBody>
      </p:sp>
    </p:spTree>
    <p:extLst>
      <p:ext uri="{BB962C8B-B14F-4D97-AF65-F5344CB8AC3E}">
        <p14:creationId xmlns:p14="http://schemas.microsoft.com/office/powerpoint/2010/main" val="1738115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21d195fc-ce2b-424a-b38c-645cbcb51180">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239742" cy="740664"/>
          </a:xfrm>
        </p:spPr>
        <p:txBody>
          <a:bodyPr/>
          <a:lstStyle/>
          <a:p>
            <a:r>
              <a:rPr lang="en-GB" dirty="0" smtClean="0"/>
              <a:t>Demonstration: Load data from Hadoop using Hive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endParaRPr lang="en-GB" kern="0" dirty="0">
              <a:solidFill>
                <a:srgbClr val="000000"/>
              </a:solidFill>
            </a:endParaRPr>
          </a:p>
          <a:p>
            <a:pPr lvl="0"/>
            <a:r>
              <a:rPr lang="en-GB" kern="0" dirty="0">
                <a:solidFill>
                  <a:srgbClr val="000000"/>
                </a:solidFill>
              </a:rPr>
              <a:t>Upload data to Azure Blob storage</a:t>
            </a:r>
          </a:p>
          <a:p>
            <a:pPr lvl="0"/>
            <a:r>
              <a:rPr lang="en-GB" kern="0" dirty="0">
                <a:solidFill>
                  <a:srgbClr val="000000"/>
                </a:solidFill>
              </a:rPr>
              <a:t>Import data to Hive table</a:t>
            </a:r>
          </a:p>
          <a:p>
            <a:pPr lvl="0"/>
            <a:r>
              <a:rPr lang="en-GB" kern="0" dirty="0">
                <a:solidFill>
                  <a:srgbClr val="000000"/>
                </a:solidFill>
              </a:rPr>
              <a:t>Access the Hadoop data using Hive query</a:t>
            </a:r>
          </a:p>
          <a:p>
            <a:pPr lvl="0"/>
            <a:r>
              <a:rPr lang="en-GB" kern="0" dirty="0">
                <a:solidFill>
                  <a:srgbClr val="000000"/>
                </a:solidFill>
              </a:rPr>
              <a:t>Explore the data</a:t>
            </a:r>
            <a:endParaRPr lang="en-US" kern="0" dirty="0">
              <a:solidFill>
                <a:srgbClr val="000000"/>
              </a:solidFill>
            </a:endParaRPr>
          </a:p>
        </p:txBody>
      </p:sp>
    </p:spTree>
    <p:extLst>
      <p:ext uri="{BB962C8B-B14F-4D97-AF65-F5344CB8AC3E}">
        <p14:creationId xmlns:p14="http://schemas.microsoft.com/office/powerpoint/2010/main" val="4162190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282882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3893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794067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41</TotalTime>
  <Words>4161</Words>
  <Application>Microsoft Office PowerPoint</Application>
  <PresentationFormat>On-screen Show (4:3)</PresentationFormat>
  <Paragraphs>482</Paragraphs>
  <Slides>30</Slides>
  <Notes>30</Notes>
  <HiddenSlides>9</HiddenSlides>
  <MMClips>0</MMClips>
  <ScaleCrop>false</ScaleCrop>
  <HeadingPairs>
    <vt:vector size="6" baseType="variant">
      <vt:variant>
        <vt:lpstr>Fonts Used</vt:lpstr>
      </vt:variant>
      <vt:variant>
        <vt:i4>7</vt:i4>
      </vt:variant>
      <vt:variant>
        <vt:lpstr>Theme</vt:lpstr>
      </vt:variant>
      <vt:variant>
        <vt:i4>30</vt:i4>
      </vt:variant>
      <vt:variant>
        <vt:lpstr>Slide Titles</vt:lpstr>
      </vt:variant>
      <vt:variant>
        <vt:i4>30</vt:i4>
      </vt:variant>
    </vt:vector>
  </HeadingPairs>
  <TitlesOfParts>
    <vt:vector size="67" baseType="lpstr">
      <vt:lpstr>Times New Roman</vt:lpstr>
      <vt:lpstr>Verdana</vt:lpstr>
      <vt:lpstr>Wingdings</vt:lpstr>
      <vt:lpstr>Arial</vt:lpstr>
      <vt:lpstr>Segoe UI</vt:lpstr>
      <vt:lpstr>Symbol</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Module 3</vt:lpstr>
      <vt:lpstr>Module Overview</vt:lpstr>
      <vt:lpstr>Lesson 1: Categorizing your data</vt:lpstr>
      <vt:lpstr>Data structure</vt:lpstr>
      <vt:lpstr>Dataset size and big data</vt:lpstr>
      <vt:lpstr>Demonstration: Load data from Hadoop using Hive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purpose</vt:lpstr>
      <vt:lpstr>Lesson 2: Importing data to Machine Learning</vt:lpstr>
      <vt:lpstr>Importing data—Overview</vt:lpstr>
      <vt:lpstr>Using online data sources</vt:lpstr>
      <vt:lpstr>Using offline data sources</vt:lpstr>
      <vt:lpstr>Demonstration: Load data from a website by using HTTP</vt:lpstr>
      <vt:lpstr>PowerPoint Presentation</vt:lpstr>
      <vt:lpstr>PowerPoint Presentation</vt:lpstr>
      <vt:lpstr>Lesson 3: Exploring and transforming data in Machine Learning</vt:lpstr>
      <vt:lpstr>Exploring data</vt:lpstr>
      <vt:lpstr>Transforming data</vt:lpstr>
      <vt:lpstr>Splitting data</vt:lpstr>
      <vt:lpstr>Lab: Managing datasets</vt:lpstr>
      <vt:lpstr>Lab Scenario</vt:lpstr>
      <vt:lpstr>Lab Scenario (continued)</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Catherine Dunn</dc:creator>
  <cp:lastModifiedBy>Catherine Dunn</cp:lastModifiedBy>
  <cp:revision>6</cp:revision>
  <dcterms:created xsi:type="dcterms:W3CDTF">2017-05-15T14:05:10Z</dcterms:created>
  <dcterms:modified xsi:type="dcterms:W3CDTF">2017-05-15T14:47:02Z</dcterms:modified>
</cp:coreProperties>
</file>