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theme/theme2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Lst>
  <p:notesMasterIdLst>
    <p:notesMasterId r:id="rId41"/>
  </p:notes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73" r:id="rId33"/>
    <p:sldId id="274" r:id="rId34"/>
    <p:sldId id="275" r:id="rId35"/>
    <p:sldId id="268" r:id="rId36"/>
    <p:sldId id="269" r:id="rId37"/>
    <p:sldId id="270" r:id="rId38"/>
    <p:sldId id="271" r:id="rId39"/>
    <p:sldId id="272" r:id="rId40"/>
  </p:sldIdLst>
  <p:sldSz cx="9144000" cy="6858000" type="screen4x3"/>
  <p:notesSz cx="6858000" cy="9144000"/>
  <p:embeddedFontLst>
    <p:embeddedFont>
      <p:font typeface="Segoe UI" panose="020B0502040204020203" pitchFamily="34" charset="0"/>
      <p:regular r:id="rId42"/>
      <p:bold r:id="rId43"/>
      <p:italic r:id="rId44"/>
      <p:boldItalic r:id="rId45"/>
    </p:embeddedFont>
    <p:embeddedFont>
      <p:font typeface="Calibri" panose="020F0502020204030204" pitchFamily="34" charset="0"/>
      <p:regular r:id="rId46"/>
      <p:bold r:id="rId47"/>
      <p:italic r:id="rId48"/>
      <p:boldItalic r:id="rId49"/>
    </p:embeddedFont>
    <p:embeddedFont>
      <p:font typeface="Verdana" panose="020B0604030504040204" pitchFamily="34" charset="0"/>
      <p:regular r:id="rId50"/>
      <p:bold r:id="rId51"/>
      <p:italic r:id="rId52"/>
      <p:boldItalic r:id="rId5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874" y="58"/>
      </p:cViewPr>
      <p:guideLst/>
    </p:cSldViewPr>
  </p:slideViewPr>
  <p:notesTextViewPr>
    <p:cViewPr>
      <p:scale>
        <a:sx n="1" d="1"/>
        <a:sy n="1" d="1"/>
      </p:scale>
      <p:origin x="0" y="0"/>
    </p:cViewPr>
  </p:notesTextViewPr>
  <p:notesViewPr>
    <p:cSldViewPr snapToGrid="0">
      <p:cViewPr>
        <p:scale>
          <a:sx n="100" d="100"/>
          <a:sy n="100" d="100"/>
        </p:scale>
        <p:origin x="2323" y="-84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6.xml"/><Relationship Id="rId39" Type="http://schemas.openxmlformats.org/officeDocument/2006/relationships/slide" Target="slides/slide19.xml"/><Relationship Id="rId21" Type="http://schemas.openxmlformats.org/officeDocument/2006/relationships/slide" Target="slides/slide1.xml"/><Relationship Id="rId34" Type="http://schemas.openxmlformats.org/officeDocument/2006/relationships/slide" Target="slides/slide14.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5.xml"/><Relationship Id="rId33" Type="http://schemas.openxmlformats.org/officeDocument/2006/relationships/slide" Target="slides/slide13.xml"/><Relationship Id="rId38" Type="http://schemas.openxmlformats.org/officeDocument/2006/relationships/slide" Target="slides/slide18.xml"/><Relationship Id="rId46"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9.xml"/><Relationship Id="rId41" Type="http://schemas.openxmlformats.org/officeDocument/2006/relationships/notesMaster" Target="notesMasters/notesMaster1.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4.xml"/><Relationship Id="rId32" Type="http://schemas.openxmlformats.org/officeDocument/2006/relationships/slide" Target="slides/slide12.xml"/><Relationship Id="rId37" Type="http://schemas.openxmlformats.org/officeDocument/2006/relationships/slide" Target="slides/slide17.xml"/><Relationship Id="rId40" Type="http://schemas.openxmlformats.org/officeDocument/2006/relationships/slide" Target="slides/slide20.xml"/><Relationship Id="rId45" Type="http://schemas.openxmlformats.org/officeDocument/2006/relationships/font" Target="fonts/font4.fntdata"/><Relationship Id="rId53" Type="http://schemas.openxmlformats.org/officeDocument/2006/relationships/font" Target="fonts/font12.fntdata"/><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3.xml"/><Relationship Id="rId28" Type="http://schemas.openxmlformats.org/officeDocument/2006/relationships/slide" Target="slides/slide8.xml"/><Relationship Id="rId36" Type="http://schemas.openxmlformats.org/officeDocument/2006/relationships/slide" Target="slides/slide16.xml"/><Relationship Id="rId49" Type="http://schemas.openxmlformats.org/officeDocument/2006/relationships/font" Target="fonts/font8.fntdata"/><Relationship Id="rId57"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1.xml"/><Relationship Id="rId44" Type="http://schemas.openxmlformats.org/officeDocument/2006/relationships/font" Target="fonts/font3.fntdata"/><Relationship Id="rId52" Type="http://schemas.openxmlformats.org/officeDocument/2006/relationships/font" Target="fonts/font11.fntdata"/><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2.xml"/><Relationship Id="rId27" Type="http://schemas.openxmlformats.org/officeDocument/2006/relationships/slide" Target="slides/slide7.xml"/><Relationship Id="rId30" Type="http://schemas.openxmlformats.org/officeDocument/2006/relationships/slide" Target="slides/slide10.xml"/><Relationship Id="rId35" Type="http://schemas.openxmlformats.org/officeDocument/2006/relationships/slide" Target="slides/slide15.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font" Target="fonts/font10.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08E56C-8D72-4BB1-9A8A-AD822BB0025D}" type="datetimeFigureOut">
              <a:rPr lang="en-GB" smtClean="0"/>
              <a:t>16/05/2017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F07F0-5A7E-4E5B-A917-C0F880C946A3}" type="slidenum">
              <a:rPr lang="en-GB" smtClean="0"/>
              <a:t>‹#›</a:t>
            </a:fld>
            <a:endParaRPr lang="en-GB" dirty="0"/>
          </a:p>
        </p:txBody>
      </p:sp>
    </p:spTree>
    <p:extLst>
      <p:ext uri="{BB962C8B-B14F-4D97-AF65-F5344CB8AC3E}">
        <p14:creationId xmlns:p14="http://schemas.microsoft.com/office/powerpoint/2010/main" val="2330835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ka.ms/v7zun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Preparing Data for use with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49369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Preparing Data for use with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80993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Preparing Data for use with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954572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demo requires the Azure SQL Database that you created in Lab 3. In addition, before running this demo, you must complete the following steps: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virtual machine, ensure that you are logged on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ADATUM\AdatumAdmin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On the Start menu, start to type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Internet Explorer</a:t>
            </a: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Internet Explorer</a:t>
            </a: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Internet Explorer, in the address bar,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https://studio.azureml.net/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Microsoft Azure Machine Learning Studio</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Sign In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If you are prompted for credentials, use the details of the Microsoft account that you created for this course.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EXPERIMENTS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is selected in the navigation pane,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NEW</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Blank Experiment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Import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from the module list, drag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Import Data</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on to the experiment canvas.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right-hand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pane,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 source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list,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Azure SQL Database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 server 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box, type the following (replacing &lt;</a:t>
            </a:r>
            <a:r>
              <a:rPr lang="en-US" sz="1000" i="1" dirty="0" smtClean="0">
                <a:effectLst/>
                <a:latin typeface="Arial" panose="020B0604020202020204" pitchFamily="34" charset="0"/>
                <a:ea typeface="Times New Roman" panose="02020603050405020304" pitchFamily="18" charset="0"/>
                <a:cs typeface="Times New Roman" panose="02020603050405020304" pitchFamily="18" charset="0"/>
              </a:rPr>
              <a:t>your db servername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&gt; with the name of your database server from Lab 3):</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indent="-228600">
              <a:lnSpc>
                <a:spcPct val="115000"/>
              </a:lnSpc>
              <a:spcAft>
                <a:spcPts val="995"/>
              </a:spcAft>
              <a:tabLst>
                <a:tab pos="685800" algn="l"/>
              </a:tabLst>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&lt;</a:t>
            </a:r>
            <a:r>
              <a:rPr lang="en-US" sz="1000" b="1" i="1" dirty="0" smtClean="0">
                <a:effectLst/>
                <a:latin typeface="Arial" panose="020B0604020202020204" pitchFamily="34" charset="0"/>
                <a:ea typeface="Times New Roman" panose="02020603050405020304" pitchFamily="18" charset="0"/>
                <a:cs typeface="Times New Roman" panose="02020603050405020304" pitchFamily="18" charset="0"/>
              </a:rPr>
              <a:t>your db servername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&gt;.database.windows.net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tabLst>
                <a:tab pos="6858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 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WideWorldImporters-Standard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tabLst>
                <a:tab pos="6858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User 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dbadmin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tabLst>
                <a:tab pos="6858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spcAft>
                <a:spcPts val="995"/>
              </a:spcAft>
              <a:buFont typeface="+mj-lt"/>
              <a:buAutoNum type="arabicPeriod" startAt="11"/>
              <a:tabLst>
                <a:tab pos="6858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 query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box, type the following command to use a subset of the total data:</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spcBef>
                <a:spcPts val="600"/>
              </a:spcBef>
              <a:spcAft>
                <a:spcPts val="995"/>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 From [20774A].[CustomerTransactions]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endPar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Preparing Data for use with Azure Machine Learning</a:t>
            </a:r>
            <a:endParaRPr lang="en-GB" sz="1200" b="1" dirty="0">
              <a:solidFill>
                <a:srgbClr val="336699"/>
              </a:solidFill>
              <a:latin typeface="Arial" panose="020B0604020202020204" pitchFamily="34" charset="0"/>
            </a:endParaRPr>
          </a:p>
        </p:txBody>
      </p:sp>
      <p:sp>
        <p:nvSpPr>
          <p:cNvPr id="7" name="TextBox 6"/>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2816806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5"/>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cached results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AS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EXPERIMENT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Preprocessing Demo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(tick</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0">
              <a:lnSpc>
                <a:spcPct val="115000"/>
              </a:lnSpc>
              <a:spcAft>
                <a:spcPts val="995"/>
              </a:spcAft>
              <a:tabLst>
                <a:tab pos="685800" algn="l"/>
              </a:tabLst>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Use the Summarize module to identify issues with imported raw data</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Machine Learning Studio, ensure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Preprocessing Demo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experiment is open, and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EXPERIMENTS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in the navigation pane.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 to the right-hand side of the experiment canvas.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to the input port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experiment, by clicking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experiment has run successfully, right-click the output port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has transposed the columns from the raw data into rows, and has generated summary statistics from the 97,547 rows in the original data; verify that there are now five rows and 23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Close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visualization by clicking the</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 x</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top-right of the window</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lvl="0">
              <a:lnSpc>
                <a:spcPct val="115000"/>
              </a:lnSpc>
              <a:spcAft>
                <a:spcPts val="995"/>
              </a:spcAft>
              <a:tabLst>
                <a:tab pos="685800" algn="l"/>
              </a:tabLs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Clean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the import to remove rows with missing data</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Search experiment items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type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Clean</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from the module list, drag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Clean Missing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on to the experiment canvas.</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Connect the input port of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Clean Missing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to the output port of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a:t>
            </a:r>
          </a:p>
          <a:p>
            <a:pPr marL="34290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Clean Missing Data</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 and 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Properties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pane, under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Cleaning mode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click </a:t>
            </a:r>
            <a:r>
              <a:rPr lang="en-GB" sz="1000" b="1"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Remove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entire row</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 </a:t>
            </a:r>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13</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Preparing Data for use with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87186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Run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experiment, by clicking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RUN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the bottom of the page.</a:t>
            </a:r>
          </a:p>
          <a:p>
            <a:pPr marL="342900" lvl="0" indent="-342900">
              <a:lnSpc>
                <a:spcPct val="115000"/>
              </a:lnSpc>
              <a:spcAft>
                <a:spcPts val="995"/>
              </a:spcAft>
              <a:buFont typeface="+mj-lt"/>
              <a:buAutoNum type="arabicPeriod" startAt="4"/>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the left-hand output port of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Clean Missing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and then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Visualize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p>
          <a:p>
            <a:pPr marL="342900" lvl="0" indent="-342900">
              <a:lnSpc>
                <a:spcPct val="115000"/>
              </a:lnSpc>
              <a:spcAft>
                <a:spcPts val="995"/>
              </a:spcAft>
              <a:buFont typeface="+mj-lt"/>
              <a:buAutoNum type="arabicPeriod" startAt="4"/>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Point out that the dataset now contains five columns and 97,147 rows; all the rows that had missing data (400 rows) have been </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removed.</a:t>
            </a:r>
          </a:p>
          <a:p>
            <a:pPr marL="342900" lvl="0" indent="-342900">
              <a:lnSpc>
                <a:spcPct val="115000"/>
              </a:lnSpc>
              <a:spcAft>
                <a:spcPts val="995"/>
              </a:spcAft>
              <a:buFont typeface="+mj-lt"/>
              <a:buAutoNum type="arabicPeriod" startAt="4"/>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Close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visualization by clicking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x</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top-right of the window</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lvl="0">
              <a:lnSpc>
                <a:spcPct val="115000"/>
              </a:lnSpc>
              <a:spcAft>
                <a:spcPts val="995"/>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Remove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outliers from the imported data</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Right-click the output port of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Summarize Data</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Visualize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Point out that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OutstandingBalance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field shows a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Max</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value of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$28,280</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for this demonstration, you are going to assume that any value over $25,000 is erroneous, because company policy forbids customers from owing more than this amount.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Close the visualization by clicking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x</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the top-right of the window.</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Search experiment items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box, type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Clip</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then from the module list, drag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Clip Values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on to the experiment canvas.</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Connect the input port of the</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 Clip Values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module to the output port of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Import Data</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Clip Values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Properties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pane,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Launch column selector</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Select Columns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dialog box, change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Include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option from column type to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column names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in the box, select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OutstandingBalance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then click the tick.</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Properties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pane, set the following values:</a:t>
            </a:r>
          </a:p>
          <a:p>
            <a:pPr marL="800100" lvl="1" indent="-342900">
              <a:lnSpc>
                <a:spcPct val="115000"/>
              </a:lnSpc>
              <a:spcAft>
                <a:spcPts val="995"/>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Set of thresholds: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ClipPeaks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Upper threshold: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Constant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Constant value for upper threshold: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25000</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Upper substitute value: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Mean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51760"/>
            <a:ext cx="2971800" cy="458787"/>
          </a:xfrm>
        </p:spPr>
        <p:txBody>
          <a:bodyPr/>
          <a:lstStyle/>
          <a:p>
            <a:fld id="{CF0F07F0-5A7E-4E5B-A917-C0F880C946A3}" type="slidenum">
              <a:rPr lang="en-GB" smtClean="0"/>
              <a:t>14</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Preparing Data for use with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693903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9"/>
            </a:pP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Run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experiment, by clicking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RUN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the bottom of the page.</a:t>
            </a:r>
          </a:p>
          <a:p>
            <a:pPr marL="342900" lvl="0" indent="-342900">
              <a:lnSpc>
                <a:spcPct val="115000"/>
              </a:lnSpc>
              <a:spcAft>
                <a:spcPts val="995"/>
              </a:spcAft>
              <a:buFont typeface="+mj-lt"/>
              <a:buAutoNum type="arabicPeriod" startAt="9"/>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When the experiment has finished running, all modules will show a green check mark to indicate that they have successfully finished.</a:t>
            </a:r>
          </a:p>
          <a:p>
            <a:pPr marL="342900" lvl="0" indent="-342900">
              <a:lnSpc>
                <a:spcPct val="115000"/>
              </a:lnSpc>
              <a:spcAft>
                <a:spcPts val="995"/>
              </a:spcAft>
              <a:buFont typeface="+mj-lt"/>
              <a:buAutoNum type="arabicPeriod" startAt="9"/>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When the experiment has run successfully, right-click the output port of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Clip Values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Visualize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9"/>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OutstandingBalance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column.</a:t>
            </a:r>
          </a:p>
          <a:p>
            <a:pPr marL="342900" lvl="0" indent="-342900">
              <a:lnSpc>
                <a:spcPct val="115000"/>
              </a:lnSpc>
              <a:spcAft>
                <a:spcPts val="995"/>
              </a:spcAft>
              <a:buFont typeface="+mj-lt"/>
              <a:buAutoNum type="arabicPeriod" startAt="9"/>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Point out that, 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Statistics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pane,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OutstandingBalance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now ranges from 0 to 25000, so all values above 25000 have been replaced, based on the mean of the dataset.</a:t>
            </a:r>
          </a:p>
          <a:p>
            <a:pPr marL="342900" lvl="0" indent="-342900">
              <a:lnSpc>
                <a:spcPct val="115000"/>
              </a:lnSpc>
              <a:spcAft>
                <a:spcPts val="995"/>
              </a:spcAft>
              <a:buFont typeface="+mj-lt"/>
              <a:buAutoNum type="arabicPeriod" startAt="9"/>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Close the visualization by clicking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x</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the top-right of the window.</a:t>
            </a:r>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Preparing Data for use with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717002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lab requires the Azure SQL Database that students created in Lab 3. If students did not successfully complete this lab, either ask them to perform all the steps in Lab 3, Exercise 1, and the Prepare Azure SQL Database task in Lab 3, Exercise 2, or give them the name of an already prepared database—perhaps from one of their fellow students, or any demo database that you have created.</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Explore data using Power BI</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Before you start to clean the data for use in business scenarios, you have to explore the data so you can understand any potential issues. In this exercise, you will connect to Azure SQL Database using Power BI, and then use the Power BI data pane to explore the data, and create charts.</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Preprocess data using Machine Learning Studio</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Now you have explored your data, you can start to clean the data. In this exercise, you will use several approaches for cleaning data: remove duplicate rows, and then deal with any missing data by replacing data with the median; replace data with an estimated value, and remove all rows that contain missing data. You will then normalize some data; some of the Transaction Amounts are very large, and others are close to zero, so you will look at what happens when you normalize the data between 0 and 1. Finally, you will take a different approach to the Transaction Amount variance, and make an assumption that the transaction data that contains zeros is a mistake. You will clip those values to remove all values below a certain threshold.</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Preparing Data for use with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934098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Preparing Data for use with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912640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Preparing Data for use with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8798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Arial" panose="020B0604020202020204" pitchFamily="34" charset="0"/>
              </a:rPr>
              <a:t>Question</a:t>
            </a:r>
            <a:endParaRPr lang="en-GB" sz="100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Arial" panose="020B0604020202020204" pitchFamily="34" charset="0"/>
              </a:rPr>
              <a:t>What are some of the potential benefits of using Power BI to visualize a source dataset before importing it into Machine Learning?</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Arial" panose="020B0604020202020204" pitchFamily="34" charset="0"/>
              </a:rPr>
              <a:t>Answer</a:t>
            </a:r>
            <a:endParaRPr lang="en-GB" sz="1000" dirty="0" smtClean="0">
              <a:effectLst/>
              <a:latin typeface="Arial" panose="020B0604020202020204" pitchFamily="34" charset="0"/>
              <a:ea typeface="Calibri" panose="020F050202020403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You can identify trends  and patterns in the source data prior to cleaning up and normalizing this information. </a:t>
            </a:r>
            <a:endParaRPr lang="en-GB" sz="1000" dirty="0">
              <a:latin typeface="Arial" panose="020B0604020202020204" pitchFamily="34" charset="0"/>
              <a:cs typeface="Arial" panose="020B0604020202020204" pitchFamily="34" charset="0"/>
            </a:endParaRPr>
          </a:p>
          <a:p>
            <a:pPr>
              <a:lnSpc>
                <a:spcPct val="107000"/>
              </a:lnSpc>
              <a:spcAft>
                <a:spcPts val="800"/>
              </a:spcAft>
            </a:pPr>
            <a:endParaRPr lang="en-GB" sz="1000" b="1"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Arial" panose="020B0604020202020204" pitchFamily="34" charset="0"/>
              </a:rPr>
              <a:t>Question</a:t>
            </a:r>
            <a:endParaRPr lang="en-GB" sz="100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Arial" panose="020B0604020202020204" pitchFamily="34" charset="0"/>
              </a:rPr>
              <a:t>Why is it important to fully understand your dataset before running any form of cleaning or transformation on that data?</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Arial" panose="020B0604020202020204" pitchFamily="34" charset="0"/>
              </a:rPr>
              <a:t>Answer</a:t>
            </a:r>
          </a:p>
          <a:p>
            <a:r>
              <a:rPr lang="en-US" sz="1000" dirty="0">
                <a:latin typeface="Arial" panose="020B0604020202020204" pitchFamily="34" charset="0"/>
                <a:cs typeface="Arial" panose="020B0604020202020204" pitchFamily="34" charset="0"/>
              </a:rPr>
              <a:t>It is important  to fully understand a dataset so that you can identify if the process of cleaning or transforming the data causes bias or introduces errors into the data that may affect the output.</a:t>
            </a:r>
            <a:endParaRPr lang="en-GB"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a:t>
            </a:r>
            <a:endParaRPr lang="en-GB" sz="1000" dirty="0">
              <a:latin typeface="Arial" panose="020B0604020202020204" pitchFamily="34" charset="0"/>
              <a:cs typeface="Arial" panose="020B0604020202020204" pitchFamily="34"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Preparing Data for use with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976367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Preparing Data for use with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00081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your own organization, what are some of the typical data issues that are likely to require fixing before you can start developing a machine learning model?</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p>
          <a:p>
            <a:r>
              <a:rPr lang="en-US" sz="1000" dirty="0">
                <a:latin typeface="Arial" panose="020B0604020202020204" pitchFamily="34" charset="0"/>
                <a:cs typeface="Arial" panose="020B0604020202020204" pitchFamily="34" charset="0"/>
              </a:rPr>
              <a:t>Answers will vary , depending on the students’ organization and their own experience.</a:t>
            </a:r>
            <a:endParaRPr lang="en-GB"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a:t>
            </a:r>
            <a:endParaRPr lang="en-GB" sz="1000" dirty="0">
              <a:latin typeface="Arial" panose="020B0604020202020204" pitchFamily="34" charset="0"/>
              <a:cs typeface="Arial" panose="020B0604020202020204" pitchFamily="34"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Preparing Data for use with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18083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True or False: The Group Data into Bins module has a limit of 20 bins.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)True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Preparing Data for use with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52570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As you introduce data preprocessing, it might be helpful to remind students about the Team Data Science Process, and where they are in the life cycle. The graphic on the following page might be useful:</a:t>
            </a:r>
          </a:p>
          <a:p>
            <a:pPr>
              <a:lnSpc>
                <a:spcPct val="107000"/>
              </a:lnSpc>
              <a:spcAft>
                <a:spcPts val="800"/>
              </a:spcAft>
            </a:pPr>
            <a:r>
              <a:rPr lang="en-GB" sz="1000" u="sng" dirty="0" smtClean="0">
                <a:effectLst/>
                <a:latin typeface="Arial" panose="020B0604020202020204" pitchFamily="34" charset="0"/>
                <a:ea typeface="Calibri" panose="020F0502020204030204" pitchFamily="34" charset="0"/>
                <a:cs typeface="Segoe UI" panose="020B0502040204020203" pitchFamily="34" charset="0"/>
                <a:hlinkClick r:id="rId3"/>
              </a:rPr>
              <a:t>https://aka.ms/v7zune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Preparing Data for use with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03064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Preparing Data for use with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41039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Preparing Data for use with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09777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Preparing Data for use with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55558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module in Machine Learning deals with outliers?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Remove Outliers Module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Normalize Data Module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Reduce Errors Module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Clip Value Module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5: Minimize Scatter Module</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 Option </a:t>
            </a:r>
            <a:r>
              <a:rPr lang="en-GB" sz="1000" dirty="0">
                <a:latin typeface="Arial" panose="020B0604020202020204" pitchFamily="34" charset="0"/>
                <a:ea typeface="Calibri" panose="020F0502020204030204" pitchFamily="34" charset="0"/>
                <a:cs typeface="Times New Roman" panose="02020603050405020304" pitchFamily="18" charset="0"/>
              </a:rPr>
              <a:t>4</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Clip Value Module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Preparing Data for use with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707614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Preparing Data for use with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66268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61539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513548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962503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899230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8765434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80123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7937043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8024936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606622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864251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4357409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9924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144001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609463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5020451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909565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496392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812763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91834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7336822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1602840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819207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7812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4748256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5149446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0607002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40131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5496715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480051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620313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2308332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482874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0171539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62758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4423112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423991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937364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7203851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47276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739029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079875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60283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774374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2709097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8937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449456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9959971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5364977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652562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112757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010442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62811616"/>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13389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3781243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191820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9976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6034719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4683302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441357"/>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8979173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2247644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120045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45158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904555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35291743"/>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227682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75796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919736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125392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195651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5987360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9044959"/>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1841964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55259824"/>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8374714"/>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785716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6062567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56354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273272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41286"/>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79757204"/>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3426640"/>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214881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30203310"/>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1319815"/>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2965123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81918645"/>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87876311"/>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50605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2985332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317933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2892309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631146"/>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2903362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910251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8650286"/>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31153449"/>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46179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59259789"/>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16353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354277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8376942"/>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3648803"/>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79538586"/>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50882289"/>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5226298"/>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6380985"/>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8004640"/>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798600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13087435"/>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275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41738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00417119"/>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36696284"/>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38532329"/>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4020615"/>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73525354"/>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35222136"/>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04021213"/>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473474"/>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43742091"/>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1386863"/>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66657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51154639"/>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49739721"/>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2641837"/>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76090474"/>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31627028"/>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970989"/>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3450593"/>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84718470"/>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73614740"/>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1731065"/>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866579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3507528"/>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6618617"/>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4047439"/>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5499386"/>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7693245"/>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55110584"/>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11645899"/>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8247215"/>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6339571"/>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9899052"/>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238793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6928704"/>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8033243"/>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07180007"/>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409543"/>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9633223"/>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87932318"/>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724648"/>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62642127"/>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24334669"/>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5740374"/>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92401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2728693"/>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072292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254603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64703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658397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9706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8930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831662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46936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75324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294969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029106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989896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8832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116916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588633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82092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93036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305315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21040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73894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844819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26543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138458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264605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604916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58125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220177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43269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1513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232322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5185892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33419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65587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852022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9246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502435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5327093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958441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6701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34068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9486946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4128912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00027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537974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367728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972700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8452506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42907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5482754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18611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494727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094309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889753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8068382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138318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631891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8911534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649475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983358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9957345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870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1185235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6852454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8481831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934770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923344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4632535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4036204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48034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5797140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512286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4954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541026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8490843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386384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9400251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5730404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177713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384282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0140120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5093606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585613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00970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28605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47954058"/>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28135607"/>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4606506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27009163"/>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36427231"/>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99659694"/>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55740358"/>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87093917"/>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29599867"/>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61300482"/>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536540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31050462"/>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2880650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322060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7111873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5501629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643582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5496297"/>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78015123"/>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4</a:t>
            </a:r>
            <a:endParaRPr lang="en-GB" dirty="0"/>
          </a:p>
        </p:txBody>
      </p:sp>
      <p:sp>
        <p:nvSpPr>
          <p:cNvPr id="3" name="Subtitle 2"/>
          <p:cNvSpPr>
            <a:spLocks noGrp="1"/>
          </p:cNvSpPr>
          <p:nvPr>
            <p:ph type="subTitle" sz="quarter" idx="1"/>
          </p:nvPr>
        </p:nvSpPr>
        <p:spPr/>
        <p:txBody>
          <a:bodyPr/>
          <a:lstStyle/>
          <a:p>
            <a:r>
              <a:rPr lang="en-GB" dirty="0" smtClean="0"/>
              <a:t>Preparing Data for use with Azure Machine Learning
</a:t>
            </a:r>
            <a:endParaRPr lang="en-GB" dirty="0"/>
          </a:p>
        </p:txBody>
      </p:sp>
    </p:spTree>
    <p:extLst>
      <p:ext uri="{BB962C8B-B14F-4D97-AF65-F5344CB8AC3E}">
        <p14:creationId xmlns:p14="http://schemas.microsoft.com/office/powerpoint/2010/main" val="226558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924f66b6-16db-4f9d-af7d-923c4f356fb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Dealing with outliers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Outliers can negatively affect results</a:t>
            </a:r>
          </a:p>
          <a:p>
            <a:pPr lvl="0"/>
            <a:r>
              <a:rPr lang="en-GB" kern="0" dirty="0">
                <a:solidFill>
                  <a:srgbClr val="000000"/>
                </a:solidFill>
              </a:rPr>
              <a:t>In some situations outliers contain useful data</a:t>
            </a:r>
          </a:p>
          <a:p>
            <a:pPr lvl="0"/>
            <a:r>
              <a:rPr lang="en-GB" kern="0" dirty="0">
                <a:solidFill>
                  <a:srgbClr val="000000"/>
                </a:solidFill>
              </a:rPr>
              <a:t>The Clip Values module can remove outliers</a:t>
            </a:r>
          </a:p>
          <a:p>
            <a:pPr lvl="0"/>
            <a:endParaRPr lang="en-US" kern="0" dirty="0">
              <a:solidFill>
                <a:srgbClr val="000000"/>
              </a:solidFill>
            </a:endParaRPr>
          </a:p>
        </p:txBody>
      </p:sp>
    </p:spTree>
    <p:extLst>
      <p:ext uri="{BB962C8B-B14F-4D97-AF65-F5344CB8AC3E}">
        <p14:creationId xmlns:p14="http://schemas.microsoft.com/office/powerpoint/2010/main" val="1337113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be230cb7-5be0-48d4-8b4c-27f33c28b43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imbalanced data</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Imbalanced data can lead to some classes being underrepresented</a:t>
            </a:r>
          </a:p>
          <a:p>
            <a:pPr lvl="0"/>
            <a:r>
              <a:rPr lang="en-GB" kern="0" dirty="0">
                <a:solidFill>
                  <a:srgbClr val="000000"/>
                </a:solidFill>
              </a:rPr>
              <a:t>SMOTE can be used to rebalance data</a:t>
            </a:r>
          </a:p>
          <a:p>
            <a:pPr lvl="0"/>
            <a:r>
              <a:rPr lang="en-GB" kern="0" dirty="0">
                <a:solidFill>
                  <a:srgbClr val="000000"/>
                </a:solidFill>
              </a:rPr>
              <a:t>Care should be taken to ensure model accuracy</a:t>
            </a:r>
          </a:p>
          <a:p>
            <a:pPr lvl="0"/>
            <a:endParaRPr lang="en-US" kern="0" dirty="0">
              <a:solidFill>
                <a:srgbClr val="000000"/>
              </a:solidFill>
            </a:endParaRPr>
          </a:p>
        </p:txBody>
      </p:sp>
    </p:spTree>
    <p:extLst>
      <p:ext uri="{BB962C8B-B14F-4D97-AF65-F5344CB8AC3E}">
        <p14:creationId xmlns:p14="http://schemas.microsoft.com/office/powerpoint/2010/main" val="267270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5aa3fdb-7a7c-46b7-85dc-d8847b509e17">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40664"/>
          </a:xfrm>
        </p:spPr>
        <p:txBody>
          <a:bodyPr/>
          <a:lstStyle/>
          <a:p>
            <a:pPr algn="ctr"/>
            <a:r>
              <a:rPr lang="en-GB" sz="2700" dirty="0" smtClean="0"/>
              <a:t>Demonstration: Preprocessing data using Machine Learning</a:t>
            </a:r>
            <a:endParaRPr lang="en-GB" sz="2700"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In this demonstration, you will see how to:</a:t>
            </a:r>
          </a:p>
          <a:p>
            <a:pPr lvl="0"/>
            <a:r>
              <a:rPr lang="en-GB" kern="0" dirty="0">
                <a:solidFill>
                  <a:srgbClr val="000000"/>
                </a:solidFill>
              </a:rPr>
              <a:t>Use the Summarize module to identify issues with imported raw data</a:t>
            </a:r>
          </a:p>
          <a:p>
            <a:pPr lvl="0"/>
            <a:r>
              <a:rPr lang="en-GB" kern="0" dirty="0">
                <a:solidFill>
                  <a:srgbClr val="000000"/>
                </a:solidFill>
              </a:rPr>
              <a:t>Clean the import to remove rows with missing data</a:t>
            </a:r>
          </a:p>
          <a:p>
            <a:pPr lvl="0"/>
            <a:r>
              <a:rPr lang="en-GB" kern="0" dirty="0">
                <a:solidFill>
                  <a:srgbClr val="000000"/>
                </a:solidFill>
              </a:rPr>
              <a:t>Remove outliers from the imported data</a:t>
            </a:r>
          </a:p>
          <a:p>
            <a:pPr lvl="0"/>
            <a:endParaRPr lang="en-US" kern="0" dirty="0">
              <a:solidFill>
                <a:srgbClr val="000000"/>
              </a:solidFill>
            </a:endParaRPr>
          </a:p>
        </p:txBody>
      </p:sp>
    </p:spTree>
    <p:extLst>
      <p:ext uri="{BB962C8B-B14F-4D97-AF65-F5344CB8AC3E}">
        <p14:creationId xmlns:p14="http://schemas.microsoft.com/office/powerpoint/2010/main" val="447778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615941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84944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971268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7982289" cy="740664"/>
          </a:xfrm>
        </p:spPr>
        <p:txBody>
          <a:bodyPr/>
          <a:lstStyle/>
          <a:p>
            <a:r>
              <a:rPr lang="en-GB" dirty="0" smtClean="0"/>
              <a:t>Lab: Preparing data for use with Machine Learning</a:t>
            </a:r>
            <a:endParaRPr lang="en-GB" dirty="0"/>
          </a:p>
        </p:txBody>
      </p:sp>
      <p:sp>
        <p:nvSpPr>
          <p:cNvPr id="3" name="Text Placeholder 2"/>
          <p:cNvSpPr>
            <a:spLocks noGrp="1"/>
          </p:cNvSpPr>
          <p:nvPr>
            <p:ph type="body" idx="1"/>
          </p:nvPr>
        </p:nvSpPr>
        <p:spPr/>
        <p:txBody>
          <a:bodyPr/>
          <a:lstStyle/>
          <a:p>
            <a:r>
              <a:rPr lang="en-GB" dirty="0" smtClean="0"/>
              <a:t>Exercise 1: Explore data using Power BI
Exercise 2: Preprocess data using Machine Learning Studio</a:t>
            </a:r>
            <a:endParaRPr lang="en-GB"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245556" cy="1384995"/>
          </a:xfrm>
          <a:prstGeom prst="rect">
            <a:avLst/>
          </a:prstGeom>
          <a:noFill/>
        </p:spPr>
        <p:txBody>
          <a:bodyPr vert="horz" wrap="none" rtlCol="0">
            <a:spAutoFit/>
          </a:bodyPr>
          <a:lstStyle/>
          <a:p>
            <a:r>
              <a:rPr lang="en-IN"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20774A-LON-DEV</a:t>
            </a:r>
            <a:endParaRPr lang="en-IN" sz="2800" b="0" i="0" u="none" strike="noStrike" baseline="0" dirty="0" smtClean="0">
              <a:latin typeface="Segoe UI" panose="020B0502040204020203" pitchFamily="34" charset="0"/>
            </a:endParaRPr>
          </a:p>
          <a:p>
            <a:r>
              <a:rPr lang="en-IN" sz="2800" b="0" i="0" u="none" strike="noStrike" baseline="0" dirty="0" smtClean="0">
                <a:latin typeface="Segoe UI" panose="020B0502040204020203" pitchFamily="34" charset="0"/>
              </a:rPr>
              <a:t>User name: </a:t>
            </a:r>
            <a:r>
              <a:rPr lang="en-GB" sz="2800" b="1" i="0" u="none" strike="noStrike" baseline="0" dirty="0" smtClean="0">
                <a:latin typeface="Segoe UI" panose="020B0502040204020203" pitchFamily="34" charset="0"/>
              </a:rPr>
              <a:t>ADATUM\</a:t>
            </a:r>
            <a:r>
              <a:rPr lang="en-GB" sz="2800" b="1" i="0" u="none" strike="noStrike" baseline="0" dirty="0" err="1" smtClean="0">
                <a:latin typeface="Segoe UI" panose="020B0502040204020203" pitchFamily="34" charset="0"/>
              </a:rPr>
              <a:t>AdatumAdmin</a:t>
            </a:r>
            <a:endParaRPr lang="en-IN" sz="2800" b="0" i="0" u="none" strike="noStrike" baseline="0" dirty="0" smtClean="0">
              <a:latin typeface="Segoe UI" panose="020B0502040204020203" pitchFamily="34" charset="0"/>
            </a:endParaRPr>
          </a:p>
          <a:p>
            <a:r>
              <a:rPr lang="en-IN" sz="2800" b="0" i="0" u="none" strike="noStrike" baseline="0" dirty="0" smtClean="0">
                <a:latin typeface="Segoe UI" panose="020B0502040204020203" pitchFamily="34" charset="0"/>
              </a:rPr>
              <a:t>Password: </a:t>
            </a:r>
            <a:r>
              <a:rPr lang="en-GB" sz="2800" b="1" i="0" u="none" strike="noStrike" baseline="0" dirty="0" smtClean="0">
                <a:latin typeface="Segoe UI" panose="020B0502040204020203" pitchFamily="34" charset="0"/>
              </a:rPr>
              <a:t>Pa55w.rd</a:t>
            </a:r>
            <a:endParaRPr lang="en-IN" sz="2800" b="0" i="0" u="none" strike="noStrike" baseline="0" dirty="0" smtClean="0">
              <a:latin typeface="Segoe UI" panose="020B0502040204020203" pitchFamily="34" charset="0"/>
            </a:endParaRPr>
          </a:p>
        </p:txBody>
      </p:sp>
      <p:sp>
        <p:nvSpPr>
          <p:cNvPr id="6" name="TextBox 5"/>
          <p:cNvSpPr txBox="1"/>
          <p:nvPr/>
        </p:nvSpPr>
        <p:spPr>
          <a:xfrm>
            <a:off x="458788" y="6163356"/>
            <a:ext cx="4542397" cy="523220"/>
          </a:xfrm>
          <a:prstGeom prst="rect">
            <a:avLst/>
          </a:prstGeom>
          <a:noFill/>
        </p:spPr>
        <p:txBody>
          <a:bodyPr vert="horz" wrap="none" rtlCol="0">
            <a:spAutoFit/>
          </a:bodyPr>
          <a:lstStyle/>
          <a:p>
            <a:r>
              <a:rPr lang="en-GB" sz="2800" dirty="0" smtClean="0">
                <a:latin typeface="Segoe UI" panose="020B0502040204020203" pitchFamily="34" charset="0"/>
              </a:rPr>
              <a:t>Estimated Time: 60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1496094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5314275"/>
          </a:xfrm>
          <a:prstGeom prst="rect">
            <a:avLst/>
          </a:prstGeom>
          <a:noFill/>
        </p:spPr>
        <p:txBody>
          <a:bodyPr vert="horz" wrap="square" rtlCol="0">
            <a:spAutoFit/>
          </a:bodyPr>
          <a:lstStyle/>
          <a:p>
            <a:pPr>
              <a:spcBef>
                <a:spcPts val="600"/>
              </a:spcBef>
              <a:spcAft>
                <a:spcPts val="800"/>
              </a:spcAft>
            </a:pPr>
            <a:r>
              <a:rPr lang="en-GB" sz="2400" dirty="0" smtClean="0">
                <a:effectLst/>
                <a:latin typeface="Segoe UI" panose="020B0502040204020203" pitchFamily="34" charset="0"/>
                <a:ea typeface="Calibri" panose="020F0502020204030204" pitchFamily="34" charset="0"/>
                <a:cs typeface="Segoe UI" panose="020B0502040204020203" pitchFamily="34" charset="0"/>
              </a:rPr>
              <a:t>You work as a data scientist for Adatum Consultants, a company that provides machine learning services and advice for a range of clients. One of your clients is Wide World Importers, who are transitioning from a Business Intelligence practice to a Business Analytics practice. As part of this transition, Wide World Importers are looking for insights from operational data sources throughout the organization.</a:t>
            </a:r>
          </a:p>
          <a:p>
            <a:pPr>
              <a:spcBef>
                <a:spcPts val="600"/>
              </a:spcBef>
              <a:spcAft>
                <a:spcPts val="800"/>
              </a:spcAft>
            </a:pPr>
            <a:r>
              <a:rPr lang="en-GB" sz="2400" dirty="0">
                <a:latin typeface="Segoe UI" panose="020B0502040204020203" pitchFamily="34" charset="0"/>
                <a:ea typeface="Calibri" panose="020F0502020204030204" pitchFamily="34" charset="0"/>
                <a:cs typeface="Segoe UI" panose="020B0502040204020203" pitchFamily="34" charset="0"/>
              </a:rPr>
              <a:t>You are working with a team of business analysts from Wide World Importers who write reports using data that is stored in a variety of locations, </a:t>
            </a:r>
            <a:r>
              <a:rPr lang="en-GB" sz="2400" dirty="0">
                <a:solidFill>
                  <a:srgbClr val="000000"/>
                </a:solidFill>
                <a:latin typeface="Segoe UI" panose="020B0502040204020203" pitchFamily="34" charset="0"/>
                <a:ea typeface="Calibri" panose="020F0502020204030204" pitchFamily="34" charset="0"/>
                <a:cs typeface="Segoe UI" panose="020B0502040204020203" pitchFamily="34" charset="0"/>
              </a:rPr>
              <a:t>including Azure SQL Database.</a:t>
            </a:r>
            <a:endParaRPr lang="en-GB" sz="2400" dirty="0" smtClean="0">
              <a:effectLst/>
              <a:latin typeface="Segoe UI" panose="020B0502040204020203" pitchFamily="34" charset="0"/>
              <a:ea typeface="Calibri" panose="020F0502020204030204" pitchFamily="34" charset="0"/>
              <a:cs typeface="Segoe UI" panose="020B0502040204020203" pitchFamily="34" charset="0"/>
            </a:endParaRPr>
          </a:p>
          <a:p>
            <a:pPr>
              <a:spcBef>
                <a:spcPts val="600"/>
              </a:spcBef>
              <a:spcAft>
                <a:spcPts val="800"/>
              </a:spcAft>
            </a:pP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341642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 (continued)</a:t>
            </a:r>
            <a:endParaRPr lang="en-GB" dirty="0"/>
          </a:p>
        </p:txBody>
      </p:sp>
      <p:sp>
        <p:nvSpPr>
          <p:cNvPr id="3" name="Text Placeholder 2"/>
          <p:cNvSpPr>
            <a:spLocks noGrp="1"/>
          </p:cNvSpPr>
          <p:nvPr>
            <p:ph type="body" idx="1"/>
          </p:nvPr>
        </p:nvSpPr>
        <p:spPr/>
        <p:txBody>
          <a:bodyPr/>
          <a:lstStyle/>
          <a:p>
            <a:pPr marL="0" indent="0">
              <a:buNone/>
            </a:pPr>
            <a:r>
              <a:rPr lang="en-GB" sz="2400" kern="1200" dirty="0" smtClean="0">
                <a:solidFill>
                  <a:srgbClr val="000000"/>
                </a:solidFill>
                <a:ea typeface="Calibri" panose="020F0502020204030204" pitchFamily="34" charset="0"/>
                <a:cs typeface="Times New Roman" panose="02020603050405020304" pitchFamily="18" charset="0"/>
              </a:rPr>
              <a:t>You </a:t>
            </a:r>
            <a:r>
              <a:rPr lang="en-GB" sz="2400" kern="1200" dirty="0">
                <a:solidFill>
                  <a:srgbClr val="000000"/>
                </a:solidFill>
                <a:ea typeface="Calibri" panose="020F0502020204030204" pitchFamily="34" charset="0"/>
                <a:cs typeface="Times New Roman" panose="02020603050405020304" pitchFamily="18" charset="0"/>
              </a:rPr>
              <a:t>are following the recommended steps of the Team Data Science Process (TDSP). As part of the TDSP, you will explore and prepare the data, as per the Data Acquisition and Understanding phase of the process. You will be using Power BI and Machine Learning with this team so, to familiarize yourself with the environment, you need to explore the steps required in Power BI to identify data issues—and then to perform some data preprocessing steps in Machine Learning Studio. </a:t>
            </a:r>
            <a:endParaRPr lang="en-GB" sz="2400" dirty="0"/>
          </a:p>
          <a:p>
            <a:pPr marL="0" indent="0">
              <a:buNone/>
            </a:pPr>
            <a:endParaRPr lang="en-GB" dirty="0"/>
          </a:p>
        </p:txBody>
      </p:sp>
    </p:spTree>
    <p:extLst>
      <p:ext uri="{BB962C8B-B14F-4D97-AF65-F5344CB8AC3E}">
        <p14:creationId xmlns:p14="http://schemas.microsoft.com/office/powerpoint/2010/main" val="1984479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pPr marL="0" indent="0">
              <a:buNone/>
            </a:pPr>
            <a:r>
              <a:rPr lang="en-US" dirty="0"/>
              <a:t>In this lab, you learned how to:</a:t>
            </a:r>
            <a:endParaRPr lang="en-GB" dirty="0"/>
          </a:p>
          <a:p>
            <a:pPr lvl="1"/>
            <a:r>
              <a:rPr lang="en-US" dirty="0"/>
              <a:t>Explore data using Power BI.</a:t>
            </a:r>
            <a:endParaRPr lang="en-GB" dirty="0"/>
          </a:p>
          <a:p>
            <a:pPr lvl="1"/>
            <a:r>
              <a:rPr lang="en-US" dirty="0"/>
              <a:t>Preprocess data using Machine Learning Studio.module.</a:t>
            </a:r>
            <a:endParaRPr lang="en-GB" dirty="0"/>
          </a:p>
          <a:p>
            <a:endParaRPr lang="en-GB" dirty="0"/>
          </a:p>
        </p:txBody>
      </p:sp>
    </p:spTree>
    <p:extLst>
      <p:ext uri="{BB962C8B-B14F-4D97-AF65-F5344CB8AC3E}">
        <p14:creationId xmlns:p14="http://schemas.microsoft.com/office/powerpoint/2010/main" val="3879906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Data preprocessing
Strategies for incomplete datasets</a:t>
            </a:r>
            <a:endParaRPr lang="en-GB" dirty="0"/>
          </a:p>
        </p:txBody>
      </p:sp>
    </p:spTree>
    <p:extLst>
      <p:ext uri="{BB962C8B-B14F-4D97-AF65-F5344CB8AC3E}">
        <p14:creationId xmlns:p14="http://schemas.microsoft.com/office/powerpoint/2010/main" val="2136299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extLst>
      <p:ext uri="{BB962C8B-B14F-4D97-AF65-F5344CB8AC3E}">
        <p14:creationId xmlns:p14="http://schemas.microsoft.com/office/powerpoint/2010/main" val="179574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Data preprocessing</a:t>
            </a:r>
            <a:endParaRPr lang="en-GB" dirty="0"/>
          </a:p>
        </p:txBody>
      </p:sp>
      <p:sp>
        <p:nvSpPr>
          <p:cNvPr id="3" name="Text Placeholder 2"/>
          <p:cNvSpPr>
            <a:spLocks noGrp="1"/>
          </p:cNvSpPr>
          <p:nvPr>
            <p:ph type="body" idx="1"/>
          </p:nvPr>
        </p:nvSpPr>
        <p:spPr/>
        <p:txBody>
          <a:bodyPr/>
          <a:lstStyle/>
          <a:p>
            <a:r>
              <a:rPr lang="en-GB" dirty="0" smtClean="0"/>
              <a:t>Introduction to data preprocessing
Cleaning data
Normalizing data
Reducing data complexity</a:t>
            </a:r>
            <a:endParaRPr lang="en-GB" dirty="0"/>
          </a:p>
        </p:txBody>
      </p:sp>
    </p:spTree>
    <p:extLst>
      <p:ext uri="{BB962C8B-B14F-4D97-AF65-F5344CB8AC3E}">
        <p14:creationId xmlns:p14="http://schemas.microsoft.com/office/powerpoint/2010/main" val="3489253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data preprocessing</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Data preprocessing:</a:t>
            </a:r>
          </a:p>
          <a:p>
            <a:pPr lvl="1"/>
            <a:r>
              <a:rPr lang="en-GB" kern="0" dirty="0">
                <a:solidFill>
                  <a:srgbClr val="000000"/>
                </a:solidFill>
              </a:rPr>
              <a:t>Identifying issues requires thorough data exploration</a:t>
            </a:r>
          </a:p>
          <a:p>
            <a:pPr lvl="1"/>
            <a:r>
              <a:rPr lang="en-GB" kern="0" dirty="0">
                <a:solidFill>
                  <a:srgbClr val="000000"/>
                </a:solidFill>
              </a:rPr>
              <a:t>Power BI can help during exploration phase</a:t>
            </a:r>
          </a:p>
          <a:p>
            <a:pPr lvl="1"/>
            <a:r>
              <a:rPr lang="en-GB" kern="0" dirty="0">
                <a:solidFill>
                  <a:srgbClr val="000000"/>
                </a:solidFill>
              </a:rPr>
              <a:t>Issues can include:</a:t>
            </a:r>
          </a:p>
          <a:p>
            <a:pPr lvl="2"/>
            <a:r>
              <a:rPr lang="en-GB" kern="0" dirty="0">
                <a:solidFill>
                  <a:srgbClr val="000000"/>
                </a:solidFill>
              </a:rPr>
              <a:t>Missing information or incomplete records</a:t>
            </a:r>
          </a:p>
          <a:p>
            <a:pPr lvl="2"/>
            <a:r>
              <a:rPr lang="en-GB" kern="0" dirty="0">
                <a:solidFill>
                  <a:srgbClr val="000000"/>
                </a:solidFill>
              </a:rPr>
              <a:t>Noisy data with outliers</a:t>
            </a:r>
          </a:p>
          <a:p>
            <a:pPr lvl="2"/>
            <a:r>
              <a:rPr lang="en-GB" kern="0" dirty="0">
                <a:solidFill>
                  <a:srgbClr val="000000"/>
                </a:solidFill>
              </a:rPr>
              <a:t>Other inconsistencies and discrepancies </a:t>
            </a:r>
          </a:p>
          <a:p>
            <a:pPr lvl="0"/>
            <a:r>
              <a:rPr lang="en-GB" kern="0" dirty="0" smtClean="0">
                <a:solidFill>
                  <a:srgbClr val="000000"/>
                </a:solidFill>
              </a:rPr>
              <a:t>Tools </a:t>
            </a:r>
            <a:r>
              <a:rPr lang="en-GB" kern="0" dirty="0">
                <a:solidFill>
                  <a:srgbClr val="000000"/>
                </a:solidFill>
              </a:rPr>
              <a:t>for preprocessing:</a:t>
            </a:r>
          </a:p>
          <a:p>
            <a:pPr lvl="1"/>
            <a:r>
              <a:rPr lang="en-GB" kern="0" dirty="0">
                <a:solidFill>
                  <a:srgbClr val="000000"/>
                </a:solidFill>
              </a:rPr>
              <a:t>SQL or Hive queries</a:t>
            </a:r>
          </a:p>
          <a:p>
            <a:pPr lvl="1"/>
            <a:r>
              <a:rPr lang="en-GB" kern="0" dirty="0">
                <a:solidFill>
                  <a:srgbClr val="000000"/>
                </a:solidFill>
              </a:rPr>
              <a:t>R or Python scripts</a:t>
            </a:r>
          </a:p>
          <a:p>
            <a:pPr lvl="1"/>
            <a:r>
              <a:rPr lang="en-GB" kern="0" dirty="0">
                <a:solidFill>
                  <a:srgbClr val="000000"/>
                </a:solidFill>
              </a:rPr>
              <a:t>Machine Learning modules</a:t>
            </a:r>
            <a:endParaRPr lang="en-US" kern="0" dirty="0">
              <a:solidFill>
                <a:srgbClr val="000000"/>
              </a:solidFill>
            </a:endParaRPr>
          </a:p>
        </p:txBody>
      </p:sp>
    </p:spTree>
    <p:extLst>
      <p:ext uri="{BB962C8B-B14F-4D97-AF65-F5344CB8AC3E}">
        <p14:creationId xmlns:p14="http://schemas.microsoft.com/office/powerpoint/2010/main" val="3899182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Cleaning data</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Cleaning data involves:</a:t>
            </a:r>
          </a:p>
          <a:p>
            <a:pPr lvl="1"/>
            <a:r>
              <a:rPr lang="en-US" kern="0" dirty="0">
                <a:solidFill>
                  <a:srgbClr val="000000"/>
                </a:solidFill>
              </a:rPr>
              <a:t>Resolving missing values</a:t>
            </a:r>
          </a:p>
          <a:p>
            <a:pPr lvl="1"/>
            <a:r>
              <a:rPr lang="en-US" kern="0" dirty="0">
                <a:solidFill>
                  <a:srgbClr val="000000"/>
                </a:solidFill>
              </a:rPr>
              <a:t>Updating or removing incorrect values</a:t>
            </a:r>
          </a:p>
          <a:p>
            <a:pPr lvl="1"/>
            <a:endParaRPr lang="en-GB" kern="0" dirty="0">
              <a:solidFill>
                <a:srgbClr val="000000"/>
              </a:solidFill>
            </a:endParaRPr>
          </a:p>
          <a:p>
            <a:pPr lvl="0"/>
            <a:r>
              <a:rPr lang="en-GB" kern="0" dirty="0">
                <a:solidFill>
                  <a:srgbClr val="000000"/>
                </a:solidFill>
              </a:rPr>
              <a:t>Methods for cleaning data:</a:t>
            </a:r>
          </a:p>
          <a:p>
            <a:pPr lvl="1"/>
            <a:r>
              <a:rPr lang="en-GB" kern="0" dirty="0">
                <a:solidFill>
                  <a:srgbClr val="000000"/>
                </a:solidFill>
              </a:rPr>
              <a:t>Machine Learning modules</a:t>
            </a:r>
          </a:p>
          <a:p>
            <a:pPr lvl="1"/>
            <a:r>
              <a:rPr lang="en-GB" kern="0" dirty="0">
                <a:solidFill>
                  <a:srgbClr val="000000"/>
                </a:solidFill>
              </a:rPr>
              <a:t>R scripts</a:t>
            </a:r>
            <a:endParaRPr lang="en-US" kern="0" dirty="0">
              <a:solidFill>
                <a:srgbClr val="000000"/>
              </a:solidFill>
            </a:endParaRPr>
          </a:p>
        </p:txBody>
      </p:sp>
    </p:spTree>
    <p:extLst>
      <p:ext uri="{BB962C8B-B14F-4D97-AF65-F5344CB8AC3E}">
        <p14:creationId xmlns:p14="http://schemas.microsoft.com/office/powerpoint/2010/main" val="1176803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78a29bc7-3347-41b3-a68d-602cc7b8ed9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Normalizing data</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kern="0" dirty="0">
                <a:solidFill>
                  <a:srgbClr val="000000"/>
                </a:solidFill>
              </a:rPr>
              <a:t>Normalization:</a:t>
            </a:r>
          </a:p>
          <a:p>
            <a:pPr lvl="0"/>
            <a:r>
              <a:rPr lang="en-US" sz="2400" kern="0" dirty="0">
                <a:solidFill>
                  <a:srgbClr val="000000"/>
                </a:solidFill>
              </a:rPr>
              <a:t>Transform data to a common scale</a:t>
            </a:r>
          </a:p>
          <a:p>
            <a:pPr lvl="0"/>
            <a:r>
              <a:rPr lang="en-US" sz="2400" kern="0" dirty="0">
                <a:solidFill>
                  <a:srgbClr val="000000"/>
                </a:solidFill>
              </a:rPr>
              <a:t>Create consistent scales across data sources</a:t>
            </a:r>
          </a:p>
          <a:p>
            <a:pPr lvl="0"/>
            <a:r>
              <a:rPr lang="en-US" sz="2400" kern="0" dirty="0">
                <a:solidFill>
                  <a:srgbClr val="000000"/>
                </a:solidFill>
              </a:rPr>
              <a:t>Change absolute values to a scale or percentage</a:t>
            </a:r>
          </a:p>
          <a:p>
            <a:pPr lvl="0"/>
            <a:endParaRPr lang="en-US" sz="2400" kern="0" dirty="0" smtClean="0">
              <a:solidFill>
                <a:srgbClr val="000000"/>
              </a:solidFill>
            </a:endParaRPr>
          </a:p>
          <a:p>
            <a:pPr marL="0" lvl="0" indent="0">
              <a:buNone/>
            </a:pPr>
            <a:r>
              <a:rPr lang="en-US" sz="2400" kern="0" dirty="0" smtClean="0">
                <a:solidFill>
                  <a:srgbClr val="000000"/>
                </a:solidFill>
              </a:rPr>
              <a:t>Normalize </a:t>
            </a:r>
            <a:r>
              <a:rPr lang="en-US" sz="2400" kern="0" dirty="0">
                <a:solidFill>
                  <a:srgbClr val="000000"/>
                </a:solidFill>
              </a:rPr>
              <a:t>Data module methods:</a:t>
            </a:r>
          </a:p>
          <a:p>
            <a:pPr lvl="0"/>
            <a:r>
              <a:rPr lang="en-US" sz="2400" kern="0" dirty="0">
                <a:solidFill>
                  <a:srgbClr val="000000"/>
                </a:solidFill>
              </a:rPr>
              <a:t>Zscore</a:t>
            </a:r>
          </a:p>
          <a:p>
            <a:pPr lvl="0"/>
            <a:r>
              <a:rPr lang="en-US" sz="2400" kern="0" dirty="0">
                <a:solidFill>
                  <a:srgbClr val="000000"/>
                </a:solidFill>
              </a:rPr>
              <a:t>MinMax</a:t>
            </a:r>
          </a:p>
          <a:p>
            <a:pPr lvl="0"/>
            <a:r>
              <a:rPr lang="en-US" sz="2400" kern="0" dirty="0">
                <a:solidFill>
                  <a:srgbClr val="000000"/>
                </a:solidFill>
              </a:rPr>
              <a:t>Logistic</a:t>
            </a:r>
          </a:p>
          <a:p>
            <a:pPr lvl="0"/>
            <a:r>
              <a:rPr lang="en-US" sz="2400" kern="0" dirty="0">
                <a:solidFill>
                  <a:srgbClr val="000000"/>
                </a:solidFill>
              </a:rPr>
              <a:t>LogNormal</a:t>
            </a:r>
          </a:p>
          <a:p>
            <a:pPr lvl="0"/>
            <a:r>
              <a:rPr lang="en-US" sz="2400" kern="0" dirty="0">
                <a:solidFill>
                  <a:srgbClr val="000000"/>
                </a:solidFill>
              </a:rPr>
              <a:t>TanH</a:t>
            </a:r>
          </a:p>
        </p:txBody>
      </p:sp>
    </p:spTree>
    <p:extLst>
      <p:ext uri="{BB962C8B-B14F-4D97-AF65-F5344CB8AC3E}">
        <p14:creationId xmlns:p14="http://schemas.microsoft.com/office/powerpoint/2010/main" val="3934666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be0f9786-f35e-43ff-95b3-ea2565029bf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Reducing data complexity</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Grouping to reduce complexity</a:t>
            </a:r>
          </a:p>
          <a:p>
            <a:pPr lvl="0"/>
            <a:r>
              <a:rPr lang="en-US" sz="2400" kern="0" dirty="0">
                <a:solidFill>
                  <a:srgbClr val="000000"/>
                </a:solidFill>
              </a:rPr>
              <a:t>Quantization:</a:t>
            </a:r>
          </a:p>
          <a:p>
            <a:pPr lvl="1"/>
            <a:r>
              <a:rPr lang="en-US" sz="2000" kern="0" dirty="0">
                <a:solidFill>
                  <a:srgbClr val="000000"/>
                </a:solidFill>
              </a:rPr>
              <a:t>Continuous data to bins/buckets</a:t>
            </a:r>
          </a:p>
          <a:p>
            <a:pPr lvl="1"/>
            <a:r>
              <a:rPr lang="en-US" sz="2000" kern="0" dirty="0">
                <a:solidFill>
                  <a:srgbClr val="000000"/>
                </a:solidFill>
              </a:rPr>
              <a:t>For example:</a:t>
            </a:r>
          </a:p>
          <a:p>
            <a:pPr lvl="2"/>
            <a:r>
              <a:rPr lang="en-US" sz="1800" kern="0" dirty="0">
                <a:solidFill>
                  <a:srgbClr val="000000"/>
                </a:solidFill>
              </a:rPr>
              <a:t>Ages: 0-10, 11-20, 21-30, and so on</a:t>
            </a:r>
          </a:p>
          <a:p>
            <a:pPr lvl="1"/>
            <a:r>
              <a:rPr lang="en-US" sz="2000" kern="0" dirty="0">
                <a:solidFill>
                  <a:srgbClr val="000000"/>
                </a:solidFill>
              </a:rPr>
              <a:t>Group Data into Bins module </a:t>
            </a:r>
          </a:p>
          <a:p>
            <a:pPr lvl="0"/>
            <a:r>
              <a:rPr lang="en-US" sz="2400" kern="0" dirty="0">
                <a:solidFill>
                  <a:srgbClr val="000000"/>
                </a:solidFill>
              </a:rPr>
              <a:t>Lookup tables:</a:t>
            </a:r>
          </a:p>
          <a:p>
            <a:pPr lvl="1"/>
            <a:r>
              <a:rPr lang="en-US" sz="2000" kern="0" dirty="0">
                <a:solidFill>
                  <a:srgbClr val="000000"/>
                </a:solidFill>
              </a:rPr>
              <a:t>Category data to smaller set</a:t>
            </a:r>
          </a:p>
          <a:p>
            <a:pPr lvl="1"/>
            <a:r>
              <a:rPr lang="en-US" sz="2000" kern="0" dirty="0">
                <a:solidFill>
                  <a:srgbClr val="000000"/>
                </a:solidFill>
              </a:rPr>
              <a:t>For example:</a:t>
            </a:r>
          </a:p>
          <a:p>
            <a:pPr lvl="2"/>
            <a:r>
              <a:rPr lang="en-US" sz="1800" kern="0" dirty="0">
                <a:solidFill>
                  <a:srgbClr val="000000"/>
                </a:solidFill>
              </a:rPr>
              <a:t>Car models to type: SUV, sedan, station wagon, and so on</a:t>
            </a:r>
          </a:p>
          <a:p>
            <a:pPr lvl="1"/>
            <a:r>
              <a:rPr lang="en-US" sz="2000" kern="0" dirty="0">
                <a:solidFill>
                  <a:srgbClr val="000000"/>
                </a:solidFill>
              </a:rPr>
              <a:t>Group Categorical Values module</a:t>
            </a:r>
          </a:p>
          <a:p>
            <a:pPr lvl="1"/>
            <a:r>
              <a:rPr lang="en-US" sz="2000" kern="0" dirty="0">
                <a:solidFill>
                  <a:srgbClr val="000000"/>
                </a:solidFill>
              </a:rPr>
              <a:t>R script</a:t>
            </a:r>
          </a:p>
        </p:txBody>
      </p:sp>
    </p:spTree>
    <p:extLst>
      <p:ext uri="{BB962C8B-B14F-4D97-AF65-F5344CB8AC3E}">
        <p14:creationId xmlns:p14="http://schemas.microsoft.com/office/powerpoint/2010/main" val="3026344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Lesson 2: Strategies for incomplete datasets</a:t>
            </a:r>
            <a:endParaRPr lang="en-GB" dirty="0"/>
          </a:p>
        </p:txBody>
      </p:sp>
      <p:sp>
        <p:nvSpPr>
          <p:cNvPr id="3" name="Text Placeholder 2"/>
          <p:cNvSpPr>
            <a:spLocks noGrp="1"/>
          </p:cNvSpPr>
          <p:nvPr>
            <p:ph type="body" idx="1"/>
          </p:nvPr>
        </p:nvSpPr>
        <p:spPr/>
        <p:txBody>
          <a:bodyPr/>
          <a:lstStyle/>
          <a:p>
            <a:r>
              <a:rPr lang="en-GB" dirty="0" smtClean="0"/>
              <a:t>Handling missing data
Dealing with outliers
Working with imbalanced data
Demonstration: Preprocessing data using Machine Learning</a:t>
            </a:r>
            <a:endParaRPr lang="en-GB" dirty="0"/>
          </a:p>
        </p:txBody>
      </p:sp>
    </p:spTree>
    <p:extLst>
      <p:ext uri="{BB962C8B-B14F-4D97-AF65-F5344CB8AC3E}">
        <p14:creationId xmlns:p14="http://schemas.microsoft.com/office/powerpoint/2010/main" val="285614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2a328c4-74ac-4146-b756-a6b15dd3871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Handling missing data</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Methods for handling missing data include:</a:t>
            </a:r>
          </a:p>
          <a:p>
            <a:pPr lvl="1"/>
            <a:r>
              <a:rPr lang="en-US" kern="0" dirty="0">
                <a:solidFill>
                  <a:srgbClr val="000000"/>
                </a:solidFill>
              </a:rPr>
              <a:t>Removing records that include missing values</a:t>
            </a:r>
          </a:p>
          <a:p>
            <a:pPr lvl="1"/>
            <a:r>
              <a:rPr lang="en-US" kern="0" dirty="0">
                <a:solidFill>
                  <a:srgbClr val="000000"/>
                </a:solidFill>
              </a:rPr>
              <a:t>Replacing missing data with an average value</a:t>
            </a:r>
          </a:p>
          <a:p>
            <a:pPr lvl="1"/>
            <a:r>
              <a:rPr lang="en-US" kern="0" dirty="0">
                <a:solidFill>
                  <a:srgbClr val="000000"/>
                </a:solidFill>
              </a:rPr>
              <a:t>Replacing missing values with the most likely value</a:t>
            </a:r>
          </a:p>
          <a:p>
            <a:pPr lvl="1"/>
            <a:r>
              <a:rPr lang="en-US" kern="0" dirty="0">
                <a:solidFill>
                  <a:srgbClr val="000000"/>
                </a:solidFill>
              </a:rPr>
              <a:t>Replacing missing values with a marker</a:t>
            </a:r>
          </a:p>
          <a:p>
            <a:pPr lvl="0"/>
            <a:endParaRPr lang="en-US" kern="0" dirty="0">
              <a:solidFill>
                <a:srgbClr val="000000"/>
              </a:solidFill>
            </a:endParaRPr>
          </a:p>
        </p:txBody>
      </p:sp>
    </p:spTree>
    <p:extLst>
      <p:ext uri="{BB962C8B-B14F-4D97-AF65-F5344CB8AC3E}">
        <p14:creationId xmlns:p14="http://schemas.microsoft.com/office/powerpoint/2010/main" val="2151215089"/>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16</TotalTime>
  <Words>2233</Words>
  <Application>Microsoft Office PowerPoint</Application>
  <PresentationFormat>On-screen Show (4:3)</PresentationFormat>
  <Paragraphs>263</Paragraphs>
  <Slides>20</Slides>
  <Notes>20</Notes>
  <HiddenSlides>3</HiddenSlides>
  <MMClips>0</MMClips>
  <ScaleCrop>false</ScaleCrop>
  <HeadingPairs>
    <vt:vector size="6" baseType="variant">
      <vt:variant>
        <vt:lpstr>Fonts Used</vt:lpstr>
      </vt:variant>
      <vt:variant>
        <vt:i4>7</vt:i4>
      </vt:variant>
      <vt:variant>
        <vt:lpstr>Theme</vt:lpstr>
      </vt:variant>
      <vt:variant>
        <vt:i4>20</vt:i4>
      </vt:variant>
      <vt:variant>
        <vt:lpstr>Slide Titles</vt:lpstr>
      </vt:variant>
      <vt:variant>
        <vt:i4>20</vt:i4>
      </vt:variant>
    </vt:vector>
  </HeadingPairs>
  <TitlesOfParts>
    <vt:vector size="47" baseType="lpstr">
      <vt:lpstr>Segoe UI</vt:lpstr>
      <vt:lpstr>Symbol</vt:lpstr>
      <vt:lpstr>Calibri</vt:lpstr>
      <vt:lpstr>Times New Roman</vt:lpstr>
      <vt:lpstr>Verdana</vt:lpstr>
      <vt:lpstr>Wingdings</vt:lpstr>
      <vt:lpstr>Arial</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Module 4</vt:lpstr>
      <vt:lpstr>Module Overview</vt:lpstr>
      <vt:lpstr>Lesson 1: Data preprocessing</vt:lpstr>
      <vt:lpstr>Introduction to data preprocessing</vt:lpstr>
      <vt:lpstr>Cleaning data</vt:lpstr>
      <vt:lpstr>Normalizing data</vt:lpstr>
      <vt:lpstr>Reducing data complexity</vt:lpstr>
      <vt:lpstr>Lesson 2: Strategies for incomplete datasets</vt:lpstr>
      <vt:lpstr>Handling missing data</vt:lpstr>
      <vt:lpstr>Dealing with outliers</vt:lpstr>
      <vt:lpstr>Working with imbalanced data</vt:lpstr>
      <vt:lpstr>Demonstration: Preprocessing data using Machine Learning</vt:lpstr>
      <vt:lpstr>PowerPoint Presentation</vt:lpstr>
      <vt:lpstr>PowerPoint Presentation</vt:lpstr>
      <vt:lpstr>PowerPoint Presentation</vt:lpstr>
      <vt:lpstr>Lab: Preparing data for use with Machine Learning</vt:lpstr>
      <vt:lpstr>Lab Scenario</vt:lpstr>
      <vt:lpstr>Lab Scenario (continued)</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Catherine Dunn</dc:creator>
  <cp:lastModifiedBy>Catherine Dunn</cp:lastModifiedBy>
  <cp:revision>4</cp:revision>
  <dcterms:created xsi:type="dcterms:W3CDTF">2017-05-16T08:20:07Z</dcterms:created>
  <dcterms:modified xsi:type="dcterms:W3CDTF">2017-05-16T09:16:27Z</dcterms:modified>
</cp:coreProperties>
</file>