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theme/theme25.xml" ContentType="application/vnd.openxmlformats-officedocument.theme+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theme/theme26.xml" ContentType="application/vnd.openxmlformats-officedocument.theme+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theme/theme27.xml" ContentType="application/vnd.openxmlformats-officedocument.theme+xml"/>
  <Override PartName="/ppt/theme/theme2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Lst>
  <p:notesMasterIdLst>
    <p:notesMasterId r:id="rId54"/>
  </p:notesMasterIdLst>
  <p:sldIdLst>
    <p:sldId id="256" r:id="rId28"/>
    <p:sldId id="257" r:id="rId29"/>
    <p:sldId id="258" r:id="rId30"/>
    <p:sldId id="259" r:id="rId31"/>
    <p:sldId id="260" r:id="rId32"/>
    <p:sldId id="261" r:id="rId33"/>
    <p:sldId id="262" r:id="rId34"/>
    <p:sldId id="273" r:id="rId35"/>
    <p:sldId id="274" r:id="rId36"/>
    <p:sldId id="275" r:id="rId37"/>
    <p:sldId id="276" r:id="rId38"/>
    <p:sldId id="277" r:id="rId39"/>
    <p:sldId id="278" r:id="rId40"/>
    <p:sldId id="279" r:id="rId41"/>
    <p:sldId id="263" r:id="rId42"/>
    <p:sldId id="264" r:id="rId43"/>
    <p:sldId id="265" r:id="rId44"/>
    <p:sldId id="266" r:id="rId45"/>
    <p:sldId id="267" r:id="rId46"/>
    <p:sldId id="281" r:id="rId47"/>
    <p:sldId id="282" r:id="rId48"/>
    <p:sldId id="268" r:id="rId49"/>
    <p:sldId id="269" r:id="rId50"/>
    <p:sldId id="270" r:id="rId51"/>
    <p:sldId id="271" r:id="rId52"/>
    <p:sldId id="272" r:id="rId53"/>
  </p:sldIdLst>
  <p:sldSz cx="9144000" cy="6858000" type="screen4x3"/>
  <p:notesSz cx="6858000" cy="9144000"/>
  <p:embeddedFontLst>
    <p:embeddedFont>
      <p:font typeface="Segoe UI" panose="020B0502040204020203" pitchFamily="34" charset="0"/>
      <p:regular r:id="rId55"/>
      <p:bold r:id="rId56"/>
      <p:italic r:id="rId57"/>
      <p:boldItalic r:id="rId58"/>
    </p:embeddedFont>
    <p:embeddedFont>
      <p:font typeface="Calibri" panose="020F0502020204030204" pitchFamily="34" charset="0"/>
      <p:regular r:id="rId59"/>
      <p:bold r:id="rId60"/>
      <p:italic r:id="rId61"/>
      <p:boldItalic r:id="rId62"/>
    </p:embeddedFont>
    <p:embeddedFont>
      <p:font typeface="Verdana" panose="020B0604030504040204" pitchFamily="34" charset="0"/>
      <p:regular r:id="rId63"/>
      <p:bold r:id="rId64"/>
      <p:italic r:id="rId65"/>
      <p:boldItalic r:id="rId66"/>
    </p:embeddedFont>
  </p:embeddedFontLst>
  <p:custDataLst>
    <p:tags r:id="rId6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30"/>
      </p:cViewPr>
      <p:guideLst/>
    </p:cSldViewPr>
  </p:slideViewPr>
  <p:notesTextViewPr>
    <p:cViewPr>
      <p:scale>
        <a:sx n="1" d="1"/>
        <a:sy n="1" d="1"/>
      </p:scale>
      <p:origin x="0" y="0"/>
    </p:cViewPr>
  </p:notesTextViewPr>
  <p:notesViewPr>
    <p:cSldViewPr snapToGrid="0">
      <p:cViewPr varScale="1">
        <p:scale>
          <a:sx n="75" d="100"/>
          <a:sy n="75" d="100"/>
        </p:scale>
        <p:origin x="286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2.xml"/><Relationship Id="rId21" Type="http://schemas.openxmlformats.org/officeDocument/2006/relationships/slideMaster" Target="slideMasters/slideMaster21.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4.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font" Target="fonts/font5.fntdata"/><Relationship Id="rId67" Type="http://schemas.openxmlformats.org/officeDocument/2006/relationships/tags" Target="tags/tag1.xml"/><Relationship Id="rId20" Type="http://schemas.openxmlformats.org/officeDocument/2006/relationships/slideMaster" Target="slideMasters/slideMaster20.xml"/><Relationship Id="rId41" Type="http://schemas.openxmlformats.org/officeDocument/2006/relationships/slide" Target="slides/slide14.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97E76-D0C3-483B-907C-224699CB36AF}" type="datetimeFigureOut">
              <a:rPr lang="en-GB" smtClean="0"/>
              <a:t>23/05/2017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6B9E5-F375-409A-B988-027C3091CDC6}" type="slidenum">
              <a:rPr lang="en-GB" smtClean="0"/>
              <a:t>‹#›</a:t>
            </a:fld>
            <a:endParaRPr lang="en-GB" dirty="0"/>
          </a:p>
        </p:txBody>
      </p:sp>
    </p:spTree>
    <p:extLst>
      <p:ext uri="{BB962C8B-B14F-4D97-AF65-F5344CB8AC3E}">
        <p14:creationId xmlns:p14="http://schemas.microsoft.com/office/powerpoint/2010/main" val="975311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ka.ms/v7zun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90511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8"/>
            </a:pPr>
            <a:r>
              <a:rPr lang="en-GB" sz="1000" dirty="0">
                <a:solidFill>
                  <a:srgbClr val="000000"/>
                </a:solidFill>
                <a:latin typeface="Arial" panose="020B0604020202020204" pitchFamily="34" charset="0"/>
              </a:rPr>
              <a:t>Click in line 1, type the following command, and then click </a:t>
            </a:r>
            <a:r>
              <a:rPr lang="en-GB" sz="1000" b="1" dirty="0">
                <a:solidFill>
                  <a:srgbClr val="000000"/>
                </a:solidFill>
                <a:latin typeface="Arial" panose="020B0604020202020204" pitchFamily="34" charset="0"/>
                <a:cs typeface="Times New Roman" panose="02020603050405020304" pitchFamily="18" charset="0"/>
              </a:rPr>
              <a:t>Run</a:t>
            </a:r>
            <a:r>
              <a:rPr lang="en-GB" sz="1000" dirty="0">
                <a:solidFill>
                  <a:srgbClr val="000000"/>
                </a:solidFill>
                <a:latin typeface="Arial" panose="020B0604020202020204" pitchFamily="34" charset="0"/>
              </a:rPr>
              <a:t>:</a:t>
            </a: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EXISTS (SELECT * FROM sys.views WHERE name =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 VIEW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OBJECT_ID('[20774A].[CustomerTransactions]', 'V') IS NOT NULL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 VIEW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VIEW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customers.CustomerName,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CAST( [TransactionAmount] AS REAL) AS TransactionAmount,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CAST([OutstandingBalance] AS REAL) AS OutstandingBalance,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CAST([TaxAmount] AS REAL) AS TaxAmount,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CONCAT(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(LEFT([TransactionDate],4)),RIGHT(LEFT([TransactionDate],7),2),RIGHT(LEFT([TransactionDate],10),2)</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AS PKIDDate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,[TransactionDate]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[Sales].[Customers] AS customers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LEFT OUTER JOIN</a:t>
            </a:r>
          </a:p>
          <a:p>
            <a:pPr marL="539750" marR="73025" lvl="0">
              <a:lnSpc>
                <a:spcPct val="115000"/>
              </a:lnSpc>
              <a:spcBef>
                <a:spcPts val="600"/>
              </a:spcBef>
            </a:pPr>
            <a:r>
              <a:rPr lang="en-GB" sz="1000" dirty="0">
                <a:latin typeface="Arial" panose="020B0604020202020204" pitchFamily="34" charset="0"/>
                <a:cs typeface="Arial" panose="020B0604020202020204" pitchFamily="34" charset="0"/>
              </a:rPr>
              <a:t> [Sales].[</a:t>
            </a:r>
            <a:r>
              <a:rPr lang="en-GB" sz="1000" dirty="0" err="1">
                <a:latin typeface="Arial" panose="020B0604020202020204" pitchFamily="34" charset="0"/>
                <a:cs typeface="Arial" panose="020B0604020202020204" pitchFamily="34" charset="0"/>
              </a:rPr>
              <a:t>CustomerTransactions</a:t>
            </a:r>
            <a:r>
              <a:rPr lang="en-GB" sz="1000" dirty="0">
                <a:latin typeface="Arial" panose="020B0604020202020204" pitchFamily="34" charset="0"/>
                <a:cs typeface="Arial" panose="020B0604020202020204" pitchFamily="34" charset="0"/>
              </a:rPr>
              <a:t>] AS </a:t>
            </a:r>
            <a:r>
              <a:rPr lang="en-GB" sz="1000" dirty="0" err="1">
                <a:latin typeface="Arial" panose="020B0604020202020204" pitchFamily="34" charset="0"/>
                <a:cs typeface="Arial" panose="020B0604020202020204" pitchFamily="34" charset="0"/>
              </a:rPr>
              <a:t>customertransactions</a:t>
            </a:r>
            <a:endParaRPr lang="en-GB" sz="1000" dirty="0">
              <a:latin typeface="Arial" panose="020B0604020202020204" pitchFamily="34" charset="0"/>
              <a:cs typeface="Arial" panose="020B0604020202020204" pitchFamily="34" charset="0"/>
            </a:endParaRPr>
          </a:p>
          <a:p>
            <a:pPr marL="539750" marR="73025" lvl="0">
              <a:lnSpc>
                <a:spcPct val="115000"/>
              </a:lnSpc>
              <a:spcBef>
                <a:spcPts val="600"/>
              </a:spcBef>
            </a:pPr>
            <a:r>
              <a:rPr lang="en-GB" sz="1000" dirty="0">
                <a:latin typeface="Arial" panose="020B0604020202020204" pitchFamily="34" charset="0"/>
                <a:cs typeface="Arial" panose="020B0604020202020204" pitchFamily="34" charset="0"/>
              </a:rPr>
              <a:t>                              ON </a:t>
            </a:r>
            <a:r>
              <a:rPr lang="en-GB" sz="1000" dirty="0" err="1">
                <a:latin typeface="Arial" panose="020B0604020202020204" pitchFamily="34" charset="0"/>
                <a:cs typeface="Arial" panose="020B0604020202020204" pitchFamily="34" charset="0"/>
              </a:rPr>
              <a:t>customers.CustomerID</a:t>
            </a:r>
            <a:r>
              <a:rPr lang="en-GB" sz="1000" dirty="0">
                <a:latin typeface="Arial" panose="020B0604020202020204" pitchFamily="34" charset="0"/>
                <a:cs typeface="Arial" panose="020B0604020202020204" pitchFamily="34" charset="0"/>
              </a:rPr>
              <a:t> = </a:t>
            </a:r>
            <a:r>
              <a:rPr lang="en-GB" sz="1000" dirty="0" err="1">
                <a:latin typeface="Arial" panose="020B0604020202020204" pitchFamily="34" charset="0"/>
                <a:cs typeface="Arial" panose="020B0604020202020204" pitchFamily="34" charset="0"/>
              </a:rPr>
              <a:t>customertransactions.CustomerID</a:t>
            </a:r>
            <a:r>
              <a:rPr lang="en-GB" sz="1000" dirty="0">
                <a:latin typeface="Arial" panose="020B0604020202020204" pitchFamily="34" charset="0"/>
                <a:cs typeface="Arial" panose="020B0604020202020204" pitchFamily="34" charset="0"/>
              </a:rPr>
              <a:t>;</a:t>
            </a:r>
          </a:p>
          <a:p>
            <a:pPr marL="539750" marR="73025" lvl="0">
              <a:lnSpc>
                <a:spcPct val="115000"/>
              </a:lnSpc>
              <a:spcBef>
                <a:spcPts val="600"/>
              </a:spcBef>
            </a:pPr>
            <a:r>
              <a:rPr lang="en-GB" sz="1000" dirty="0">
                <a:latin typeface="Arial" panose="020B0604020202020204" pitchFamily="34" charset="0"/>
                <a:cs typeface="Arial" panose="020B0604020202020204" pitchFamily="34" charset="0"/>
              </a:rPr>
              <a:t>The above command can be copied from </a:t>
            </a:r>
            <a:r>
              <a:rPr lang="en-GB" sz="1000" b="1" dirty="0">
                <a:latin typeface="Arial" panose="020B0604020202020204" pitchFamily="34" charset="0"/>
                <a:cs typeface="Arial" panose="020B0604020202020204" pitchFamily="34" charset="0"/>
              </a:rPr>
              <a:t>E:\Demofiles\Mod05\SqlViewCmd.txt</a:t>
            </a:r>
            <a:r>
              <a:rPr lang="en-GB" sz="1000" dirty="0">
                <a:latin typeface="Arial" panose="020B0604020202020204" pitchFamily="34" charset="0"/>
                <a:cs typeface="Arial" panose="020B0604020202020204" pitchFamily="34" charset="0"/>
              </a:rPr>
              <a:t>.</a:t>
            </a:r>
          </a:p>
          <a:p>
            <a:pPr marL="539750" marR="73025" lvl="0">
              <a:lnSpc>
                <a:spcPct val="115000"/>
              </a:lnSpc>
              <a:spcBef>
                <a:spcPts val="600"/>
              </a:spcBef>
            </a:pPr>
            <a:endParaRPr lang="en-GB"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10</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30109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9"/>
            </a:pPr>
            <a:r>
              <a:rPr lang="en-GB" sz="1000" dirty="0" smtClean="0">
                <a:solidFill>
                  <a:prstClr val="black"/>
                </a:solidFill>
                <a:latin typeface="Arial" panose="020B0604020202020204" pitchFamily="34" charset="0"/>
              </a:rPr>
              <a:t>In </a:t>
            </a:r>
            <a:r>
              <a:rPr lang="en-GB" sz="1000" dirty="0">
                <a:solidFill>
                  <a:prstClr val="black"/>
                </a:solidFill>
                <a:latin typeface="Arial" panose="020B0604020202020204" pitchFamily="34" charset="0"/>
              </a:rPr>
              <a:t>Internet Explorer, click </a:t>
            </a:r>
            <a:r>
              <a:rPr lang="en-GB" sz="1000" b="1" dirty="0">
                <a:solidFill>
                  <a:prstClr val="black"/>
                </a:solidFill>
                <a:latin typeface="Arial" panose="020B0604020202020204" pitchFamily="34" charset="0"/>
                <a:cs typeface="Times New Roman" panose="02020603050405020304" pitchFamily="18" charset="0"/>
              </a:rPr>
              <a:t>+</a:t>
            </a:r>
            <a:r>
              <a:rPr lang="en-GB" sz="1000" dirty="0">
                <a:solidFill>
                  <a:prstClr val="black"/>
                </a:solidFill>
                <a:latin typeface="Arial" panose="020B0604020202020204" pitchFamily="34" charset="0"/>
              </a:rPr>
              <a:t> to create a new tab, and in the address bar, type </a:t>
            </a:r>
            <a:r>
              <a:rPr lang="en-GB" sz="1000" b="1" dirty="0">
                <a:solidFill>
                  <a:prstClr val="black"/>
                </a:solidFill>
                <a:latin typeface="Arial" panose="020B0604020202020204" pitchFamily="34" charset="0"/>
                <a:cs typeface="Times New Roman" panose="02020603050405020304" pitchFamily="18" charset="0"/>
              </a:rPr>
              <a:t>https://studio.azureml.net/</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Microsoft Azure Machine Learning Studio</a:t>
            </a:r>
            <a:r>
              <a:rPr lang="en-GB" sz="1000" dirty="0">
                <a:solidFill>
                  <a:prstClr val="black"/>
                </a:solidFill>
                <a:latin typeface="Arial" panose="020B0604020202020204" pitchFamily="34" charset="0"/>
              </a:rPr>
              <a:t> page, click </a:t>
            </a:r>
            <a:r>
              <a:rPr lang="en-GB" sz="1000" b="1" dirty="0">
                <a:solidFill>
                  <a:prstClr val="black"/>
                </a:solidFill>
                <a:latin typeface="Arial" panose="020B0604020202020204" pitchFamily="34" charset="0"/>
                <a:cs typeface="Times New Roman" panose="02020603050405020304" pitchFamily="18" charset="0"/>
              </a:rPr>
              <a:t>Sign In</a:t>
            </a:r>
            <a:r>
              <a:rPr lang="en-GB" sz="1000" dirty="0">
                <a:solidFill>
                  <a:prstClr val="black"/>
                </a:solidFill>
                <a:latin typeface="Arial" panose="020B0604020202020204" pitchFamily="34" charset="0"/>
              </a:rPr>
              <a:t>. </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If you are prompted for credentials, use the details of the Microsoft account that you created for this course.</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Microsoft Azure Machine Learning Studio, ensure that </a:t>
            </a:r>
            <a:r>
              <a:rPr lang="en-GB" sz="1000" b="1" dirty="0">
                <a:solidFill>
                  <a:prstClr val="black"/>
                </a:solidFill>
                <a:latin typeface="Arial" panose="020B0604020202020204" pitchFamily="34" charset="0"/>
                <a:cs typeface="Times New Roman" panose="02020603050405020304" pitchFamily="18" charset="0"/>
              </a:rPr>
              <a:t>DATASETS</a:t>
            </a:r>
            <a:r>
              <a:rPr lang="en-GB" sz="1000" dirty="0">
                <a:solidFill>
                  <a:prstClr val="black"/>
                </a:solidFill>
                <a:latin typeface="Arial" panose="020B0604020202020204" pitchFamily="34" charset="0"/>
              </a:rPr>
              <a:t> is selected in the navigation pane, then click </a:t>
            </a:r>
            <a:r>
              <a:rPr lang="en-GB" sz="1000" b="1" dirty="0">
                <a:solidFill>
                  <a:prstClr val="black"/>
                </a:solidFill>
                <a:latin typeface="Arial" panose="020B0604020202020204" pitchFamily="34" charset="0"/>
                <a:cs typeface="Times New Roman" panose="02020603050405020304" pitchFamily="18" charset="0"/>
              </a:rPr>
              <a:t>+ New</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Click </a:t>
            </a:r>
            <a:r>
              <a:rPr lang="en-GB" sz="1000" b="1" dirty="0">
                <a:solidFill>
                  <a:prstClr val="black"/>
                </a:solidFill>
                <a:latin typeface="Arial" panose="020B0604020202020204" pitchFamily="34" charset="0"/>
                <a:cs typeface="Times New Roman" panose="02020603050405020304" pitchFamily="18" charset="0"/>
              </a:rPr>
              <a:t>FROM LOCAL FILE</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Upload a new dataset</a:t>
            </a:r>
            <a:r>
              <a:rPr lang="en-GB" sz="1000" dirty="0">
                <a:solidFill>
                  <a:prstClr val="black"/>
                </a:solidFill>
                <a:latin typeface="Arial" panose="020B0604020202020204" pitchFamily="34" charset="0"/>
              </a:rPr>
              <a:t> dialog box, click </a:t>
            </a:r>
            <a:r>
              <a:rPr lang="en-GB" sz="1000" b="1" dirty="0">
                <a:solidFill>
                  <a:prstClr val="black"/>
                </a:solidFill>
                <a:latin typeface="Arial" panose="020B0604020202020204" pitchFamily="34" charset="0"/>
                <a:cs typeface="Times New Roman" panose="02020603050405020304" pitchFamily="18" charset="0"/>
              </a:rPr>
              <a:t>Browse</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Choose file to upload</a:t>
            </a:r>
            <a:r>
              <a:rPr lang="en-GB" sz="1000" dirty="0">
                <a:solidFill>
                  <a:prstClr val="black"/>
                </a:solidFill>
                <a:latin typeface="Arial" panose="020B0604020202020204" pitchFamily="34" charset="0"/>
              </a:rPr>
              <a:t> dialog box, navigate to </a:t>
            </a:r>
            <a:r>
              <a:rPr lang="en-GB" sz="1000" b="1" dirty="0">
                <a:solidFill>
                  <a:prstClr val="black"/>
                </a:solidFill>
                <a:latin typeface="Arial" panose="020B0604020202020204" pitchFamily="34" charset="0"/>
                <a:cs typeface="Times New Roman" panose="02020603050405020304" pitchFamily="18" charset="0"/>
              </a:rPr>
              <a:t>E:\Demofiles\Mod05</a:t>
            </a:r>
            <a:r>
              <a:rPr lang="en-GB" sz="1000" dirty="0">
                <a:solidFill>
                  <a:prstClr val="black"/>
                </a:solidFill>
                <a:latin typeface="Arial" panose="020B0604020202020204" pitchFamily="34" charset="0"/>
              </a:rPr>
              <a:t>, click </a:t>
            </a:r>
            <a:r>
              <a:rPr lang="en-GB" sz="1000" b="1" dirty="0">
                <a:solidFill>
                  <a:prstClr val="black"/>
                </a:solidFill>
                <a:latin typeface="Arial" panose="020B0604020202020204" pitchFamily="34" charset="0"/>
                <a:cs typeface="Times New Roman" panose="02020603050405020304" pitchFamily="18" charset="0"/>
              </a:rPr>
              <a:t>DimDate3.csv</a:t>
            </a:r>
            <a:r>
              <a:rPr lang="en-GB" sz="1000" dirty="0">
                <a:solidFill>
                  <a:prstClr val="black"/>
                </a:solidFill>
                <a:latin typeface="Arial" panose="020B0604020202020204" pitchFamily="34" charset="0"/>
              </a:rPr>
              <a:t>, and then click </a:t>
            </a:r>
            <a:r>
              <a:rPr lang="en-GB" sz="1000" b="1" dirty="0">
                <a:solidFill>
                  <a:prstClr val="black"/>
                </a:solidFill>
                <a:latin typeface="Arial" panose="020B0604020202020204" pitchFamily="34" charset="0"/>
                <a:cs typeface="Times New Roman" panose="02020603050405020304" pitchFamily="18" charset="0"/>
              </a:rPr>
              <a:t>Open</a:t>
            </a:r>
            <a:r>
              <a:rPr lang="en-GB" sz="1000" dirty="0">
                <a:solidFill>
                  <a:prstClr val="black"/>
                </a:solidFill>
                <a:latin typeface="Arial" panose="020B0604020202020204" pitchFamily="34" charset="0"/>
              </a:rPr>
              <a:t>. </a:t>
            </a:r>
          </a:p>
          <a:p>
            <a:pPr marL="342900" lvl="0" indent="-342900">
              <a:lnSpc>
                <a:spcPct val="115000"/>
              </a:lnSpc>
              <a:spcAft>
                <a:spcPts val="995"/>
              </a:spcAft>
              <a:buFont typeface="+mj-lt"/>
              <a:buAutoNum type="arabicPeriod" startAt="2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ENTER A NAME FOR THE NEW DATASET</a:t>
            </a:r>
            <a:r>
              <a:rPr lang="en-GB" sz="1000" dirty="0">
                <a:solidFill>
                  <a:prstClr val="black"/>
                </a:solidFill>
                <a:latin typeface="Arial" panose="020B0604020202020204" pitchFamily="34" charset="0"/>
              </a:rPr>
              <a:t> box, type </a:t>
            </a:r>
            <a:r>
              <a:rPr lang="en-GB" sz="1000" b="1" dirty="0">
                <a:solidFill>
                  <a:prstClr val="black"/>
                </a:solidFill>
                <a:latin typeface="Arial" panose="020B0604020202020204" pitchFamily="34" charset="0"/>
                <a:cs typeface="Times New Roman" panose="02020603050405020304" pitchFamily="18" charset="0"/>
              </a:rPr>
              <a:t>DateHolidayPromo</a:t>
            </a:r>
            <a:r>
              <a:rPr lang="en-GB" sz="1000" dirty="0">
                <a:solidFill>
                  <a:prstClr val="black"/>
                </a:solidFill>
                <a:latin typeface="Arial" panose="020B0604020202020204" pitchFamily="34" charset="0"/>
              </a:rPr>
              <a:t>. </a:t>
            </a:r>
          </a:p>
          <a:p>
            <a:pPr marL="342900" lvl="0" indent="-342900">
              <a:lnSpc>
                <a:spcPct val="115000"/>
              </a:lnSpc>
              <a:spcAft>
                <a:spcPts val="995"/>
              </a:spcAft>
              <a:buFont typeface="+mj-lt"/>
              <a:buAutoNum type="arabicPeriod" startAt="29"/>
            </a:pPr>
            <a:r>
              <a:rPr lang="en-GB" sz="1000" dirty="0">
                <a:solidFill>
                  <a:srgbClr val="000000"/>
                </a:solidFill>
                <a:latin typeface="Arial" panose="020B0604020202020204" pitchFamily="34" charset="0"/>
              </a:rPr>
              <a:t>In the </a:t>
            </a:r>
            <a:r>
              <a:rPr lang="en-GB" sz="1000" b="1" dirty="0">
                <a:solidFill>
                  <a:srgbClr val="000000"/>
                </a:solidFill>
                <a:latin typeface="Arial" panose="020B0604020202020204" pitchFamily="34" charset="0"/>
                <a:cs typeface="Times New Roman" panose="02020603050405020304" pitchFamily="18" charset="0"/>
              </a:rPr>
              <a:t>SELECT A TYPE FOR THE NEW DATASET</a:t>
            </a:r>
            <a:r>
              <a:rPr lang="en-GB" sz="1000" dirty="0">
                <a:solidFill>
                  <a:srgbClr val="000000"/>
                </a:solidFill>
                <a:latin typeface="Arial" panose="020B0604020202020204" pitchFamily="34" charset="0"/>
              </a:rPr>
              <a:t> list, select </a:t>
            </a:r>
            <a:r>
              <a:rPr lang="en-GB" sz="1000" b="1" dirty="0">
                <a:solidFill>
                  <a:srgbClr val="000000"/>
                </a:solidFill>
                <a:latin typeface="Arial" panose="020B0604020202020204" pitchFamily="34" charset="0"/>
                <a:cs typeface="Times New Roman" panose="02020603050405020304" pitchFamily="18" charset="0"/>
              </a:rPr>
              <a:t>Generic CSV File with a header (.csv)</a:t>
            </a:r>
            <a:r>
              <a:rPr lang="en-GB" sz="1000" dirty="0">
                <a:solidFill>
                  <a:srgbClr val="000000"/>
                </a:solidFill>
                <a:latin typeface="Arial" panose="020B0604020202020204" pitchFamily="34" charset="0"/>
              </a:rPr>
              <a:t>.</a:t>
            </a:r>
          </a:p>
          <a:p>
            <a:pPr marL="342900" lvl="0" indent="-342900">
              <a:lnSpc>
                <a:spcPct val="115000"/>
              </a:lnSpc>
              <a:spcAft>
                <a:spcPts val="995"/>
              </a:spcAft>
              <a:buFont typeface="+mj-lt"/>
              <a:buAutoNum type="arabicPeriod" startAt="29"/>
            </a:pPr>
            <a:r>
              <a:rPr lang="en-GB" sz="1000" dirty="0">
                <a:solidFill>
                  <a:srgbClr val="000000"/>
                </a:solidFill>
                <a:latin typeface="Arial" panose="020B0604020202020204" pitchFamily="34" charset="0"/>
              </a:rPr>
              <a:t>Click the check mark (tick).</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transaction data from Azure SQL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Sign 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navigation pane,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Blank Experiment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to the experiment canvas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11</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61509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tabLst>
                <a:tab pos="685800" algn="l"/>
              </a:tabLs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right-hand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Azure SQL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server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the following (replacing &lt;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 with the name of your database server created in the preparation steps):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tabLst>
                <a:tab pos="685800" algn="l"/>
              </a:tabLs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&gt;.database.windows.net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WideWorldImporters-Standard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dbadmin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the following command to use a subset of the total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[20774A].[CustomerTransactions]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cached 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experiment items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from the module list,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to the right-hand side of the experiment canvas.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to the input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page.</a:t>
            </a:r>
          </a:p>
          <a:p>
            <a:pPr marL="342900" lvl="0" indent="-342900">
              <a:lnSpc>
                <a:spcPct val="115000"/>
              </a:lnSpc>
              <a:spcAft>
                <a:spcPts val="995"/>
              </a:spcAft>
              <a:buFont typeface="+mj-lt"/>
              <a:buAutoNum type="arabicPeriod" startAt="12"/>
              <a:tabLst>
                <a:tab pos="685800" algn="l"/>
              </a:tabLs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EXPERIMENT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Shaping 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the tick.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experiment, by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bottom of the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experiment has run successfully, right-click the output port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Summarize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Point out that there are six rows or features being imported from the Azure SQL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7"/>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p>
          <a:p>
            <a:pPr marL="342900" lvl="0" indent="-342900">
              <a:lnSpc>
                <a:spcPct val="115000"/>
              </a:lnSpc>
              <a:spcAft>
                <a:spcPts val="995"/>
              </a:spcAft>
              <a:buFont typeface="+mj-lt"/>
              <a:buAutoNum type="arabicPeriod" startAt="17"/>
              <a:tabLst>
                <a:tab pos="685800" algn="l"/>
              </a:tabLs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12</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22667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Add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 data to the experiment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Microsoft Azure Machine Learning Studio,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MY EXPERIMENTS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Shaping Demo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left side of the experiment canvas, to the left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left-hand side of the experiment canvas, and below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the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 </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out that, by running the experiment, Machine Learning Studio can pick up the metadata for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dataset.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click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that you just added,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that there are 18 rows (features) in this dataset</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the transaction and date datasets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 between and below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the left-hand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the right-hand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Explain that you now need to configure the join; for both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DateHolidayPromo</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datasets, the common key is a date field, called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PKIDDate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and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key columns for L</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13</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87061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In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AVAILABLE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PKIDDate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the right arrow.</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check mark (tick).</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key columns for 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under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AVAILABLE COLUMNS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PKIDDate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the right arrow.</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check mark (tick).</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Search experiment items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from the module list, drag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on to the experiment canvas, below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Join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to the input port of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the experiment, by clicking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RUN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the experiment has finished running, click the output port of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Summarize Data</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that you just added, and then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that there are now 24 rows (features) in the joined data, and that the columns from both source tables are now listed 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Feature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column.</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visualization by clicking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top-right of the window.</a:t>
            </a:r>
          </a:p>
          <a:p>
            <a:pPr marL="342900" lvl="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SAVE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the bottom of the page.</a:t>
            </a:r>
            <a:endParaRPr lang="en-GB" sz="1000" dirty="0"/>
          </a:p>
          <a:p>
            <a:pPr lvl="0">
              <a:lnSpc>
                <a:spcPct val="115000"/>
              </a:lnSpc>
              <a:spcAft>
                <a:spcPts val="995"/>
              </a:spcAft>
            </a:pP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14</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88021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are the two most common reasons for using feature selection? </a:t>
            </a:r>
            <a:endParaRPr lang="en-GB" sz="1000" dirty="0" smtClean="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)Option 1: To increase the accuracy of model predictions.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To reduce the number of outliers in the source data.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To minimize the variance within the source dataset.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To improve the speed of the data analysis.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To increase the efficiency of the model training process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 Option -2: To increase the efficiency of the model training process.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00792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41897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25365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53682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this demo, you will show a Count Featurizer from the Azure Machine Learning Studio Gallery, which uses the NYC Taxi rides dataset. The objective is to use trip and fare data to work out which trips are most likely to result in tips.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challenge is that the data has a lot of features; all trips are all made to, and from, a large variety of destinations—and there’s timing, amount of fare, and tip amount to take into account.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Before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running this demo, you must complete the following steps: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20774A-LON-DEV</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 in Internet Explorer, in the address bar,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https://studio.azureml.net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Microsoft Azure Machine Learning Studio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Sign 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you are prompted for credentials, use the details of the Microsoft account that you created for this course.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After logging into Microsoft Azure Machine Learning Studio, 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button in the lower left-hand corner of the screen.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Search</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box, type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count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for the option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Learning with Counts: Binary classification with NYC Taxi Data</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OPEN IN STUDIO</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Wait for the experiment to load, and then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Run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Wait for the experiment to finish; note that this might take 10-15 minutes.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Work through an example counting transformation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by pointing out that, to save time, you have already loaded and run an experiment in Microsoft Azure Machine Learning Studio.</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Microsoft Azure Machine Learning Studio, in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Learning with Counts: Binary classification with NYC Taxi Data</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experiment, click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Build Counting Transform</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module.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tabLst>
                <a:tab pos="685800" algn="l"/>
              </a:tabLs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Properties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pane, point out that the label, or target column, is called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tipped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this data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identifies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whether the taxi driver received a tip or not</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
        <p:nvSpPr>
          <p:cNvPr id="7" name="TextBox 6"/>
          <p:cNvSpPr txBox="1"/>
          <p:nvPr/>
        </p:nvSpPr>
        <p:spPr>
          <a:xfrm>
            <a:off x="20320" y="8869680"/>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21322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14437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tabLst>
                <a:tab pos="685800" algn="l"/>
              </a:tabLst>
            </a:pP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In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under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 to count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Launch column selector</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point out that the columns that are contributing towards the count are listed on the right-hand side.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columns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Modify Count Table Parameters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Properties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pane, point out that no scale has been added;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Laplacian noise scale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is set to zero.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to the two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Apply Transformation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tasks; explain that these tasks apply the previously configured counting transformation to both the taxi and fare datasets—one using the count table with the fare data, and the other using the taxi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to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Two-Class Logistic Regression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module; this is used to identify whether or not a tip was given. The model is trained using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Train Mode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 task, and then it is scored using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Score Model</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task.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Point to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Evaluate Model</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module. Explain that the efficiency of the model can be determined by using Evaluate Model.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Evaluate Model</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Visualize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Explain that, in the Receiver Operating Curve (ROC), the closer the curve is found to the top left-hand corner, the more successful the model. In this case, you see that the curve is found high up in the left-hand corner. As a first step, the model would appear to be a successful one. However, you need to look more closely at the actual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AutoNum type="arabicPeriod" startAt="4"/>
              <a:tabLst>
                <a:tab pos="685800" algn="l"/>
                <a:tab pos="4572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Accuracy</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score is 0.969.  This shows the ratio of correctly predicted observations. Intuitively, this is a high </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score.</a:t>
            </a:r>
          </a:p>
          <a:p>
            <a:pPr marL="342900" lvl="0" indent="-342900">
              <a:lnSpc>
                <a:spcPct val="115000"/>
              </a:lnSpc>
              <a:spcAft>
                <a:spcPts val="995"/>
              </a:spcAft>
              <a:buFont typeface="Symbol" panose="05050102010706020507" pitchFamily="18" charset="2"/>
              <a:buAutoNum type="arabicPeriod" startAt="4"/>
              <a:tabLst>
                <a:tab pos="685800" algn="l"/>
                <a:tab pos="457200" algn="l"/>
              </a:tabLst>
            </a:pPr>
            <a:r>
              <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Precision</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looks at the rate of correct positive observations. Here, the precision shows a high number of correct positive observations</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indent="-342900">
              <a:lnSpc>
                <a:spcPct val="115000"/>
              </a:lnSpc>
              <a:spcAft>
                <a:spcPts val="995"/>
              </a:spcAft>
              <a:buFont typeface="Symbol" panose="05050102010706020507" pitchFamily="18" charset="2"/>
              <a:buAutoNum type="arabicPeriod" startAt="4"/>
              <a:tabLst>
                <a:tab pos="685800" algn="l"/>
                <a:tab pos="457200" algn="l"/>
              </a:tabLs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Recall</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is the ratio of correctly predicted positive events. It is the ratio that was correctly predicted out of the total predictions</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indent="-342900">
              <a:lnSpc>
                <a:spcPct val="115000"/>
              </a:lnSpc>
              <a:spcAft>
                <a:spcPts val="995"/>
              </a:spcAft>
              <a:buFont typeface="Symbol" panose="05050102010706020507" pitchFamily="18" charset="2"/>
              <a:buAutoNum type="arabicPeriod" startAt="4"/>
              <a:tabLst>
                <a:tab pos="685800" algn="l"/>
                <a:tab pos="457200" algn="l"/>
              </a:tabLs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F1</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is the weighted average of Precision and Recall—its score takes both false positives and false negatives into account</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20</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91677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8"/>
              <a:tabLst>
                <a:tab pos="685800" algn="l"/>
              </a:tabLst>
            </a:pP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Although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scores are good, you would need to review data again—to look for class distributions, and to bear in mind the cost of false positives and false negatives.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tabLst>
                <a:tab pos="6858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visualization by clicking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the top-right of the window.</a:t>
            </a:r>
            <a:endParaRPr lang="en-GB" dirty="0"/>
          </a:p>
        </p:txBody>
      </p:sp>
      <p:sp>
        <p:nvSpPr>
          <p:cNvPr id="4" name="Slide Number Placeholder 3"/>
          <p:cNvSpPr>
            <a:spLocks noGrp="1"/>
          </p:cNvSpPr>
          <p:nvPr>
            <p:ph type="sldNum" sz="quarter" idx="10"/>
          </p:nvPr>
        </p:nvSpPr>
        <p:spPr/>
        <p:txBody>
          <a:bodyPr/>
          <a:lstStyle/>
          <a:p>
            <a:fld id="{21E6B9E5-F375-409A-B988-027C3091CDC6}"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87415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students did not successfully complete all the steps in Lab 3, either ask them to perform all the steps in Lab 3, Exercise 1, and the Prepare Azure SQL Database task in Lab 3, Exercise 2, or give them the name of an already prepared database—such as from one of their fellow students, or any demo database that you have created.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Prepare datasets ready for merging</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this exercise, you will open an existing experiment that imported transaction data from a Wide World Importers database hosted in Azure SQL Database. This transaction dataset records sales by date, but does not include any information about those dates. You will, therefore, import a second dataset that records whether any date is a public holiday and/or was a day when Wide World Importers was running a sales promotion. In the next exercise, you will join these datasets, and export the results to Azure SQL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Use Join to create new merged dataset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this exercise, you will join the two datasets that were imported in the previous exercise. You will then export the results to Azure SQL Database ready for future analysis.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36966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21E6B9E5-F375-409A-B988-027C3091CDC6}"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3583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21E6B9E5-F375-409A-B988-027C3091CDC6}"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72191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Why is it important to fully understand your datasets before running any form of merging or combining on these datasets?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 depending on the students’ experience of using merging or combining and the type of datasets they are using</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steps could you take if you did not have a common key field, or feature, in two datasets that you wished to join together?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 depending on the students’ experience and understanding of the importance of having a common key field.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663481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you think of any examples of data in your organization that could benefit from some form of aggregation or roll-up before further processing?</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 depending on the students’ organizations and their experience of handling data.</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7045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function in Machine Learning should you call if you want to merge data horizontally by adding more columns to enrich your dataset?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Merge Data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Add Data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Include Data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Fill Data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Join Data</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Join Data</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6301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 you introduce feature engineering and selection, it might be helpful to remind students about the Team Data Science Process, and where they are in the life cycle. The graphic on the following page might be useful: </a:t>
            </a:r>
            <a:r>
              <a:rPr lang="en-GB" sz="1000" u="sng" dirty="0" smtClean="0">
                <a:effectLst/>
                <a:latin typeface="Arial" panose="020B0604020202020204" pitchFamily="34" charset="0"/>
                <a:ea typeface="Calibri" panose="020F0502020204030204" pitchFamily="34" charset="0"/>
                <a:cs typeface="Segoe UI" panose="020B0502040204020203" pitchFamily="34" charset="0"/>
                <a:hlinkClick r:id="rId3"/>
              </a:rPr>
              <a:t>https://aka.ms/v7zune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46540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25538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0171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demo requires an Azure SQL Database called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WideWorldImporters-Standard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Before running this demo, you must complete the following steps:</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rPr>
              <a:t>On the </a:t>
            </a:r>
            <a:r>
              <a:rPr lang="en-GB" sz="1000" b="1" dirty="0" smtClean="0">
                <a:effectLst/>
                <a:latin typeface="Arial" panose="020B0604020202020204" pitchFamily="34" charset="0"/>
                <a:cs typeface="Times New Roman" panose="02020603050405020304" pitchFamily="18" charset="0"/>
              </a:rPr>
              <a:t>20774A-LON-DEV</a:t>
            </a:r>
            <a:r>
              <a:rPr lang="en-GB" sz="1000" dirty="0" smtClean="0">
                <a:effectLst/>
                <a:latin typeface="Arial" panose="020B0604020202020204" pitchFamily="34" charset="0"/>
              </a:rPr>
              <a:t> virtual machine, in Internet Explorer®, in the address bar, type </a:t>
            </a:r>
            <a:r>
              <a:rPr lang="en-GB" sz="1000" b="1" dirty="0" smtClean="0">
                <a:effectLst/>
                <a:latin typeface="Arial" panose="020B0604020202020204" pitchFamily="34" charset="0"/>
                <a:cs typeface="Times New Roman" panose="02020603050405020304" pitchFamily="18" charset="0"/>
              </a:rPr>
              <a:t>http://azure.microsoft.com</a:t>
            </a:r>
            <a:r>
              <a:rPr lang="en-GB" sz="1000" dirty="0" smtClean="0">
                <a:effectLst/>
                <a:latin typeface="Arial" panose="020B0604020202020204" pitchFamily="34" charset="0"/>
              </a:rPr>
              <a:t>, click </a:t>
            </a:r>
            <a:r>
              <a:rPr lang="en-GB" sz="1000" b="1" dirty="0" smtClean="0">
                <a:effectLst/>
                <a:latin typeface="Arial" panose="020B0604020202020204" pitchFamily="34" charset="0"/>
                <a:cs typeface="Times New Roman" panose="02020603050405020304" pitchFamily="18" charset="0"/>
              </a:rPr>
              <a:t>Portal</a:t>
            </a:r>
            <a:r>
              <a:rPr lang="en-GB" sz="1000" dirty="0" smtClean="0">
                <a:effectLst/>
                <a:latin typeface="Arial" panose="020B0604020202020204" pitchFamily="34" charset="0"/>
              </a:rPr>
              <a:t>, and sign in using the Microsoft account that is associated with your Azure Learning Pass subscription.</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Times New Roman" panose="02020603050405020304" pitchFamily="18" charset="0"/>
              </a:rPr>
              <a:t>In the Azure Portal, in the left-hand pane, click </a:t>
            </a:r>
            <a:r>
              <a:rPr lang="en-GB" sz="1000" b="1" dirty="0" smtClean="0">
                <a:effectLst/>
                <a:latin typeface="Arial" panose="020B0604020202020204" pitchFamily="34" charset="0"/>
                <a:cs typeface="Times New Roman" panose="02020603050405020304" pitchFamily="18" charset="0"/>
              </a:rPr>
              <a:t>+New</a:t>
            </a:r>
            <a:r>
              <a:rPr lang="en-GB" sz="1000" dirty="0" smtClean="0">
                <a:effectLst/>
                <a:latin typeface="Arial" panose="020B0604020202020204" pitchFamily="34" charset="0"/>
                <a:ea typeface="Times New Roman" panose="02020603050405020304" pitchFamily="18" charset="0"/>
              </a:rPr>
              <a:t>.</a:t>
            </a:r>
            <a:endParaRPr lang="en-GB" sz="1000" dirty="0" smtClean="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Times New Roman" panose="02020603050405020304" pitchFamily="18" charset="0"/>
              </a:rPr>
              <a:t>Select </a:t>
            </a:r>
            <a:r>
              <a:rPr lang="en-GB" sz="1000" b="1" dirty="0" smtClean="0">
                <a:effectLst/>
                <a:latin typeface="Arial" panose="020B0604020202020204" pitchFamily="34" charset="0"/>
                <a:cs typeface="Times New Roman" panose="02020603050405020304" pitchFamily="18" charset="0"/>
              </a:rPr>
              <a:t>Databases</a:t>
            </a:r>
            <a:r>
              <a:rPr lang="en-GB" sz="1000" dirty="0" smtClean="0">
                <a:effectLst/>
                <a:latin typeface="Arial" panose="020B0604020202020204" pitchFamily="34" charset="0"/>
                <a:ea typeface="Times New Roman" panose="02020603050405020304" pitchFamily="18" charset="0"/>
              </a:rPr>
              <a:t>, and then select </a:t>
            </a:r>
            <a:r>
              <a:rPr lang="en-GB" sz="1000" b="1" dirty="0" smtClean="0">
                <a:effectLst/>
                <a:latin typeface="Arial" panose="020B0604020202020204" pitchFamily="34" charset="0"/>
                <a:cs typeface="Times New Roman" panose="02020603050405020304" pitchFamily="18" charset="0"/>
              </a:rPr>
              <a:t>SQL Database.</a:t>
            </a:r>
            <a:endParaRPr lang="en-GB" sz="1000" dirty="0" smtClean="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Times New Roman" panose="02020603050405020304" pitchFamily="18" charset="0"/>
              </a:rPr>
              <a:t>Enter the following details, and then click </a:t>
            </a:r>
            <a:r>
              <a:rPr lang="en-GB" sz="1000" b="1" dirty="0" smtClean="0">
                <a:effectLst/>
                <a:latin typeface="Arial" panose="020B0604020202020204" pitchFamily="34" charset="0"/>
                <a:cs typeface="Times New Roman" panose="02020603050405020304" pitchFamily="18" charset="0"/>
              </a:rPr>
              <a:t>Server</a:t>
            </a:r>
            <a:r>
              <a:rPr lang="en-GB" sz="1000" dirty="0" smtClean="0">
                <a:effectLst/>
                <a:latin typeface="Arial" panose="020B0604020202020204" pitchFamily="34" charset="0"/>
                <a:ea typeface="Times New Roman" panose="02020603050405020304" pitchFamily="18" charset="0"/>
              </a:rPr>
              <a:t>:</a:t>
            </a:r>
            <a:endParaRPr lang="en-GB" sz="1000" dirty="0" smtClean="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smtClean="0">
                <a:effectLst/>
                <a:latin typeface="Arial" panose="020B0604020202020204" pitchFamily="34" charset="0"/>
              </a:rPr>
              <a:t>Name: </a:t>
            </a:r>
            <a:r>
              <a:rPr lang="en-GB" sz="1000" b="1" dirty="0" smtClean="0">
                <a:effectLst/>
                <a:latin typeface="Arial" panose="020B0604020202020204" pitchFamily="34" charset="0"/>
                <a:cs typeface="Times New Roman" panose="02020603050405020304" pitchFamily="18" charset="0"/>
              </a:rPr>
              <a:t>WideWorldImporters-Standard</a:t>
            </a:r>
            <a:endParaRPr lang="en-GB" sz="1000" dirty="0" smtClean="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smtClean="0">
                <a:effectLst/>
                <a:latin typeface="Arial" panose="020B0604020202020204" pitchFamily="34" charset="0"/>
              </a:rPr>
              <a:t>Resource group (create new): </a:t>
            </a:r>
            <a:r>
              <a:rPr lang="en-GB" sz="1000" b="1" dirty="0" smtClean="0">
                <a:effectLst/>
                <a:latin typeface="Arial" panose="020B0604020202020204" pitchFamily="34" charset="0"/>
                <a:cs typeface="Times New Roman" panose="02020603050405020304" pitchFamily="18" charset="0"/>
              </a:rPr>
              <a:t>&lt;</a:t>
            </a:r>
            <a:r>
              <a:rPr lang="en-GB" sz="1000" b="1" i="1" dirty="0" smtClean="0">
                <a:effectLst/>
                <a:latin typeface="Arial" panose="020B0604020202020204" pitchFamily="34" charset="0"/>
              </a:rPr>
              <a:t>your name</a:t>
            </a:r>
            <a:r>
              <a:rPr lang="en-GB" sz="1000" b="1" dirty="0" smtClean="0">
                <a:effectLst/>
                <a:latin typeface="Arial" panose="020B0604020202020204" pitchFamily="34" charset="0"/>
                <a:cs typeface="Times New Roman" panose="02020603050405020304" pitchFamily="18" charset="0"/>
              </a:rPr>
              <a:t>&gt;rg</a:t>
            </a:r>
            <a:endParaRPr lang="en-GB" sz="1000" dirty="0" smtClean="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smtClean="0">
                <a:effectLst/>
                <a:latin typeface="Arial" panose="020B0604020202020204" pitchFamily="34" charset="0"/>
              </a:rPr>
              <a:t>Select source: </a:t>
            </a:r>
            <a:r>
              <a:rPr lang="en-GB" sz="1000" b="1" dirty="0" smtClean="0">
                <a:effectLst/>
                <a:latin typeface="Arial" panose="020B0604020202020204" pitchFamily="34" charset="0"/>
                <a:cs typeface="Times New Roman" panose="02020603050405020304" pitchFamily="18" charset="0"/>
              </a:rPr>
              <a:t>Blank database</a:t>
            </a:r>
            <a:endParaRPr lang="en-GB" sz="1000" dirty="0" smtClean="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Times New Roman" panose="02020603050405020304" pitchFamily="18" charset="0"/>
              </a:rPr>
              <a:t>On the </a:t>
            </a:r>
            <a:r>
              <a:rPr lang="en-GB" sz="1000" b="1" dirty="0" smtClean="0">
                <a:effectLst/>
                <a:latin typeface="Arial" panose="020B0604020202020204" pitchFamily="34" charset="0"/>
                <a:cs typeface="Times New Roman" panose="02020603050405020304" pitchFamily="18" charset="0"/>
              </a:rPr>
              <a:t>New server</a:t>
            </a:r>
            <a:r>
              <a:rPr lang="en-GB" sz="1000" dirty="0" smtClean="0">
                <a:effectLst/>
                <a:latin typeface="Arial" panose="020B0604020202020204" pitchFamily="34" charset="0"/>
                <a:ea typeface="Times New Roman" panose="02020603050405020304" pitchFamily="18" charset="0"/>
              </a:rPr>
              <a:t> pane, enter the following details, and then click </a:t>
            </a:r>
            <a:r>
              <a:rPr lang="en-GB" sz="1000" b="1" dirty="0" smtClean="0">
                <a:effectLst/>
                <a:latin typeface="Arial" panose="020B0604020202020204" pitchFamily="34" charset="0"/>
                <a:cs typeface="Times New Roman" panose="02020603050405020304" pitchFamily="18" charset="0"/>
              </a:rPr>
              <a:t>Select</a:t>
            </a:r>
            <a:r>
              <a:rPr lang="en-GB" sz="1000" dirty="0" smtClean="0">
                <a:effectLst/>
                <a:latin typeface="Arial" panose="020B0604020202020204" pitchFamily="34" charset="0"/>
                <a:ea typeface="Times New Roman" panose="02020603050405020304" pitchFamily="18" charset="0"/>
              </a:rPr>
              <a:t>:</a:t>
            </a:r>
            <a:endParaRPr lang="en-GB" sz="1000" dirty="0" smtClean="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smtClean="0">
                <a:effectLst/>
                <a:latin typeface="Arial" panose="020B0604020202020204" pitchFamily="34" charset="0"/>
              </a:rPr>
              <a:t>Server name: </a:t>
            </a:r>
            <a:r>
              <a:rPr lang="en-GB" sz="1000" b="1" dirty="0" smtClean="0">
                <a:effectLst/>
                <a:latin typeface="Arial" panose="020B0604020202020204" pitchFamily="34" charset="0"/>
                <a:cs typeface="Times New Roman" panose="02020603050405020304" pitchFamily="18" charset="0"/>
              </a:rPr>
              <a:t>&lt;</a:t>
            </a:r>
            <a:r>
              <a:rPr lang="en-GB" sz="1000" b="1" i="1" dirty="0" smtClean="0">
                <a:effectLst/>
                <a:latin typeface="Arial" panose="020B0604020202020204" pitchFamily="34" charset="0"/>
              </a:rPr>
              <a:t>your name</a:t>
            </a:r>
            <a:r>
              <a:rPr lang="en-GB" sz="1000" b="1" dirty="0" smtClean="0">
                <a:effectLst/>
                <a:latin typeface="Arial" panose="020B0604020202020204" pitchFamily="34" charset="0"/>
                <a:cs typeface="Times New Roman" panose="02020603050405020304" pitchFamily="18" charset="0"/>
              </a:rPr>
              <a:t>&gt;&lt;</a:t>
            </a:r>
            <a:r>
              <a:rPr lang="en-GB" sz="1000" b="1" i="1" dirty="0" smtClean="0">
                <a:effectLst/>
                <a:latin typeface="Arial" panose="020B0604020202020204" pitchFamily="34" charset="0"/>
              </a:rPr>
              <a:t>date</a:t>
            </a:r>
            <a:r>
              <a:rPr lang="en-GB" sz="1000" b="1" dirty="0" smtClean="0">
                <a:effectLst/>
                <a:latin typeface="Arial" panose="020B0604020202020204" pitchFamily="34" charset="0"/>
                <a:cs typeface="Times New Roman" panose="02020603050405020304" pitchFamily="18" charset="0"/>
              </a:rPr>
              <a:t>&gt;</a:t>
            </a:r>
            <a:endParaRPr lang="en-GB" sz="1000" dirty="0" smtClean="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smtClean="0">
                <a:effectLst/>
                <a:latin typeface="Arial" panose="020B0604020202020204" pitchFamily="34" charset="0"/>
              </a:rPr>
              <a:t>Server admin login: </a:t>
            </a:r>
            <a:r>
              <a:rPr lang="en-GB" sz="1000" b="1" dirty="0" smtClean="0">
                <a:effectLst/>
                <a:latin typeface="Arial" panose="020B0604020202020204" pitchFamily="34" charset="0"/>
                <a:cs typeface="Times New Roman" panose="02020603050405020304" pitchFamily="18" charset="0"/>
              </a:rPr>
              <a:t>dbadmin</a:t>
            </a:r>
            <a:endParaRPr lang="en-GB" sz="1000" dirty="0" smtClean="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smtClean="0">
                <a:effectLst/>
                <a:latin typeface="Arial" panose="020B0604020202020204" pitchFamily="34" charset="0"/>
              </a:rPr>
              <a:t>Password: </a:t>
            </a:r>
            <a:r>
              <a:rPr lang="en-GB" sz="1000" b="1" dirty="0" smtClean="0">
                <a:effectLst/>
                <a:latin typeface="Arial" panose="020B0604020202020204" pitchFamily="34" charset="0"/>
                <a:cs typeface="Times New Roman" panose="02020603050405020304" pitchFamily="18" charset="0"/>
              </a:rPr>
              <a:t>Pa55w.rd</a:t>
            </a:r>
            <a:endParaRPr lang="en-GB" sz="1000" dirty="0" smtClean="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smtClean="0">
                <a:effectLst/>
                <a:latin typeface="Arial" panose="020B0604020202020204" pitchFamily="34" charset="0"/>
              </a:rPr>
              <a:t>Confirm password: </a:t>
            </a:r>
            <a:r>
              <a:rPr lang="en-GB" sz="1000" b="1" dirty="0" smtClean="0">
                <a:effectLst/>
                <a:latin typeface="Arial" panose="020B0604020202020204" pitchFamily="34" charset="0"/>
                <a:cs typeface="Times New Roman" panose="02020603050405020304" pitchFamily="18" charset="0"/>
              </a:rPr>
              <a:t>Pa55w.rd</a:t>
            </a:r>
            <a:endParaRPr lang="en-GB" sz="1000" dirty="0" smtClean="0">
              <a:effectLst/>
              <a:latin typeface="Arial" panose="020B0604020202020204" pitchFamily="34" charset="0"/>
            </a:endParaRPr>
          </a:p>
          <a:p>
            <a:pPr marL="800100" lvl="1" indent="-342900">
              <a:lnSpc>
                <a:spcPct val="115000"/>
              </a:lnSpc>
              <a:spcAft>
                <a:spcPts val="995"/>
              </a:spcAft>
              <a:buFont typeface="Symbol" panose="05050102010706020507" pitchFamily="18" charset="2"/>
              <a:buChar char=""/>
            </a:pPr>
            <a:r>
              <a:rPr lang="en-GB" sz="1000" dirty="0" smtClean="0">
                <a:effectLst/>
                <a:latin typeface="Arial" panose="020B0604020202020204" pitchFamily="34" charset="0"/>
              </a:rPr>
              <a:t>Location: </a:t>
            </a:r>
            <a:r>
              <a:rPr lang="en-GB" sz="1000" b="1" i="1" dirty="0" smtClean="0">
                <a:effectLst/>
                <a:latin typeface="Arial" panose="020B0604020202020204" pitchFamily="34" charset="0"/>
              </a:rPr>
              <a:t>Select your region</a:t>
            </a:r>
            <a:endParaRPr lang="en-GB" sz="1000" dirty="0" smtClean="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Times New Roman" panose="02020603050405020304" pitchFamily="18" charset="0"/>
              </a:rPr>
              <a:t>Click </a:t>
            </a:r>
            <a:r>
              <a:rPr lang="en-GB" sz="1000" b="1" dirty="0" smtClean="0">
                <a:effectLst/>
                <a:latin typeface="Arial" panose="020B0604020202020204" pitchFamily="34" charset="0"/>
                <a:cs typeface="Times New Roman" panose="02020603050405020304" pitchFamily="18" charset="0"/>
              </a:rPr>
              <a:t>Pricing tier</a:t>
            </a:r>
            <a:r>
              <a:rPr lang="en-GB" sz="1000" dirty="0" smtClean="0">
                <a:effectLst/>
                <a:latin typeface="Arial" panose="020B0604020202020204" pitchFamily="34" charset="0"/>
                <a:ea typeface="Times New Roman" panose="02020603050405020304" pitchFamily="18" charset="0"/>
              </a:rPr>
              <a:t>, click </a:t>
            </a:r>
            <a:r>
              <a:rPr lang="en-GB" sz="1000" b="1" dirty="0" smtClean="0">
                <a:effectLst/>
                <a:latin typeface="Arial" panose="020B0604020202020204" pitchFamily="34" charset="0"/>
                <a:cs typeface="Times New Roman" panose="02020603050405020304" pitchFamily="18" charset="0"/>
              </a:rPr>
              <a:t>Standard</a:t>
            </a:r>
            <a:r>
              <a:rPr lang="en-GB" sz="1000" dirty="0" smtClean="0">
                <a:effectLst/>
                <a:latin typeface="Arial" panose="020B0604020202020204" pitchFamily="34" charset="0"/>
                <a:ea typeface="Times New Roman" panose="02020603050405020304" pitchFamily="18" charset="0"/>
              </a:rPr>
              <a:t>, and then click the left-hand end of the </a:t>
            </a:r>
            <a:r>
              <a:rPr lang="en-GB" sz="1000" b="1" dirty="0" smtClean="0">
                <a:effectLst/>
                <a:latin typeface="Arial" panose="020B0604020202020204" pitchFamily="34" charset="0"/>
                <a:cs typeface="Times New Roman" panose="02020603050405020304" pitchFamily="18" charset="0"/>
              </a:rPr>
              <a:t>DTU slider</a:t>
            </a:r>
            <a:r>
              <a:rPr lang="en-GB" sz="1000" dirty="0" smtClean="0">
                <a:effectLst/>
                <a:latin typeface="Arial" panose="020B0604020202020204" pitchFamily="34" charset="0"/>
                <a:ea typeface="Times New Roman" panose="02020603050405020304" pitchFamily="18" charset="0"/>
              </a:rPr>
              <a:t>, so that the </a:t>
            </a:r>
            <a:r>
              <a:rPr lang="en-GB" sz="1000" b="1" dirty="0" smtClean="0">
                <a:effectLst/>
                <a:latin typeface="Arial" panose="020B0604020202020204" pitchFamily="34" charset="0"/>
                <a:cs typeface="Times New Roman" panose="02020603050405020304" pitchFamily="18" charset="0"/>
              </a:rPr>
              <a:t>DTU</a:t>
            </a:r>
            <a:r>
              <a:rPr lang="en-GB" sz="1000" dirty="0" smtClean="0">
                <a:effectLst/>
                <a:latin typeface="Arial" panose="020B0604020202020204" pitchFamily="34" charset="0"/>
                <a:ea typeface="Times New Roman" panose="02020603050405020304" pitchFamily="18" charset="0"/>
              </a:rPr>
              <a:t> box shows </a:t>
            </a:r>
            <a:r>
              <a:rPr lang="en-GB" sz="1000" b="1" dirty="0" smtClean="0">
                <a:effectLst/>
                <a:latin typeface="Arial" panose="020B0604020202020204" pitchFamily="34" charset="0"/>
                <a:cs typeface="Times New Roman" panose="02020603050405020304" pitchFamily="18" charset="0"/>
              </a:rPr>
              <a:t>10 (S0)</a:t>
            </a:r>
            <a:r>
              <a:rPr lang="en-GB" sz="1000" dirty="0" smtClean="0">
                <a:effectLst/>
                <a:latin typeface="Arial" panose="020B0604020202020204" pitchFamily="34" charset="0"/>
                <a:ea typeface="Times New Roman" panose="02020603050405020304" pitchFamily="18" charset="0"/>
              </a:rPr>
              <a:t>.</a:t>
            </a:r>
            <a:endParaRPr lang="en-GB" sz="1000" dirty="0" smtClean="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Times New Roman" panose="02020603050405020304" pitchFamily="18" charset="0"/>
              </a:rPr>
              <a:t>Click </a:t>
            </a:r>
            <a:r>
              <a:rPr lang="en-GB" sz="1000" b="1" dirty="0" smtClean="0">
                <a:effectLst/>
                <a:latin typeface="Arial" panose="020B0604020202020204" pitchFamily="34" charset="0"/>
                <a:cs typeface="Times New Roman" panose="02020603050405020304" pitchFamily="18" charset="0"/>
              </a:rPr>
              <a:t>Apply</a:t>
            </a:r>
            <a:r>
              <a:rPr lang="en-GB" sz="1000" dirty="0" smtClean="0">
                <a:effectLst/>
                <a:latin typeface="Arial" panose="020B0604020202020204" pitchFamily="34" charset="0"/>
                <a:ea typeface="Times New Roman" panose="02020603050405020304" pitchFamily="18" charset="0"/>
              </a:rPr>
              <a:t>.</a:t>
            </a:r>
            <a:endParaRPr lang="en-GB" sz="1000" dirty="0" smtClean="0">
              <a:effectLst/>
              <a:latin typeface="Arial" panose="020B0604020202020204" pitchFamily="34"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
        <p:nvSpPr>
          <p:cNvPr id="7" name="TextBox 6"/>
          <p:cNvSpPr txBox="1"/>
          <p:nvPr/>
        </p:nvSpPr>
        <p:spPr>
          <a:xfrm>
            <a:off x="20320" y="8869680"/>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243515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Leave all other details at their defaults, and click </a:t>
            </a:r>
            <a:r>
              <a:rPr lang="en-GB" sz="1000" b="1" dirty="0">
                <a:solidFill>
                  <a:prstClr val="black"/>
                </a:solidFill>
                <a:latin typeface="Arial" panose="020B0604020202020204" pitchFamily="34" charset="0"/>
                <a:cs typeface="Times New Roman" panose="02020603050405020304" pitchFamily="18" charset="0"/>
              </a:rPr>
              <a:t>Create</a:t>
            </a:r>
            <a:r>
              <a:rPr lang="en-GB" sz="1000" dirty="0">
                <a:solidFill>
                  <a:prstClr val="black"/>
                </a:solidFill>
                <a:latin typeface="Arial" panose="020B0604020202020204" pitchFamily="34" charset="0"/>
                <a:ea typeface="Times New Roman" panose="02020603050405020304" pitchFamily="18"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Make a note of the database and server names that you used.</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rPr>
              <a:t>Wait until you see a message that the deployment has been successful.</a:t>
            </a: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Navigation</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All resources</a:t>
            </a:r>
            <a:r>
              <a:rPr lang="en-GB" sz="1000" dirty="0">
                <a:solidFill>
                  <a:prstClr val="black"/>
                </a:solidFill>
                <a:latin typeface="Arial" panose="020B0604020202020204" pitchFamily="34" charset="0"/>
              </a:rPr>
              <a:t>, and then click </a:t>
            </a:r>
            <a:r>
              <a:rPr lang="en-GB" sz="1000" b="1" dirty="0">
                <a:solidFill>
                  <a:prstClr val="black"/>
                </a:solidFill>
                <a:latin typeface="Arial" panose="020B0604020202020204" pitchFamily="34" charset="0"/>
                <a:cs typeface="Times New Roman" panose="02020603050405020304" pitchFamily="18" charset="0"/>
              </a:rPr>
              <a:t>WideWorldImporters-Standard</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WideWorldImporters-Standard</a:t>
            </a:r>
            <a:r>
              <a:rPr lang="en-GB" sz="1000" dirty="0">
                <a:solidFill>
                  <a:prstClr val="black"/>
                </a:solidFill>
                <a:latin typeface="Arial" panose="020B0604020202020204" pitchFamily="34" charset="0"/>
              </a:rPr>
              <a:t> blade, click the </a:t>
            </a:r>
            <a:r>
              <a:rPr lang="en-GB" sz="1000" b="1" i="1" dirty="0">
                <a:solidFill>
                  <a:prstClr val="black"/>
                </a:solidFill>
                <a:latin typeface="Arial" panose="020B0604020202020204" pitchFamily="34" charset="0"/>
              </a:rPr>
              <a:t>Server name</a:t>
            </a:r>
            <a:r>
              <a:rPr lang="en-GB" sz="1000" dirty="0">
                <a:solidFill>
                  <a:prstClr val="black"/>
                </a:solidFill>
                <a:latin typeface="Arial" panose="020B0604020202020204" pitchFamily="34" charset="0"/>
              </a:rPr>
              <a:t>, and then on the </a:t>
            </a:r>
            <a:r>
              <a:rPr lang="en-GB" sz="1000" b="1" dirty="0">
                <a:solidFill>
                  <a:prstClr val="black"/>
                </a:solidFill>
                <a:latin typeface="Arial" panose="020B0604020202020204" pitchFamily="34" charset="0"/>
                <a:cs typeface="Times New Roman" panose="02020603050405020304" pitchFamily="18" charset="0"/>
              </a:rPr>
              <a:t>Settings</a:t>
            </a:r>
            <a:r>
              <a:rPr lang="en-GB" sz="1000" dirty="0">
                <a:solidFill>
                  <a:prstClr val="black"/>
                </a:solidFill>
                <a:latin typeface="Arial" panose="020B0604020202020204" pitchFamily="34" charset="0"/>
              </a:rPr>
              <a:t> blade, click </a:t>
            </a:r>
            <a:r>
              <a:rPr lang="en-GB" sz="1000" b="1" dirty="0">
                <a:solidFill>
                  <a:prstClr val="black"/>
                </a:solidFill>
                <a:latin typeface="Arial" panose="020B0604020202020204" pitchFamily="34" charset="0"/>
                <a:cs typeface="Times New Roman" panose="02020603050405020304" pitchFamily="18" charset="0"/>
              </a:rPr>
              <a:t>Firewall</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8"/>
            </a:pPr>
            <a:r>
              <a:rPr lang="en-GB" sz="1000" dirty="0">
                <a:solidFill>
                  <a:srgbClr val="000000"/>
                </a:solidFill>
                <a:latin typeface="Arial" panose="020B0604020202020204" pitchFamily="34" charset="0"/>
                <a:ea typeface="Times New Roman" panose="02020603050405020304" pitchFamily="18" charset="0"/>
              </a:rPr>
              <a:t>Click </a:t>
            </a:r>
            <a:r>
              <a:rPr lang="en-GB" sz="1000" b="1" dirty="0">
                <a:solidFill>
                  <a:srgbClr val="000000"/>
                </a:solidFill>
                <a:latin typeface="Arial" panose="020B0604020202020204" pitchFamily="34" charset="0"/>
                <a:cs typeface="Times New Roman" panose="02020603050405020304" pitchFamily="18" charset="0"/>
              </a:rPr>
              <a:t>Add client IP</a:t>
            </a:r>
            <a:r>
              <a:rPr lang="en-GB" sz="1000" dirty="0">
                <a:solidFill>
                  <a:srgbClr val="000000"/>
                </a:solidFill>
                <a:latin typeface="Arial" panose="020B0604020202020204" pitchFamily="34" charset="0"/>
                <a:ea typeface="Times New Roman" panose="02020603050405020304" pitchFamily="18" charset="0"/>
              </a:rPr>
              <a:t>, and then click </a:t>
            </a:r>
            <a:r>
              <a:rPr lang="en-GB" sz="1000" b="1" dirty="0">
                <a:solidFill>
                  <a:srgbClr val="000000"/>
                </a:solidFill>
                <a:latin typeface="Arial" panose="020B0604020202020204" pitchFamily="34" charset="0"/>
                <a:cs typeface="Times New Roman" panose="02020603050405020304" pitchFamily="18" charset="0"/>
              </a:rPr>
              <a:t>Save</a:t>
            </a:r>
            <a:r>
              <a:rPr lang="en-GB" sz="1000" dirty="0">
                <a:solidFill>
                  <a:srgbClr val="000000"/>
                </a:solidFill>
                <a:latin typeface="Arial" panose="020B0604020202020204" pitchFamily="34" charset="0"/>
                <a:ea typeface="Times New Roman" panose="02020603050405020304" pitchFamily="18" charset="0"/>
              </a:rPr>
              <a:t>, to add your current IP address to the list of allowed IP addresses. </a:t>
            </a:r>
            <a:endParaRPr lang="en-GB"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srgbClr val="000000"/>
                </a:solidFill>
                <a:latin typeface="Arial" panose="020B0604020202020204" pitchFamily="34" charset="0"/>
                <a:ea typeface="Times New Roman" panose="02020603050405020304" pitchFamily="18" charset="0"/>
              </a:rPr>
              <a:t>Click </a:t>
            </a:r>
            <a:r>
              <a:rPr lang="en-GB" sz="1000" b="1" dirty="0">
                <a:solidFill>
                  <a:srgbClr val="000000"/>
                </a:solidFill>
                <a:latin typeface="Arial" panose="020B0604020202020204" pitchFamily="34" charset="0"/>
                <a:cs typeface="Times New Roman" panose="02020603050405020304" pitchFamily="18" charset="0"/>
              </a:rPr>
              <a:t>OK</a:t>
            </a:r>
            <a:r>
              <a:rPr lang="en-GB" sz="1000" dirty="0">
                <a:solidFill>
                  <a:srgbClr val="000000"/>
                </a:solidFill>
                <a:latin typeface="Arial" panose="020B0604020202020204" pitchFamily="34" charset="0"/>
                <a:ea typeface="Times New Roman" panose="02020603050405020304" pitchFamily="18" charset="0"/>
              </a:rPr>
              <a:t>, and then close the Firewall settings, Settings and server blades.</a:t>
            </a:r>
            <a:endParaRPr lang="en-GB"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On the </a:t>
            </a:r>
            <a:r>
              <a:rPr lang="en-GB" sz="1000" b="1" dirty="0">
                <a:solidFill>
                  <a:prstClr val="black"/>
                </a:solidFill>
                <a:latin typeface="Arial" panose="020B0604020202020204" pitchFamily="34" charset="0"/>
                <a:cs typeface="Times New Roman" panose="02020603050405020304" pitchFamily="18" charset="0"/>
              </a:rPr>
              <a:t>20774A-LON-DEV</a:t>
            </a:r>
            <a:r>
              <a:rPr lang="en-GB" sz="1000" dirty="0">
                <a:solidFill>
                  <a:prstClr val="black"/>
                </a:solidFill>
                <a:latin typeface="Arial" panose="020B0604020202020204" pitchFamily="34" charset="0"/>
                <a:ea typeface="Times New Roman" panose="02020603050405020304" pitchFamily="18" charset="0"/>
              </a:rPr>
              <a:t> virtual machine, right-click </a:t>
            </a:r>
            <a:r>
              <a:rPr lang="en-GB" sz="1000" b="1" dirty="0">
                <a:solidFill>
                  <a:prstClr val="black"/>
                </a:solidFill>
                <a:latin typeface="Arial" panose="020B0604020202020204" pitchFamily="34" charset="0"/>
                <a:cs typeface="Times New Roman" panose="02020603050405020304" pitchFamily="18" charset="0"/>
              </a:rPr>
              <a:t>Start</a:t>
            </a:r>
            <a:r>
              <a:rPr lang="en-GB" sz="1000" dirty="0">
                <a:solidFill>
                  <a:prstClr val="black"/>
                </a:solidFill>
                <a:latin typeface="Arial" panose="020B0604020202020204" pitchFamily="34" charset="0"/>
                <a:ea typeface="Times New Roman" panose="02020603050405020304" pitchFamily="18" charset="0"/>
              </a:rPr>
              <a:t>, and then click </a:t>
            </a:r>
            <a:r>
              <a:rPr lang="en-GB" sz="1000" b="1" dirty="0">
                <a:solidFill>
                  <a:prstClr val="black"/>
                </a:solidFill>
                <a:latin typeface="Arial" panose="020B0604020202020204" pitchFamily="34" charset="0"/>
                <a:cs typeface="Times New Roman" panose="02020603050405020304" pitchFamily="18" charset="0"/>
              </a:rPr>
              <a:t>Command Prompt (Admin)</a:t>
            </a:r>
            <a:r>
              <a:rPr lang="en-GB" sz="1000" dirty="0">
                <a:solidFill>
                  <a:prstClr val="black"/>
                </a:solidFill>
                <a:latin typeface="Arial" panose="020B0604020202020204" pitchFamily="34" charset="0"/>
                <a:ea typeface="Times New Roman" panose="02020603050405020304" pitchFamily="18"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In the </a:t>
            </a:r>
            <a:r>
              <a:rPr lang="en-GB" sz="1000" b="1" dirty="0">
                <a:solidFill>
                  <a:prstClr val="black"/>
                </a:solidFill>
                <a:latin typeface="Arial" panose="020B0604020202020204" pitchFamily="34" charset="0"/>
                <a:cs typeface="Times New Roman" panose="02020603050405020304" pitchFamily="18" charset="0"/>
              </a:rPr>
              <a:t>User Account Control</a:t>
            </a:r>
            <a:r>
              <a:rPr lang="en-GB" sz="1000" dirty="0">
                <a:solidFill>
                  <a:prstClr val="black"/>
                </a:solidFill>
                <a:latin typeface="Arial" panose="020B0604020202020204" pitchFamily="34" charset="0"/>
                <a:ea typeface="Times New Roman" panose="02020603050405020304" pitchFamily="18" charset="0"/>
              </a:rPr>
              <a:t> dialog box, click </a:t>
            </a:r>
            <a:r>
              <a:rPr lang="en-GB" sz="1000" b="1" dirty="0">
                <a:solidFill>
                  <a:prstClr val="black"/>
                </a:solidFill>
                <a:latin typeface="Arial" panose="020B0604020202020204" pitchFamily="34" charset="0"/>
                <a:cs typeface="Times New Roman" panose="02020603050405020304" pitchFamily="18" charset="0"/>
              </a:rPr>
              <a:t>Yes</a:t>
            </a:r>
            <a:r>
              <a:rPr lang="en-GB" sz="1000" dirty="0">
                <a:solidFill>
                  <a:prstClr val="black"/>
                </a:solidFill>
                <a:latin typeface="Arial" panose="020B0604020202020204" pitchFamily="34" charset="0"/>
                <a:ea typeface="Times New Roman" panose="02020603050405020304" pitchFamily="18"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8"/>
            </a:pPr>
            <a:r>
              <a:rPr lang="en-GB" sz="1000" dirty="0">
                <a:solidFill>
                  <a:prstClr val="black"/>
                </a:solidFill>
                <a:latin typeface="Arial" panose="020B0604020202020204" pitchFamily="34" charset="0"/>
                <a:ea typeface="Times New Roman" panose="02020603050405020304" pitchFamily="18" charset="0"/>
              </a:rPr>
              <a:t>In the </a:t>
            </a:r>
            <a:r>
              <a:rPr lang="en-GB" sz="1000" b="1" dirty="0">
                <a:solidFill>
                  <a:prstClr val="black"/>
                </a:solidFill>
                <a:latin typeface="Arial" panose="020B0604020202020204" pitchFamily="34" charset="0"/>
                <a:cs typeface="Times New Roman" panose="02020603050405020304" pitchFamily="18" charset="0"/>
              </a:rPr>
              <a:t>Command Prompt</a:t>
            </a:r>
            <a:r>
              <a:rPr lang="en-GB" sz="1000" dirty="0">
                <a:solidFill>
                  <a:prstClr val="black"/>
                </a:solidFill>
                <a:latin typeface="Arial" panose="020B0604020202020204" pitchFamily="34" charset="0"/>
                <a:ea typeface="Times New Roman" panose="02020603050405020304" pitchFamily="18" charset="0"/>
              </a:rPr>
              <a:t> window, type the following command, and press Enter:</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 C:\Program Files (x86)\Microsoft SQL Server\130\DAC\Bin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8"/>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Command Prompt</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 type the following command (replacing </a:t>
            </a:r>
            <a:r>
              <a:rPr lang="en-GB" sz="1000" i="1" dirty="0">
                <a:solidFill>
                  <a:prstClr val="black"/>
                </a:solidFill>
                <a:latin typeface="Arial" panose="020B0604020202020204" pitchFamily="34" charset="0"/>
                <a:ea typeface="Calibri" panose="020F0502020204030204" pitchFamily="34" charset="0"/>
                <a:cs typeface="Times New Roman" panose="02020603050405020304" pitchFamily="18" charset="0"/>
              </a:rPr>
              <a:t>&lt;your db servername&gt;</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name of your database server), and press Enter: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SqlPackage.exe /a:import /tcs:"Data Source=&lt;</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your db servername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&gt;.database.windows.net;Initial Catalog=WideWorldImporters-Standard;User Id=dbadmin;Password=Pa55w.rd" /sf:E:\Demofiles\Mod05\WideWorldImporters-Standard.bacpac /p:DatabaseEdition=Standard /p:DatabaseServiceObjective=S0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GB" sz="1000" dirty="0">
                <a:solidFill>
                  <a:prstClr val="black"/>
                </a:solidFill>
                <a:latin typeface="Arial" panose="020B0604020202020204" pitchFamily="34" charset="0"/>
                <a:ea typeface="Times New Roman" panose="02020603050405020304" pitchFamily="18" charset="0"/>
              </a:rPr>
              <a:t>The above command can be copied from </a:t>
            </a:r>
            <a:r>
              <a:rPr lang="en-GB" sz="1000" b="1" dirty="0">
                <a:solidFill>
                  <a:prstClr val="black"/>
                </a:solidFill>
                <a:latin typeface="Arial" panose="020B0604020202020204" pitchFamily="34" charset="0"/>
                <a:cs typeface="Times New Roman" panose="02020603050405020304" pitchFamily="18" charset="0"/>
              </a:rPr>
              <a:t>E:\Demofiles\Mod05\SqlPackageCmd.txt</a:t>
            </a:r>
            <a:endParaRPr lang="en-GB" sz="1000" dirty="0">
              <a:solidFill>
                <a:prstClr val="black"/>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8</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0181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ea typeface="Times New Roman" panose="02020603050405020304" pitchFamily="18" charset="0"/>
              </a:rPr>
              <a:t>Wait until you get the </a:t>
            </a:r>
            <a:r>
              <a:rPr lang="en-GB" sz="1000" b="1" dirty="0">
                <a:solidFill>
                  <a:prstClr val="black"/>
                </a:solidFill>
                <a:latin typeface="Arial" panose="020B0604020202020204" pitchFamily="34" charset="0"/>
                <a:cs typeface="Times New Roman" panose="02020603050405020304" pitchFamily="18" charset="0"/>
              </a:rPr>
              <a:t>Successfully imported database</a:t>
            </a:r>
            <a:r>
              <a:rPr lang="en-GB" sz="1000" dirty="0">
                <a:solidFill>
                  <a:prstClr val="black"/>
                </a:solidFill>
                <a:latin typeface="Arial" panose="020B0604020202020204" pitchFamily="34" charset="0"/>
                <a:ea typeface="Times New Roman" panose="02020603050405020304" pitchFamily="18" charset="0"/>
              </a:rPr>
              <a:t> message.</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19"/>
            </a:pPr>
            <a:r>
              <a:rPr lang="en-GB" sz="1000" dirty="0">
                <a:solidFill>
                  <a:srgbClr val="000000"/>
                </a:solidFill>
                <a:latin typeface="Arial" panose="020B0604020202020204" pitchFamily="34" charset="0"/>
                <a:ea typeface="Times New Roman" panose="02020603050405020304" pitchFamily="18" charset="0"/>
              </a:rPr>
              <a:t>Close the command prompt.</a:t>
            </a:r>
            <a:endParaRPr lang="en-GB"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In the Azure Portal, in the </a:t>
            </a:r>
            <a:r>
              <a:rPr lang="en-GB" sz="1000" b="1" dirty="0">
                <a:solidFill>
                  <a:prstClr val="black"/>
                </a:solidFill>
                <a:latin typeface="Arial" panose="020B0604020202020204" pitchFamily="34" charset="0"/>
                <a:cs typeface="Times New Roman" panose="02020603050405020304" pitchFamily="18" charset="0"/>
              </a:rPr>
              <a:t>Navigation</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All resources</a:t>
            </a:r>
            <a:r>
              <a:rPr lang="en-GB" sz="1000" dirty="0">
                <a:solidFill>
                  <a:prstClr val="black"/>
                </a:solidFill>
                <a:latin typeface="Arial" panose="020B0604020202020204" pitchFamily="34" charset="0"/>
              </a:rPr>
              <a:t>, and then click </a:t>
            </a:r>
            <a:r>
              <a:rPr lang="en-GB" sz="1000" b="1" dirty="0">
                <a:solidFill>
                  <a:prstClr val="black"/>
                </a:solidFill>
                <a:latin typeface="Arial" panose="020B0604020202020204" pitchFamily="34" charset="0"/>
                <a:cs typeface="Times New Roman" panose="02020603050405020304" pitchFamily="18" charset="0"/>
              </a:rPr>
              <a:t>WideWorldImporters-Standard</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Overview</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Tools</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On the </a:t>
            </a:r>
            <a:r>
              <a:rPr lang="en-GB" sz="1000" b="1" dirty="0">
                <a:solidFill>
                  <a:prstClr val="black"/>
                </a:solidFill>
                <a:latin typeface="Arial" panose="020B0604020202020204" pitchFamily="34" charset="0"/>
                <a:cs typeface="Times New Roman" panose="02020603050405020304" pitchFamily="18" charset="0"/>
              </a:rPr>
              <a:t>Tools</a:t>
            </a:r>
            <a:r>
              <a:rPr lang="en-GB" sz="1000" dirty="0">
                <a:solidFill>
                  <a:prstClr val="black"/>
                </a:solidFill>
                <a:latin typeface="Arial" panose="020B0604020202020204" pitchFamily="34" charset="0"/>
              </a:rPr>
              <a:t> pane, click </a:t>
            </a:r>
            <a:r>
              <a:rPr lang="en-GB" sz="1000" b="1" dirty="0">
                <a:solidFill>
                  <a:prstClr val="black"/>
                </a:solidFill>
                <a:latin typeface="Arial" panose="020B0604020202020204" pitchFamily="34" charset="0"/>
                <a:cs typeface="Times New Roman" panose="02020603050405020304" pitchFamily="18" charset="0"/>
              </a:rPr>
              <a:t>Query editor (preview)</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In the </a:t>
            </a:r>
            <a:r>
              <a:rPr lang="en-GB" sz="1000" b="1" dirty="0">
                <a:solidFill>
                  <a:prstClr val="black"/>
                </a:solidFill>
                <a:latin typeface="Arial" panose="020B0604020202020204" pitchFamily="34" charset="0"/>
                <a:cs typeface="Times New Roman" panose="02020603050405020304" pitchFamily="18" charset="0"/>
              </a:rPr>
              <a:t>Query editor (preview)</a:t>
            </a:r>
            <a:r>
              <a:rPr lang="en-GB" sz="1000" dirty="0">
                <a:solidFill>
                  <a:prstClr val="black"/>
                </a:solidFill>
                <a:latin typeface="Arial" panose="020B0604020202020204" pitchFamily="34" charset="0"/>
              </a:rPr>
              <a:t>, click </a:t>
            </a:r>
            <a:r>
              <a:rPr lang="en-GB" sz="1000" b="1" dirty="0">
                <a:solidFill>
                  <a:prstClr val="black"/>
                </a:solidFill>
                <a:latin typeface="Arial" panose="020B0604020202020204" pitchFamily="34" charset="0"/>
                <a:cs typeface="Times New Roman" panose="02020603050405020304" pitchFamily="18" charset="0"/>
              </a:rPr>
              <a:t>Login</a:t>
            </a:r>
            <a:r>
              <a:rPr lang="en-GB" sz="1000" dirty="0">
                <a:solidFill>
                  <a:prstClr val="black"/>
                </a:solidFill>
                <a:latin typeface="Arial" panose="020B0604020202020204" pitchFamily="34" charset="0"/>
              </a:rPr>
              <a:t>.</a:t>
            </a: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Enter the following details, and then click </a:t>
            </a:r>
            <a:r>
              <a:rPr lang="en-GB" sz="1000" b="1" dirty="0">
                <a:solidFill>
                  <a:prstClr val="black"/>
                </a:solidFill>
                <a:latin typeface="Arial" panose="020B0604020202020204" pitchFamily="34" charset="0"/>
                <a:cs typeface="Times New Roman" panose="02020603050405020304" pitchFamily="18" charset="0"/>
              </a:rPr>
              <a:t>OK</a:t>
            </a:r>
            <a:r>
              <a:rPr lang="en-GB" sz="1000" dirty="0">
                <a:solidFill>
                  <a:prstClr val="black"/>
                </a:solidFill>
                <a:latin typeface="Arial" panose="020B0604020202020204" pitchFamily="34" charset="0"/>
              </a:rPr>
              <a:t>:</a:t>
            </a: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Authorization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authentication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in line 1, type the following command, and then click Run:</a:t>
            </a: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SCHEMA [20774A] AUTHORIZATION db_owner;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sp_addextendedproperty @name = N'Description',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 = N'Schema for AzureML data import.', @level0type = N'SCHEMA', @level0name = N'20774A';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GB" sz="1000" dirty="0">
                <a:solidFill>
                  <a:srgbClr val="000000"/>
                </a:solidFill>
                <a:latin typeface="Arial" panose="020B0604020202020204" pitchFamily="34" charset="0"/>
              </a:rPr>
              <a:t>The above command can be copied from </a:t>
            </a:r>
            <a:r>
              <a:rPr lang="en-GB" sz="1000" b="1" dirty="0">
                <a:solidFill>
                  <a:prstClr val="black"/>
                </a:solidFill>
                <a:latin typeface="Arial" panose="020B0604020202020204" pitchFamily="34" charset="0"/>
                <a:cs typeface="Times New Roman" panose="02020603050405020304" pitchFamily="18" charset="0"/>
              </a:rPr>
              <a:t>E:\Demofiles\Mod05\SqlSchemaCmd.txt</a:t>
            </a:r>
            <a:r>
              <a:rPr lang="en-GB" sz="1000" dirty="0">
                <a:solidFill>
                  <a:srgbClr val="000000"/>
                </a:solidFill>
                <a:latin typeface="Arial" panose="020B0604020202020204" pitchFamily="34" charset="0"/>
              </a:rPr>
              <a:t>.</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27"/>
            </a:pPr>
            <a:r>
              <a:rPr lang="en-GB" sz="1000" dirty="0">
                <a:solidFill>
                  <a:srgbClr val="000000"/>
                </a:solidFill>
                <a:latin typeface="Arial" panose="020B0604020202020204" pitchFamily="34" charset="0"/>
              </a:rPr>
              <a:t>Delete the commands</a:t>
            </a:r>
            <a:r>
              <a:rPr lang="en-GB" sz="1000" dirty="0" smtClean="0">
                <a:solidFill>
                  <a:srgbClr val="000000"/>
                </a:solidFill>
                <a:latin typeface="Arial" panose="020B0604020202020204" pitchFamily="34" charset="0"/>
              </a:rPr>
              <a:t>.</a:t>
            </a:r>
            <a:endParaRPr lang="en-GB" sz="1000" dirty="0">
              <a:solidFill>
                <a:srgbClr val="000000"/>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21E6B9E5-F375-409A-B988-027C3091CDC6}" type="slidenum">
              <a:rPr lang="en-GB" smtClean="0"/>
              <a:t>9</a:t>
            </a:fld>
            <a:endParaRPr lang="en-GB" dirty="0"/>
          </a:p>
        </p:txBody>
      </p:sp>
      <p:sp>
        <p:nvSpPr>
          <p:cNvPr id="5" name="TextBox 4"/>
          <p:cNvSpPr txBox="1"/>
          <p:nvPr/>
        </p:nvSpPr>
        <p:spPr>
          <a:xfrm>
            <a:off x="20320" y="8869680"/>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20774A</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Using Feature Engineering and Selection in Azure Machine Learning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8850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7543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058165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933392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77067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745757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68268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345646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992181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181958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540691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7158795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1211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632276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621266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42384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281279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863363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411292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700265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803457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392367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253875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044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6101190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36912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8315192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071191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883960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831317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875762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5369028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75069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934624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6342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0171592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257728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13207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956619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6585937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208902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937956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566700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10626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091485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788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565848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481060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25824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182272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554639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390088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6311019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389393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908604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990764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2093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4874730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342959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76099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3940903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213949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494465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647952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0269152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2268447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147036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31424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529171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330828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380557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6507357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85281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2581479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56415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2107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732048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2952719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95986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240681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952427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0097922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129936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415676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810111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594265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42678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268425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146767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10875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632115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5970370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2056061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249910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9999396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007250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10537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567188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692587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027896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2104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98892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87392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774039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4859602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8585327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39878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2431434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778140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410331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765506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720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50122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210026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10603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7049168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947929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61922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7306732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945471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680495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268392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056550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3088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1153007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726183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77695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8865691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730599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4764162"/>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58673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0059190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4072284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56440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553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413315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958599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933780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0334463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38660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798672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6431896"/>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567192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468102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5231326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74613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872273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765744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83003268"/>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23629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848583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952050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581787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684615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923505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491376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99059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7745636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5096181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5941624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740323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1329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8434738"/>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4805618"/>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540374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085073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710549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12643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0472147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22378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5352741"/>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7845700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0691584"/>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4263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14039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886633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33218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9944663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2507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165258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42612061"/>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048637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0753179"/>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8634020"/>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4457834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8950708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316335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5762602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8847341"/>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310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650235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0761716"/>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6634387"/>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917682"/>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655428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331441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537561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17479705"/>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13189827"/>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6707043"/>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17958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505798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7911243"/>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140315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844573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78171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7895586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52079573"/>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1221500"/>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070276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7834020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343252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216387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0553584"/>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51661350"/>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800743"/>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909811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3746601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16441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7337231"/>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5875991"/>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181396"/>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385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81619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3847202"/>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14624757"/>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029037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68300828"/>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3366443"/>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119208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6590259"/>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534611"/>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822216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7639652"/>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77027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730971"/>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835149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78167922"/>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4540599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5961301"/>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93038893"/>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3445129"/>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108571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67338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645667"/>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6996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732473"/>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9611191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3666926"/>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1267612"/>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609108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51615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94907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10471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430269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406084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70449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1835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00272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22779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69142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41434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8288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71152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46687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66363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60146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661231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36496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47139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06062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022417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21740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06312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909019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96364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2978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89019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42068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744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37244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325678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571524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79560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3093097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29811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76749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54551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37726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5702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858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29765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90695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69960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8685437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807264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346185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441368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22200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74030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82099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9619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48758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41439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39083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3622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573249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573538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480839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4871727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14525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312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18450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766497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8565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9052422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80472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928119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97737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8823388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537287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174404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3434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theme" Target="../theme/theme25.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7.xml"/><Relationship Id="rId13" Type="http://schemas.openxmlformats.org/officeDocument/2006/relationships/theme" Target="../theme/theme26.xml"/><Relationship Id="rId3" Type="http://schemas.openxmlformats.org/officeDocument/2006/relationships/slideLayout" Target="../slideLayouts/slideLayout302.xml"/><Relationship Id="rId7" Type="http://schemas.openxmlformats.org/officeDocument/2006/relationships/slideLayout" Target="../slideLayouts/slideLayout306.xml"/><Relationship Id="rId12" Type="http://schemas.openxmlformats.org/officeDocument/2006/relationships/slideLayout" Target="../slideLayouts/slideLayout311.xml"/><Relationship Id="rId2" Type="http://schemas.openxmlformats.org/officeDocument/2006/relationships/slideLayout" Target="../slideLayouts/slideLayout301.xml"/><Relationship Id="rId1" Type="http://schemas.openxmlformats.org/officeDocument/2006/relationships/slideLayout" Target="../slideLayouts/slideLayout300.xml"/><Relationship Id="rId6" Type="http://schemas.openxmlformats.org/officeDocument/2006/relationships/slideLayout" Target="../slideLayouts/slideLayout305.xml"/><Relationship Id="rId11" Type="http://schemas.openxmlformats.org/officeDocument/2006/relationships/slideLayout" Target="../slideLayouts/slideLayout310.xml"/><Relationship Id="rId5" Type="http://schemas.openxmlformats.org/officeDocument/2006/relationships/slideLayout" Target="../slideLayouts/slideLayout304.xml"/><Relationship Id="rId10" Type="http://schemas.openxmlformats.org/officeDocument/2006/relationships/slideLayout" Target="../slideLayouts/slideLayout309.xml"/><Relationship Id="rId4" Type="http://schemas.openxmlformats.org/officeDocument/2006/relationships/slideLayout" Target="../slideLayouts/slideLayout303.xml"/><Relationship Id="rId9" Type="http://schemas.openxmlformats.org/officeDocument/2006/relationships/slideLayout" Target="../slideLayouts/slideLayout308.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19.xml"/><Relationship Id="rId13" Type="http://schemas.openxmlformats.org/officeDocument/2006/relationships/theme" Target="../theme/theme27.xml"/><Relationship Id="rId3" Type="http://schemas.openxmlformats.org/officeDocument/2006/relationships/slideLayout" Target="../slideLayouts/slideLayout314.xml"/><Relationship Id="rId7" Type="http://schemas.openxmlformats.org/officeDocument/2006/relationships/slideLayout" Target="../slideLayouts/slideLayout318.xml"/><Relationship Id="rId12" Type="http://schemas.openxmlformats.org/officeDocument/2006/relationships/slideLayout" Target="../slideLayouts/slideLayout323.xml"/><Relationship Id="rId2" Type="http://schemas.openxmlformats.org/officeDocument/2006/relationships/slideLayout" Target="../slideLayouts/slideLayout313.xml"/><Relationship Id="rId1" Type="http://schemas.openxmlformats.org/officeDocument/2006/relationships/slideLayout" Target="../slideLayouts/slideLayout312.xml"/><Relationship Id="rId6" Type="http://schemas.openxmlformats.org/officeDocument/2006/relationships/slideLayout" Target="../slideLayouts/slideLayout317.xml"/><Relationship Id="rId11" Type="http://schemas.openxmlformats.org/officeDocument/2006/relationships/slideLayout" Target="../slideLayouts/slideLayout322.xml"/><Relationship Id="rId5" Type="http://schemas.openxmlformats.org/officeDocument/2006/relationships/slideLayout" Target="../slideLayouts/slideLayout316.xml"/><Relationship Id="rId10" Type="http://schemas.openxmlformats.org/officeDocument/2006/relationships/slideLayout" Target="../slideLayouts/slideLayout321.xml"/><Relationship Id="rId4" Type="http://schemas.openxmlformats.org/officeDocument/2006/relationships/slideLayout" Target="../slideLayouts/slideLayout315.xml"/><Relationship Id="rId9" Type="http://schemas.openxmlformats.org/officeDocument/2006/relationships/slideLayout" Target="../slideLayouts/slideLayout3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75223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7629361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6978696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4498525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7023677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732123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7432502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6749880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464278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3495875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804113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878619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7567283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55005313"/>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88727721"/>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439668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5704221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71028442"/>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29197081"/>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47177517"/>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8536702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8500473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4957699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3937388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3012542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7828920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61968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0.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6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7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88.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4.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8.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1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2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8.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0.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9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04.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6.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8.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28.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5</a:t>
            </a:r>
            <a:endParaRPr lang="en-GB" dirty="0"/>
          </a:p>
        </p:txBody>
      </p:sp>
      <p:sp>
        <p:nvSpPr>
          <p:cNvPr id="3" name="Subtitle 2"/>
          <p:cNvSpPr>
            <a:spLocks noGrp="1"/>
          </p:cNvSpPr>
          <p:nvPr>
            <p:ph type="subTitle" sz="quarter" idx="1"/>
          </p:nvPr>
        </p:nvSpPr>
        <p:spPr/>
        <p:txBody>
          <a:bodyPr/>
          <a:lstStyle/>
          <a:p>
            <a:r>
              <a:rPr lang="en-GB" dirty="0" smtClean="0"/>
              <a:t>Using Feature Engineering and Selection in Azure Machine Learning
</a:t>
            </a:r>
            <a:endParaRPr lang="en-GB" dirty="0"/>
          </a:p>
        </p:txBody>
      </p:sp>
    </p:spTree>
    <p:custDataLst>
      <p:tags r:id="rId1"/>
    </p:custDataLst>
    <p:extLst>
      <p:ext uri="{BB962C8B-B14F-4D97-AF65-F5344CB8AC3E}">
        <p14:creationId xmlns:p14="http://schemas.microsoft.com/office/powerpoint/2010/main" val="1985719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019102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516308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932137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898059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24464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feature selection</a:t>
            </a:r>
            <a:endParaRPr lang="en-GB" dirty="0"/>
          </a:p>
        </p:txBody>
      </p:sp>
      <p:sp>
        <p:nvSpPr>
          <p:cNvPr id="3" name="Text Placeholder 2"/>
          <p:cNvSpPr>
            <a:spLocks noGrp="1"/>
          </p:cNvSpPr>
          <p:nvPr>
            <p:ph type="body" idx="1"/>
          </p:nvPr>
        </p:nvSpPr>
        <p:spPr/>
        <p:txBody>
          <a:bodyPr/>
          <a:lstStyle/>
          <a:p>
            <a:r>
              <a:rPr lang="en-GB" dirty="0" smtClean="0"/>
              <a:t>Feature selection overview
Reducing data dimensions
Selecting features
Demonstration: Using count-based featurization</a:t>
            </a:r>
            <a:endParaRPr lang="en-GB" dirty="0"/>
          </a:p>
        </p:txBody>
      </p:sp>
    </p:spTree>
    <p:custDataLst>
      <p:tags r:id="rId1"/>
    </p:custDataLst>
    <p:extLst>
      <p:ext uri="{BB962C8B-B14F-4D97-AF65-F5344CB8AC3E}">
        <p14:creationId xmlns:p14="http://schemas.microsoft.com/office/powerpoint/2010/main" val="1768630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ae80e9a-0ede-42d7-a0e1-035ff7ffcf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selection overview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1" kern="0" dirty="0">
                <a:solidFill>
                  <a:srgbClr val="000000"/>
                </a:solidFill>
              </a:rPr>
              <a:t>Feature Selection</a:t>
            </a:r>
            <a:endParaRPr lang="en-GB" kern="0" dirty="0">
              <a:solidFill>
                <a:srgbClr val="000000"/>
              </a:solidFill>
            </a:endParaRPr>
          </a:p>
          <a:p>
            <a:pPr lvl="0"/>
            <a:r>
              <a:rPr lang="en-GB" kern="0" dirty="0">
                <a:solidFill>
                  <a:srgbClr val="000000"/>
                </a:solidFill>
              </a:rPr>
              <a:t>Filters out irrelevant features</a:t>
            </a:r>
          </a:p>
          <a:p>
            <a:pPr lvl="0"/>
            <a:r>
              <a:rPr lang="en-GB" kern="0" dirty="0">
                <a:solidFill>
                  <a:srgbClr val="000000"/>
                </a:solidFill>
              </a:rPr>
              <a:t>Distinguishes classes of objects dependent on their relationships</a:t>
            </a:r>
          </a:p>
        </p:txBody>
      </p:sp>
    </p:spTree>
    <p:custDataLst>
      <p:tags r:id="rId1"/>
    </p:custDataLst>
    <p:extLst>
      <p:ext uri="{BB962C8B-B14F-4D97-AF65-F5344CB8AC3E}">
        <p14:creationId xmlns:p14="http://schemas.microsoft.com/office/powerpoint/2010/main" val="489317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Reducing data dimensions</a:t>
            </a:r>
            <a:endParaRPr lang="en-GB" dirty="0"/>
          </a:p>
        </p:txBody>
      </p:sp>
      <p:sp>
        <p:nvSpPr>
          <p:cNvPr id="4" name="Content Placeholder 2"/>
          <p:cNvSpPr txBox="1">
            <a:spLocks/>
          </p:cNvSpPr>
          <p:nvPr/>
        </p:nvSpPr>
        <p:spPr>
          <a:xfrm>
            <a:off x="460375" y="82648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Reducing data dimensions:</a:t>
            </a:r>
          </a:p>
          <a:p>
            <a:pPr lvl="1"/>
            <a:r>
              <a:rPr lang="en-GB" kern="0" dirty="0">
                <a:solidFill>
                  <a:srgbClr val="000000"/>
                </a:solidFill>
              </a:rPr>
              <a:t>Uses data transformation, and other methods, to modify the original features</a:t>
            </a:r>
          </a:p>
          <a:p>
            <a:pPr lvl="0"/>
            <a:r>
              <a:rPr lang="en-GB" kern="0" dirty="0">
                <a:solidFill>
                  <a:srgbClr val="000000"/>
                </a:solidFill>
              </a:rPr>
              <a:t>Examples:</a:t>
            </a:r>
          </a:p>
          <a:p>
            <a:pPr lvl="1"/>
            <a:r>
              <a:rPr lang="en-GB" kern="0" dirty="0">
                <a:solidFill>
                  <a:srgbClr val="000000"/>
                </a:solidFill>
              </a:rPr>
              <a:t>Principal Component Analysis (PCA)</a:t>
            </a:r>
          </a:p>
          <a:p>
            <a:pPr lvl="1"/>
            <a:r>
              <a:rPr lang="en-GB" kern="0" dirty="0">
                <a:solidFill>
                  <a:srgbClr val="000000"/>
                </a:solidFill>
              </a:rPr>
              <a:t>Canonical correlation analysis</a:t>
            </a:r>
          </a:p>
          <a:p>
            <a:pPr lvl="1"/>
            <a:r>
              <a:rPr lang="en-GB" kern="0" dirty="0">
                <a:solidFill>
                  <a:srgbClr val="000000"/>
                </a:solidFill>
              </a:rPr>
              <a:t>Singular Value Decomposition</a:t>
            </a:r>
          </a:p>
          <a:p>
            <a:pPr lvl="0"/>
            <a:r>
              <a:rPr lang="en-GB" kern="0" dirty="0">
                <a:solidFill>
                  <a:srgbClr val="000000"/>
                </a:solidFill>
              </a:rPr>
              <a:t>Learning with Counts modules:</a:t>
            </a:r>
          </a:p>
          <a:p>
            <a:pPr lvl="1"/>
            <a:r>
              <a:rPr lang="en-GB" kern="0" dirty="0">
                <a:solidFill>
                  <a:srgbClr val="000000"/>
                </a:solidFill>
              </a:rPr>
              <a:t>Build Counting Transform</a:t>
            </a:r>
          </a:p>
          <a:p>
            <a:pPr lvl="1"/>
            <a:r>
              <a:rPr lang="en-GB" kern="0" dirty="0">
                <a:solidFill>
                  <a:srgbClr val="000000"/>
                </a:solidFill>
              </a:rPr>
              <a:t>Export Count Table</a:t>
            </a:r>
          </a:p>
          <a:p>
            <a:pPr lvl="1"/>
            <a:r>
              <a:rPr lang="en-GB" kern="0" dirty="0">
                <a:solidFill>
                  <a:srgbClr val="000000"/>
                </a:solidFill>
              </a:rPr>
              <a:t>Import Count Table</a:t>
            </a:r>
          </a:p>
          <a:p>
            <a:pPr lvl="1"/>
            <a:r>
              <a:rPr lang="en-GB" kern="0" dirty="0">
                <a:solidFill>
                  <a:srgbClr val="000000"/>
                </a:solidFill>
              </a:rPr>
              <a:t>Merge Counting Transform</a:t>
            </a:r>
          </a:p>
          <a:p>
            <a:pPr lvl="1"/>
            <a:r>
              <a:rPr lang="en-GB" kern="0" dirty="0">
                <a:solidFill>
                  <a:srgbClr val="000000"/>
                </a:solidFill>
              </a:rPr>
              <a:t>Modify Count Table Parameters</a:t>
            </a:r>
            <a:endParaRPr lang="en-US" kern="0" dirty="0">
              <a:solidFill>
                <a:srgbClr val="000000"/>
              </a:solidFill>
            </a:endParaRPr>
          </a:p>
        </p:txBody>
      </p:sp>
    </p:spTree>
    <p:custDataLst>
      <p:tags r:id="rId1"/>
    </p:custDataLst>
    <p:extLst>
      <p:ext uri="{BB962C8B-B14F-4D97-AF65-F5344CB8AC3E}">
        <p14:creationId xmlns:p14="http://schemas.microsoft.com/office/powerpoint/2010/main" val="851353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72342a1-50b0-4dd2-8173-cd0680071d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Selecting features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Selecting features</a:t>
            </a:r>
          </a:p>
          <a:p>
            <a:pPr lvl="0"/>
            <a:endParaRPr lang="en-GB" kern="0" dirty="0">
              <a:solidFill>
                <a:srgbClr val="000000"/>
              </a:solidFill>
            </a:endParaRPr>
          </a:p>
          <a:p>
            <a:pPr lvl="0"/>
            <a:r>
              <a:rPr lang="en-GB" kern="0" dirty="0">
                <a:solidFill>
                  <a:srgbClr val="000000"/>
                </a:solidFill>
              </a:rPr>
              <a:t>Tools:</a:t>
            </a:r>
          </a:p>
          <a:p>
            <a:pPr lvl="1"/>
            <a:r>
              <a:rPr lang="en-GB" kern="0" dirty="0">
                <a:solidFill>
                  <a:srgbClr val="000000"/>
                </a:solidFill>
              </a:rPr>
              <a:t>Filters</a:t>
            </a:r>
          </a:p>
          <a:p>
            <a:pPr lvl="2"/>
            <a:r>
              <a:rPr lang="en-GB" kern="0" dirty="0">
                <a:solidFill>
                  <a:srgbClr val="000000"/>
                </a:solidFill>
              </a:rPr>
              <a:t>For example, moving averages, moving medians, waveform decomposition </a:t>
            </a:r>
          </a:p>
          <a:p>
            <a:pPr lvl="1"/>
            <a:r>
              <a:rPr lang="en-GB" kern="0" dirty="0">
                <a:solidFill>
                  <a:srgbClr val="000000"/>
                </a:solidFill>
              </a:rPr>
              <a:t>Edit metadata</a:t>
            </a:r>
            <a:endParaRPr lang="en-US" kern="0" dirty="0">
              <a:solidFill>
                <a:srgbClr val="000000"/>
              </a:solidFill>
            </a:endParaRPr>
          </a:p>
        </p:txBody>
      </p:sp>
    </p:spTree>
    <p:custDataLst>
      <p:tags r:id="rId1"/>
    </p:custDataLst>
    <p:extLst>
      <p:ext uri="{BB962C8B-B14F-4D97-AF65-F5344CB8AC3E}">
        <p14:creationId xmlns:p14="http://schemas.microsoft.com/office/powerpoint/2010/main" val="2232953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da3ff565-e64e-437e-a2ec-d7d2ca7024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count-based featurization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Use an example counting transformation</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174849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Using feature engineering
Using feature selection</a:t>
            </a:r>
            <a:endParaRPr lang="en-GB" dirty="0"/>
          </a:p>
        </p:txBody>
      </p:sp>
    </p:spTree>
    <p:custDataLst>
      <p:tags r:id="rId1"/>
    </p:custDataLst>
    <p:extLst>
      <p:ext uri="{BB962C8B-B14F-4D97-AF65-F5344CB8AC3E}">
        <p14:creationId xmlns:p14="http://schemas.microsoft.com/office/powerpoint/2010/main" val="630685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911719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174417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Lab: using feature engineering and selection</a:t>
            </a:r>
            <a:endParaRPr lang="en-GB" dirty="0"/>
          </a:p>
        </p:txBody>
      </p:sp>
      <p:sp>
        <p:nvSpPr>
          <p:cNvPr id="3" name="Text Placeholder 2"/>
          <p:cNvSpPr>
            <a:spLocks noGrp="1"/>
          </p:cNvSpPr>
          <p:nvPr>
            <p:ph type="body" idx="1"/>
          </p:nvPr>
        </p:nvSpPr>
        <p:spPr/>
        <p:txBody>
          <a:bodyPr/>
          <a:lstStyle/>
          <a:p>
            <a:r>
              <a:rPr lang="en-GB" dirty="0" smtClean="0"/>
              <a:t>Exercise 1: Prepare datasets ready for merging
Exercise 2: Use Join to create new merged dataset</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245556"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20774A-LON-DEV</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ADATUM\AdatumAdmin</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Pa55w.rd</a:t>
            </a:r>
            <a:endParaRPr lang="en-GB" sz="2800" b="0" i="0" u="none" strike="noStrike" baseline="0" dirty="0" smtClean="0">
              <a:latin typeface="Segoe UI" panose="020B0502040204020203" pitchFamily="34" charset="0"/>
            </a:endParaRPr>
          </a:p>
        </p:txBody>
      </p:sp>
      <p:sp>
        <p:nvSpPr>
          <p:cNvPr id="6" name="TextBox 5"/>
          <p:cNvSpPr txBox="1"/>
          <p:nvPr/>
        </p:nvSpPr>
        <p:spPr>
          <a:xfrm>
            <a:off x="458788" y="6163356"/>
            <a:ext cx="4542397"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3807935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970318"/>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work as a data scientist for Adatum Consultants, a company that provides machine learning services and advice for a range of clients. One of your clients is Wide World Importers, who are transitioning from a Business Intelligence practice to a Business Analytics practice. As part of this transition, Wide World Importers are looking for insights from operational data sources throughout the organization</a:t>
            </a: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a:t>
            </a:r>
            <a:endParaRPr lang="en-GB" sz="2800" dirty="0" smtClean="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034668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t>
            </a:r>
            <a:r>
              <a:rPr lang="en-GB" dirty="0" smtClean="0"/>
              <a:t>Scenario (Continued)</a:t>
            </a:r>
            <a:endParaRPr lang="en-GB" dirty="0"/>
          </a:p>
        </p:txBody>
      </p:sp>
      <p:sp>
        <p:nvSpPr>
          <p:cNvPr id="3" name="Text Placeholder 2"/>
          <p:cNvSpPr>
            <a:spLocks noGrp="1"/>
          </p:cNvSpPr>
          <p:nvPr>
            <p:ph type="body" idx="1"/>
          </p:nvPr>
        </p:nvSpPr>
        <p:spPr/>
        <p:txBody>
          <a:bodyPr/>
          <a:lstStyle/>
          <a:p>
            <a:pPr marL="0" indent="0">
              <a:buNone/>
            </a:pPr>
            <a:r>
              <a:rPr lang="en-GB" dirty="0">
                <a:ea typeface="Calibri" panose="020F0502020204030204" pitchFamily="34" charset="0"/>
                <a:cs typeface="Times New Roman" panose="02020603050405020304" pitchFamily="18" charset="0"/>
              </a:rPr>
              <a:t>You are working with a team of Wide World Importers business analysts, who write reports using data that is stored in a variety of </a:t>
            </a:r>
            <a:r>
              <a:rPr lang="en-GB" dirty="0" smtClean="0">
                <a:ea typeface="Calibri" panose="020F0502020204030204" pitchFamily="34" charset="0"/>
                <a:cs typeface="Times New Roman" panose="02020603050405020304" pitchFamily="18" charset="0"/>
              </a:rPr>
              <a:t>locations, </a:t>
            </a:r>
            <a:r>
              <a:rPr lang="en-GB" kern="1200" dirty="0" smtClean="0">
                <a:solidFill>
                  <a:srgbClr val="000000"/>
                </a:solidFill>
                <a:ea typeface="Calibri" panose="020F0502020204030204" pitchFamily="34" charset="0"/>
                <a:cs typeface="Times New Roman" panose="02020603050405020304" pitchFamily="18" charset="0"/>
              </a:rPr>
              <a:t>including </a:t>
            </a:r>
            <a:r>
              <a:rPr lang="en-GB" kern="1200" dirty="0">
                <a:solidFill>
                  <a:srgbClr val="000000"/>
                </a:solidFill>
                <a:ea typeface="Calibri" panose="020F0502020204030204" pitchFamily="34" charset="0"/>
                <a:cs typeface="Times New Roman" panose="02020603050405020304" pitchFamily="18" charset="0"/>
              </a:rPr>
              <a:t>Azure SQL Database, and various local flat files. You are following the recommended steps of the Team Data Science Process (TDSP). As part of the TDSP, you will perform some feature engineering steps, as per the Modeling phase of the process. You will be using Machine Learning with this team so, to familiarize yourself with this environment, you need to explore the steps required to merge two datasets in Azure Machine Learning Studio. </a:t>
            </a:r>
            <a:endParaRPr lang="en-GB" dirty="0"/>
          </a:p>
        </p:txBody>
      </p:sp>
    </p:spTree>
    <p:custDataLst>
      <p:tags r:id="rId1"/>
    </p:custDataLst>
    <p:extLst>
      <p:ext uri="{BB962C8B-B14F-4D97-AF65-F5344CB8AC3E}">
        <p14:creationId xmlns:p14="http://schemas.microsoft.com/office/powerpoint/2010/main" val="682974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GB" dirty="0" smtClean="0"/>
              <a:t>Why is it important to fully understand your datasets before running any form of merging or combining on these datasets?
What steps could you take if you did not have a common key field, or feature, in two datasets that you wished to join together?</a:t>
            </a:r>
            <a:endParaRPr lang="en-GB" dirty="0"/>
          </a:p>
        </p:txBody>
      </p:sp>
    </p:spTree>
    <p:custDataLst>
      <p:tags r:id="rId1"/>
    </p:custDataLst>
    <p:extLst>
      <p:ext uri="{BB962C8B-B14F-4D97-AF65-F5344CB8AC3E}">
        <p14:creationId xmlns:p14="http://schemas.microsoft.com/office/powerpoint/2010/main" val="3959235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267959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Using feature engineering</a:t>
            </a:r>
            <a:endParaRPr lang="en-GB" dirty="0"/>
          </a:p>
        </p:txBody>
      </p:sp>
      <p:sp>
        <p:nvSpPr>
          <p:cNvPr id="3" name="Text Placeholder 2"/>
          <p:cNvSpPr>
            <a:spLocks noGrp="1"/>
          </p:cNvSpPr>
          <p:nvPr>
            <p:ph type="body" idx="1"/>
          </p:nvPr>
        </p:nvSpPr>
        <p:spPr/>
        <p:txBody>
          <a:bodyPr/>
          <a:lstStyle/>
          <a:p>
            <a:r>
              <a:rPr lang="en-GB" dirty="0" smtClean="0"/>
              <a:t>Feature engineering overview
Merging datasets
Merging and combining data
Demonstration: Using Join to merge data</a:t>
            </a:r>
            <a:endParaRPr lang="en-GB" dirty="0"/>
          </a:p>
        </p:txBody>
      </p:sp>
    </p:spTree>
    <p:custDataLst>
      <p:tags r:id="rId1"/>
    </p:custDataLst>
    <p:extLst>
      <p:ext uri="{BB962C8B-B14F-4D97-AF65-F5344CB8AC3E}">
        <p14:creationId xmlns:p14="http://schemas.microsoft.com/office/powerpoint/2010/main" val="305210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6fe4074-d23a-4f59-89a2-105c5e512f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engineering overview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1" kern="0" dirty="0">
                <a:solidFill>
                  <a:srgbClr val="000000"/>
                </a:solidFill>
              </a:rPr>
              <a:t>Feature Engineering</a:t>
            </a:r>
            <a:endParaRPr lang="en-GB" kern="0" dirty="0">
              <a:solidFill>
                <a:srgbClr val="000000"/>
              </a:solidFill>
            </a:endParaRPr>
          </a:p>
          <a:p>
            <a:pPr lvl="0"/>
            <a:r>
              <a:rPr lang="en-GB" kern="0" dirty="0">
                <a:solidFill>
                  <a:srgbClr val="000000"/>
                </a:solidFill>
              </a:rPr>
              <a:t>Generates additional features</a:t>
            </a:r>
          </a:p>
          <a:p>
            <a:pPr lvl="0"/>
            <a:r>
              <a:rPr lang="en-GB" kern="0" dirty="0">
                <a:solidFill>
                  <a:srgbClr val="000000"/>
                </a:solidFill>
              </a:rPr>
              <a:t>Combines existing features</a:t>
            </a:r>
          </a:p>
          <a:p>
            <a:pPr lvl="0"/>
            <a:r>
              <a:rPr lang="en-GB" kern="0" dirty="0">
                <a:solidFill>
                  <a:srgbClr val="000000"/>
                </a:solidFill>
              </a:rPr>
              <a:t>Provides Data Transformation</a:t>
            </a:r>
          </a:p>
        </p:txBody>
      </p:sp>
    </p:spTree>
    <p:custDataLst>
      <p:tags r:id="rId1"/>
    </p:custDataLst>
    <p:extLst>
      <p:ext uri="{BB962C8B-B14F-4D97-AF65-F5344CB8AC3E}">
        <p14:creationId xmlns:p14="http://schemas.microsoft.com/office/powerpoint/2010/main" val="135704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Merging datasets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Merging datasets:</a:t>
            </a:r>
          </a:p>
          <a:p>
            <a:pPr lvl="1"/>
            <a:r>
              <a:rPr lang="en-GB" kern="0" dirty="0">
                <a:solidFill>
                  <a:srgbClr val="000000"/>
                </a:solidFill>
              </a:rPr>
              <a:t>Main dataset plus update dataset to enrich the source data</a:t>
            </a:r>
          </a:p>
          <a:p>
            <a:pPr lvl="1"/>
            <a:r>
              <a:rPr lang="en-GB" kern="0" dirty="0">
                <a:solidFill>
                  <a:srgbClr val="000000"/>
                </a:solidFill>
              </a:rPr>
              <a:t>Datasets from two or more sources</a:t>
            </a:r>
          </a:p>
          <a:p>
            <a:pPr lvl="0"/>
            <a:endParaRPr lang="en-GB" kern="0" dirty="0">
              <a:solidFill>
                <a:srgbClr val="000000"/>
              </a:solidFill>
            </a:endParaRPr>
          </a:p>
          <a:p>
            <a:pPr lvl="0"/>
            <a:r>
              <a:rPr lang="en-GB" kern="0" dirty="0">
                <a:solidFill>
                  <a:srgbClr val="000000"/>
                </a:solidFill>
              </a:rPr>
              <a:t>Machine Learning modules:</a:t>
            </a:r>
          </a:p>
          <a:p>
            <a:pPr lvl="1"/>
            <a:r>
              <a:rPr lang="en-GB" kern="0" dirty="0">
                <a:solidFill>
                  <a:srgbClr val="000000"/>
                </a:solidFill>
              </a:rPr>
              <a:t>Join Data</a:t>
            </a:r>
          </a:p>
          <a:p>
            <a:pPr lvl="1"/>
            <a:r>
              <a:rPr lang="en-GB" kern="0" dirty="0">
                <a:solidFill>
                  <a:srgbClr val="000000"/>
                </a:solidFill>
              </a:rPr>
              <a:t>Add Rows</a:t>
            </a:r>
          </a:p>
          <a:p>
            <a:pPr lvl="1"/>
            <a:r>
              <a:rPr lang="en-GB" kern="0" dirty="0">
                <a:solidFill>
                  <a:srgbClr val="000000"/>
                </a:solidFill>
              </a:rPr>
              <a:t>Add Columns </a:t>
            </a:r>
            <a:endParaRPr lang="en-US" kern="0" dirty="0">
              <a:solidFill>
                <a:srgbClr val="000000"/>
              </a:solidFill>
            </a:endParaRPr>
          </a:p>
        </p:txBody>
      </p:sp>
    </p:spTree>
    <p:custDataLst>
      <p:tags r:id="rId1"/>
    </p:custDataLst>
    <p:extLst>
      <p:ext uri="{BB962C8B-B14F-4D97-AF65-F5344CB8AC3E}">
        <p14:creationId xmlns:p14="http://schemas.microsoft.com/office/powerpoint/2010/main" val="117641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90c653-db10-4a07-8097-5cc31e5765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Merging and combining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Merging data:</a:t>
            </a:r>
          </a:p>
          <a:p>
            <a:pPr lvl="1"/>
            <a:r>
              <a:rPr lang="en-GB" kern="0" dirty="0">
                <a:solidFill>
                  <a:srgbClr val="000000"/>
                </a:solidFill>
              </a:rPr>
              <a:t>Combine columns into a single set of predictive data</a:t>
            </a:r>
          </a:p>
          <a:p>
            <a:pPr lvl="1"/>
            <a:r>
              <a:rPr lang="en-GB" kern="0" dirty="0">
                <a:solidFill>
                  <a:srgbClr val="000000"/>
                </a:solidFill>
              </a:rPr>
              <a:t>Rolling aggregates for time-series data</a:t>
            </a:r>
          </a:p>
          <a:p>
            <a:pPr lvl="1"/>
            <a:r>
              <a:rPr lang="en-GB" kern="0" dirty="0">
                <a:solidFill>
                  <a:srgbClr val="000000"/>
                </a:solidFill>
              </a:rPr>
              <a:t>Calculated features</a:t>
            </a:r>
          </a:p>
          <a:p>
            <a:pPr lvl="0"/>
            <a:endParaRPr lang="en-GB" kern="0" dirty="0">
              <a:solidFill>
                <a:srgbClr val="000000"/>
              </a:solidFill>
            </a:endParaRPr>
          </a:p>
          <a:p>
            <a:pPr lvl="0"/>
            <a:r>
              <a:rPr lang="en-GB" kern="0" dirty="0">
                <a:solidFill>
                  <a:srgbClr val="000000"/>
                </a:solidFill>
              </a:rPr>
              <a:t>Tools for merging and combining data:</a:t>
            </a:r>
          </a:p>
          <a:p>
            <a:pPr lvl="1"/>
            <a:r>
              <a:rPr lang="en-GB" kern="0" dirty="0">
                <a:solidFill>
                  <a:srgbClr val="000000"/>
                </a:solidFill>
              </a:rPr>
              <a:t>Custom R scripts</a:t>
            </a:r>
          </a:p>
          <a:p>
            <a:pPr lvl="1"/>
            <a:r>
              <a:rPr lang="en-GB" kern="0" dirty="0">
                <a:solidFill>
                  <a:srgbClr val="000000"/>
                </a:solidFill>
              </a:rPr>
              <a:t>SQL, Python, or Hive queries</a:t>
            </a:r>
          </a:p>
          <a:p>
            <a:pPr lvl="1"/>
            <a:r>
              <a:rPr lang="en-GB" kern="0" dirty="0">
                <a:solidFill>
                  <a:srgbClr val="000000"/>
                </a:solidFill>
              </a:rPr>
              <a:t>Machine Learning modules, such as Feature Hashing and Apply SQL Transformation</a:t>
            </a:r>
            <a:endParaRPr lang="en-US" kern="0" dirty="0">
              <a:solidFill>
                <a:srgbClr val="000000"/>
              </a:solidFill>
            </a:endParaRPr>
          </a:p>
        </p:txBody>
      </p:sp>
    </p:spTree>
    <p:custDataLst>
      <p:tags r:id="rId1"/>
    </p:custDataLst>
    <p:extLst>
      <p:ext uri="{BB962C8B-B14F-4D97-AF65-F5344CB8AC3E}">
        <p14:creationId xmlns:p14="http://schemas.microsoft.com/office/powerpoint/2010/main" val="194102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4506efa-1d03-48c0-9ab5-5ff3789bb5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Join to merge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Create a transaction dataset by importing from Azure SQL Database</a:t>
            </a:r>
          </a:p>
          <a:p>
            <a:pPr lvl="0"/>
            <a:r>
              <a:rPr lang="en-GB" kern="0" dirty="0">
                <a:solidFill>
                  <a:srgbClr val="000000"/>
                </a:solidFill>
              </a:rPr>
              <a:t>Upload a date dataset from a flat file</a:t>
            </a:r>
          </a:p>
          <a:p>
            <a:pPr lvl="0"/>
            <a:r>
              <a:rPr lang="en-GB" kern="0" dirty="0">
                <a:solidFill>
                  <a:srgbClr val="000000"/>
                </a:solidFill>
              </a:rPr>
              <a:t>Add the second dataset to an experiment</a:t>
            </a:r>
          </a:p>
          <a:p>
            <a:pPr lvl="0"/>
            <a:r>
              <a:rPr lang="en-GB" kern="0" dirty="0">
                <a:solidFill>
                  <a:srgbClr val="000000"/>
                </a:solidFill>
              </a:rPr>
              <a:t>Join the transaction and date datasets</a:t>
            </a: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207322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969431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040172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31</TotalTime>
  <Words>3979</Words>
  <Application>Microsoft Office PowerPoint</Application>
  <PresentationFormat>On-screen Show (4:3)</PresentationFormat>
  <Paragraphs>377</Paragraphs>
  <Slides>26</Slides>
  <Notes>26</Notes>
  <HiddenSlides>9</HiddenSlides>
  <MMClips>0</MMClips>
  <ScaleCrop>false</ScaleCrop>
  <HeadingPairs>
    <vt:vector size="6" baseType="variant">
      <vt:variant>
        <vt:lpstr>Fonts Used</vt:lpstr>
      </vt:variant>
      <vt:variant>
        <vt:i4>7</vt:i4>
      </vt:variant>
      <vt:variant>
        <vt:lpstr>Theme</vt:lpstr>
      </vt:variant>
      <vt:variant>
        <vt:i4>27</vt:i4>
      </vt:variant>
      <vt:variant>
        <vt:lpstr>Slide Titles</vt:lpstr>
      </vt:variant>
      <vt:variant>
        <vt:i4>26</vt:i4>
      </vt:variant>
    </vt:vector>
  </HeadingPairs>
  <TitlesOfParts>
    <vt:vector size="60" baseType="lpstr">
      <vt:lpstr>Wingdings</vt:lpstr>
      <vt:lpstr>Arial</vt:lpstr>
      <vt:lpstr>Segoe UI</vt:lpstr>
      <vt:lpstr>Symbol</vt:lpstr>
      <vt:lpstr>Calibri</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Module 5</vt:lpstr>
      <vt:lpstr>Module Overview</vt:lpstr>
      <vt:lpstr>Lesson 1: Using feature engineering</vt:lpstr>
      <vt:lpstr>Feature engineering overview</vt:lpstr>
      <vt:lpstr>Merging datasets</vt:lpstr>
      <vt:lpstr>Merging and combining data</vt:lpstr>
      <vt:lpstr>Demonstration: Using Join to merge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 2: Using feature selection</vt:lpstr>
      <vt:lpstr>Feature selection overview</vt:lpstr>
      <vt:lpstr>Reducing data dimensions</vt:lpstr>
      <vt:lpstr>Selecting features</vt:lpstr>
      <vt:lpstr>Demonstration: Using count-based featurization</vt:lpstr>
      <vt:lpstr>PowerPoint Presentation</vt:lpstr>
      <vt:lpstr>PowerPoint Presentation</vt:lpstr>
      <vt:lpstr>Lab: Lab: using feature engineering and selection</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Richard Strange</dc:creator>
  <cp:lastModifiedBy>Richard Strange</cp:lastModifiedBy>
  <cp:revision>4</cp:revision>
  <dcterms:created xsi:type="dcterms:W3CDTF">2017-05-23T12:28:22Z</dcterms:created>
  <dcterms:modified xsi:type="dcterms:W3CDTF">2017-05-23T17:06:09Z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CD629F18-9CA2-4EFD-9EC2-C0487AE3CADC</vt:lpwstr>
  </property>
  <property fmtid="{D5CDD505-2E9C-101B-9397-08002B2CF9AE}" pid="3" name="ArticulatePath">
    <vt:lpwstr>20774A_05</vt:lpwstr>
  </property>
</Properties>
</file>