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8" r:id="rId29"/>
    <p:sldId id="289" r:id="rId30"/>
    <p:sldId id="290" r:id="rId31"/>
    <p:sldId id="291" r:id="rId32"/>
    <p:sldId id="282" r:id="rId33"/>
    <p:sldId id="283" r:id="rId34"/>
    <p:sldId id="284" r:id="rId35"/>
    <p:sldId id="285" r:id="rId36"/>
    <p:sldId id="286" r:id="rId37"/>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Segoe" panose="020B0502040504020203" pitchFamily="34" charset="0"/>
      <p:regular r:id="rId51"/>
      <p:bold r:id="rId52"/>
      <p:italic r:id="rId53"/>
      <p:boldItalic r:id="rId5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notesViewPr>
    <p:cSldViewPr snapToGrid="0">
      <p:cViewPr>
        <p:scale>
          <a:sx n="100" d="100"/>
          <a:sy n="100" d="100"/>
        </p:scale>
        <p:origin x="3552" y="-2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4678-4CE1-4862-8E28-278B771CEF72}" type="datetimeFigureOut">
              <a:rPr lang="en-GB" smtClean="0"/>
              <a:t>24/05/2017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670C-11DE-4B3B-96C9-729D11A0618F}" type="slidenum">
              <a:rPr lang="en-GB" smtClean="0"/>
              <a:t>‹#›</a:t>
            </a:fld>
            <a:endParaRPr lang="en-GB"/>
          </a:p>
        </p:txBody>
      </p:sp>
    </p:spTree>
    <p:extLst>
      <p:ext uri="{BB962C8B-B14F-4D97-AF65-F5344CB8AC3E}">
        <p14:creationId xmlns:p14="http://schemas.microsoft.com/office/powerpoint/2010/main" val="370758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ka.ms/oi7kgv"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besdp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89101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demonstration, you will review an end-to-end Machine Learning experiment, with the TDSP in mind. The objective of this experiment is to break it into its component parts so that you can understand it in terms of the TDSP.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Deployment is covered in Module 10 of this course. For more information about the TDSP, see:</a:t>
            </a:r>
          </a:p>
          <a:p>
            <a:pPr>
              <a:lnSpc>
                <a:spcPct val="107000"/>
              </a:lnSpc>
              <a:spcAft>
                <a:spcPts val="200"/>
              </a:spcAft>
            </a:pPr>
            <a:r>
              <a:rPr lang="en-GB" sz="1000" dirty="0">
                <a:latin typeface="Arial" panose="020B0604020202020204" pitchFamily="34" charset="0"/>
                <a:ea typeface="Calibri" panose="020F0502020204030204" pitchFamily="34" charset="0"/>
                <a:cs typeface="Times New Roman" panose="02020603050405020304" pitchFamily="18" charset="0"/>
              </a:rPr>
              <a:t>Team Data Science Process (TDSP)</a:t>
            </a:r>
          </a:p>
          <a:p>
            <a:pPr>
              <a:lnSpc>
                <a:spcPct val="107000"/>
              </a:lnSpc>
              <a:spcAft>
                <a:spcPts val="2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https://</a:t>
            </a:r>
            <a:r>
              <a:rPr lang="en-GB" sz="1000" u="sng" dirty="0" smtClean="0">
                <a:latin typeface="Arial" panose="020B0604020202020204" pitchFamily="34" charset="0"/>
                <a:ea typeface="Calibri" panose="020F0502020204030204" pitchFamily="34" charset="0"/>
                <a:cs typeface="Segoe UI" panose="020B0502040204020203" pitchFamily="34" charset="0"/>
                <a:hlinkClick r:id="rId3"/>
              </a:rPr>
              <a:t>aka.ms/oi7kgv</a:t>
            </a:r>
            <a:endParaRPr lang="en-GB" sz="1000" u="sng" dirty="0" smtClean="0">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2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Business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Understanding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https:// studio.azureml.net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Micro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soft Azure Machine Learning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create an experiment.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search box, search for the term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Adult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experiment called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Sample 5: Train, Test, Evaluate for Binary Classification: Adult Dataset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Business Understanding phase is the business question. The point of this experiment is to define people’s income levels as “High” or “Low,” depending on their characteristics. The “High” earners earn more than USD50,000, and the “Low” earners earn less than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USD50,000.</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r>
              <a:rPr lang="en-GB" sz="1000" dirty="0" smtClean="0">
                <a:latin typeface="Arial" panose="020B0604020202020204" pitchFamily="34" charset="0"/>
              </a:rPr>
              <a:t>)</a:t>
            </a:r>
            <a:endParaRPr lang="en-GB" sz="1000" dirty="0">
              <a:latin typeface="Arial" panose="020B0604020202020204" pitchFamily="34" charset="0"/>
            </a:endParaRPr>
          </a:p>
        </p:txBody>
      </p:sp>
    </p:spTree>
    <p:extLst>
      <p:ext uri="{BB962C8B-B14F-4D97-AF65-F5344CB8AC3E}">
        <p14:creationId xmlns:p14="http://schemas.microsoft.com/office/powerpoint/2010/main" val="3580005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Data </a:t>
            </a:r>
            <a:r>
              <a:rPr lang="en-US" sz="1000" b="1" dirty="0">
                <a:latin typeface="Arial" panose="020B0604020202020204" pitchFamily="34" charset="0"/>
                <a:ea typeface="Times New Roman" panose="02020603050405020304" pitchFamily="18" charset="0"/>
                <a:cs typeface="Times New Roman" panose="02020603050405020304" pitchFamily="18" charset="0"/>
              </a:rPr>
              <a:t>Acquisition and Understanding</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 </a:t>
            </a:r>
            <a:r>
              <a:rPr lang="en-US" sz="1000" dirty="0">
                <a:latin typeface="Arial" panose="020B0604020202020204" pitchFamily="34" charset="0"/>
                <a:ea typeface="Times New Roman" panose="02020603050405020304" pitchFamily="18" charset="0"/>
                <a:cs typeface="Times New Roman" panose="02020603050405020304" pitchFamily="18" charset="0"/>
              </a:rPr>
              <a:t>dataset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Columns in Dataset </a:t>
            </a:r>
            <a:r>
              <a:rPr lang="en-US" sz="1000" dirty="0">
                <a:latin typeface="Arial" panose="020B0604020202020204" pitchFamily="34" charset="0"/>
                <a:ea typeface="Times New Roman" panose="02020603050405020304" pitchFamily="18" charset="0"/>
                <a:cs typeface="Times New Roman" panose="02020603050405020304" pitchFamily="18" charset="0"/>
              </a:rPr>
              <a:t>module. Point out that this module is used here to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exclude</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some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 from the analysis.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steps all form part of the Data Acquisition and Understanding phase because the data is still being prepared at this point.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Modeling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Boosted Decision Tree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This is the model that has been chosen to determine the business question. It is well-suited for the business question because the output is one of two choices: high earners or low earners.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determining patterns in the data, so this is part of the Modeling phase.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are training the model, so this is still part of the Modeling phase.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are scoring the model, so this is still part of the Modeling phase.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are evaluating the model based on its scores, so this is still part of the Modeling phase.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Deployment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Up Web Service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bottom of the page, and then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Web Service (Recommended)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will produce the final model, ready for deployment. Point out the animations as the model is created, and the fact that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experiment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is displayed.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 to run the experiment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model is now ready for the Deployment phase of the TDSP.</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11</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21873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can be deduced from an R</a:t>
            </a:r>
            <a:r>
              <a:rPr lang="en-GB" sz="1000" baseline="30000" dirty="0">
                <a:latin typeface="Arial" panose="020B0604020202020204" pitchFamily="34" charset="0"/>
                <a:ea typeface="Calibri" panose="020F0502020204030204" pitchFamily="34" charset="0"/>
                <a:cs typeface="Times New Roman" panose="02020603050405020304" pitchFamily="18" charset="0"/>
              </a:rPr>
              <a:t>2</a:t>
            </a:r>
            <a:r>
              <a:rPr lang="en-GB" sz="1000" dirty="0">
                <a:latin typeface="Arial" panose="020B0604020202020204" pitchFamily="34" charset="0"/>
                <a:ea typeface="Calibri" panose="020F0502020204030204" pitchFamily="34" charset="0"/>
                <a:cs typeface="Times New Roman" panose="02020603050405020304" pitchFamily="18" charset="0"/>
              </a:rPr>
              <a:t>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How well the model fits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How much variation is explained by the model.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Whether the correct regression was used.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Whether the most appropriate set of independent variables has been chosen.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Whether there are enough data points to make a solid conclusion.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-1: </a:t>
            </a:r>
            <a:r>
              <a:rPr lang="en-GB" sz="1000" dirty="0">
                <a:latin typeface="Arial" panose="020B0604020202020204" pitchFamily="34" charset="0"/>
                <a:ea typeface="Calibri" panose="020F0502020204030204" pitchFamily="34" charset="0"/>
                <a:cs typeface="Times New Roman" panose="02020603050405020304" pitchFamily="18" charset="0"/>
              </a:rPr>
              <a:t>How well the model fits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How much variation is explained by the model.</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88747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Statistics are not black and white; there is plenty of room for gray! Trying lots of different tests in statistics means that we get the bigger picture. Following the TDSP can help to make sure that nothing gets missed.</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27648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4919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935691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12513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13380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76900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83381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You will use the datasets in the Gallery in Microsoft Azure Machine Learning Studio for testing and evaluation of models. Model building is the process of developing a statistical model that best describes the relationship between the dependent variables that predict the outcome of the independent variables. Modeling itself is a complex process. For example, it is often difficult to know which features to include when building the model, which is why we have the process leading up to creation of the model.</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000478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233405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758252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34285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564739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Question</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True or false: Speech and object recognition models often use neural networks.</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GB" sz="1000" b="1">
                <a:latin typeface="Arial" panose="020B0604020202020204" pitchFamily="34" charset="0"/>
                <a:ea typeface="Calibri" panose="020F0502020204030204" pitchFamily="34" charset="0"/>
                <a:cs typeface="Times New Roman" panose="02020603050405020304" pitchFamily="18" charset="0"/>
              </a:rPr>
              <a:t>Answer</a:t>
            </a:r>
            <a:endParaRPr lang="en-GB"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(√)True</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262429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877345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038370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latin typeface="Arial" panose="020B0604020202020204" pitchFamily="34" charset="0"/>
                <a:ea typeface="Times New Roman" panose="02020603050405020304" pitchFamily="18" charset="0"/>
                <a:cs typeface="Times New Roman" panose="02020603050405020304" pitchFamily="18" charset="0"/>
              </a:rPr>
              <a:t>an income dataset and select metadata</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in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latin typeface="Arial" panose="020B0604020202020204" pitchFamily="34" charset="0"/>
                <a:ea typeface="Times New Roman" panose="02020603050405020304" pitchFamily="18" charset="0"/>
                <a:cs typeface="Times New Roman" panose="02020603050405020304" pitchFamily="18" charset="0"/>
              </a:rPr>
              <a:t>, ensure that </a:t>
            </a:r>
            <a:r>
              <a:rPr lang="en-US" sz="10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000" b="1" dirty="0">
                <a:latin typeface="Arial" panose="020B0604020202020204" pitchFamily="34" charset="0"/>
                <a:ea typeface="Times New Roman" panose="02020603050405020304" pitchFamily="18" charset="0"/>
                <a:cs typeface="Calibri" panose="020F0502020204030204" pitchFamily="34" charset="0"/>
              </a:rPr>
              <a:t>+ NEW</a:t>
            </a:r>
            <a:r>
              <a:rPr lang="en-US" sz="1000" dirty="0">
                <a:latin typeface="Arial" panose="020B0604020202020204" pitchFamily="34" charset="0"/>
                <a:ea typeface="Times New Roman" panose="02020603050405020304" pitchFamily="18" charset="0"/>
                <a:cs typeface="Calibri" panose="020F0502020204030204" pitchFamily="34" charset="0"/>
              </a:rPr>
              <a:t>, and then click </a:t>
            </a:r>
            <a:r>
              <a:rPr lang="en-US" sz="1000" b="1" dirty="0">
                <a:latin typeface="Arial" panose="020B0604020202020204" pitchFamily="34" charset="0"/>
                <a:ea typeface="Times New Roman" panose="02020603050405020304" pitchFamily="18" charset="0"/>
                <a:cs typeface="Calibri" panose="020F0502020204030204" pitchFamily="34" charset="0"/>
              </a:rPr>
              <a:t>Blank Experiment</a:t>
            </a:r>
            <a:r>
              <a:rPr lang="en-US" sz="1000" dirty="0">
                <a:latin typeface="Arial" panose="020B0604020202020204" pitchFamily="34" charset="0"/>
                <a:ea typeface="Times New Roman" panose="02020603050405020304" pitchFamily="18" charset="0"/>
                <a:cs typeface="Calibri" panose="020F0502020204030204" pitchFamily="34" charset="0"/>
              </a:rPr>
              <a:t> to create a new blank experiment.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search box, search </a:t>
            </a:r>
            <a:r>
              <a:rPr lang="en-US" sz="1000" dirty="0">
                <a:latin typeface="Arial" panose="020B0604020202020204" pitchFamily="34" charset="0"/>
                <a:ea typeface="Times New Roman" panose="02020603050405020304" pitchFamily="18" charset="0"/>
                <a:cs typeface="Calibri" panose="020F0502020204030204" pitchFamily="34" charset="0"/>
              </a:rPr>
              <a:t>for the term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latin typeface="Arial" panose="020B0604020202020204" pitchFamily="34" charset="0"/>
                <a:ea typeface="Times New Roman" panose="02020603050405020304" pitchFamily="18" charset="0"/>
                <a:cs typeface="Calibri" panose="020F0502020204030204" pitchFamily="34" charset="0"/>
              </a:rPr>
              <a:t>, and then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latin typeface="Arial" panose="020B0604020202020204" pitchFamily="34" charset="0"/>
                <a:ea typeface="Times New Roman" panose="02020603050405020304" pitchFamily="18" charset="0"/>
                <a:cs typeface="Calibri" panose="020F0502020204030204" pitchFamily="34" charset="0"/>
              </a:rPr>
              <a:t> dataset module onto the canvas.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search box, s</a:t>
            </a:r>
            <a:r>
              <a:rPr lang="en-US" sz="1000" dirty="0">
                <a:latin typeface="Arial" panose="020B0604020202020204" pitchFamily="34" charset="0"/>
                <a:ea typeface="Times New Roman" panose="02020603050405020304" pitchFamily="18" charset="0"/>
                <a:cs typeface="Calibri" panose="020F0502020204030204" pitchFamily="34" charset="0"/>
              </a:rPr>
              <a:t>earch for the term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000" dirty="0">
                <a:latin typeface="Arial" panose="020B0604020202020204" pitchFamily="34" charset="0"/>
                <a:ea typeface="Times New Roman" panose="02020603050405020304" pitchFamily="18" charset="0"/>
                <a:cs typeface="Calibri" panose="020F0502020204030204" pitchFamily="34" charset="0"/>
              </a:rPr>
              <a:t>, and then d</a:t>
            </a:r>
            <a:r>
              <a:rPr lang="en-US" sz="1000" dirty="0">
                <a:latin typeface="Arial" panose="020B0604020202020204" pitchFamily="34" charset="0"/>
                <a:ea typeface="Times New Roman" panose="02020603050405020304" pitchFamily="18" charset="0"/>
                <a:cs typeface="Segoe UI" panose="020B0502040204020203" pitchFamily="34" charset="0"/>
              </a:rPr>
              <a:t>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000" dirty="0">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000" dirty="0">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latin typeface="Arial" panose="020B0604020202020204" pitchFamily="34" charset="0"/>
                <a:ea typeface="Times New Roman" panose="02020603050405020304" pitchFamily="18" charset="0"/>
                <a:cs typeface="Segoe UI" panose="020B0502040204020203" pitchFamily="34" charset="0"/>
              </a:rPr>
              <a:t> dataset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Remove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from the analysis by moving all the column names from the left side to the right side, except for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name.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tick to save and close the window.</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000" dirty="0">
                <a:latin typeface="Arial" panose="020B0604020202020204" pitchFamily="34" charset="0"/>
                <a:ea typeface="Times New Roman" panose="02020603050405020304" pitchFamily="18" charset="0"/>
                <a:cs typeface="Segoe UI" panose="020B0502040204020203" pitchFamily="34" charset="0"/>
              </a:rPr>
              <a:t>module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onto the canvas.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000" dirty="0">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latin typeface="Arial" panose="020B0604020202020204" pitchFamily="34" charset="0"/>
                <a:ea typeface="Times New Roman" panose="02020603050405020304" pitchFamily="18" charset="0"/>
                <a:cs typeface="Segoe UI" panose="020B0502040204020203" pitchFamily="34" charset="0"/>
              </a:rPr>
              <a:t> dataset module</a:t>
            </a:r>
            <a:r>
              <a:rPr lang="en-US" sz="1000" dirty="0" smtClean="0">
                <a:latin typeface="Arial" panose="020B0604020202020204" pitchFamily="34" charset="0"/>
                <a:ea typeface="Times New Roman" panose="02020603050405020304" pitchFamily="18" charset="0"/>
                <a:cs typeface="Segoe UI" panose="020B0502040204020203" pitchFamily="34"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smtClean="0">
                <a:latin typeface="Arial" panose="020B0604020202020204" pitchFamily="34" charset="0"/>
              </a:rPr>
              <a:t>(More notes on the next slide)</a:t>
            </a:r>
            <a:endParaRPr lang="en-GB" sz="1000" b="0">
              <a:latin typeface="Arial" panose="020B0604020202020204" pitchFamily="34" charset="0"/>
            </a:endParaRPr>
          </a:p>
        </p:txBody>
      </p:sp>
    </p:spTree>
    <p:extLst>
      <p:ext uri="{BB962C8B-B14F-4D97-AF65-F5344CB8AC3E}">
        <p14:creationId xmlns:p14="http://schemas.microsoft.com/office/powerpoint/2010/main" val="808623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Remove duplicate rows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latin typeface="Arial" panose="020B0604020202020204" pitchFamily="34" charset="0"/>
                <a:ea typeface="Times New Roman" panose="02020603050405020304" pitchFamily="18" charset="0"/>
                <a:cs typeface="Calibri" panose="020F0502020204030204" pitchFamily="34" charset="0"/>
              </a:rPr>
              <a:t>, and then d</a:t>
            </a:r>
            <a:r>
              <a:rPr lang="en-US" sz="1000" dirty="0">
                <a:latin typeface="Arial" panose="020B0604020202020204" pitchFamily="34" charset="0"/>
                <a:ea typeface="Times New Roman" panose="02020603050405020304" pitchFamily="18" charset="0"/>
                <a:cs typeface="Segoe UI" panose="020B0502040204020203" pitchFamily="34" charset="0"/>
              </a:rPr>
              <a:t>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latin typeface="Arial" panose="020B0604020202020204" pitchFamily="34" charset="0"/>
                <a:ea typeface="Times New Roman" panose="02020603050405020304" pitchFamily="18" charset="0"/>
                <a:cs typeface="Segoe UI" panose="020B0502040204020203" pitchFamily="34" charset="0"/>
              </a:rPr>
              <a:t> module onto the canvas</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SzPts val="950"/>
              <a:buFont typeface="Segoe" panose="020B0502040504020203" pitchFamily="34" charset="0"/>
              <a:buAutoNum type="arabicPeriod" startAt="2"/>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Connect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module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Metadata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on the left side.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COLUMNS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Select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all of the column names apart from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fnlwgt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which is not part of our analysis.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r>
              <a:rPr lang="en-GB"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Clip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values for an upper age threshold of 75</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of thresholds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ClipPeaks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Constant value for upper threshold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COLUMNS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28</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smtClean="0">
                <a:latin typeface="Arial" panose="020B0604020202020204" pitchFamily="34" charset="0"/>
              </a:rPr>
              <a:t>(More notes on the next slide)</a:t>
            </a:r>
            <a:endParaRPr lang="en-GB" sz="1000" b="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165418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box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9"/>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Run the experiment</a:t>
            </a:r>
            <a:r>
              <a:rPr lang="en-GB"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Verify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the data clipping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Statistics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on the right. Note that the maximum age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90</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Statistics section on the right. Note that the maximum age is now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 into training and test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split the data into a training dataset and a test dataset,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0.7</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29</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1603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are main phases in the Team Data Science Process?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Business Understanding</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Data Acquisition and Understanding</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a:t>
            </a:r>
            <a:r>
              <a:rPr lang="en-GB" sz="1000" dirty="0" err="1">
                <a:latin typeface="Arial" panose="020B0604020202020204" pitchFamily="34" charset="0"/>
                <a:ea typeface="Calibri" panose="020F0502020204030204" pitchFamily="34" charset="0"/>
                <a:cs typeface="Times New Roman" panose="02020603050405020304" pitchFamily="18" charset="0"/>
              </a:rPr>
              <a:t>Modeling</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Deployment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Evaluation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-1: </a:t>
            </a:r>
            <a:r>
              <a:rPr lang="en-GB" sz="1000" dirty="0">
                <a:latin typeface="Arial" panose="020B0604020202020204" pitchFamily="34" charset="0"/>
                <a:ea typeface="Calibri" panose="020F0502020204030204" pitchFamily="34" charset="0"/>
                <a:cs typeface="Times New Roman" panose="02020603050405020304" pitchFamily="18" charset="0"/>
              </a:rPr>
              <a:t>Business Understanding</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Data Acquisition and Understanding</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-3: </a:t>
            </a:r>
            <a:r>
              <a:rPr lang="en-GB" sz="1000" dirty="0" err="1">
                <a:latin typeface="Arial" panose="020B0604020202020204" pitchFamily="34" charset="0"/>
                <a:ea typeface="Calibri" panose="020F0502020204030204" pitchFamily="34" charset="0"/>
                <a:cs typeface="Times New Roman" panose="02020603050405020304" pitchFamily="18" charset="0"/>
              </a:rPr>
              <a:t>Modeling</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a:t>
            </a:r>
            <a:r>
              <a:rPr lang="en-GB" sz="1000" dirty="0" smtClean="0">
                <a:latin typeface="Arial" panose="020B0604020202020204" pitchFamily="34" charset="0"/>
                <a:ea typeface="Calibri" panose="020F0502020204030204" pitchFamily="34" charset="0"/>
                <a:cs typeface="Times New Roman" panose="02020603050405020304" pitchFamily="18" charset="0"/>
              </a:rPr>
              <a:t>-4: </a:t>
            </a:r>
            <a:r>
              <a:rPr lang="en-GB" sz="1000" dirty="0">
                <a:latin typeface="Arial" panose="020B0604020202020204" pitchFamily="34" charset="0"/>
                <a:ea typeface="Calibri" panose="020F0502020204030204" pitchFamily="34" charset="0"/>
                <a:cs typeface="Times New Roman" panose="02020603050405020304" pitchFamily="18" charset="0"/>
              </a:rPr>
              <a:t>Deployment</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432624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Add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the Two-Class Neural Network module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 placing it to the left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left input node of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Train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score the model,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left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in the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To save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Neural Network Demo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run the experiment,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30</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GB"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93452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the model</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Model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Visualize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receiver operating characteristic (ROC) curve is not that close to the upper-left corner of the ROC chart, so the model could be improved.</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F1 score, which denotes accuracy, is approximately 0.657, which also suggests room for improvement.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Close the visualization, and then close Internet Explorer.</a:t>
            </a:r>
            <a:endParaRPr lang="en-GB" sz="1000" dirty="0">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31</a:t>
            </a:fld>
            <a:endParaRPr lang="en-GB" b="0" dirty="0">
              <a:latin typeface="+mn-lt"/>
            </a:endParaRPr>
          </a:p>
        </p:txBody>
      </p:sp>
    </p:spTree>
    <p:extLst>
      <p:ext uri="{BB962C8B-B14F-4D97-AF65-F5344CB8AC3E}">
        <p14:creationId xmlns:p14="http://schemas.microsoft.com/office/powerpoint/2010/main" val="1300894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1: Use regression analysis in Machine Learning Studio</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Before you can start building Machine Learning models for your clients, you need to understand how to use and evaluate the various types of algorithm available. In this exercise, you will build an experiment that uses two regression algorithms: boosted decision tree regression and linear regression. You will use an income census dataset, remove some irrelevant features (work class, occupation, and native country), and evaluate these regression methods as predictors of income levels.</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2: Use neural networks in Machine Learning Studio</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 this exercise, you will build an experiment that uses the </a:t>
            </a:r>
            <a:r>
              <a:rPr lang="en-GB" sz="1000" b="1">
                <a:latin typeface="Arial" panose="020B0604020202020204" pitchFamily="34" charset="0"/>
                <a:ea typeface="Calibri" panose="020F0502020204030204" pitchFamily="34" charset="0"/>
                <a:cs typeface="Times New Roman" panose="02020603050405020304" pitchFamily="18" charset="0"/>
              </a:rPr>
              <a:t>Neural Network: 1 hidden layer</a:t>
            </a:r>
            <a:r>
              <a:rPr lang="en-GB" sz="1000">
                <a:latin typeface="Arial" panose="020B0604020202020204" pitchFamily="34" charset="0"/>
                <a:ea typeface="Calibri" panose="020F0502020204030204" pitchFamily="34" charset="0"/>
                <a:cs typeface="Times New Roman" panose="02020603050405020304" pitchFamily="18" charset="0"/>
              </a:rPr>
              <a:t> sample in the Gallery to investigate neural network components in more detail. The dataset for</a:t>
            </a:r>
            <a:r>
              <a:rPr lang="en-GB" sz="1000">
                <a:solidFill>
                  <a:srgbClr val="000000"/>
                </a:solidFill>
                <a:latin typeface="Arial" panose="020B0604020202020204" pitchFamily="34" charset="0"/>
                <a:ea typeface="Calibri" panose="020F0502020204030204" pitchFamily="34" charset="0"/>
                <a:cs typeface="Times New Roman" panose="02020603050405020304" pitchFamily="18" charset="0"/>
              </a:rPr>
              <a:t> this experiment is from MNIST, and consists of 70,000 grayscale images of hand-written digits. The experiment evaluates the success of an algorithm in</a:t>
            </a:r>
            <a:r>
              <a:rPr lang="en-GB" sz="1000">
                <a:latin typeface="Arial" panose="020B0604020202020204" pitchFamily="34" charset="0"/>
                <a:ea typeface="Calibri" panose="020F0502020204030204" pitchFamily="34" charset="0"/>
                <a:cs typeface="Times New Roman" panose="02020603050405020304" pitchFamily="18" charset="0"/>
              </a:rPr>
              <a:t> analyzing images (imported as numbers) and recognizing them as hand-written digits.</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105912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29997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621197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important is it to understand the various regression algorithms before starting to build a model? Why?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It is important to understand the advantages and disadvantages of the various regression models, so that you select an appropriate one for the regression task in hand. </a:t>
            </a:r>
            <a:endParaRPr lang="en-GB" sz="1000" b="1"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b="1"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your organization, can you think of any application that would benefit from an approach based on neural networks?</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766972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important is it that everyone who works with machine learning understands statistical concepts such as the root-mean-square error?</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It is important to understand statistical concepts, so that you know how to apply these concepts properly to data analysis tasks. </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36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02278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Highlight the fact that data doesn’t just exist for its own sake. Its value lies in the information that can be extracted from the raw material and used as the basis of decisions.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As you introduce this topic, it might be helpful to remind students about the TDSP, and where they are in the life cycle. The graphic on the following page may be useful: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2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Team </a:t>
            </a:r>
            <a:r>
              <a:rPr lang="en-GB" sz="1000" dirty="0">
                <a:latin typeface="Arial" panose="020B0604020202020204" pitchFamily="34" charset="0"/>
                <a:ea typeface="Calibri" panose="020F0502020204030204" pitchFamily="34" charset="0"/>
                <a:cs typeface="Times New Roman" panose="02020603050405020304" pitchFamily="18" charset="0"/>
              </a:rPr>
              <a:t>Data Science Process </a:t>
            </a:r>
            <a:r>
              <a:rPr lang="en-GB" sz="1000" dirty="0" smtClean="0">
                <a:latin typeface="Arial" panose="020B0604020202020204" pitchFamily="34" charset="0"/>
                <a:ea typeface="Calibri" panose="020F0502020204030204" pitchFamily="34" charset="0"/>
                <a:cs typeface="Times New Roman" panose="02020603050405020304" pitchFamily="18" charset="0"/>
              </a:rPr>
              <a:t>lifecycle</a:t>
            </a:r>
          </a:p>
          <a:p>
            <a:pPr>
              <a:lnSpc>
                <a:spcPct val="107000"/>
              </a:lnSpc>
              <a:spcAft>
                <a:spcPts val="200"/>
              </a:spcAft>
            </a:pPr>
            <a:r>
              <a:rPr lang="en-GB" sz="1000" u="sng" dirty="0" smtClean="0">
                <a:latin typeface="Arial" panose="020B0604020202020204" pitchFamily="34" charset="0"/>
                <a:ea typeface="Calibri" panose="020F0502020204030204" pitchFamily="34" charset="0"/>
                <a:cs typeface="Segoe UI" panose="020B0502040204020203" pitchFamily="34" charset="0"/>
                <a:hlinkClick r:id="rId3"/>
              </a:rPr>
              <a:t>https</a:t>
            </a:r>
            <a:r>
              <a:rPr lang="en-GB" sz="1000" u="sng" dirty="0">
                <a:latin typeface="Arial" panose="020B0604020202020204" pitchFamily="34" charset="0"/>
                <a:ea typeface="Calibri" panose="020F0502020204030204" pitchFamily="34" charset="0"/>
                <a:cs typeface="Segoe UI" panose="020B0502040204020203" pitchFamily="34" charset="0"/>
                <a:hlinkClick r:id="rId3"/>
              </a:rPr>
              <a:t>://aka.ms/besdp5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68181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78675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144338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True or false: The F1 score value is inversely related to precision and recall. If the precision or recall value is small, the F1 score value will be large.</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19428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62275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6: Building Azure Machine Learning Models</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31859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894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686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52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810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832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82476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657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868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072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9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0066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99622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3024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smtClean="0"/>
              <a:t>Module 6</a:t>
            </a:r>
            <a:endParaRPr lang="en-GB"/>
          </a:p>
        </p:txBody>
      </p:sp>
      <p:sp>
        <p:nvSpPr>
          <p:cNvPr id="3" name="Subtitle 2"/>
          <p:cNvSpPr>
            <a:spLocks noGrp="1"/>
          </p:cNvSpPr>
          <p:nvPr>
            <p:ph type="subTitle" sz="quarter" idx="1"/>
          </p:nvPr>
        </p:nvSpPr>
        <p:spPr/>
        <p:txBody>
          <a:bodyPr/>
          <a:lstStyle/>
          <a:p>
            <a:r>
              <a:rPr lang="en-GB" smtClean="0"/>
              <a:t>Building Azure Machine Learning Models
</a:t>
            </a:r>
            <a:endParaRPr lang="en-GB"/>
          </a:p>
        </p:txBody>
      </p:sp>
    </p:spTree>
    <p:extLst>
      <p:ext uri="{BB962C8B-B14F-4D97-AF65-F5344CB8AC3E}">
        <p14:creationId xmlns:p14="http://schemas.microsoft.com/office/powerpoint/2010/main" val="384328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c5a15f2-5751-44c7-9174-c06c2418bc60">
    <p:spTree>
      <p:nvGrpSpPr>
        <p:cNvPr id="1" name=""/>
        <p:cNvGrpSpPr/>
        <p:nvPr/>
      </p:nvGrpSpPr>
      <p:grpSpPr>
        <a:xfrm>
          <a:off x="0" y="0"/>
          <a:ext cx="0" cy="0"/>
          <a:chOff x="0" y="0"/>
          <a:chExt cx="0" cy="0"/>
        </a:xfrm>
      </p:grpSpPr>
      <p:sp>
        <p:nvSpPr>
          <p:cNvPr id="2" name="Title 1"/>
          <p:cNvSpPr>
            <a:spLocks noGrp="1"/>
          </p:cNvSpPr>
          <p:nvPr>
            <p:ph type="title"/>
          </p:nvPr>
        </p:nvSpPr>
        <p:spPr>
          <a:xfrm>
            <a:off x="272563" y="0"/>
            <a:ext cx="8651630" cy="740664"/>
          </a:xfrm>
        </p:spPr>
        <p:txBody>
          <a:bodyPr/>
          <a:lstStyle/>
          <a:p>
            <a:r>
              <a:rPr lang="en-GB" dirty="0" smtClean="0"/>
              <a:t>Demonstration: Reviewing the four TDSP phases in Azure Machine Learning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review the four TDSP phases:</a:t>
            </a:r>
          </a:p>
          <a:p>
            <a:pPr lvl="0"/>
            <a:r>
              <a:rPr lang="en-GB" b="0" kern="0">
                <a:solidFill>
                  <a:srgbClr val="000000"/>
                </a:solidFill>
              </a:rPr>
              <a:t>Business Understanding</a:t>
            </a:r>
          </a:p>
          <a:p>
            <a:pPr lvl="0"/>
            <a:r>
              <a:rPr lang="en-GB" b="0" kern="0">
                <a:solidFill>
                  <a:srgbClr val="000000"/>
                </a:solidFill>
              </a:rPr>
              <a:t>Data Acquisition and Understanding</a:t>
            </a:r>
          </a:p>
          <a:p>
            <a:pPr lvl="0"/>
            <a:r>
              <a:rPr lang="en-GB" b="0" kern="0">
                <a:solidFill>
                  <a:srgbClr val="000000"/>
                </a:solidFill>
              </a:rPr>
              <a:t>Modeling</a:t>
            </a:r>
          </a:p>
          <a:p>
            <a:pPr lvl="0"/>
            <a:r>
              <a:rPr lang="en-GB" b="0" kern="0">
                <a:solidFill>
                  <a:srgbClr val="000000"/>
                </a:solidFill>
              </a:rPr>
              <a:t>Deployment</a:t>
            </a:r>
          </a:p>
          <a:p>
            <a:pPr lvl="0"/>
            <a:endParaRPr lang="en-US" b="0" kern="0" dirty="0">
              <a:solidFill>
                <a:srgbClr val="000000"/>
              </a:solidFill>
            </a:endParaRPr>
          </a:p>
        </p:txBody>
      </p:sp>
    </p:spTree>
    <p:extLst>
      <p:ext uri="{BB962C8B-B14F-4D97-AF65-F5344CB8AC3E}">
        <p14:creationId xmlns:p14="http://schemas.microsoft.com/office/powerpoint/2010/main" val="345374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6606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3: Using regression algorithms</a:t>
            </a:r>
            <a:endParaRPr lang="en-GB"/>
          </a:p>
        </p:txBody>
      </p:sp>
      <p:sp>
        <p:nvSpPr>
          <p:cNvPr id="3" name="Text Placeholder 2"/>
          <p:cNvSpPr>
            <a:spLocks noGrp="1"/>
          </p:cNvSpPr>
          <p:nvPr>
            <p:ph type="body" idx="1"/>
          </p:nvPr>
        </p:nvSpPr>
        <p:spPr>
          <a:xfrm>
            <a:off x="460375" y="950877"/>
            <a:ext cx="8119156" cy="5634562"/>
          </a:xfrm>
        </p:spPr>
        <p:txBody>
          <a:bodyPr/>
          <a:lstStyle/>
          <a:p>
            <a:r>
              <a:rPr lang="en-GB" dirty="0" smtClean="0"/>
              <a:t>Introducing regression
Ordinal regression
Linear regression
Bayesian linear regression
SVM ordinal regression
Neural network regression
Decision forest regression
Boosted decision tree regression
Poisson regression
Fast forest quantile regression
Evaluating regression-based models</a:t>
            </a:r>
            <a:endParaRPr lang="en-GB" dirty="0"/>
          </a:p>
        </p:txBody>
      </p:sp>
    </p:spTree>
    <p:extLst>
      <p:ext uri="{BB962C8B-B14F-4D97-AF65-F5344CB8AC3E}">
        <p14:creationId xmlns:p14="http://schemas.microsoft.com/office/powerpoint/2010/main" val="32161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Introducing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Regression</a:t>
            </a:r>
          </a:p>
          <a:p>
            <a:pPr lvl="0"/>
            <a:r>
              <a:rPr lang="en-GB" b="0" kern="0">
                <a:solidFill>
                  <a:srgbClr val="000000"/>
                </a:solidFill>
              </a:rPr>
              <a:t>Overfitting</a:t>
            </a:r>
          </a:p>
          <a:p>
            <a:pPr lvl="0"/>
            <a:r>
              <a:rPr lang="en-GB" b="0" kern="0">
                <a:solidFill>
                  <a:srgbClr val="000000"/>
                </a:solidFill>
              </a:rPr>
              <a:t>L1 and L2 regularization</a:t>
            </a:r>
            <a:endParaRPr lang="en-GB" b="0" kern="0" dirty="0">
              <a:solidFill>
                <a:srgbClr val="000000"/>
              </a:solidFill>
            </a:endParaRPr>
          </a:p>
        </p:txBody>
      </p:sp>
    </p:spTree>
    <p:extLst>
      <p:ext uri="{BB962C8B-B14F-4D97-AF65-F5344CB8AC3E}">
        <p14:creationId xmlns:p14="http://schemas.microsoft.com/office/powerpoint/2010/main" val="276745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Ordinal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Machine Learning has an ordinal regression task to predict ranked values</a:t>
            </a:r>
          </a:p>
          <a:p>
            <a:pPr lvl="0"/>
            <a:r>
              <a:rPr lang="en-GB" b="0" kern="0">
                <a:solidFill>
                  <a:srgbClr val="000000"/>
                </a:solidFill>
              </a:rPr>
              <a:t>This task is pre-configured with the required parameters for solving a ranking problem</a:t>
            </a:r>
          </a:p>
          <a:p>
            <a:pPr lvl="0"/>
            <a:endParaRPr lang="en-US" b="0" kern="0" dirty="0">
              <a:solidFill>
                <a:srgbClr val="000000"/>
              </a:solidFill>
            </a:endParaRPr>
          </a:p>
        </p:txBody>
      </p:sp>
    </p:spTree>
    <p:extLst>
      <p:ext uri="{BB962C8B-B14F-4D97-AF65-F5344CB8AC3E}">
        <p14:creationId xmlns:p14="http://schemas.microsoft.com/office/powerpoint/2010/main" val="2609908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Linear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Provides a simple form of regression, which involves scoring a single output</a:t>
            </a:r>
          </a:p>
          <a:p>
            <a:pPr lvl="0"/>
            <a:r>
              <a:rPr lang="en-GB" b="0" kern="0">
                <a:solidFill>
                  <a:srgbClr val="000000"/>
                </a:solidFill>
              </a:rPr>
              <a:t>Creates a good starting point</a:t>
            </a:r>
          </a:p>
          <a:p>
            <a:pPr lvl="0"/>
            <a:r>
              <a:rPr lang="en-GB" b="0" kern="0">
                <a:solidFill>
                  <a:srgbClr val="000000"/>
                </a:solidFill>
              </a:rPr>
              <a:t>Can be used to work out missing data values</a:t>
            </a:r>
          </a:p>
          <a:p>
            <a:pPr lvl="0"/>
            <a:r>
              <a:rPr lang="en-GB" b="0" kern="0">
                <a:solidFill>
                  <a:srgbClr val="000000"/>
                </a:solidFill>
              </a:rPr>
              <a:t>Can solve problems such as how likely is it that height predicts weight</a:t>
            </a:r>
          </a:p>
          <a:p>
            <a:pPr lvl="0"/>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3831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6953072-de2b-496c-9f6e-9ab8df8b7f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Bayesian linear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Provides a likelihood estimator</a:t>
            </a:r>
          </a:p>
          <a:p>
            <a:pPr lvl="0"/>
            <a:r>
              <a:rPr lang="en-GB" b="0" kern="0">
                <a:solidFill>
                  <a:srgbClr val="000000"/>
                </a:solidFill>
              </a:rPr>
              <a:t>Offers a more flexible approach to regression</a:t>
            </a:r>
          </a:p>
          <a:p>
            <a:pPr lvl="0"/>
            <a:endParaRPr lang="en-US" b="0" kern="0" dirty="0">
              <a:solidFill>
                <a:srgbClr val="000000"/>
              </a:solidFill>
            </a:endParaRPr>
          </a:p>
        </p:txBody>
      </p:sp>
    </p:spTree>
    <p:extLst>
      <p:ext uri="{BB962C8B-B14F-4D97-AF65-F5344CB8AC3E}">
        <p14:creationId xmlns:p14="http://schemas.microsoft.com/office/powerpoint/2010/main" val="363803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775acf7-f0e0-48c0-af63-6220bd7d55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SVM ordinal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SVM is for large datasets</a:t>
            </a:r>
          </a:p>
          <a:p>
            <a:pPr lvl="0"/>
            <a:r>
              <a:rPr lang="en-GB" b="0" kern="0">
                <a:solidFill>
                  <a:srgbClr val="000000"/>
                </a:solidFill>
              </a:rPr>
              <a:t>It targets regression problems for scoring</a:t>
            </a:r>
          </a:p>
          <a:p>
            <a:pPr lvl="0"/>
            <a:r>
              <a:rPr lang="en-GB" b="0" kern="0">
                <a:solidFill>
                  <a:srgbClr val="000000"/>
                </a:solidFill>
              </a:rPr>
              <a:t>It can be used in conjunction with other algorithms to analyze large datasets</a:t>
            </a:r>
          </a:p>
          <a:p>
            <a:pPr lvl="0"/>
            <a:endParaRPr lang="en-US" b="0" kern="0" dirty="0">
              <a:solidFill>
                <a:srgbClr val="000000"/>
              </a:solidFill>
            </a:endParaRPr>
          </a:p>
        </p:txBody>
      </p:sp>
    </p:spTree>
    <p:extLst>
      <p:ext uri="{BB962C8B-B14F-4D97-AF65-F5344CB8AC3E}">
        <p14:creationId xmlns:p14="http://schemas.microsoft.com/office/powerpoint/2010/main" val="88929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0e2943e-c387-4b4d-acfc-4833beee35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Neural network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Uses a neural network to address regression problems</a:t>
            </a:r>
          </a:p>
          <a:p>
            <a:pPr lvl="0"/>
            <a:r>
              <a:rPr lang="en-GB" b="0" kern="0">
                <a:solidFill>
                  <a:srgbClr val="000000"/>
                </a:solidFill>
              </a:rPr>
              <a:t>Good for scoring</a:t>
            </a:r>
          </a:p>
          <a:p>
            <a:pPr lvl="0"/>
            <a:r>
              <a:rPr lang="en-GB" b="0" kern="0">
                <a:solidFill>
                  <a:srgbClr val="000000"/>
                </a:solidFill>
              </a:rPr>
              <a:t>Requires a labeled dataset</a:t>
            </a:r>
          </a:p>
          <a:p>
            <a:pPr lvl="0"/>
            <a:endParaRPr lang="en-US" b="0" kern="0" dirty="0">
              <a:solidFill>
                <a:srgbClr val="000000"/>
              </a:solidFill>
            </a:endParaRPr>
          </a:p>
        </p:txBody>
      </p:sp>
    </p:spTree>
    <p:extLst>
      <p:ext uri="{BB962C8B-B14F-4D97-AF65-F5344CB8AC3E}">
        <p14:creationId xmlns:p14="http://schemas.microsoft.com/office/powerpoint/2010/main" val="337585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b9a90b7-1905-4144-b0f0-6f174028c5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Decision forest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smtClean="0"/>
              <a:t>Non-parametric tests</a:t>
            </a:r>
          </a:p>
          <a:p>
            <a:r>
              <a:rPr lang="en-GB" b="0" kern="0" smtClean="0"/>
              <a:t>Result aggregated from a set of decision trees</a:t>
            </a:r>
          </a:p>
          <a:p>
            <a:endParaRPr lang="en-US" b="0" kern="0" dirty="0"/>
          </a:p>
        </p:txBody>
      </p:sp>
    </p:spTree>
    <p:extLst>
      <p:ext uri="{BB962C8B-B14F-4D97-AF65-F5344CB8AC3E}">
        <p14:creationId xmlns:p14="http://schemas.microsoft.com/office/powerpoint/2010/main" val="67814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Overview</a:t>
            </a:r>
            <a:endParaRPr lang="en-GB"/>
          </a:p>
        </p:txBody>
      </p:sp>
      <p:sp>
        <p:nvSpPr>
          <p:cNvPr id="3" name="Text Placeholder 2"/>
          <p:cNvSpPr>
            <a:spLocks noGrp="1"/>
          </p:cNvSpPr>
          <p:nvPr>
            <p:ph type="body" idx="1"/>
          </p:nvPr>
        </p:nvSpPr>
        <p:spPr/>
        <p:txBody>
          <a:bodyPr/>
          <a:lstStyle/>
          <a:p>
            <a:r>
              <a:rPr lang="en-GB" smtClean="0"/>
              <a:t>Workflows in Azure Machine Learning
Scoring and evaluating models
Using regression algorithms
Using neural networks</a:t>
            </a:r>
            <a:endParaRPr lang="en-GB"/>
          </a:p>
        </p:txBody>
      </p:sp>
    </p:spTree>
    <p:extLst>
      <p:ext uri="{BB962C8B-B14F-4D97-AF65-F5344CB8AC3E}">
        <p14:creationId xmlns:p14="http://schemas.microsoft.com/office/powerpoint/2010/main" val="271033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ce7db99-1137-4f6a-9318-5fec79291d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Boosted decision tree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Boosting is based on a series of decision trees</a:t>
            </a:r>
          </a:p>
          <a:p>
            <a:pPr lvl="0"/>
            <a:r>
              <a:rPr lang="en-GB" b="0" kern="0">
                <a:solidFill>
                  <a:srgbClr val="000000"/>
                </a:solidFill>
              </a:rPr>
              <a:t>Best tree is selected, depending on a loss function</a:t>
            </a:r>
          </a:p>
          <a:p>
            <a:pPr lvl="0"/>
            <a:r>
              <a:rPr lang="en-GB" b="0" kern="0">
                <a:solidFill>
                  <a:srgbClr val="000000"/>
                </a:solidFill>
              </a:rPr>
              <a:t>Smallest loss is selected</a:t>
            </a:r>
          </a:p>
          <a:p>
            <a:pPr lvl="0"/>
            <a:endParaRPr lang="en-US" b="0" kern="0" dirty="0">
              <a:solidFill>
                <a:srgbClr val="000000"/>
              </a:solidFill>
            </a:endParaRPr>
          </a:p>
        </p:txBody>
      </p:sp>
    </p:spTree>
    <p:extLst>
      <p:ext uri="{BB962C8B-B14F-4D97-AF65-F5344CB8AC3E}">
        <p14:creationId xmlns:p14="http://schemas.microsoft.com/office/powerpoint/2010/main" val="98207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7816bb0-daec-4e05-850c-91f82b9a4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Poisson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Poisson regression looks at counts, not data values</a:t>
            </a:r>
          </a:p>
          <a:p>
            <a:pPr lvl="0"/>
            <a:r>
              <a:rPr lang="en-GB" b="0" kern="0">
                <a:solidFill>
                  <a:srgbClr val="000000"/>
                </a:solidFill>
              </a:rPr>
              <a:t>Bear the data in mind when interpreting the results</a:t>
            </a:r>
          </a:p>
          <a:p>
            <a:pPr lvl="0"/>
            <a:endParaRPr lang="en-US" b="0" kern="0" dirty="0">
              <a:solidFill>
                <a:srgbClr val="000000"/>
              </a:solidFill>
            </a:endParaRPr>
          </a:p>
        </p:txBody>
      </p:sp>
    </p:spTree>
    <p:extLst>
      <p:ext uri="{BB962C8B-B14F-4D97-AF65-F5344CB8AC3E}">
        <p14:creationId xmlns:p14="http://schemas.microsoft.com/office/powerpoint/2010/main" val="138561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5ea0785-9a7b-4289-91a6-ece3c7020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Fast forest quantile regression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Fast Forest Quantile Regression module predicts values on a distribution</a:t>
            </a:r>
          </a:p>
          <a:p>
            <a:pPr lvl="1"/>
            <a:r>
              <a:rPr lang="en-GB" b="0" kern="0">
                <a:solidFill>
                  <a:srgbClr val="000000"/>
                </a:solidFill>
              </a:rPr>
              <a:t>Example: range of prices</a:t>
            </a:r>
          </a:p>
          <a:p>
            <a:pPr lvl="0"/>
            <a:r>
              <a:rPr lang="en-GB" b="0" kern="0">
                <a:solidFill>
                  <a:srgbClr val="000000"/>
                </a:solidFill>
              </a:rPr>
              <a:t>Requires a labeled dataset</a:t>
            </a:r>
          </a:p>
          <a:p>
            <a:pPr lvl="0"/>
            <a:endParaRPr lang="en-US" b="0" kern="0" dirty="0">
              <a:solidFill>
                <a:srgbClr val="000000"/>
              </a:solidFill>
            </a:endParaRPr>
          </a:p>
        </p:txBody>
      </p:sp>
    </p:spTree>
    <p:extLst>
      <p:ext uri="{BB962C8B-B14F-4D97-AF65-F5344CB8AC3E}">
        <p14:creationId xmlns:p14="http://schemas.microsoft.com/office/powerpoint/2010/main" val="250618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e29ea3-0a0d-4f49-a10d-a46ad42db7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Evaluating regression-based models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Descriptive statistics are important:</a:t>
            </a:r>
          </a:p>
          <a:p>
            <a:pPr lvl="1"/>
            <a:r>
              <a:rPr lang="en-GB" b="0" kern="0">
                <a:solidFill>
                  <a:srgbClr val="000000"/>
                </a:solidFill>
              </a:rPr>
              <a:t>R</a:t>
            </a:r>
            <a:r>
              <a:rPr lang="en-GB" b="0" kern="0" baseline="30000">
                <a:solidFill>
                  <a:srgbClr val="000000"/>
                </a:solidFill>
              </a:rPr>
              <a:t>2</a:t>
            </a:r>
          </a:p>
          <a:p>
            <a:pPr lvl="1"/>
            <a:r>
              <a:rPr lang="en-GB" b="0" kern="0">
                <a:solidFill>
                  <a:srgbClr val="000000"/>
                </a:solidFill>
              </a:rPr>
              <a:t>F statistic</a:t>
            </a:r>
          </a:p>
          <a:p>
            <a:pPr lvl="1"/>
            <a:r>
              <a:rPr lang="en-GB" b="0" kern="0">
                <a:solidFill>
                  <a:srgbClr val="000000"/>
                </a:solidFill>
              </a:rPr>
              <a:t>P for probability </a:t>
            </a:r>
          </a:p>
          <a:p>
            <a:pPr lvl="0"/>
            <a:endParaRPr lang="en-US" b="0" kern="0" dirty="0">
              <a:solidFill>
                <a:srgbClr val="000000"/>
              </a:solidFill>
            </a:endParaRPr>
          </a:p>
        </p:txBody>
      </p:sp>
    </p:spTree>
    <p:extLst>
      <p:ext uri="{BB962C8B-B14F-4D97-AF65-F5344CB8AC3E}">
        <p14:creationId xmlns:p14="http://schemas.microsoft.com/office/powerpoint/2010/main" val="147527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45e0e30-773e-4589-b953-8d35a38436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4: Using neural networks</a:t>
            </a:r>
            <a:endParaRPr lang="en-GB"/>
          </a:p>
        </p:txBody>
      </p:sp>
      <p:sp>
        <p:nvSpPr>
          <p:cNvPr id="3" name="Text Placeholder 2"/>
          <p:cNvSpPr>
            <a:spLocks noGrp="1"/>
          </p:cNvSpPr>
          <p:nvPr>
            <p:ph type="body" idx="1"/>
          </p:nvPr>
        </p:nvSpPr>
        <p:spPr/>
        <p:txBody>
          <a:bodyPr/>
          <a:lstStyle/>
          <a:p>
            <a:r>
              <a:rPr lang="en-GB" smtClean="0"/>
              <a:t>Introduction to neural networks
Use cases for neural networks
Demonstration: Using a sample application based on a neural network</a:t>
            </a:r>
            <a:endParaRPr lang="en-GB"/>
          </a:p>
        </p:txBody>
      </p:sp>
    </p:spTree>
    <p:extLst>
      <p:ext uri="{BB962C8B-B14F-4D97-AF65-F5344CB8AC3E}">
        <p14:creationId xmlns:p14="http://schemas.microsoft.com/office/powerpoint/2010/main" val="3639071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c1bb715-5f0e-47e0-bcb1-40ac2b5762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 to neural networks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Interesting machine learning model</a:t>
            </a:r>
          </a:p>
          <a:p>
            <a:pPr lvl="0"/>
            <a:r>
              <a:rPr lang="en-US" b="0" kern="0">
                <a:solidFill>
                  <a:srgbClr val="000000"/>
                </a:solidFill>
              </a:rPr>
              <a:t>Inspired by the human brain</a:t>
            </a:r>
          </a:p>
          <a:p>
            <a:pPr lvl="0"/>
            <a:r>
              <a:rPr lang="en-US" b="0" kern="0">
                <a:solidFill>
                  <a:srgbClr val="000000"/>
                </a:solidFill>
              </a:rPr>
              <a:t>Used to make predictions from a dataset</a:t>
            </a:r>
          </a:p>
          <a:p>
            <a:pPr lvl="0"/>
            <a:r>
              <a:rPr lang="en-US" b="0" kern="0">
                <a:solidFill>
                  <a:srgbClr val="000000"/>
                </a:solidFill>
              </a:rPr>
              <a:t>Can be time-consuming to run</a:t>
            </a:r>
          </a:p>
          <a:p>
            <a:pPr lvl="0"/>
            <a:r>
              <a:rPr lang="en-US" b="0" kern="0">
                <a:solidFill>
                  <a:srgbClr val="000000"/>
                </a:solidFill>
              </a:rPr>
              <a:t>Easy to implement in Machine Learning, but can be difficult to analyze</a:t>
            </a:r>
          </a:p>
          <a:p>
            <a:pPr lvl="0"/>
            <a:r>
              <a:rPr lang="en-US" b="0" kern="0">
                <a:solidFill>
                  <a:srgbClr val="000000"/>
                </a:solidFill>
              </a:rPr>
              <a:t>Training is an iterative process</a:t>
            </a:r>
            <a:endParaRPr lang="en-US" b="0" kern="0" dirty="0">
              <a:solidFill>
                <a:srgbClr val="000000"/>
              </a:solidFill>
            </a:endParaRPr>
          </a:p>
        </p:txBody>
      </p:sp>
    </p:spTree>
    <p:extLst>
      <p:ext uri="{BB962C8B-B14F-4D97-AF65-F5344CB8AC3E}">
        <p14:creationId xmlns:p14="http://schemas.microsoft.com/office/powerpoint/2010/main" val="282788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67fba0b-7524-4af4-9aed-8753367d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Use cases for neural networks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Useful for making business decisions</a:t>
            </a:r>
          </a:p>
          <a:p>
            <a:pPr lvl="0"/>
            <a:r>
              <a:rPr lang="en-US" b="0" kern="0">
                <a:solidFill>
                  <a:srgbClr val="000000"/>
                </a:solidFill>
              </a:rPr>
              <a:t>Excellent for regression and classification </a:t>
            </a:r>
          </a:p>
          <a:p>
            <a:pPr lvl="0"/>
            <a:r>
              <a:rPr lang="en-US" b="0" kern="0">
                <a:solidFill>
                  <a:srgbClr val="000000"/>
                </a:solidFill>
              </a:rPr>
              <a:t>Good at assessing likelihood and credit-scoring</a:t>
            </a:r>
            <a:endParaRPr lang="en-US" b="0" kern="0" dirty="0">
              <a:solidFill>
                <a:srgbClr val="000000"/>
              </a:solidFill>
            </a:endParaRPr>
          </a:p>
        </p:txBody>
      </p:sp>
    </p:spTree>
    <p:extLst>
      <p:ext uri="{BB962C8B-B14F-4D97-AF65-F5344CB8AC3E}">
        <p14:creationId xmlns:p14="http://schemas.microsoft.com/office/powerpoint/2010/main" val="2623030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0901275-4bf1-44c2-abdd-64b36aa1bce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81402" cy="740664"/>
          </a:xfrm>
        </p:spPr>
        <p:txBody>
          <a:bodyPr/>
          <a:lstStyle/>
          <a:p>
            <a:r>
              <a:rPr lang="en-GB" smtClean="0"/>
              <a:t>Demonstration: Using a sample application based on a neural network</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a:t>
            </a:r>
          </a:p>
          <a:p>
            <a:pPr lvl="0"/>
            <a:r>
              <a:rPr lang="en-GB" b="0" kern="0">
                <a:solidFill>
                  <a:srgbClr val="000000"/>
                </a:solidFill>
              </a:rPr>
              <a:t>Open an income dataset and select metadata</a:t>
            </a:r>
          </a:p>
          <a:p>
            <a:pPr lvl="0"/>
            <a:r>
              <a:rPr lang="en-GB" b="0" kern="0">
                <a:solidFill>
                  <a:srgbClr val="000000"/>
                </a:solidFill>
              </a:rPr>
              <a:t>Remove duplicate rows</a:t>
            </a:r>
          </a:p>
          <a:p>
            <a:pPr lvl="0"/>
            <a:r>
              <a:rPr lang="en-GB" b="0" kern="0">
                <a:solidFill>
                  <a:srgbClr val="000000"/>
                </a:solidFill>
              </a:rPr>
              <a:t>Clip values for an upper age threshold of 75</a:t>
            </a:r>
          </a:p>
          <a:p>
            <a:pPr lvl="0"/>
            <a:r>
              <a:rPr lang="en-GB" b="0" kern="0">
                <a:solidFill>
                  <a:srgbClr val="000000"/>
                </a:solidFill>
              </a:rPr>
              <a:t>Verify the data clipping</a:t>
            </a:r>
          </a:p>
          <a:p>
            <a:pPr lvl="0"/>
            <a:r>
              <a:rPr lang="en-GB" b="0" kern="0">
                <a:solidFill>
                  <a:srgbClr val="000000"/>
                </a:solidFill>
              </a:rPr>
              <a:t>Split data into training and test datasets</a:t>
            </a:r>
          </a:p>
          <a:p>
            <a:pPr lvl="0"/>
            <a:r>
              <a:rPr lang="en-GB" b="0" kern="0">
                <a:solidFill>
                  <a:srgbClr val="000000"/>
                </a:solidFill>
              </a:rPr>
              <a:t>Add the Two-Class Neural Network module</a:t>
            </a:r>
          </a:p>
          <a:p>
            <a:pPr lvl="0"/>
            <a:r>
              <a:rPr lang="en-GB" b="0" kern="0">
                <a:solidFill>
                  <a:srgbClr val="000000"/>
                </a:solidFill>
              </a:rPr>
              <a:t>Evaluate the model</a:t>
            </a:r>
          </a:p>
          <a:p>
            <a:pPr lvl="0"/>
            <a:endParaRPr lang="en-US" b="0" kern="0" dirty="0">
              <a:solidFill>
                <a:srgbClr val="000000"/>
              </a:solidFill>
            </a:endParaRPr>
          </a:p>
        </p:txBody>
      </p:sp>
    </p:spTree>
    <p:extLst>
      <p:ext uri="{BB962C8B-B14F-4D97-AF65-F5344CB8AC3E}">
        <p14:creationId xmlns:p14="http://schemas.microsoft.com/office/powerpoint/2010/main" val="899941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86113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82950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1: Workflows in Azure Machine Learning</a:t>
            </a:r>
            <a:endParaRPr lang="en-GB"/>
          </a:p>
        </p:txBody>
      </p:sp>
      <p:sp>
        <p:nvSpPr>
          <p:cNvPr id="3" name="Text Placeholder 2"/>
          <p:cNvSpPr>
            <a:spLocks noGrp="1"/>
          </p:cNvSpPr>
          <p:nvPr>
            <p:ph type="body" idx="1"/>
          </p:nvPr>
        </p:nvSpPr>
        <p:spPr/>
        <p:txBody>
          <a:bodyPr/>
          <a:lstStyle/>
          <a:p>
            <a:r>
              <a:rPr lang="en-GB" smtClean="0"/>
              <a:t>Introduction to workflows and life cycles
Team Data Science Process life cycle
Other data science life cycles</a:t>
            </a:r>
            <a:endParaRPr lang="en-GB"/>
          </a:p>
        </p:txBody>
      </p:sp>
    </p:spTree>
    <p:extLst>
      <p:ext uri="{BB962C8B-B14F-4D97-AF65-F5344CB8AC3E}">
        <p14:creationId xmlns:p14="http://schemas.microsoft.com/office/powerpoint/2010/main" val="1789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6223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47823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Building Machine Learning models</a:t>
            </a:r>
            <a:endParaRPr lang="en-GB"/>
          </a:p>
        </p:txBody>
      </p:sp>
      <p:sp>
        <p:nvSpPr>
          <p:cNvPr id="3" name="Text Placeholder 2"/>
          <p:cNvSpPr>
            <a:spLocks noGrp="1"/>
          </p:cNvSpPr>
          <p:nvPr>
            <p:ph type="body" idx="1"/>
          </p:nvPr>
        </p:nvSpPr>
        <p:spPr/>
        <p:txBody>
          <a:bodyPr/>
          <a:lstStyle/>
          <a:p>
            <a:r>
              <a:rPr lang="en-GB" smtClean="0"/>
              <a:t>Exercise 1: Use regression analysis in Machine Learning Studio
Exercise 2: Use neural networks in Machine Learning Studio</a:t>
            </a:r>
            <a:endParaRPr lang="en-GB"/>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smtClean="0">
                <a:latin typeface="Segoe UI" panose="020B0502040204020203" pitchFamily="34" charset="0"/>
              </a:rPr>
              <a:t>Logon Information</a:t>
            </a:r>
            <a:endParaRPr lang="en-GB" sz="280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a:latin typeface="Segoe UI" panose="020B0502040204020203" pitchFamily="34" charset="0"/>
              </a:rPr>
              <a:t>Virtual machine: </a:t>
            </a:r>
            <a:r>
              <a:rPr lang="en-GB" sz="2800">
                <a:latin typeface="Segoe UI" panose="020B0502040204020203" pitchFamily="34" charset="0"/>
              </a:rPr>
              <a:t>20774A-LON-DEV</a:t>
            </a:r>
            <a:endParaRPr lang="en-GB" sz="2800" b="0">
              <a:latin typeface="Segoe UI" panose="020B0502040204020203" pitchFamily="34" charset="0"/>
            </a:endParaRPr>
          </a:p>
          <a:p>
            <a:r>
              <a:rPr lang="en-GB" sz="2800" b="0">
                <a:latin typeface="Segoe UI" panose="020B0502040204020203" pitchFamily="34" charset="0"/>
              </a:rPr>
              <a:t>User name: </a:t>
            </a:r>
            <a:r>
              <a:rPr lang="en-GB" sz="2800">
                <a:latin typeface="Segoe UI" panose="020B0502040204020203" pitchFamily="34" charset="0"/>
              </a:rPr>
              <a:t>ADATUM\AdatumAdmin</a:t>
            </a:r>
            <a:endParaRPr lang="en-GB" sz="2800" b="0">
              <a:latin typeface="Segoe UI" panose="020B0502040204020203" pitchFamily="34" charset="0"/>
            </a:endParaRPr>
          </a:p>
          <a:p>
            <a:r>
              <a:rPr lang="en-GB" sz="2800" b="0">
                <a:latin typeface="Segoe UI" panose="020B0502040204020203" pitchFamily="34" charset="0"/>
              </a:rPr>
              <a:t>Password: </a:t>
            </a:r>
            <a:r>
              <a:rPr lang="en-GB" sz="2800">
                <a:latin typeface="Segoe UI" panose="020B0502040204020203" pitchFamily="34" charset="0"/>
              </a:rPr>
              <a:t>Pa55w.rd</a:t>
            </a:r>
            <a:endParaRPr lang="en-GB" sz="2800" b="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smtClean="0">
                <a:latin typeface="Segoe UI" panose="020B0502040204020203" pitchFamily="34" charset="0"/>
              </a:rPr>
              <a:t>Estimated Time: 60 minutes</a:t>
            </a:r>
            <a:endParaRPr lang="en-GB" sz="2800">
              <a:latin typeface="Segoe UI" panose="020B0502040204020203" pitchFamily="34" charset="0"/>
            </a:endParaRPr>
          </a:p>
        </p:txBody>
      </p:sp>
    </p:spTree>
    <p:extLst>
      <p:ext uri="{BB962C8B-B14F-4D97-AF65-F5344CB8AC3E}">
        <p14:creationId xmlns:p14="http://schemas.microsoft.com/office/powerpoint/2010/main" val="251484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Scenario</a:t>
            </a:r>
            <a:endParaRPr lang="en-GB"/>
          </a:p>
        </p:txBody>
      </p:sp>
      <p:sp>
        <p:nvSpPr>
          <p:cNvPr id="4" name="TextBox 3"/>
          <p:cNvSpPr txBox="1"/>
          <p:nvPr/>
        </p:nvSpPr>
        <p:spPr>
          <a:xfrm>
            <a:off x="458788" y="1021215"/>
            <a:ext cx="8119156" cy="544251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Segoe UI" panose="020B0502040204020203" pitchFamily="34" charset="0"/>
              </a:rPr>
              <a:t>You work as a data scientist for </a:t>
            </a:r>
            <a:r>
              <a:rPr lang="en-GB" sz="2800" b="0" dirty="0" err="1">
                <a:latin typeface="Segoe UI" panose="020B0502040204020203" pitchFamily="34" charset="0"/>
                <a:ea typeface="Calibri" panose="020F0502020204030204" pitchFamily="34" charset="0"/>
                <a:cs typeface="Segoe UI" panose="020B0502040204020203" pitchFamily="34" charset="0"/>
              </a:rPr>
              <a:t>Adatum</a:t>
            </a:r>
            <a:r>
              <a:rPr lang="en-GB" sz="2800" b="0" dirty="0">
                <a:latin typeface="Segoe UI" panose="020B0502040204020203" pitchFamily="34" charset="0"/>
                <a:ea typeface="Calibri" panose="020F0502020204030204" pitchFamily="34" charset="0"/>
                <a:cs typeface="Segoe UI" panose="020B0502040204020203" pitchFamily="34" charset="0"/>
              </a:rPr>
              <a:t> Consultants, a company that provides machine learning services and advice for a range of clients. One of your clients is looking to use machine learning for insights from operational data sources throughout their organization. Your first thought is that models based on some form of regression or neural networks may be useful</a:t>
            </a:r>
            <a:r>
              <a:rPr lang="en-GB" sz="2800" b="0" dirty="0" smtClean="0">
                <a:latin typeface="Segoe UI" panose="020B0502040204020203" pitchFamily="34" charset="0"/>
                <a:ea typeface="Calibri" panose="020F0502020204030204" pitchFamily="34" charset="0"/>
                <a:cs typeface="Segoe UI" panose="020B0502040204020203" pitchFamily="34" charset="0"/>
              </a:rPr>
              <a:t>.</a:t>
            </a:r>
            <a:r>
              <a:rPr lang="en-GB" sz="2800" b="0" dirty="0">
                <a:latin typeface="Segoe UI" panose="020B0502040204020203" pitchFamily="34" charset="0"/>
                <a:ea typeface="Calibri" panose="020F0502020204030204" pitchFamily="34" charset="0"/>
                <a:cs typeface="Segoe UI" panose="020B0502040204020203" pitchFamily="34" charset="0"/>
              </a:rPr>
              <a:t> </a:t>
            </a:r>
          </a:p>
          <a:p>
            <a:pPr>
              <a:spcBef>
                <a:spcPts val="600"/>
              </a:spcBef>
              <a:spcAft>
                <a:spcPts val="800"/>
              </a:spcAft>
            </a:pPr>
            <a:r>
              <a:rPr lang="en-GB" sz="2800" b="0" dirty="0">
                <a:latin typeface="Segoe UI" panose="020B0502040204020203" pitchFamily="34" charset="0"/>
                <a:ea typeface="Calibri" panose="020F0502020204030204" pitchFamily="34" charset="0"/>
                <a:cs typeface="Segoe UI" panose="020B0502040204020203" pitchFamily="34" charset="0"/>
              </a:rPr>
              <a:t>You are working with a team of business analysts who will be building the final models. You are following the recommended steps </a:t>
            </a:r>
            <a:r>
              <a:rPr lang="en-GB" sz="2800" b="0" dirty="0" smtClean="0">
                <a:latin typeface="Segoe UI" panose="020B0502040204020203" pitchFamily="34" charset="0"/>
                <a:ea typeface="Calibri" panose="020F0502020204030204" pitchFamily="34" charset="0"/>
                <a:cs typeface="Segoe UI" panose="020B0502040204020203" pitchFamily="34" charset="0"/>
              </a:rPr>
              <a:t>of </a:t>
            </a:r>
            <a:r>
              <a:rPr lang="en-GB" sz="2800" b="0" dirty="0">
                <a:solidFill>
                  <a:srgbClr val="000000"/>
                </a:solidFill>
                <a:latin typeface="Segoe UI" panose="020B0502040204020203" pitchFamily="34" charset="0"/>
                <a:ea typeface="Calibri" panose="020F0502020204030204" pitchFamily="34" charset="0"/>
                <a:cs typeface="Segoe UI" panose="020B0502040204020203" pitchFamily="34" charset="0"/>
              </a:rPr>
              <a:t>the Team Data Science Process. </a:t>
            </a:r>
            <a:endParaRPr lang="en-GB" sz="2800" b="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839346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lvl="0" indent="0">
              <a:spcAft>
                <a:spcPts val="800"/>
              </a:spcAft>
              <a:buClrTx/>
              <a:buSzTx/>
              <a:buNone/>
            </a:pPr>
            <a:r>
              <a:rPr lang="en-GB" kern="1200" dirty="0" smtClean="0">
                <a:solidFill>
                  <a:srgbClr val="000000"/>
                </a:solidFill>
                <a:ea typeface="Calibri" panose="020F0502020204030204" pitchFamily="34" charset="0"/>
                <a:cs typeface="Times New Roman" panose="02020603050405020304" pitchFamily="18" charset="0"/>
              </a:rPr>
              <a:t>As </a:t>
            </a:r>
            <a:r>
              <a:rPr lang="en-GB" kern="1200" dirty="0">
                <a:solidFill>
                  <a:srgbClr val="000000"/>
                </a:solidFill>
                <a:ea typeface="Calibri" panose="020F0502020204030204" pitchFamily="34" charset="0"/>
                <a:cs typeface="Times New Roman" panose="02020603050405020304" pitchFamily="18" charset="0"/>
              </a:rPr>
              <a:t>part of the TDSP, you will perform some model development steps, as per the </a:t>
            </a:r>
            <a:r>
              <a:rPr lang="en-GB" kern="1200" dirty="0" err="1">
                <a:solidFill>
                  <a:srgbClr val="000000"/>
                </a:solidFill>
                <a:ea typeface="Calibri" panose="020F0502020204030204" pitchFamily="34" charset="0"/>
                <a:cs typeface="Times New Roman" panose="02020603050405020304" pitchFamily="18" charset="0"/>
              </a:rPr>
              <a:t>Modeling</a:t>
            </a:r>
            <a:r>
              <a:rPr lang="en-GB" kern="1200" dirty="0">
                <a:solidFill>
                  <a:srgbClr val="000000"/>
                </a:solidFill>
                <a:ea typeface="Calibri" panose="020F0502020204030204" pitchFamily="34" charset="0"/>
                <a:cs typeface="Times New Roman" panose="02020603050405020304" pitchFamily="18" charset="0"/>
              </a:rPr>
              <a:t> phase of the process. You will be using Machine Learning with this team, so, to familiarize yourself with this environment, you need to explore the steps required to use regression and neural network algorithms in Machine Learning Studio. </a:t>
            </a:r>
          </a:p>
          <a:p>
            <a:pPr marL="0" lvl="0" indent="0">
              <a:spcAft>
                <a:spcPts val="800"/>
              </a:spcAft>
              <a:buClrTx/>
              <a:buSzTx/>
              <a:buNone/>
            </a:pPr>
            <a:r>
              <a:rPr lang="en-GB" b="1" kern="1200" dirty="0">
                <a:solidFill>
                  <a:srgbClr val="000000"/>
                </a:solidFill>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1823263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Review</a:t>
            </a:r>
            <a:endParaRPr lang="en-GB"/>
          </a:p>
        </p:txBody>
      </p:sp>
      <p:sp>
        <p:nvSpPr>
          <p:cNvPr id="3" name="Text Placeholder 2"/>
          <p:cNvSpPr>
            <a:spLocks noGrp="1"/>
          </p:cNvSpPr>
          <p:nvPr>
            <p:ph type="body" idx="1"/>
          </p:nvPr>
        </p:nvSpPr>
        <p:spPr/>
        <p:txBody>
          <a:bodyPr/>
          <a:lstStyle/>
          <a:p>
            <a:pPr marL="0" indent="0">
              <a:buNone/>
            </a:pPr>
            <a:r>
              <a:rPr lang="en-US" dirty="0"/>
              <a:t>In this lab, you learned how to:</a:t>
            </a:r>
            <a:endParaRPr lang="en-GB" dirty="0"/>
          </a:p>
          <a:p>
            <a:pPr lvl="0"/>
            <a:r>
              <a:rPr lang="en-US" dirty="0"/>
              <a:t>Use regression analysis in Machine Learning Studio.</a:t>
            </a:r>
            <a:endParaRPr lang="en-GB" dirty="0"/>
          </a:p>
          <a:p>
            <a:pPr lvl="0"/>
            <a:r>
              <a:rPr lang="en-US" dirty="0"/>
              <a:t>Use neural networks in Machine Learning Studio.</a:t>
            </a:r>
            <a:endParaRPr lang="en-GB" dirty="0"/>
          </a:p>
        </p:txBody>
      </p:sp>
    </p:spTree>
    <p:extLst>
      <p:ext uri="{BB962C8B-B14F-4D97-AF65-F5344CB8AC3E}">
        <p14:creationId xmlns:p14="http://schemas.microsoft.com/office/powerpoint/2010/main" val="1250491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Review and Takeaways</a:t>
            </a:r>
            <a:endParaRPr lang="en-GB"/>
          </a:p>
        </p:txBody>
      </p:sp>
      <p:sp>
        <p:nvSpPr>
          <p:cNvPr id="3" name="Text Placeholder 2"/>
          <p:cNvSpPr>
            <a:spLocks noGrp="1"/>
          </p:cNvSpPr>
          <p:nvPr>
            <p:ph type="body" idx="1"/>
          </p:nvPr>
        </p:nvSpPr>
        <p:spPr/>
        <p:txBody>
          <a:bodyPr/>
          <a:lstStyle/>
          <a:p>
            <a:pPr marL="0" indent="0">
              <a:buNone/>
            </a:pPr>
            <a:r>
              <a:rPr lang="en-US" dirty="0"/>
              <a:t>In this module, you learned about:</a:t>
            </a:r>
            <a:endParaRPr lang="en-GB" dirty="0"/>
          </a:p>
          <a:p>
            <a:pPr lvl="0"/>
            <a:r>
              <a:rPr lang="en-US" dirty="0"/>
              <a:t>Using workflows in Machine Learning.</a:t>
            </a:r>
            <a:endParaRPr lang="en-GB" dirty="0"/>
          </a:p>
          <a:p>
            <a:pPr lvl="0"/>
            <a:r>
              <a:rPr lang="en-US" dirty="0"/>
              <a:t>Scoring and evaluating models.</a:t>
            </a:r>
            <a:endParaRPr lang="en-GB" dirty="0"/>
          </a:p>
          <a:p>
            <a:pPr lvl="0"/>
            <a:r>
              <a:rPr lang="en-US" dirty="0"/>
              <a:t>Using regression algorithms.</a:t>
            </a:r>
            <a:endParaRPr lang="en-GB" dirty="0"/>
          </a:p>
          <a:p>
            <a:pPr lvl="0"/>
            <a:r>
              <a:rPr lang="en-US" dirty="0"/>
              <a:t>Using neural networks</a:t>
            </a:r>
            <a:endParaRPr lang="en-GB" dirty="0"/>
          </a:p>
        </p:txBody>
      </p:sp>
    </p:spTree>
    <p:extLst>
      <p:ext uri="{BB962C8B-B14F-4D97-AF65-F5344CB8AC3E}">
        <p14:creationId xmlns:p14="http://schemas.microsoft.com/office/powerpoint/2010/main" val="123354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 to workflows and life cycles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What is the life-cycle process in data science?</a:t>
            </a:r>
          </a:p>
          <a:p>
            <a:pPr lvl="0"/>
            <a:r>
              <a:rPr lang="en-GB" b="0" kern="0">
                <a:solidFill>
                  <a:srgbClr val="000000"/>
                </a:solidFill>
              </a:rPr>
              <a:t>Why are the life-cycle processes important?</a:t>
            </a:r>
          </a:p>
          <a:p>
            <a:pPr lvl="0"/>
            <a:r>
              <a:rPr lang="en-GB" b="0" kern="0">
                <a:solidFill>
                  <a:srgbClr val="000000"/>
                </a:solidFill>
              </a:rPr>
              <a:t>Finding knowledge in data</a:t>
            </a:r>
          </a:p>
          <a:p>
            <a:pPr lvl="0"/>
            <a:endParaRPr lang="en-US" b="0" kern="0" dirty="0">
              <a:solidFill>
                <a:srgbClr val="000000"/>
              </a:solidFill>
            </a:endParaRPr>
          </a:p>
        </p:txBody>
      </p:sp>
    </p:spTree>
    <p:extLst>
      <p:ext uri="{BB962C8B-B14F-4D97-AF65-F5344CB8AC3E}">
        <p14:creationId xmlns:p14="http://schemas.microsoft.com/office/powerpoint/2010/main" val="43764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Team Data Science Process life cycle</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There are four phases to the Team Data Science Process</a:t>
            </a:r>
          </a:p>
          <a:p>
            <a:pPr marL="514350" lvl="0" indent="-514350">
              <a:buFont typeface="+mj-lt"/>
              <a:buAutoNum type="arabicPeriod"/>
            </a:pPr>
            <a:r>
              <a:rPr lang="en-GB" b="0" kern="0" dirty="0">
                <a:solidFill>
                  <a:srgbClr val="000000"/>
                </a:solidFill>
              </a:rPr>
              <a:t>Business Understanding</a:t>
            </a:r>
          </a:p>
          <a:p>
            <a:pPr marL="514350" lvl="0" indent="-514350">
              <a:buFont typeface="+mj-lt"/>
              <a:buAutoNum type="arabicPeriod"/>
            </a:pPr>
            <a:r>
              <a:rPr lang="en-GB" b="0" kern="0" dirty="0">
                <a:solidFill>
                  <a:srgbClr val="000000"/>
                </a:solidFill>
              </a:rPr>
              <a:t>Data Acquisition and Understanding</a:t>
            </a:r>
          </a:p>
          <a:p>
            <a:pPr marL="514350" lvl="0" indent="-514350">
              <a:buFont typeface="+mj-lt"/>
              <a:buAutoNum type="arabicPeriod"/>
            </a:pPr>
            <a:r>
              <a:rPr lang="en-GB" b="0" kern="0" dirty="0" err="1">
                <a:solidFill>
                  <a:srgbClr val="000000"/>
                </a:solidFill>
              </a:rPr>
              <a:t>Modeling</a:t>
            </a:r>
            <a:endParaRPr lang="en-GB" b="0" kern="0" dirty="0">
              <a:solidFill>
                <a:srgbClr val="000000"/>
              </a:solidFill>
            </a:endParaRPr>
          </a:p>
          <a:p>
            <a:pPr marL="514350" lvl="0" indent="-514350">
              <a:buFont typeface="+mj-lt"/>
              <a:buAutoNum type="arabicPeriod"/>
            </a:pPr>
            <a:r>
              <a:rPr lang="en-GB" b="0" kern="0" dirty="0">
                <a:solidFill>
                  <a:srgbClr val="000000"/>
                </a:solidFill>
              </a:rPr>
              <a:t>Deployment</a:t>
            </a:r>
          </a:p>
          <a:p>
            <a:pPr lvl="0"/>
            <a:endParaRPr lang="en-US" b="0" kern="0" dirty="0">
              <a:solidFill>
                <a:srgbClr val="000000"/>
              </a:solidFill>
            </a:endParaRPr>
          </a:p>
        </p:txBody>
      </p:sp>
    </p:spTree>
    <p:extLst>
      <p:ext uri="{BB962C8B-B14F-4D97-AF65-F5344CB8AC3E}">
        <p14:creationId xmlns:p14="http://schemas.microsoft.com/office/powerpoint/2010/main" val="121365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Other data science life cycles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CRISP-DM</a:t>
            </a:r>
          </a:p>
          <a:p>
            <a:pPr lvl="0"/>
            <a:r>
              <a:rPr lang="en-GB" b="0" kern="0" dirty="0">
                <a:solidFill>
                  <a:srgbClr val="000000"/>
                </a:solidFill>
              </a:rPr>
              <a:t>KDD</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8046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2: Scoring and evaluating models</a:t>
            </a:r>
            <a:endParaRPr lang="en-GB"/>
          </a:p>
        </p:txBody>
      </p:sp>
      <p:sp>
        <p:nvSpPr>
          <p:cNvPr id="3" name="Text Placeholder 2"/>
          <p:cNvSpPr>
            <a:spLocks noGrp="1"/>
          </p:cNvSpPr>
          <p:nvPr>
            <p:ph type="body" idx="1"/>
          </p:nvPr>
        </p:nvSpPr>
        <p:spPr/>
        <p:txBody>
          <a:bodyPr/>
          <a:lstStyle/>
          <a:p>
            <a:r>
              <a:rPr lang="en-GB" smtClean="0"/>
              <a:t>Introduction to scoring and evaluation
Methodologies for scoring and evaluation
Demonstration: Reviewing the four TDSP phases in Azure Machine Learning</a:t>
            </a:r>
            <a:endParaRPr lang="en-GB"/>
          </a:p>
        </p:txBody>
      </p:sp>
    </p:spTree>
    <p:extLst>
      <p:ext uri="{BB962C8B-B14F-4D97-AF65-F5344CB8AC3E}">
        <p14:creationId xmlns:p14="http://schemas.microsoft.com/office/powerpoint/2010/main" val="6013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 to scoring and evaluation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Accuracy</a:t>
            </a:r>
          </a:p>
          <a:p>
            <a:pPr lvl="0"/>
            <a:r>
              <a:rPr lang="en-GB" b="0" kern="0">
                <a:solidFill>
                  <a:srgbClr val="000000"/>
                </a:solidFill>
              </a:rPr>
              <a:t>Precision</a:t>
            </a:r>
          </a:p>
          <a:p>
            <a:pPr lvl="0"/>
            <a:r>
              <a:rPr lang="en-GB" b="0" kern="0">
                <a:solidFill>
                  <a:srgbClr val="000000"/>
                </a:solidFill>
              </a:rPr>
              <a:t>Recall</a:t>
            </a:r>
          </a:p>
          <a:p>
            <a:pPr lvl="0"/>
            <a:r>
              <a:rPr lang="en-GB" b="0" kern="0">
                <a:solidFill>
                  <a:srgbClr val="000000"/>
                </a:solidFill>
              </a:rPr>
              <a:t>F1 score</a:t>
            </a:r>
            <a:endParaRPr lang="en-GB" b="0" kern="0" dirty="0">
              <a:solidFill>
                <a:srgbClr val="000000"/>
              </a:solidFill>
            </a:endParaRPr>
          </a:p>
        </p:txBody>
      </p:sp>
    </p:spTree>
    <p:extLst>
      <p:ext uri="{BB962C8B-B14F-4D97-AF65-F5344CB8AC3E}">
        <p14:creationId xmlns:p14="http://schemas.microsoft.com/office/powerpoint/2010/main" val="217103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Methodologies for scoring and evaluation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smtClean="0"/>
              <a:t>Modeling phase of TDSP</a:t>
            </a:r>
          </a:p>
          <a:p>
            <a:r>
              <a:rPr lang="en-GB" b="0" kern="0" smtClean="0"/>
              <a:t>Repeated testing throughout the model’s lifetime</a:t>
            </a:r>
          </a:p>
          <a:p>
            <a:endParaRPr lang="en-US" b="0" kern="0" dirty="0"/>
          </a:p>
        </p:txBody>
      </p:sp>
    </p:spTree>
    <p:extLst>
      <p:ext uri="{BB962C8B-B14F-4D97-AF65-F5344CB8AC3E}">
        <p14:creationId xmlns:p14="http://schemas.microsoft.com/office/powerpoint/2010/main" val="254305584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184</TotalTime>
  <Words>3597</Words>
  <Application>Microsoft Office PowerPoint</Application>
  <PresentationFormat>On-screen Show (4:3)</PresentationFormat>
  <Paragraphs>412</Paragraphs>
  <Slides>36</Slides>
  <Notes>36</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Wingdings</vt:lpstr>
      <vt:lpstr>Verdana</vt:lpstr>
      <vt:lpstr>Times New Roman</vt:lpstr>
      <vt:lpstr>Segoe UI</vt:lpstr>
      <vt:lpstr>Arial</vt:lpstr>
      <vt:lpstr>Calibri</vt:lpstr>
      <vt:lpstr>Segoe</vt:lpstr>
      <vt:lpstr>NG_MOC_Core_ModuleNew2</vt:lpstr>
      <vt:lpstr>Module 6</vt:lpstr>
      <vt:lpstr>Module Overview</vt:lpstr>
      <vt:lpstr>Lesson 1: Workflows in Azure Machine Learning</vt:lpstr>
      <vt:lpstr>Introduction to workflows and life cycles</vt:lpstr>
      <vt:lpstr>Team Data Science Process life cycle</vt:lpstr>
      <vt:lpstr>Other data science life cycles</vt:lpstr>
      <vt:lpstr>Lesson 2: Scoring and evaluating models</vt:lpstr>
      <vt:lpstr>Introduction to scoring and evaluation</vt:lpstr>
      <vt:lpstr>Methodologies for scoring and evaluation</vt:lpstr>
      <vt:lpstr>Demonstration: Reviewing the four TDSP phases in Azure Machine Learning</vt:lpstr>
      <vt:lpstr>PowerPoint Presentation</vt:lpstr>
      <vt:lpstr>Lesson 3: Using regression algorithms</vt:lpstr>
      <vt:lpstr>Introducing regression</vt:lpstr>
      <vt:lpstr>Ordinal regression</vt:lpstr>
      <vt:lpstr>Linear regression</vt:lpstr>
      <vt:lpstr>Bayesian linear regression</vt:lpstr>
      <vt:lpstr>SVM ordinal regression</vt:lpstr>
      <vt:lpstr>Neural network regression</vt:lpstr>
      <vt:lpstr>Decision forest regression</vt:lpstr>
      <vt:lpstr>Boosted decision tree regression</vt:lpstr>
      <vt:lpstr>Poisson regression</vt:lpstr>
      <vt:lpstr>Fast forest quantile regression</vt:lpstr>
      <vt:lpstr>Evaluating regression-based models</vt:lpstr>
      <vt:lpstr>Lesson 4: Using neural networks</vt:lpstr>
      <vt:lpstr>Introduction to neural networks</vt:lpstr>
      <vt:lpstr>Use cases for neural networks</vt:lpstr>
      <vt:lpstr>Demonstration: Using a sample application based on a neural network</vt:lpstr>
      <vt:lpstr>PowerPoint Presentation</vt:lpstr>
      <vt:lpstr>PowerPoint Presentation</vt:lpstr>
      <vt:lpstr>PowerPoint Presentation</vt:lpstr>
      <vt:lpstr>PowerPoint Presentation</vt:lpstr>
      <vt:lpstr>Lab: Building Machine Learning models</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Siobhan Morris</dc:creator>
  <cp:lastModifiedBy>Siobhan Morris</cp:lastModifiedBy>
  <cp:revision>13</cp:revision>
  <dcterms:created xsi:type="dcterms:W3CDTF">2017-05-24T11:12:52Z</dcterms:created>
  <dcterms:modified xsi:type="dcterms:W3CDTF">2017-05-24T14:17:25Z</dcterms:modified>
</cp:coreProperties>
</file>