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67" r:id="rId15"/>
    <p:sldId id="268" r:id="rId16"/>
    <p:sldId id="280" r:id="rId17"/>
    <p:sldId id="28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85A-4F78-4D09-B513-51DBC537E86E}" type="datetimeFigureOut">
              <a:rPr lang="en-GB" smtClean="0"/>
              <a:t>25/05/2017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805F-75AB-45D3-9018-C7D0AA1A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ftte6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Learning Pass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demonstrations and labs in this course that require access to Microsoft® Azure®. You need to allow sufficient time for the setup and configuration of a Microsoft Azure pass that will give access for you and your students.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how to acquire Microsoft Azure passes are available here: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Microsoft Learning Azure Passes for Students of Authorized Microsoft Learning Partners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u="sng" dirty="0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https://aka.ms/ftte6f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7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995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37.     Drag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left-hand input of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drag the right-hand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right-hand input of 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selected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model run has completed, right-click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point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Scored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note that the chances of having a high salary increase with age up to a point and then dramatically decrease.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the visualization by clicking the x at the top-right of the window.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workspace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left-hand input of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selected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model run has completed, right-click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point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results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the true and false positives and negatives.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+mj-lt"/>
              <a:buAutoNum type="arabicPeriod" startAt="3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the visualization by clicking the x at the top-right of the window.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want to use a Support Vector Machine algorithm with four possible outcomes. How can you achieve this?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) Option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This is not possible.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Option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You can change the Number of Classifications value to 4.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) Option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You can use the Multiclass Support Vector Machine Algorithm.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) Option </a:t>
            </a: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You can use multiple Support Vector Machine Algorithms with the One-vs-all algorithm</a:t>
            </a: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(√) Option 4: You can use multiple Support Vector Machine Algorithms with the One-vs-all algorithm</a:t>
            </a:r>
            <a:r>
              <a:rPr lang="en-GB" sz="1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smtClean="0">
                <a:latin typeface="Arial" panose="020B0604020202020204" pitchFamily="34" charset="0"/>
              </a:rPr>
              <a:t>(More notes on the next slide)</a:t>
            </a:r>
            <a:endParaRPr lang="en-GB" sz="1000" b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1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6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0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16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u="none" strike="noStrike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b="1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20774A-LON-DEV virtual machine, open Internet Explorer and browse to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https://studio.azureml.net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Azure Machine Learning Studio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 here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 with your Microsoft account credentials to Machine Learning Studio.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selected in the navigation pane, and then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NEW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create an experiment.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 Experiment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Datasets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fires data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to the workspace near the top.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beneath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fires data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fires data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input for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column selector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COLUMNS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select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the button to add this to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 COLUMNS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step 13 for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tick to confirm the selected columns.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workspace adjacent to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1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workspace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smtClean="0">
                <a:latin typeface="Arial" panose="020B0604020202020204" pitchFamily="34" charset="0"/>
              </a:rPr>
              <a:t>(More notes on the next slide)</a:t>
            </a:r>
            <a:endParaRPr lang="en-GB" sz="10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7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left input of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of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right input of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and, in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column selector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tick to confirm the selected columns.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left-hand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left-hand input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right-hand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Clustering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right-hand input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selected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model has been run, 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Data to Clusters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input for the lower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lower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and, in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column selector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the arrow to add it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 COLUMNS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Step 30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tick to confirm the selected columns.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8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Right-click the lower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selected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dirty="0" smtClean="0">
                <a:latin typeface="Arial" panose="020B0604020202020204" pitchFamily="34" charset="0"/>
              </a:rPr>
              <a:t>(More notes on the next slide)</a:t>
            </a:r>
            <a:endParaRPr lang="en-GB" sz="1000" b="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08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4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model has run, right-click the lower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point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4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and, in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change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to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4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that both groups increase in August and September, but to different degrees.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7"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the visualization by clicking the x at the top-right of the window</a:t>
            </a:r>
            <a:r>
              <a:rPr lang="en-GB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many new, similar members are added, what effect can this have on the clusters?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1: It will never affect the clusters; the new members will just join the nearest cluster.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2: The new members can affect the mean value of the cluster which could change cluster membership.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3: The new members will automatically form a new cluster.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4: New members cannot be added if they will not be members of an existing cluster.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(√) Option 2: The new members can affect the mean value of the cluster which could change cluster membership.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smtClean="0">
                <a:latin typeface="Arial" panose="020B0604020202020204" pitchFamily="34" charset="0"/>
              </a:rPr>
              <a:t>(More notes on the next slide)</a:t>
            </a:r>
            <a:endParaRPr lang="en-GB" sz="1000" b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3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30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7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2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Question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real world scenarios and use the Algorithm Cheat Sheet to choose a selection of algorithms that should be tested</a:t>
            </a:r>
            <a:r>
              <a:rPr lang="en-GB" sz="1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 smtClean="0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Answer</a:t>
            </a:r>
            <a:endParaRPr lang="en-GB" sz="10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is no correct answer for this discussion.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5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8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30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94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4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8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3542" y="8652555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7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0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u="none" strike="noStrike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MT17B-WS2016-NAT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20774A-LON-DC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20774A-LON-DEV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machines are running, and that you are logged on to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20774A-LON-DEV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GB" sz="1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ADATUM\</a:t>
            </a:r>
            <a:r>
              <a:rPr lang="en-GB" sz="1000" b="1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AdatumAdmin</a:t>
            </a:r>
            <a:r>
              <a:rPr lang="en-GB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u="none" strike="noStrike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20774A-LON-DEV virtual machine, open Internet Explorer and browse to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https://studio.azureml.net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Microsoft Azure Machine Learning Studio page,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 here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 with your Microsoft account credentials to Machine Learning Studio.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selected in the navigation pane, and then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NEW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create an experiment.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 Experiment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Datasets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Adult Census Income Binary Classification dataset</a:t>
            </a:r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workspace near the top.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below the saved dataset on the workspace.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the saved dataset to the input on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and, in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column selector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first column,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RULES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With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select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COLUMNS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first column select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smtClean="0">
                <a:latin typeface="Arial" panose="020B0604020202020204" pitchFamily="34" charset="0"/>
              </a:rPr>
              <a:t>(More notes on the next slide)</a:t>
            </a:r>
            <a:endParaRPr lang="en-GB" sz="10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0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second column select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in the third column and select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capital-gain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capital-loss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tick on the bottom right of the dialog box. 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and Split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below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on the workspace.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change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 of rows in the first output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columns in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to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expand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Two-Class Boosted Decision Tree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your workspace to the left of the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your workspace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first result dataset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right-hand input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the output from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Two-Class Boosted Decision Tree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left-hand input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 and, in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column selector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enter to enter a column name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select or type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tick on the bottom-right of the dialog box.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experiment items,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expand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17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your workspace beneath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107" y="8650707"/>
            <a:ext cx="2971800" cy="458787"/>
          </a:xfrm>
        </p:spPr>
        <p:txBody>
          <a:bodyPr/>
          <a:lstStyle/>
          <a:p>
            <a:fld id="{CAAF805F-75AB-45D3-9018-C7D0AA1AB4C8}" type="slidenum">
              <a:rPr lang="en-GB" b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GB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06" y="8855494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b="0" smtClean="0">
                <a:latin typeface="Arial" panose="020B0604020202020204" pitchFamily="34" charset="0"/>
              </a:rPr>
              <a:t>(More notes on the next slide)</a:t>
            </a:r>
            <a:endParaRPr lang="en-GB" sz="1000" b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  <a:endParaRPr lang="en-GB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smtClean="0">
                <a:solidFill>
                  <a:srgbClr val="336699"/>
                </a:solidFill>
                <a:latin typeface="Arial" panose="020B0604020202020204" pitchFamily="34" charset="0"/>
              </a:rPr>
              <a:t>07: Using Classification and Clustering with Azure Machine Learning Models</a:t>
            </a:r>
            <a:endParaRPr lang="en-GB" sz="120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Course #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1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1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2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06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19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6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5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GB" smtClean="0"/>
              <a:t>Module 7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smtClean="0"/>
              <a:t>Using Classification and Clustering with Azure Machine Learning Models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4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 2: Clustering techniques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8" y="1048925"/>
            <a:ext cx="8119156" cy="5147356"/>
          </a:xfrm>
        </p:spPr>
        <p:txBody>
          <a:bodyPr/>
          <a:lstStyle/>
          <a:p>
            <a:r>
              <a:rPr lang="en-GB" dirty="0" smtClean="0"/>
              <a:t> Understanding clustering
 The K-Means clustering algorithm
 Anomaly detection
 Demonstration: Using clustering in Azure ML </a:t>
            </a:r>
            <a:br>
              <a:rPr lang="en-GB" dirty="0" smtClean="0"/>
            </a:br>
            <a:r>
              <a:rPr lang="en-GB" dirty="0" smtClean="0"/>
              <a:t>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Understanding clustering</a:t>
            </a:r>
            <a:endParaRPr lang="en-GB"/>
          </a:p>
        </p:txBody>
      </p:sp>
      <p:pic>
        <p:nvPicPr>
          <p:cNvPr id="4" name="Content Placeholder 3" descr="Thirty one members clustered into four groups" title="Clustering example">
            <a:extLst>
              <a:ext uri="{FF2B5EF4-FFF2-40B4-BE49-F238E27FC236}">
                <a16:creationId xmlns:a16="http://schemas.microsoft.com/office/drawing/2014/main" id="{E1DAD315-FD74-439D-98F1-5CC154EC3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7" y="1141871"/>
            <a:ext cx="7208967" cy="50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K-Means clustering algorithm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353" y="1062780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Items </a:t>
            </a:r>
            <a:r>
              <a:rPr lang="en-US" b="0" kern="0" dirty="0">
                <a:solidFill>
                  <a:srgbClr val="000000"/>
                </a:solidFill>
              </a:rPr>
              <a:t>are added to the cluster with the closest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mean </a:t>
            </a:r>
            <a:r>
              <a:rPr lang="en-US" b="0" kern="0" dirty="0">
                <a:solidFill>
                  <a:srgbClr val="000000"/>
                </a:solidFill>
              </a:rPr>
              <a:t>value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Mean </a:t>
            </a:r>
            <a:r>
              <a:rPr lang="en-US" b="0" kern="0" dirty="0">
                <a:solidFill>
                  <a:srgbClr val="000000"/>
                </a:solidFill>
              </a:rPr>
              <a:t>value affects membership and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membership </a:t>
            </a:r>
            <a:r>
              <a:rPr lang="en-US" b="0" kern="0" dirty="0">
                <a:solidFill>
                  <a:srgbClr val="000000"/>
                </a:solidFill>
              </a:rPr>
              <a:t>affects mean value—therefore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several </a:t>
            </a:r>
            <a:r>
              <a:rPr lang="en-US" b="0" kern="0" dirty="0">
                <a:solidFill>
                  <a:srgbClr val="000000"/>
                </a:solidFill>
              </a:rPr>
              <a:t>iterations are required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After </a:t>
            </a:r>
            <a:r>
              <a:rPr lang="en-US" b="0" kern="0" dirty="0">
                <a:solidFill>
                  <a:srgbClr val="000000"/>
                </a:solidFill>
              </a:rPr>
              <a:t>the K-Means algorithm, data should go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through </a:t>
            </a:r>
            <a:r>
              <a:rPr lang="en-US" b="0" kern="0" dirty="0">
                <a:solidFill>
                  <a:srgbClr val="000000"/>
                </a:solidFill>
              </a:rPr>
              <a:t>the Train Clustering Model module or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the </a:t>
            </a:r>
            <a:r>
              <a:rPr lang="en-US" b="0" kern="0" dirty="0">
                <a:solidFill>
                  <a:srgbClr val="000000"/>
                </a:solidFill>
              </a:rPr>
              <a:t>Sweep Clustering module</a:t>
            </a:r>
          </a:p>
        </p:txBody>
      </p:sp>
    </p:spTree>
    <p:extLst>
      <p:ext uri="{BB962C8B-B14F-4D97-AF65-F5344CB8AC3E}">
        <p14:creationId xmlns:p14="http://schemas.microsoft.com/office/powerpoint/2010/main" val="96377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Anomaly detection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98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Anomaly </a:t>
            </a:r>
            <a:r>
              <a:rPr lang="en-US" b="0" kern="0" dirty="0">
                <a:solidFill>
                  <a:srgbClr val="000000"/>
                </a:solidFill>
              </a:rPr>
              <a:t>detection searches for unusual values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Useful </a:t>
            </a:r>
            <a:r>
              <a:rPr lang="en-US" b="0" kern="0" dirty="0">
                <a:solidFill>
                  <a:srgbClr val="000000"/>
                </a:solidFill>
              </a:rPr>
              <a:t>for fraud detection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Can </a:t>
            </a:r>
            <a:r>
              <a:rPr lang="en-US" b="0" kern="0" dirty="0">
                <a:solidFill>
                  <a:srgbClr val="000000"/>
                </a:solidFill>
              </a:rPr>
              <a:t>be difficult to train due to limited anomalies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in </a:t>
            </a:r>
            <a:r>
              <a:rPr lang="en-US" b="0" kern="0" dirty="0">
                <a:solidFill>
                  <a:srgbClr val="000000"/>
                </a:solidFill>
              </a:rPr>
              <a:t>training data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Machine </a:t>
            </a:r>
            <a:r>
              <a:rPr lang="en-US" b="0" kern="0" dirty="0">
                <a:solidFill>
                  <a:srgbClr val="000000"/>
                </a:solidFill>
              </a:rPr>
              <a:t>Learning has two algorithms:</a:t>
            </a:r>
          </a:p>
          <a:p>
            <a:pPr lvl="1"/>
            <a:r>
              <a:rPr lang="en-US" b="0" kern="0" dirty="0" smtClean="0">
                <a:solidFill>
                  <a:srgbClr val="000000"/>
                </a:solidFill>
              </a:rPr>
              <a:t>One-class </a:t>
            </a:r>
            <a:r>
              <a:rPr lang="en-US" b="0" kern="0" dirty="0">
                <a:solidFill>
                  <a:srgbClr val="000000"/>
                </a:solidFill>
              </a:rPr>
              <a:t>support vector machine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PCA-based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66232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3d69941-3b7a-44d4-8956-960935fe0cf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Demonstration: Using clustering in Azure ML Studio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353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 dirty="0">
                <a:solidFill>
                  <a:srgbClr val="000000"/>
                </a:solidFill>
              </a:rPr>
              <a:t>In this demonstration, you will see how to: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Use </a:t>
            </a:r>
            <a:r>
              <a:rPr lang="en-US" b="0" kern="0" dirty="0">
                <a:solidFill>
                  <a:srgbClr val="000000"/>
                </a:solidFill>
              </a:rPr>
              <a:t>clustering in Azure Machine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75602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 3: Selecting algorithms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An overview of choosing Machine Learning </a:t>
            </a:r>
            <a:br>
              <a:rPr lang="en-GB" dirty="0" smtClean="0"/>
            </a:br>
            <a:r>
              <a:rPr lang="en-GB" dirty="0" smtClean="0"/>
              <a:t> algorithms
 The Algorithm Cheat Sheet
 Evaluating a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06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18" y="76199"/>
            <a:ext cx="8683625" cy="619125"/>
          </a:xfrm>
        </p:spPr>
        <p:txBody>
          <a:bodyPr/>
          <a:lstStyle/>
          <a:p>
            <a:r>
              <a:rPr lang="en-GB" dirty="0" smtClean="0"/>
              <a:t>An overview of choosing Machine Learning algorithms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353" y="1062780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en-US" b="0" kern="0" dirty="0">
                <a:solidFill>
                  <a:srgbClr val="000000"/>
                </a:solidFill>
              </a:rPr>
              <a:t>Narrow down choice of algorithms with Algorithm Cheat Sheet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0" kern="0" dirty="0">
                <a:solidFill>
                  <a:srgbClr val="000000"/>
                </a:solidFill>
              </a:rPr>
              <a:t>Test algorithms with historic data</a:t>
            </a:r>
          </a:p>
        </p:txBody>
      </p:sp>
    </p:spTree>
    <p:extLst>
      <p:ext uri="{BB962C8B-B14F-4D97-AF65-F5344CB8AC3E}">
        <p14:creationId xmlns:p14="http://schemas.microsoft.com/office/powerpoint/2010/main" val="266982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Module Overview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8" y="1048925"/>
            <a:ext cx="8119156" cy="5147356"/>
          </a:xfrm>
        </p:spPr>
        <p:txBody>
          <a:bodyPr/>
          <a:lstStyle/>
          <a:p>
            <a:r>
              <a:rPr lang="en-GB" dirty="0" smtClean="0"/>
              <a:t> Using classification algorithms
 Clustering techniques
 Selecting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07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Algorithm Cheat Sheet</a:t>
            </a:r>
            <a:endParaRPr lang="en-GB"/>
          </a:p>
        </p:txBody>
      </p:sp>
      <p:pic>
        <p:nvPicPr>
          <p:cNvPr id="4" name="Picture 3" descr="Machine Learning Cheat Sheet" title="Machine Learning Cheat She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0" y="1173618"/>
            <a:ext cx="7924800" cy="4915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36" y="6225540"/>
            <a:ext cx="863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Machine Learning Cheat </a:t>
            </a:r>
            <a:r>
              <a:rPr lang="en-GB" sz="1400" dirty="0" smtClean="0"/>
              <a:t>Sheet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098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Evaluating a model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353" y="1062780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Partition </a:t>
            </a:r>
            <a:r>
              <a:rPr lang="en-US" b="0" kern="0" dirty="0">
                <a:solidFill>
                  <a:srgbClr val="000000"/>
                </a:solidFill>
              </a:rPr>
              <a:t>your data for training and testing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Use </a:t>
            </a:r>
            <a:r>
              <a:rPr lang="en-US" b="0" kern="0" dirty="0">
                <a:solidFill>
                  <a:srgbClr val="000000"/>
                </a:solidFill>
              </a:rPr>
              <a:t>a module to evaluate your model</a:t>
            </a:r>
          </a:p>
        </p:txBody>
      </p:sp>
    </p:spTree>
    <p:extLst>
      <p:ext uri="{BB962C8B-B14F-4D97-AF65-F5344CB8AC3E}">
        <p14:creationId xmlns:p14="http://schemas.microsoft.com/office/powerpoint/2010/main" val="264580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78524f4-f525-4971-9089-e4c6054d3a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Using classification and clustering with Machine Learning models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Exercise 1: Apply Azure ML Studio modules for </a:t>
            </a:r>
            <a:br>
              <a:rPr lang="en-GB" dirty="0" smtClean="0"/>
            </a:br>
            <a:r>
              <a:rPr lang="en-GB" dirty="0" smtClean="0"/>
              <a:t> classification
 Exercise 2: Working with K-Means clustering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8788" y="3745141"/>
            <a:ext cx="338368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smtClean="0">
                <a:latin typeface="Segoe UI" panose="020B0502040204020203" pitchFamily="34" charset="0"/>
              </a:rPr>
              <a:t>Logon Information</a:t>
            </a:r>
            <a:endParaRPr lang="en-GB" sz="2800">
              <a:latin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88" y="4126141"/>
            <a:ext cx="6343340" cy="138499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b="0">
                <a:latin typeface="Segoe UI" panose="020B0502040204020203" pitchFamily="34" charset="0"/>
              </a:rPr>
              <a:t>Virtual machine: </a:t>
            </a:r>
            <a:r>
              <a:rPr lang="en-GB" sz="2800">
                <a:latin typeface="Segoe UI" panose="020B0502040204020203" pitchFamily="34" charset="0"/>
              </a:rPr>
              <a:t>20774A-LON-DEV</a:t>
            </a:r>
            <a:r>
              <a:rPr lang="en-GB" sz="2800" b="0">
                <a:latin typeface="Segoe UI" panose="020B0502040204020203" pitchFamily="34" charset="0"/>
              </a:rPr>
              <a:t> </a:t>
            </a:r>
          </a:p>
          <a:p>
            <a:r>
              <a:rPr lang="en-GB" sz="2800" b="0">
                <a:latin typeface="Segoe UI" panose="020B0502040204020203" pitchFamily="34" charset="0"/>
              </a:rPr>
              <a:t>User name: </a:t>
            </a:r>
            <a:r>
              <a:rPr lang="en-GB" sz="2800">
                <a:latin typeface="Segoe UI" panose="020B0502040204020203" pitchFamily="34" charset="0"/>
              </a:rPr>
              <a:t>ADATUM\AdatumAdmin</a:t>
            </a:r>
            <a:r>
              <a:rPr lang="en-GB" sz="2800" b="0">
                <a:latin typeface="Segoe UI" panose="020B0502040204020203" pitchFamily="34" charset="0"/>
              </a:rPr>
              <a:t> </a:t>
            </a:r>
          </a:p>
          <a:p>
            <a:r>
              <a:rPr lang="en-GB" sz="2800" b="0">
                <a:latin typeface="Segoe UI" panose="020B0502040204020203" pitchFamily="34" charset="0"/>
              </a:rPr>
              <a:t>Password: </a:t>
            </a:r>
            <a:r>
              <a:rPr lang="en-GB" sz="2800">
                <a:latin typeface="Segoe UI" panose="020B0502040204020203" pitchFamily="34" charset="0"/>
              </a:rPr>
              <a:t>Pa55w.rd</a:t>
            </a:r>
            <a:endParaRPr lang="en-GB" sz="2800" b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6163356"/>
            <a:ext cx="48562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smtClean="0">
                <a:latin typeface="Segoe UI" panose="020B0502040204020203" pitchFamily="34" charset="0"/>
              </a:rPr>
              <a:t>Estimated Time: 45 minutes</a:t>
            </a:r>
            <a:endParaRPr lang="en-GB" sz="28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7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b Scenario8607072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 Scenario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58788" y="1021215"/>
            <a:ext cx="8119156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800"/>
              </a:spcAft>
            </a:pPr>
            <a:r>
              <a:rPr lang="en-GB" sz="2800" b="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work as a data scientist for </a:t>
            </a:r>
            <a:r>
              <a:rPr lang="en-GB" sz="2800" b="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Adatum</a:t>
            </a:r>
            <a:r>
              <a:rPr lang="en-GB" sz="2800" b="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Consultants, a company that provides machine learning services and advice for a range of clients. Some of your clients are looking to use machine learning for insights from operational data sources throughout their organizations.</a:t>
            </a:r>
            <a:endParaRPr lang="en-GB" sz="2800" b="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3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1a7c50-b8a8-40a7-85db-59081cad6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 Review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lab, you used classification and clustering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group individual data items.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7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Module Review and Takeaways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547" y="1090227"/>
            <a:ext cx="8208000" cy="5147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module, you learned how to:</a:t>
            </a:r>
            <a:endParaRPr lang="en-GB" dirty="0"/>
          </a:p>
          <a:p>
            <a:pPr lvl="0"/>
            <a:r>
              <a:rPr lang="en-US" dirty="0" smtClean="0"/>
              <a:t> Apply </a:t>
            </a:r>
            <a:r>
              <a:rPr lang="en-US" dirty="0"/>
              <a:t>classification algorithms</a:t>
            </a:r>
            <a:endParaRPr lang="en-GB" dirty="0"/>
          </a:p>
          <a:p>
            <a:pPr lvl="0"/>
            <a:r>
              <a:rPr lang="en-US" dirty="0" smtClean="0"/>
              <a:t> Use </a:t>
            </a:r>
            <a:r>
              <a:rPr lang="en-US" dirty="0"/>
              <a:t>clustering techniques</a:t>
            </a:r>
            <a:endParaRPr lang="en-GB" dirty="0"/>
          </a:p>
          <a:p>
            <a:pPr lvl="0"/>
            <a:r>
              <a:rPr lang="en-US" dirty="0" smtClean="0"/>
              <a:t> Choose </a:t>
            </a:r>
            <a:r>
              <a:rPr lang="en-US" dirty="0"/>
              <a:t>machine learning algorithms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5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 1: Using classification algorithms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8" y="1048925"/>
            <a:ext cx="8119156" cy="5147356"/>
          </a:xfrm>
        </p:spPr>
        <p:txBody>
          <a:bodyPr/>
          <a:lstStyle/>
          <a:p>
            <a:r>
              <a:rPr lang="en-GB" dirty="0" smtClean="0"/>
              <a:t> Understanding classification
 Two-class classification
 Multiclass classification
 Evaluating classification-based models
 Demonstration: Using Azure ML Studio modules </a:t>
            </a:r>
            <a:br>
              <a:rPr lang="en-GB" dirty="0" smtClean="0"/>
            </a:br>
            <a:r>
              <a:rPr lang="en-GB" dirty="0" smtClean="0"/>
              <a:t> for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18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Understanding classification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98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Classification </a:t>
            </a:r>
            <a:r>
              <a:rPr lang="en-US" b="0" kern="0" dirty="0">
                <a:solidFill>
                  <a:srgbClr val="000000"/>
                </a:solidFill>
              </a:rPr>
              <a:t>places individual items into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categories</a:t>
            </a:r>
            <a:endParaRPr lang="en-US" b="0" kern="0" dirty="0">
              <a:solidFill>
                <a:srgbClr val="000000"/>
              </a:solidFill>
            </a:endParaRP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Classification </a:t>
            </a:r>
            <a:r>
              <a:rPr lang="en-US" b="0" kern="0" dirty="0">
                <a:solidFill>
                  <a:srgbClr val="000000"/>
                </a:solidFill>
              </a:rPr>
              <a:t>can be two-class classification or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multiclass </a:t>
            </a:r>
            <a:r>
              <a:rPr lang="en-US" b="0" kern="0" dirty="0">
                <a:solidFill>
                  <a:srgbClr val="00000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383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Two-class classification</a:t>
            </a:r>
            <a:endParaRPr lang="en-GB"/>
          </a:p>
        </p:txBody>
      </p:sp>
      <p:grpSp>
        <p:nvGrpSpPr>
          <p:cNvPr id="4" name="Group 3" descr="Chart showing a linear regression trend line" title="Linear Regression"/>
          <p:cNvGrpSpPr/>
          <p:nvPr/>
        </p:nvGrpSpPr>
        <p:grpSpPr>
          <a:xfrm>
            <a:off x="700391" y="1303506"/>
            <a:ext cx="3715966" cy="2393005"/>
            <a:chOff x="700391" y="1303506"/>
            <a:chExt cx="3715966" cy="2393005"/>
          </a:xfrm>
        </p:grpSpPr>
        <p:sp>
          <p:nvSpPr>
            <p:cNvPr id="5" name="Rectangle 4"/>
            <p:cNvSpPr/>
            <p:nvPr/>
          </p:nvSpPr>
          <p:spPr bwMode="auto">
            <a:xfrm>
              <a:off x="700391" y="1303506"/>
              <a:ext cx="3715966" cy="23930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972767" y="167315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50588" y="203956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33211" y="1569396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061937" y="2605392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82367" y="228275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738009" y="172503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080096" y="2701049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214665" y="1517516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984116" y="2931272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694564" y="1626141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384571" y="2545405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24006" y="2759414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320374" y="2869662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96374" y="3174462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45924" y="2775630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70697" y="2000656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80555" y="3210133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740284" y="1802859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48647" y="2305454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817124" y="1303506"/>
              <a:ext cx="2825884" cy="2114146"/>
            </a:xfrm>
            <a:prstGeom prst="line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 descr="Chart showing a non-linear regression trend line" title="Non-linear regression"/>
          <p:cNvGrpSpPr/>
          <p:nvPr/>
        </p:nvGrpSpPr>
        <p:grpSpPr>
          <a:xfrm>
            <a:off x="4918953" y="4101829"/>
            <a:ext cx="3715966" cy="2393005"/>
            <a:chOff x="4918953" y="4101829"/>
            <a:chExt cx="3715966" cy="2393005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918953" y="4101829"/>
              <a:ext cx="3715966" cy="23930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91329" y="4471481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269150" y="4837891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651773" y="4367719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478621" y="490922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321685" y="4679003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956571" y="4523361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110921" y="5132963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33227" y="4315839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4944895" y="5343728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913126" y="4424464"/>
              <a:ext cx="155642" cy="15564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603133" y="5343728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742568" y="5557737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538936" y="5667985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14936" y="5972785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64486" y="5573953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191329" y="6198142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699117" y="6008456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958846" y="4601182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846980" y="5197812"/>
              <a:ext cx="194554" cy="194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 bwMode="auto">
            <a:xfrm>
              <a:off x="5058383" y="4357991"/>
              <a:ext cx="2996119" cy="2023354"/>
            </a:xfrm>
            <a:custGeom>
              <a:avLst/>
              <a:gdLst>
                <a:gd name="connsiteX0" fmla="*/ 0 w 2996119"/>
                <a:gd name="connsiteY0" fmla="*/ 2023354 h 2023354"/>
                <a:gd name="connsiteX1" fmla="*/ 447472 w 2996119"/>
                <a:gd name="connsiteY1" fmla="*/ 739303 h 2023354"/>
                <a:gd name="connsiteX2" fmla="*/ 2159540 w 2996119"/>
                <a:gd name="connsiteY2" fmla="*/ 1050588 h 2023354"/>
                <a:gd name="connsiteX3" fmla="*/ 2996119 w 2996119"/>
                <a:gd name="connsiteY3" fmla="*/ 0 h 20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119" h="2023354">
                  <a:moveTo>
                    <a:pt x="0" y="2023354"/>
                  </a:moveTo>
                  <a:cubicBezTo>
                    <a:pt x="43774" y="1462392"/>
                    <a:pt x="87549" y="901431"/>
                    <a:pt x="447472" y="739303"/>
                  </a:cubicBezTo>
                  <a:cubicBezTo>
                    <a:pt x="807395" y="577175"/>
                    <a:pt x="1734766" y="1173805"/>
                    <a:pt x="2159540" y="1050588"/>
                  </a:cubicBezTo>
                  <a:cubicBezTo>
                    <a:pt x="2584314" y="927371"/>
                    <a:pt x="2876145" y="165370"/>
                    <a:pt x="2996119" y="0"/>
                  </a:cubicBezTo>
                </a:path>
              </a:pathLst>
            </a:cu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28409" y="392527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Linear Regression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46971" y="3592753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Nonlinear Regression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Multiclass classification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98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Multiclass </a:t>
            </a:r>
            <a:r>
              <a:rPr lang="en-US" b="0" kern="0" dirty="0">
                <a:solidFill>
                  <a:srgbClr val="000000"/>
                </a:solidFill>
              </a:rPr>
              <a:t>logistic regression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Multiclass </a:t>
            </a:r>
            <a:r>
              <a:rPr lang="en-US" b="0" kern="0" dirty="0">
                <a:solidFill>
                  <a:srgbClr val="000000"/>
                </a:solidFill>
              </a:rPr>
              <a:t>decision forest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Multiclass </a:t>
            </a:r>
            <a:r>
              <a:rPr lang="en-US" b="0" kern="0" dirty="0">
                <a:solidFill>
                  <a:srgbClr val="000000"/>
                </a:solidFill>
              </a:rPr>
              <a:t>decision jungle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Multiclass </a:t>
            </a:r>
            <a:r>
              <a:rPr lang="en-US" b="0" kern="0" dirty="0">
                <a:solidFill>
                  <a:srgbClr val="000000"/>
                </a:solidFill>
              </a:rPr>
              <a:t>neural network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One-vs-all</a:t>
            </a:r>
            <a:endParaRPr lang="en-US" b="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8f0f074-7447-45de-a83e-09b513153f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Evaluating classification-based models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98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Two-class </a:t>
            </a:r>
            <a:r>
              <a:rPr lang="en-US" b="0" kern="0" dirty="0">
                <a:solidFill>
                  <a:srgbClr val="000000"/>
                </a:solidFill>
              </a:rPr>
              <a:t>or multiclass?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Use </a:t>
            </a:r>
            <a:r>
              <a:rPr lang="en-US" b="0" kern="0" dirty="0">
                <a:solidFill>
                  <a:srgbClr val="000000"/>
                </a:solidFill>
              </a:rPr>
              <a:t>Azure Machine Learning: Algorithm Cheat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Sheet</a:t>
            </a:r>
            <a:endParaRPr lang="en-US" b="0" kern="0" dirty="0">
              <a:solidFill>
                <a:srgbClr val="000000"/>
              </a:solidFill>
            </a:endParaRP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Test </a:t>
            </a:r>
            <a:r>
              <a:rPr lang="en-US" b="0" kern="0" dirty="0">
                <a:solidFill>
                  <a:srgbClr val="000000"/>
                </a:solidFill>
              </a:rPr>
              <a:t>models against data</a:t>
            </a:r>
          </a:p>
        </p:txBody>
      </p:sp>
    </p:spTree>
    <p:extLst>
      <p:ext uri="{BB962C8B-B14F-4D97-AF65-F5344CB8AC3E}">
        <p14:creationId xmlns:p14="http://schemas.microsoft.com/office/powerpoint/2010/main" val="37604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17551a7-1259-4fa8-b786-d6613632ba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Demonstration: Using Azure ML Studio modules for classification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498" y="104892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 dirty="0">
                <a:solidFill>
                  <a:srgbClr val="000000"/>
                </a:solidFill>
              </a:rPr>
              <a:t>In this demonstration, you will see how to:</a:t>
            </a:r>
          </a:p>
          <a:p>
            <a:pPr lvl="0"/>
            <a:r>
              <a:rPr lang="en-US" b="0" kern="0" dirty="0" smtClean="0">
                <a:solidFill>
                  <a:srgbClr val="000000"/>
                </a:solidFill>
              </a:rPr>
              <a:t> Use </a:t>
            </a:r>
            <a:r>
              <a:rPr lang="en-US" b="0" kern="0" dirty="0">
                <a:solidFill>
                  <a:srgbClr val="000000"/>
                </a:solidFill>
              </a:rPr>
              <a:t>Azure Machine Learning Studio to create a </a:t>
            </a:r>
            <a:r>
              <a:rPr lang="en-US" b="0" kern="0" dirty="0" smtClean="0">
                <a:solidFill>
                  <a:srgbClr val="000000"/>
                </a:solidFill>
              </a:rPr>
              <a:t/>
            </a:r>
            <a:br>
              <a:rPr lang="en-US" b="0" kern="0" dirty="0" smtClean="0">
                <a:solidFill>
                  <a:srgbClr val="000000"/>
                </a:solidFill>
              </a:rPr>
            </a:br>
            <a:r>
              <a:rPr lang="en-US" b="0" kern="0" dirty="0" smtClean="0">
                <a:solidFill>
                  <a:srgbClr val="000000"/>
                </a:solidFill>
              </a:rPr>
              <a:t> classification </a:t>
            </a:r>
            <a:r>
              <a:rPr lang="en-US" b="0" kern="0" dirty="0">
                <a:solidFill>
                  <a:srgbClr val="00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861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41</TotalTime>
  <Words>2251</Words>
  <Application>Microsoft Office PowerPoint</Application>
  <PresentationFormat>On-screen Show (4:3)</PresentationFormat>
  <Paragraphs>277</Paragraphs>
  <Slides>25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Verdana</vt:lpstr>
      <vt:lpstr>Times New Roman</vt:lpstr>
      <vt:lpstr>Segoe UI</vt:lpstr>
      <vt:lpstr>Arial</vt:lpstr>
      <vt:lpstr>Calibri</vt:lpstr>
      <vt:lpstr>Wingdings</vt:lpstr>
      <vt:lpstr>NG_MOC_Core_ModuleNew2</vt:lpstr>
      <vt:lpstr>Module 7</vt:lpstr>
      <vt:lpstr>Module Overview</vt:lpstr>
      <vt:lpstr>Lesson 1: Using classification algorithms</vt:lpstr>
      <vt:lpstr>Understanding classification</vt:lpstr>
      <vt:lpstr>Two-class classification</vt:lpstr>
      <vt:lpstr>Multiclass classification</vt:lpstr>
      <vt:lpstr>Evaluating classification-based models</vt:lpstr>
      <vt:lpstr>Demonstration: Using Azure ML Studio modules for classification</vt:lpstr>
      <vt:lpstr>PowerPoint Presentation</vt:lpstr>
      <vt:lpstr>PowerPoint Presentation</vt:lpstr>
      <vt:lpstr>Lesson 2: Clustering techniques</vt:lpstr>
      <vt:lpstr>Understanding clustering</vt:lpstr>
      <vt:lpstr>The K-Means clustering algorithm</vt:lpstr>
      <vt:lpstr>Anomaly detection</vt:lpstr>
      <vt:lpstr>Demonstration: Using clustering in Azure ML Studio</vt:lpstr>
      <vt:lpstr>PowerPoint Presentation</vt:lpstr>
      <vt:lpstr>PowerPoint Presentation</vt:lpstr>
      <vt:lpstr>Lesson 3: Selecting algorithms</vt:lpstr>
      <vt:lpstr>An overview of choosing Machine Learning algorithms</vt:lpstr>
      <vt:lpstr>The Algorithm Cheat Sheet</vt:lpstr>
      <vt:lpstr>Evaluating a model</vt:lpstr>
      <vt:lpstr>Lab: Using classification and clustering with Machine Learning models</vt:lpstr>
      <vt:lpstr>Lab Scenario</vt:lpstr>
      <vt:lpstr>Lab Review</vt:lpstr>
      <vt:lpstr>Module Review and Takeaways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Kyle Kibbey</dc:creator>
  <cp:lastModifiedBy>Siobhan Morris</cp:lastModifiedBy>
  <cp:revision>10</cp:revision>
  <dcterms:created xsi:type="dcterms:W3CDTF">2017-05-25T10:15:51Z</dcterms:created>
  <dcterms:modified xsi:type="dcterms:W3CDTF">2017-05-25T15:26:59Z</dcterms:modified>
</cp:coreProperties>
</file>