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8" r:id="rId14"/>
    <p:sldId id="289" r:id="rId15"/>
    <p:sldId id="290" r:id="rId16"/>
    <p:sldId id="268" r:id="rId17"/>
    <p:sldId id="269" r:id="rId18"/>
    <p:sldId id="270" r:id="rId19"/>
    <p:sldId id="271" r:id="rId20"/>
    <p:sldId id="272" r:id="rId21"/>
    <p:sldId id="273" r:id="rId22"/>
    <p:sldId id="274" r:id="rId23"/>
    <p:sldId id="275" r:id="rId24"/>
    <p:sldId id="276" r:id="rId25"/>
    <p:sldId id="291" r:id="rId26"/>
    <p:sldId id="292" r:id="rId27"/>
    <p:sldId id="293" r:id="rId28"/>
    <p:sldId id="294" r:id="rId29"/>
    <p:sldId id="277" r:id="rId30"/>
    <p:sldId id="278" r:id="rId31"/>
    <p:sldId id="279" r:id="rId32"/>
    <p:sldId id="280" r:id="rId33"/>
    <p:sldId id="281" r:id="rId34"/>
    <p:sldId id="282" r:id="rId35"/>
    <p:sldId id="283" r:id="rId36"/>
    <p:sldId id="284" r:id="rId37"/>
    <p:sldId id="285" r:id="rId38"/>
    <p:sldId id="286" r:id="rId39"/>
    <p:sldId id="287" r:id="rId40"/>
  </p:sldIdLst>
  <p:sldSz cx="9144000" cy="6858000" type="screen4x3"/>
  <p:notesSz cx="6858000" cy="9144000"/>
  <p:embeddedFontLst>
    <p:embeddedFont>
      <p:font typeface="Lucida Sans Typewriter" panose="020B0509030504030204" pitchFamily="49" charset="0"/>
      <p:regular r:id="rId42"/>
      <p:bold r:id="rId43"/>
      <p:italic r:id="rId44"/>
      <p:boldItalic r:id="rId45"/>
    </p:embeddedFont>
    <p:embeddedFont>
      <p:font typeface="Segoe UI" panose="020B0502040204020203" pitchFamily="34" charset="0"/>
      <p:regular r:id="rId46"/>
      <p:bold r:id="rId47"/>
      <p:italic r:id="rId48"/>
      <p:boldItalic r:id="rId49"/>
    </p:embeddedFont>
    <p:embeddedFont>
      <p:font typeface="Calibri" panose="020F0502020204030204" pitchFamily="34" charset="0"/>
      <p:regular r:id="rId50"/>
      <p:bold r:id="rId51"/>
      <p:italic r:id="rId52"/>
      <p:boldItalic r:id="rId53"/>
    </p:embeddedFont>
    <p:embeddedFont>
      <p:font typeface="Verdana" panose="020B0604030504040204" pitchFamily="34" charset="0"/>
      <p:regular r:id="rId54"/>
      <p:bold r:id="rId55"/>
      <p:italic r:id="rId56"/>
      <p:boldItalic r:id="rId5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3773" autoAdjust="0"/>
  </p:normalViewPr>
  <p:slideViewPr>
    <p:cSldViewPr snapToGrid="0">
      <p:cViewPr varScale="1">
        <p:scale>
          <a:sx n="69" d="100"/>
          <a:sy n="69" d="100"/>
        </p:scale>
        <p:origin x="1416" y="60"/>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0C9B3-706F-40AB-9593-27984C5BB286}" type="datetimeFigureOut">
              <a:rPr lang="en-GB" smtClean="0"/>
              <a:t>26/05/2017</a:t>
            </a:fld>
            <a:endParaRPr lang="en-GB"/>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33D85-4671-4424-973D-91F7F576B12C}" type="slidenum">
              <a:rPr lang="en-GB" smtClean="0"/>
              <a:t>‹#›</a:t>
            </a:fld>
            <a:endParaRPr lang="en-GB"/>
          </a:p>
        </p:txBody>
      </p:sp>
    </p:spTree>
    <p:extLst>
      <p:ext uri="{BB962C8B-B14F-4D97-AF65-F5344CB8AC3E}">
        <p14:creationId xmlns:p14="http://schemas.microsoft.com/office/powerpoint/2010/main" val="1441771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478479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10</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454934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11</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971462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20774A-LON-DC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20774A-LON-DEV</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a:latin typeface="Arial" panose="020B0604020202020204" pitchFamily="34" charset="0"/>
                <a:ea typeface="Calibri" panose="020F0502020204030204" pitchFamily="34" charset="0"/>
                <a:cs typeface="Times New Roman" panose="02020603050405020304" pitchFamily="18" charset="0"/>
              </a:rPr>
              <a:t>20774A-LON-DEV</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Import the movie data</a:t>
            </a:r>
            <a:endParaRPr lang="en-GB" sz="1000" b="1" dirty="0">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on the Start menu,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Internet Explorer, in the address bar,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https:// studio.azureml.net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Microsoft Azure Machine Learning Studio, in the navigation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NOTEBOOKS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 Blank Notebook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Name Notebook</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the tick button.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Windows desktop, open Windows Explorer, move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E:\Demofiles\Mod08</a:t>
            </a:r>
            <a:r>
              <a:rPr lang="en-US" sz="1000" dirty="0">
                <a:latin typeface="Arial" panose="020B0604020202020204" pitchFamily="34" charset="0"/>
                <a:ea typeface="Times New Roman" panose="02020603050405020304" pitchFamily="18" charset="0"/>
                <a:cs typeface="Times New Roman" panose="02020603050405020304" pitchFamily="18" charset="0"/>
              </a:rPr>
              <a:t> folder, and then open the file </a:t>
            </a:r>
            <a:r>
              <a:rPr lang="en-US" sz="1000" b="1" dirty="0">
                <a:latin typeface="Arial" panose="020B0604020202020204" pitchFamily="34" charset="0"/>
                <a:ea typeface="Times New Roman" panose="02020603050405020304" pitchFamily="18" charset="0"/>
                <a:cs typeface="Times New Roman" panose="02020603050405020304" pitchFamily="18" charset="0"/>
              </a:rPr>
              <a:t>MovieRatingsR.txt</a:t>
            </a:r>
            <a:r>
              <a:rPr lang="en-US" sz="1000" dirty="0">
                <a:latin typeface="Arial" panose="020B0604020202020204" pitchFamily="34" charset="0"/>
                <a:ea typeface="Times New Roman" panose="02020603050405020304" pitchFamily="18" charset="0"/>
                <a:cs typeface="Times New Roman" panose="02020603050405020304" pitchFamily="18" charset="0"/>
              </a:rPr>
              <a:t> using </a:t>
            </a:r>
            <a:r>
              <a:rPr lang="en-US" sz="1000" b="1" dirty="0">
                <a:latin typeface="Arial" panose="020B0604020202020204" pitchFamily="34" charset="0"/>
                <a:ea typeface="Times New Roman" panose="02020603050405020304" pitchFamily="18" charset="0"/>
                <a:cs typeface="Times New Roman" panose="02020603050405020304" pitchFamily="18" charset="0"/>
              </a:rPr>
              <a:t>Notepad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Copy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 Download the movie ratings and IMDB movie titles from the sample datasets collection</a:t>
            </a:r>
            <a:r>
              <a:rPr lang="en-US" sz="1000" dirty="0">
                <a:latin typeface="Arial" panose="020B0604020202020204" pitchFamily="34" charset="0"/>
                <a:ea typeface="Times New Roman" panose="02020603050405020304" pitchFamily="18" charset="0"/>
                <a:cs typeface="Times New Roman" panose="02020603050405020304" pitchFamily="18" charset="0"/>
              </a:rPr>
              <a:t> to the clipboard, and then paste this code into the first cell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dirty="0" err="1">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latin typeface="Arial" panose="020B0604020202020204" pitchFamily="34" charset="0"/>
                <a:ea typeface="Times New Roman" panose="02020603050405020304" pitchFamily="18" charset="0"/>
                <a:cs typeface="Times New Roman" panose="02020603050405020304" pitchFamily="18" charset="0"/>
              </a:rPr>
              <a:t> notebook.</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dirty="0" err="1">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latin typeface="Arial" panose="020B0604020202020204" pitchFamily="34" charset="0"/>
                <a:ea typeface="Times New Roman" panose="02020603050405020304" pitchFamily="18" charset="0"/>
                <a:cs typeface="Times New Roman" panose="02020603050405020304" pitchFamily="18" charset="0"/>
              </a:rPr>
              <a:t>. The code should run without any errors, but doesn't produce any output.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Notepad, copy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 Examine the first few rows in each dataset</a:t>
            </a:r>
            <a:r>
              <a:rPr lang="en-US" sz="1000" dirty="0">
                <a:latin typeface="Arial" panose="020B0604020202020204" pitchFamily="34" charset="0"/>
                <a:ea typeface="Times New Roman" panose="02020603050405020304" pitchFamily="18" charset="0"/>
                <a:cs typeface="Times New Roman" panose="02020603050405020304" pitchFamily="18" charset="0"/>
              </a:rPr>
              <a:t> to the clipboard, and then paste this code into the next cell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dirty="0" err="1">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latin typeface="Arial" panose="020B0604020202020204" pitchFamily="34" charset="0"/>
                <a:ea typeface="Times New Roman" panose="02020603050405020304" pitchFamily="18" charset="0"/>
                <a:cs typeface="Times New Roman" panose="02020603050405020304" pitchFamily="18" charset="0"/>
              </a:rPr>
              <a:t> notebook</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12</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
        <p:nvSpPr>
          <p:cNvPr id="7" name="TextBox 6"/>
          <p:cNvSpPr txBox="1"/>
          <p:nvPr/>
        </p:nvSpPr>
        <p:spPr>
          <a:xfrm>
            <a:off x="34506" y="8855494"/>
            <a:ext cx="1997663" cy="246221"/>
          </a:xfrm>
          <a:prstGeom prst="rect">
            <a:avLst/>
          </a:prstGeom>
          <a:noFill/>
        </p:spPr>
        <p:txBody>
          <a:bodyPr vert="horz" wrap="none" rtlCol="0">
            <a:spAutoFit/>
          </a:bodyPr>
          <a:lstStyle/>
          <a:p>
            <a:r>
              <a:rPr lang="en-GB" sz="1000" smtClean="0">
                <a:latin typeface="Arial" panose="020B0604020202020204" pitchFamily="34" charset="0"/>
              </a:rPr>
              <a:t>(More notes on the next slide)</a:t>
            </a:r>
            <a:endParaRPr lang="en-GB" sz="1000">
              <a:latin typeface="Arial" panose="020B0604020202020204" pitchFamily="34" charset="0"/>
            </a:endParaRPr>
          </a:p>
        </p:txBody>
      </p:sp>
    </p:spTree>
    <p:extLst>
      <p:ext uri="{BB962C8B-B14F-4D97-AF65-F5344CB8AC3E}">
        <p14:creationId xmlns:p14="http://schemas.microsoft.com/office/powerpoint/2010/main" val="2976738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latin typeface="Arial" panose="020B0604020202020204" pitchFamily="34" charset="0"/>
                <a:ea typeface="Times New Roman" panose="02020603050405020304" pitchFamily="18" charset="0"/>
                <a:cs typeface="Times New Roman" panose="02020603050405020304" pitchFamily="18" charset="0"/>
              </a:rPr>
              <a:t>12.     In </a:t>
            </a:r>
            <a:r>
              <a:rPr lang="en-US" sz="1000" dirty="0">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dirty="0" err="1">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latin typeface="Arial" panose="020B0604020202020204" pitchFamily="34" charset="0"/>
                <a:ea typeface="Times New Roman" panose="02020603050405020304" pitchFamily="18" charset="0"/>
                <a:cs typeface="Times New Roman" panose="02020603050405020304" pitchFamily="18" charset="0"/>
              </a:rPr>
              <a:t>. This code should display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the</a:t>
            </a:r>
            <a:r>
              <a:rPr lang="en-GB" sz="1000" dirty="0" smtClean="0">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first six rows from each of the two datasets. Note that each movie is identified by a unique ID.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Timestamp</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in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ratings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dataset is actually a </a:t>
            </a:r>
            <a:r>
              <a:rPr lang="en-US" sz="1000"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datetime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 it is displayed as the underlying integer representation used by R.</a:t>
            </a:r>
            <a:endPar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Notepad, copy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Merge the two datasets over the movie id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clipboard, and then paste this code into the next cell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combines the two datasets over the movie ID columns and displays the first six rows of the amalgamated dataset.</a:t>
            </a:r>
            <a:endPar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Find the average rating for each movie</a:t>
            </a:r>
            <a:endParaRPr lang="en-GB" sz="1000" b="1" dirty="0" smtClean="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228600" lvl="0" indent="-2286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Notepad, copy the code under the comment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What is the average rating for each movie?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clipboard, and then paste this code into the next cell in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a:t>
            </a:r>
            <a:endPar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loads the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dplyr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library, and then creates a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dplyr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pipeline that: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Selects only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Rating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Groups the data by movie ID.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Calculates the mean rating for each group.</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Sorts the groups in descending order of the mean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rating.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 should be listed with the most highly rated movies at the top, and the least highly rated movies at the bottom (most of the movies are actually omitted from the output because there is a large number of rows).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Find out how frequently users post ratings</a:t>
            </a:r>
            <a:endParaRPr lang="en-GB"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Notepad, copy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Install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lubridate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xts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packages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clipboard, and then paste this code into the next cell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installs the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lubridate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xts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packages for handling dates and time-series data, and loads the corresponding libraries.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13</a:t>
            </a:fld>
            <a:endParaRPr lang="en-GB" dirty="0"/>
          </a:p>
        </p:txBody>
      </p:sp>
      <p:sp>
        <p:nvSpPr>
          <p:cNvPr id="5" name="TextBox 4"/>
          <p:cNvSpPr txBox="1"/>
          <p:nvPr/>
        </p:nvSpPr>
        <p:spPr>
          <a:xfrm>
            <a:off x="34506" y="8855494"/>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636212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Notepad, copy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Step 1: Convert the dataset into an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xts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object (the Timestamp is a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POSIXct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datetime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clipboard, and then paste this code into the next cell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converts the movie data into a time series with a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datetime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index and displays the first six rows of the results.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Notepad, copy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Step 2: Count the number of ratings posted per day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clipboard, and then paste this code into the next cell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groups the data by day, and then counts the number of ratings posted each day before displaying the first few rows of the result.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Notepad, copy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Install the broom and ggplot2 packages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clipboard, and then paste this code into the next cell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installs the broom and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ggplots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packages for cleaning the time-series data and plotting graphs.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Notepad, copy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Step 3: Graph the results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clipboard, and then paste this code into the next cell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converts the data back into a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dataframe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ggplot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works best with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dataframes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plots a line graph showing the number of ratings posted each day. The data is quite noisy, but you should notice that there is a peak in activity in late August/early September, and a smaller peak during January.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toolbar,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and Checkpoint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button.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and Halt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14</a:t>
            </a:fld>
            <a:endParaRPr lang="en-GB" dirty="0"/>
          </a:p>
        </p:txBody>
      </p:sp>
      <p:sp>
        <p:nvSpPr>
          <p:cNvPr id="5" name="TextBox 4"/>
          <p:cNvSpPr txBox="1"/>
          <p:nvPr/>
        </p:nvSpPr>
        <p:spPr>
          <a:xfrm>
            <a:off x="34506" y="8855494"/>
            <a:ext cx="1997663" cy="246221"/>
          </a:xfrm>
          <a:prstGeom prst="rect">
            <a:avLst/>
          </a:prstGeom>
          <a:noFill/>
        </p:spPr>
        <p:txBody>
          <a:bodyPr vert="horz" wrap="none" rtlCol="0">
            <a:spAutoFit/>
          </a:bodyPr>
          <a:lstStyle/>
          <a:p>
            <a:r>
              <a:rPr lang="en-GB" sz="1000" smtClean="0">
                <a:latin typeface="Arial" panose="020B0604020202020204" pitchFamily="34" charset="0"/>
              </a:rPr>
              <a:t>(More notes on the next slide)</a:t>
            </a:r>
            <a:endParaRPr lang="en-GB"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041375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of the following statements about an R </a:t>
            </a:r>
            <a:r>
              <a:rPr lang="en-GB"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dataframe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is not correct? Select one answer</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 Option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1: It is a tabular two-dimensional data structure containing rows and columns.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Option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2: All columns have to have the same type (numeric, character, or logical).</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Option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3: It is a list of vectors.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 Option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4: The amount of data it can hold is determined by available memory.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Option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5: You can use the [] and $ operators to fetch the data held in specific columns.</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All columns have to have the same type (numeric, character, or logical).</a:t>
            </a:r>
            <a:endParaRPr lang="en-GB" dirty="0"/>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15</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171274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The structure of this lesson is deliberately designed to mirror that of the R lesson. This should enable students to quickly make comparisons between the features of the two languages.</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16</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963238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17</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246384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Be brief. Avoid the temptation to talk about the quirks of the various types. Also note that the next slide covers operators showing how to access data in these types.</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18</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449033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19</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86405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the purpose of this module is not to make students experts in R or Python programming. Rather, this module should equip students with the basic essentials, and enough knowledge of when to recognize when it might be advantageous to incorporate R and/or Python code into their experiments. This code might have been written by a third party, but students need to understand how to utilize it to build and </a:t>
            </a:r>
            <a:r>
              <a:rPr lang="en-GB" sz="1000" dirty="0" err="1">
                <a:latin typeface="Arial" panose="020B0604020202020204" pitchFamily="34" charset="0"/>
                <a:ea typeface="Calibri" panose="020F0502020204030204" pitchFamily="34" charset="0"/>
                <a:cs typeface="Times New Roman" panose="02020603050405020304" pitchFamily="18" charset="0"/>
              </a:rPr>
              <a:t>analyze</a:t>
            </a:r>
            <a:r>
              <a:rPr lang="en-GB" sz="1000" dirty="0">
                <a:latin typeface="Arial" panose="020B0604020202020204" pitchFamily="34" charset="0"/>
                <a:ea typeface="Calibri" panose="020F0502020204030204" pitchFamily="34" charset="0"/>
                <a:cs typeface="Times New Roman" panose="02020603050405020304" pitchFamily="18" charset="0"/>
              </a:rPr>
              <a:t> their models.</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2</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5073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20</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534534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21</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913645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22</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564204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4277941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20774A-LON-DC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20774A-LON-DEV</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a:latin typeface="Arial" panose="020B0604020202020204" pitchFamily="34" charset="0"/>
                <a:ea typeface="Calibri" panose="020F0502020204030204" pitchFamily="34" charset="0"/>
                <a:cs typeface="Times New Roman" panose="02020603050405020304" pitchFamily="18" charset="0"/>
              </a:rPr>
              <a:t>20774A-LON-DEV</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Convert the movie data</a:t>
            </a:r>
            <a:endParaRPr lang="en-GB" sz="1000" b="1" dirty="0">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 on the Start menu,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Internet Explorer, in the address bar,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https:// studio.azureml.net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Microsoft Azure Machine Learning Studio, in the navigation 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EXPERIMENTS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Blank Experiment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experiment items pane,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Saved Datasets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Samples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drag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IMDB Movie Titles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dataset on to the experiment canvas.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experiment items pane,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 Language Modules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drag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 R Script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module on to the experiment canvas.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Connect the dataset port on the bottom edge of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IMDB Movie Titles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dataset to the leftmost port on the upper edge of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 R Script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 R Script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module, and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pane, click the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Popout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the script editor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button.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a:lnSpc>
                <a:spcPct val="115000"/>
              </a:lnSpc>
              <a:spcAft>
                <a:spcPts val="995"/>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24</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
        <p:nvSpPr>
          <p:cNvPr id="7" name="TextBox 6"/>
          <p:cNvSpPr txBox="1"/>
          <p:nvPr/>
        </p:nvSpPr>
        <p:spPr>
          <a:xfrm>
            <a:off x="34506" y="8855494"/>
            <a:ext cx="1997663" cy="246221"/>
          </a:xfrm>
          <a:prstGeom prst="rect">
            <a:avLst/>
          </a:prstGeom>
          <a:noFill/>
        </p:spPr>
        <p:txBody>
          <a:bodyPr vert="horz" wrap="none" rtlCol="0">
            <a:spAutoFit/>
          </a:bodyPr>
          <a:lstStyle/>
          <a:p>
            <a:r>
              <a:rPr lang="en-GB" sz="1000" smtClean="0">
                <a:latin typeface="Arial" panose="020B0604020202020204" pitchFamily="34" charset="0"/>
              </a:rPr>
              <a:t>(More notes on the next slide)</a:t>
            </a:r>
            <a:endParaRPr lang="en-GB" sz="1000">
              <a:latin typeface="Arial" panose="020B0604020202020204" pitchFamily="34" charset="0"/>
            </a:endParaRPr>
          </a:p>
        </p:txBody>
      </p:sp>
    </p:spTree>
    <p:extLst>
      <p:ext uri="{BB962C8B-B14F-4D97-AF65-F5344CB8AC3E}">
        <p14:creationId xmlns:p14="http://schemas.microsoft.com/office/powerpoint/2010/main" val="3413133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script editor, delete the existing code and replace it with the following statements: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a:latin typeface="Arial" panose="020B0604020202020204" pitchFamily="34" charset="0"/>
                <a:ea typeface="Times New Roman" panose="02020603050405020304" pitchFamily="18" charset="0"/>
                <a:cs typeface="Times New Roman" panose="02020603050405020304" pitchFamily="18" charset="0"/>
              </a:rPr>
              <a:t>dataset &lt;- </a:t>
            </a:r>
            <a:r>
              <a:rPr lang="en-US" sz="1000" dirty="0" err="1">
                <a:latin typeface="Arial" panose="020B0604020202020204" pitchFamily="34" charset="0"/>
                <a:ea typeface="Times New Roman" panose="02020603050405020304" pitchFamily="18" charset="0"/>
                <a:cs typeface="Times New Roman" panose="02020603050405020304" pitchFamily="18" charset="0"/>
              </a:rPr>
              <a:t>maml.mapInputPort</a:t>
            </a:r>
            <a:r>
              <a:rPr lang="en-US" sz="1000" dirty="0">
                <a:latin typeface="Arial" panose="020B0604020202020204" pitchFamily="34" charset="0"/>
                <a:ea typeface="Times New Roman" panose="02020603050405020304" pitchFamily="18" charset="0"/>
                <a:cs typeface="Times New Roman" panose="02020603050405020304" pitchFamily="18" charset="0"/>
              </a:rPr>
              <a:t>(1)</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err="1">
                <a:latin typeface="Arial" panose="020B0604020202020204" pitchFamily="34" charset="0"/>
                <a:ea typeface="Times New Roman" panose="02020603050405020304" pitchFamily="18" charset="0"/>
                <a:cs typeface="Times New Roman" panose="02020603050405020304" pitchFamily="18" charset="0"/>
              </a:rPr>
              <a:t>maml.mapOutputPort</a:t>
            </a:r>
            <a:r>
              <a:rPr lang="en-US" sz="1000" dirty="0">
                <a:latin typeface="Arial" panose="020B0604020202020204" pitchFamily="34" charset="0"/>
                <a:ea typeface="Times New Roman" panose="02020603050405020304" pitchFamily="18" charset="0"/>
                <a:cs typeface="Times New Roman" panose="02020603050405020304" pitchFamily="18" charset="0"/>
              </a:rPr>
              <a:t>("dataset</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code simply reads the input data (the IMDB Movie Titles dataset), and then passes it straight through to an output port.</a:t>
            </a:r>
            <a:endPar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tick button in the bottom right-hand corner of the editor to save the script and close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experiment items pane,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Format Conversions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CSV</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on to the experiment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Connect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port on the bottom edge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 R Script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to the port on the upper edge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CSV</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experiment has completed,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 dataset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 Dataset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Save output as a new dataset</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in the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Enter a name for the new dataset</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type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Movie Names</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the tick </a:t>
            </a:r>
            <a:r>
              <a:rPr lang="en-US" sz="1000" b="1" dirty="0" err="1">
                <a:solidFill>
                  <a:prstClr val="black"/>
                </a:solidFill>
                <a:latin typeface="Arial" panose="020B0604020202020204" pitchFamily="34" charset="0"/>
                <a:ea typeface="Times New Roman" panose="02020603050405020304" pitchFamily="18" charset="0"/>
                <a:cs typeface="Segoe UI" panose="020B0502040204020203" pitchFamily="34" charset="0"/>
              </a:rPr>
              <a:t>button.Import</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 the movie data</a:t>
            </a:r>
            <a:endParaRPr lang="en-GB"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Microsoft Azure Machine Learning Studio, in the navigation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NOTEBOOKS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Python 3 Blank Notebook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Notebook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Python 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tick button.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Windows desktop, open Windows Explorer, move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E:\Demofiles\Mod08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and then 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MovieRatingsPython3.txt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Notepad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Download the movie ratings and IMDB movie titles from the sample datasets collection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clipboard, and then paste this code into the first cell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dirty="0"/>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25</a:t>
            </a:fld>
            <a:endParaRPr lang="en-GB"/>
          </a:p>
        </p:txBody>
      </p:sp>
      <p:sp>
        <p:nvSpPr>
          <p:cNvPr id="5" name="TextBox 4"/>
          <p:cNvSpPr txBox="1"/>
          <p:nvPr/>
        </p:nvSpPr>
        <p:spPr>
          <a:xfrm>
            <a:off x="34506" y="8855494"/>
            <a:ext cx="1997663" cy="246221"/>
          </a:xfrm>
          <a:prstGeom prst="rect">
            <a:avLst/>
          </a:prstGeom>
          <a:noFill/>
        </p:spPr>
        <p:txBody>
          <a:bodyPr vert="horz" wrap="none" rtlCol="0">
            <a:spAutoFit/>
          </a:bodyPr>
          <a:lstStyle/>
          <a:p>
            <a:r>
              <a:rPr lang="en-GB" sz="1000" smtClean="0">
                <a:latin typeface="Arial" panose="020B0604020202020204" pitchFamily="34" charset="0"/>
              </a:rPr>
              <a:t>(More notes on the next slide)</a:t>
            </a:r>
            <a:endParaRPr lang="en-GB"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300879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code should run without any errors, but doesn't produce any output.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Notepad, copy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Examine the first few rows in each dataset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clipboard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paste this code into the next cell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should display the first five rows from each of the two datasets. Note that each movie is identified by a unique ID.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Timestamp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dataset is actually a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datetime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 it is displayed as the underlying integer representation used by 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Notepad, copy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Rename the columns in the movies dataset and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reindex</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it using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MovieId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clipboard, and then paste this code into the next cell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reindexes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dataset and displays the first five rows.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Find the average rating for each movie</a:t>
            </a:r>
            <a:endParaRPr lang="en-GB"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Notepad, copy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Import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numpy</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pandas modules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clipboard, and then paste this code into the next cell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loads the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numpy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pandas modules.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Notepad, copy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What is the average rating for each movie?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clipboard, and then paste this code into the next cell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groups the dataset by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calculates the mean of each numeric column. The first five rows of the results are displayed.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Notepad, copy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Join the results with the movie data (containing the movie names), and sort by rating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clipboard, and then paste this code into the next cell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26</a:t>
            </a:fld>
            <a:endParaRPr lang="en-GB"/>
          </a:p>
        </p:txBody>
      </p:sp>
      <p:sp>
        <p:nvSpPr>
          <p:cNvPr id="5" name="TextBox 4"/>
          <p:cNvSpPr txBox="1"/>
          <p:nvPr/>
        </p:nvSpPr>
        <p:spPr>
          <a:xfrm>
            <a:off x="34506" y="8855494"/>
            <a:ext cx="1997663" cy="246221"/>
          </a:xfrm>
          <a:prstGeom prst="rect">
            <a:avLst/>
          </a:prstGeom>
          <a:noFill/>
        </p:spPr>
        <p:txBody>
          <a:bodyPr vert="horz" wrap="none" rtlCol="0">
            <a:spAutoFit/>
          </a:bodyPr>
          <a:lstStyle/>
          <a:p>
            <a:r>
              <a:rPr lang="en-GB" sz="1000" smtClean="0">
                <a:latin typeface="Arial" panose="020B0604020202020204" pitchFamily="34" charset="0"/>
              </a:rPr>
              <a:t>(More notes on the next slide)</a:t>
            </a:r>
            <a:endParaRPr lang="en-GB"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658663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6"/>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joins the two datasets by using their indexes, and removes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Timestamp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columns before displaying </a:t>
            </a:r>
            <a:r>
              <a:rPr lang="en-GB" sz="1000" dirty="0" smtClean="0"/>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 Note that the movies at the bottom of the list have never been rated, so appear with a rating of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NaN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R demonstration, these rows were not included because they were filtered out by the join operation; the merge operation in Python performs an outer join.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Find out how frequently users post ratings</a:t>
            </a:r>
            <a:endParaRPr lang="en-GB"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Notepad, copy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Step 1: Reorganize the ratings data to index by the timestamp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clipboard, and then paste this code into the next cell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switches the index of the movie ratings dataset to enable it to operate as a time series.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Notepad, copy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Step 2: Count the number of ratings for each day ('D')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clipboard, and then paste this code into the next cell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groups the data by day, and then counts the number of ratings posted each day. It removes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columns, and changes the name of the column containing the count of ratings to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NumRatings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before displaying the first few rows of the result.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Notepad, copy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Step 3: Graph the results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the clipboard, and then paste this code into the next cell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Movie Ratings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Jupyter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notebook,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cell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imports the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matplotlib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sets the size of the plot area, and then plots a line graph showing the number of ratings posted each day. The graph should be the same as that generated by the R demonstration in the previous lesson.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toolbar,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and Checkpoint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button.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and Halt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27</a:t>
            </a:fld>
            <a:endParaRPr lang="en-GB"/>
          </a:p>
        </p:txBody>
      </p:sp>
      <p:sp>
        <p:nvSpPr>
          <p:cNvPr id="5" name="TextBox 4"/>
          <p:cNvSpPr txBox="1"/>
          <p:nvPr/>
        </p:nvSpPr>
        <p:spPr>
          <a:xfrm>
            <a:off x="34506" y="8855494"/>
            <a:ext cx="1997663" cy="246221"/>
          </a:xfrm>
          <a:prstGeom prst="rect">
            <a:avLst/>
          </a:prstGeom>
          <a:noFill/>
        </p:spPr>
        <p:txBody>
          <a:bodyPr vert="horz" wrap="none" rtlCol="0">
            <a:spAutoFit/>
          </a:bodyPr>
          <a:lstStyle/>
          <a:p>
            <a:r>
              <a:rPr lang="en-GB" sz="1000" smtClean="0">
                <a:latin typeface="Arial" panose="020B0604020202020204" pitchFamily="34" charset="0"/>
              </a:rPr>
              <a:t>(More notes on the next slide)</a:t>
            </a:r>
            <a:endParaRPr lang="en-GB"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589108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Which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of the following Python data types is not a sequence (select one answer)?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Option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1: list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Option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2: tuple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Option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3: string</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 Option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4: </a:t>
            </a:r>
            <a:r>
              <a:rPr lang="en-GB"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dict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Option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5: byte array (for holding raw binary data)</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a:t>
            </a:r>
            <a:r>
              <a:rPr lang="en-GB"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dict</a:t>
            </a:r>
            <a:endParaRPr lang="en-GB" dirty="0"/>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170222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842848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3</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614433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30</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115269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31</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470625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32</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481214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33</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713924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of the following statements about using R and Python code with Machine Learning Studio is true (select one answer)?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dirty="0" smtClean="0">
                <a:latin typeface="Arial" panose="020B0604020202020204" pitchFamily="34" charset="0"/>
                <a:ea typeface="Calibri" panose="020F0502020204030204" pitchFamily="34" charset="0"/>
                <a:cs typeface="Times New Roman" panose="02020603050405020304" pitchFamily="18" charset="0"/>
              </a:rPr>
              <a:t>) Option </a:t>
            </a:r>
            <a:r>
              <a:rPr lang="en-GB" sz="1000" dirty="0">
                <a:latin typeface="Arial" panose="020B0604020202020204" pitchFamily="34" charset="0"/>
                <a:ea typeface="Calibri" panose="020F0502020204030204" pitchFamily="34" charset="0"/>
                <a:cs typeface="Times New Roman" panose="02020603050405020304" pitchFamily="18" charset="0"/>
              </a:rPr>
              <a:t>1: A Machine Learning experiment can include Python and R code in the same workflow.</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dirty="0" smtClean="0">
                <a:latin typeface="Arial" panose="020B0604020202020204" pitchFamily="34" charset="0"/>
                <a:ea typeface="Calibri" panose="020F0502020204030204" pitchFamily="34" charset="0"/>
                <a:cs typeface="Times New Roman" panose="02020603050405020304" pitchFamily="18" charset="0"/>
              </a:rPr>
              <a:t>) Option </a:t>
            </a:r>
            <a:r>
              <a:rPr lang="en-GB" sz="1000" dirty="0">
                <a:latin typeface="Arial" panose="020B0604020202020204" pitchFamily="34" charset="0"/>
                <a:ea typeface="Calibri" panose="020F0502020204030204" pitchFamily="34" charset="0"/>
                <a:cs typeface="Times New Roman" panose="02020603050405020304" pitchFamily="18" charset="0"/>
              </a:rPr>
              <a:t>2: You can use a </a:t>
            </a:r>
            <a:r>
              <a:rPr lang="en-GB" sz="1000" dirty="0" err="1">
                <a:latin typeface="Arial" panose="020B0604020202020204" pitchFamily="34" charset="0"/>
                <a:ea typeface="Calibri" panose="020F0502020204030204" pitchFamily="34" charset="0"/>
                <a:cs typeface="Times New Roman" panose="02020603050405020304" pitchFamily="18" charset="0"/>
              </a:rPr>
              <a:t>Jupyter</a:t>
            </a:r>
            <a:r>
              <a:rPr lang="en-GB" sz="1000" dirty="0">
                <a:latin typeface="Arial" panose="020B0604020202020204" pitchFamily="34" charset="0"/>
                <a:ea typeface="Calibri" panose="020F0502020204030204" pitchFamily="34" charset="0"/>
                <a:cs typeface="Times New Roman" panose="02020603050405020304" pitchFamily="18" charset="0"/>
              </a:rPr>
              <a:t> notebook to prototype and document R code.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dirty="0" smtClean="0">
                <a:latin typeface="Arial" panose="020B0604020202020204" pitchFamily="34" charset="0"/>
                <a:ea typeface="Calibri" panose="020F0502020204030204" pitchFamily="34" charset="0"/>
                <a:cs typeface="Times New Roman" panose="02020603050405020304" pitchFamily="18" charset="0"/>
              </a:rPr>
              <a:t> ) Option </a:t>
            </a:r>
            <a:r>
              <a:rPr lang="en-GB" sz="1000" dirty="0">
                <a:latin typeface="Arial" panose="020B0604020202020204" pitchFamily="34" charset="0"/>
                <a:ea typeface="Calibri" panose="020F0502020204030204" pitchFamily="34" charset="0"/>
                <a:cs typeface="Times New Roman" panose="02020603050405020304" pitchFamily="18" charset="0"/>
              </a:rPr>
              <a:t>3: A script module (R and Python) can retrieve data from two datasets into separate </a:t>
            </a:r>
            <a:r>
              <a:rPr lang="en-GB" sz="1000" dirty="0" err="1">
                <a:latin typeface="Arial" panose="020B0604020202020204" pitchFamily="34" charset="0"/>
                <a:ea typeface="Calibri" panose="020F0502020204030204" pitchFamily="34" charset="0"/>
                <a:cs typeface="Times New Roman" panose="02020603050405020304" pitchFamily="18" charset="0"/>
              </a:rPr>
              <a:t>dataframe</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dirty="0">
                <a:latin typeface="Arial" panose="020B0604020202020204" pitchFamily="34" charset="0"/>
                <a:ea typeface="Calibri" panose="020F0502020204030204" pitchFamily="34" charset="0"/>
                <a:cs typeface="Times New Roman" panose="02020603050405020304" pitchFamily="18" charset="0"/>
              </a:rPr>
              <a:t/>
            </a:r>
            <a:br>
              <a:rPr lang="en-GB" sz="1000" dirty="0">
                <a:latin typeface="Arial" panose="020B0604020202020204" pitchFamily="34" charset="0"/>
                <a:ea typeface="Calibri" panose="020F0502020204030204" pitchFamily="34" charset="0"/>
                <a:cs typeface="Times New Roman" panose="02020603050405020304" pitchFamily="18" charset="0"/>
              </a:rPr>
            </a:b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dirty="0" smtClean="0">
                <a:latin typeface="Arial" panose="020B0604020202020204" pitchFamily="34" charset="0"/>
                <a:ea typeface="Calibri" panose="020F0502020204030204" pitchFamily="34" charset="0"/>
                <a:cs typeface="Times New Roman" panose="02020603050405020304" pitchFamily="18" charset="0"/>
              </a:rPr>
              <a:t>                    </a:t>
            </a:r>
            <a:r>
              <a:rPr lang="en-GB" sz="1000" dirty="0" smtClean="0">
                <a:latin typeface="Arial" panose="020B0604020202020204" pitchFamily="34" charset="0"/>
                <a:ea typeface="Calibri" panose="020F0502020204030204" pitchFamily="34" charset="0"/>
                <a:cs typeface="Times New Roman" panose="02020603050405020304" pitchFamily="18" charset="0"/>
              </a:rPr>
              <a:t>objects</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dirty="0" smtClean="0">
                <a:latin typeface="Arial" panose="020B0604020202020204" pitchFamily="34" charset="0"/>
                <a:ea typeface="Calibri" panose="020F0502020204030204" pitchFamily="34" charset="0"/>
                <a:cs typeface="Times New Roman" panose="02020603050405020304" pitchFamily="18" charset="0"/>
              </a:rPr>
              <a:t> ) Option </a:t>
            </a:r>
            <a:r>
              <a:rPr lang="en-GB" sz="1000" dirty="0">
                <a:latin typeface="Arial" panose="020B0604020202020204" pitchFamily="34" charset="0"/>
                <a:ea typeface="Calibri" panose="020F0502020204030204" pitchFamily="34" charset="0"/>
                <a:cs typeface="Times New Roman" panose="02020603050405020304" pitchFamily="18" charset="0"/>
              </a:rPr>
              <a:t>4: You can create custom modules that you incorporate into an experiment workflow, using 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dirty="0" smtClean="0">
                <a:latin typeface="Arial" panose="020B0604020202020204" pitchFamily="34" charset="0"/>
                <a:ea typeface="Calibri" panose="020F0502020204030204" pitchFamily="34" charset="0"/>
                <a:cs typeface="Times New Roman" panose="02020603050405020304" pitchFamily="18" charset="0"/>
              </a:rPr>
              <a:t>) Option </a:t>
            </a:r>
            <a:r>
              <a:rPr lang="en-GB" sz="1000" dirty="0">
                <a:latin typeface="Arial" panose="020B0604020202020204" pitchFamily="34" charset="0"/>
                <a:ea typeface="Calibri" panose="020F0502020204030204" pitchFamily="34" charset="0"/>
                <a:cs typeface="Times New Roman" panose="02020603050405020304" pitchFamily="18" charset="0"/>
              </a:rPr>
              <a:t>5: All of the above.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All of the above.</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34</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9630050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Advise students that they only need to perform exercise 1 if they haven't performed the lab in module 3.</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The database import can take more than an hour to complete, so you should ask students to start this exercise before you start teaching Lesson 1.</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Exercise 1: Preparing the lab</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In this exercise, you will create a database, and import sample data into this database. You will use this database in subsequent exercises in this lab.</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Exercise 2: Exploring data using R</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The business analysts at Wide World Importers are interested in exploring the orders data in the database to determine which products that they export are the most popular in terms of units sold, and total sales value. They also want to ascertain whether there is any seasonal variation in the sales of these products.</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Instructor Note: This exercise is intentionally very prescriptive, because not all students are likely to be familiar with R. Encourage students to read and understand the code that they are entering.</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Exercise 3: Analyzing data using Python</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In the lab for module 6, you analyzed incomes in the census dataset by using Boosted Decision Tree Regression. You decide to repeat the exercise, but by using the AdaBoost algorithm. This algorithm is one of the ensemble methods in the Python Scikit-learn package, so you need to incorporate Python code into a machine learning experiment. You will also refine the variables used by the regression to assess their impact on the accuracy of the model generated.</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Instructor Note: As with the previous exercise, the tasks are intentionally very prescriptive, because not all students are likely to be familiar with Python. Encourage students to read and understand the code that they are entering.</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35</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8329738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40317456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37</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817921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conclusions can you draw from the confusion matrix for the census income predictions about the accuracy of the model?</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dirty="0"/>
              <a:t>The decision matrix shows that the model was reasonably good at predicting incomes less than or equal to 50 K, but not so good at predicting incomes greater than 50 K (the number of errors exceeds the number of correct results). This shows that some factors might be missing from the model (such as race), or maybe the model itself needs some refinement. The </a:t>
            </a:r>
            <a:r>
              <a:rPr lang="en-US" dirty="0" err="1"/>
              <a:t>Scikit</a:t>
            </a:r>
            <a:r>
              <a:rPr lang="en-US" dirty="0"/>
              <a:t>-learn </a:t>
            </a:r>
            <a:r>
              <a:rPr lang="en-US" b="1" dirty="0" err="1"/>
              <a:t>AdaBoostClassifier</a:t>
            </a:r>
            <a:r>
              <a:rPr lang="en-US" dirty="0"/>
              <a:t> has a number of parameters that you can use to tweak the way in which it learns</a:t>
            </a:r>
            <a:r>
              <a:rPr lang="en-US" dirty="0" smtClean="0"/>
              <a:t>.</a:t>
            </a:r>
            <a:endParaRPr lang="en-GB" sz="1000" b="1" dirty="0" smtClean="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value for the AUC does the ROC curve show?</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r>
              <a:rPr lang="en-US" dirty="0"/>
              <a:t>The AUC should be calculated as somewhere around 0.64 (barely acceptable).</a:t>
            </a:r>
            <a:endParaRPr lang="en-GB" dirty="0"/>
          </a:p>
          <a:p>
            <a:r>
              <a:rPr lang="en-US" dirty="0"/>
              <a:t> </a:t>
            </a:r>
            <a:endParaRPr lang="en-GB" dirty="0"/>
          </a:p>
          <a:p>
            <a:r>
              <a:rPr lang="en-US" dirty="0"/>
              <a:t>These results might look disappointing, but remember that this is simply a first attempt at constructing a predictive model. Both Python and R provide many different libraries with a large number of highly tunable algorithms that you can plug into an Azure Machine Learning experiment using the techniques shown in this lab.</a:t>
            </a:r>
            <a:endParaRPr lang="en-GB" dirty="0"/>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38</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587145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39</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695697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4</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567476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Don't dwell on the details in this topic, just highlight that everything in R is essentially based on vectors and lists. Factors are important for handling discrete values rather than continuous data, and many R functions expect data to be provided in the form of a factor.</a:t>
            </a:r>
          </a:p>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Also, all the examples show hard-coded values. Mention that this is for illustration only, and that there are R packages available for reading data from text files, databases, and many other data sources into vectors, matrices, lists, and dataframes.</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5</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89625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6</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766081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7</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3791575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8</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1645651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latin typeface="Arial" panose="020B0604020202020204" pitchFamily="34" charset="0"/>
                <a:ea typeface="Calibri" panose="020F0502020204030204" pitchFamily="34" charset="0"/>
                <a:cs typeface="Times New Roman" panose="02020603050405020304" pitchFamily="18" charset="0"/>
              </a:rPr>
              <a:t>It is worth spending some time going through the </a:t>
            </a:r>
            <a:r>
              <a:rPr lang="en-GB" sz="1000" b="1">
                <a:latin typeface="Arial" panose="020B0604020202020204" pitchFamily="34" charset="0"/>
                <a:ea typeface="Calibri" panose="020F0502020204030204" pitchFamily="34" charset="0"/>
                <a:cs typeface="Times New Roman" panose="02020603050405020304" pitchFamily="18" charset="0"/>
              </a:rPr>
              <a:t>dplyr</a:t>
            </a:r>
            <a:r>
              <a:rPr lang="en-GB" sz="1000">
                <a:latin typeface="Arial" panose="020B0604020202020204" pitchFamily="34" charset="0"/>
                <a:ea typeface="Calibri" panose="020F0502020204030204" pitchFamily="34" charset="0"/>
                <a:cs typeface="Times New Roman" panose="02020603050405020304" pitchFamily="18" charset="0"/>
              </a:rPr>
              <a:t>/</a:t>
            </a:r>
            <a:r>
              <a:rPr lang="en-GB" sz="1000" b="1">
                <a:latin typeface="Arial" panose="020B0604020202020204" pitchFamily="34" charset="0"/>
                <a:ea typeface="Calibri" panose="020F0502020204030204" pitchFamily="34" charset="0"/>
                <a:cs typeface="Times New Roman" panose="02020603050405020304" pitchFamily="18" charset="0"/>
              </a:rPr>
              <a:t>modelr</a:t>
            </a:r>
            <a:r>
              <a:rPr lang="en-GB" sz="1000">
                <a:latin typeface="Arial" panose="020B0604020202020204" pitchFamily="34" charset="0"/>
                <a:ea typeface="Calibri" panose="020F0502020204030204" pitchFamily="34" charset="0"/>
                <a:cs typeface="Times New Roman" panose="02020603050405020304" pitchFamily="18" charset="0"/>
              </a:rPr>
              <a:t> example because this type of code occurs very frequently in R. If possible, walk through some examples of the </a:t>
            </a:r>
            <a:r>
              <a:rPr lang="en-GB" sz="1000" b="1">
                <a:latin typeface="Arial" panose="020B0604020202020204" pitchFamily="34" charset="0"/>
                <a:ea typeface="Calibri" panose="020F0502020204030204" pitchFamily="34" charset="0"/>
                <a:cs typeface="Times New Roman" panose="02020603050405020304" pitchFamily="18" charset="0"/>
              </a:rPr>
              <a:t>dplyr</a:t>
            </a:r>
            <a:r>
              <a:rPr lang="en-GB" sz="1000">
                <a:latin typeface="Arial" panose="020B0604020202020204" pitchFamily="34" charset="0"/>
                <a:ea typeface="Calibri" panose="020F0502020204030204" pitchFamily="34" charset="0"/>
                <a:cs typeface="Times New Roman" panose="02020603050405020304" pitchFamily="18" charset="0"/>
              </a:rPr>
              <a:t> functions highlighted in the notes because students will be using these in the lab.</a:t>
            </a:r>
          </a:p>
        </p:txBody>
      </p:sp>
      <p:sp>
        <p:nvSpPr>
          <p:cNvPr id="4" name="Slide Number Placeholder 3"/>
          <p:cNvSpPr>
            <a:spLocks noGrp="1"/>
          </p:cNvSpPr>
          <p:nvPr>
            <p:ph type="sldNum" sz="quarter" idx="10"/>
          </p:nvPr>
        </p:nvSpPr>
        <p:spPr>
          <a:xfrm>
            <a:off x="3850107" y="8650707"/>
            <a:ext cx="2971800" cy="458787"/>
          </a:xfrm>
        </p:spPr>
        <p:txBody>
          <a:bodyPr/>
          <a:lstStyle/>
          <a:p>
            <a:fld id="{69233D85-4671-4424-973D-91F7F576B12C}" type="slidenum">
              <a:rPr lang="en-GB" smtClean="0"/>
              <a:t>9</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000000"/>
                </a:solidFill>
                <a:latin typeface="Arial" panose="020B0604020202020204" pitchFamily="34" charset="0"/>
              </a:rPr>
              <a:t>20774A</a:t>
            </a:r>
            <a:endParaRPr lang="en-GB" sz="120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smtClean="0">
                <a:solidFill>
                  <a:srgbClr val="336699"/>
                </a:solidFill>
                <a:latin typeface="Arial" panose="020B0604020202020204" pitchFamily="34" charset="0"/>
              </a:rPr>
              <a:t>8: Using R and Python with Azure Machine Learning</a:t>
            </a:r>
            <a:endParaRPr lang="en-GB" sz="1200">
              <a:solidFill>
                <a:srgbClr val="336699"/>
              </a:solidFill>
              <a:latin typeface="Arial" panose="020B0604020202020204" pitchFamily="34" charset="0"/>
            </a:endParaRPr>
          </a:p>
        </p:txBody>
      </p:sp>
    </p:spTree>
    <p:extLst>
      <p:ext uri="{BB962C8B-B14F-4D97-AF65-F5344CB8AC3E}">
        <p14:creationId xmlns:p14="http://schemas.microsoft.com/office/powerpoint/2010/main" val="2652851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94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3714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4109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5253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626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7862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3084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6564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5119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682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67047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76027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58554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smtClean="0"/>
              <a:t>Module 8</a:t>
            </a:r>
            <a:endParaRPr lang="en-GB"/>
          </a:p>
        </p:txBody>
      </p:sp>
      <p:sp>
        <p:nvSpPr>
          <p:cNvPr id="3" name="Subtitle 2"/>
          <p:cNvSpPr>
            <a:spLocks noGrp="1"/>
          </p:cNvSpPr>
          <p:nvPr>
            <p:ph type="subTitle" sz="quarter" idx="1"/>
          </p:nvPr>
        </p:nvSpPr>
        <p:spPr/>
        <p:txBody>
          <a:bodyPr/>
          <a:lstStyle/>
          <a:p>
            <a:r>
              <a:rPr lang="en-GB" smtClean="0"/>
              <a:t>Using R and Python with Azure Machine Learning
</a:t>
            </a:r>
            <a:endParaRPr lang="en-GB"/>
          </a:p>
        </p:txBody>
      </p:sp>
    </p:spTree>
    <p:extLst>
      <p:ext uri="{BB962C8B-B14F-4D97-AF65-F5344CB8AC3E}">
        <p14:creationId xmlns:p14="http://schemas.microsoft.com/office/powerpoint/2010/main" val="1572342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e12bf234-cf05-419e-bd27-0d2ca30c85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Visualizing data in R</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smtClean="0"/>
              <a:t> Use </a:t>
            </a:r>
            <a:r>
              <a:rPr lang="en-GB" b="0" kern="0" dirty="0" smtClean="0"/>
              <a:t>the </a:t>
            </a:r>
            <a:r>
              <a:rPr lang="en-GB" b="1" kern="0" dirty="0" smtClean="0"/>
              <a:t>ggplot2</a:t>
            </a:r>
            <a:r>
              <a:rPr lang="en-GB" b="0" kern="0" dirty="0" smtClean="0"/>
              <a:t> package to generate graphs </a:t>
            </a:r>
            <a:r>
              <a:rPr lang="en-GB" b="0" kern="0" dirty="0" smtClean="0"/>
              <a:t/>
            </a:r>
            <a:br>
              <a:rPr lang="en-GB" b="0" kern="0" dirty="0" smtClean="0"/>
            </a:br>
            <a:r>
              <a:rPr lang="en-GB" b="0" kern="0" dirty="0" smtClean="0"/>
              <a:t> and </a:t>
            </a:r>
            <a:r>
              <a:rPr lang="en-GB" b="0" kern="0" dirty="0" smtClean="0"/>
              <a:t>charts</a:t>
            </a:r>
          </a:p>
          <a:p>
            <a:r>
              <a:rPr lang="en-GB" b="0" kern="0" dirty="0" smtClean="0"/>
              <a:t> ggplot2 </a:t>
            </a:r>
            <a:r>
              <a:rPr lang="en-GB" b="0" kern="0" dirty="0" smtClean="0"/>
              <a:t>charts consist of:</a:t>
            </a:r>
          </a:p>
          <a:p>
            <a:pPr lvl="1"/>
            <a:r>
              <a:rPr lang="en-GB" b="0" kern="0" dirty="0" smtClean="0"/>
              <a:t>Data</a:t>
            </a:r>
          </a:p>
          <a:p>
            <a:pPr lvl="1"/>
            <a:r>
              <a:rPr lang="en-GB" b="0" kern="0" dirty="0" smtClean="0"/>
              <a:t>Aesthetic mappings</a:t>
            </a:r>
          </a:p>
          <a:p>
            <a:pPr lvl="1"/>
            <a:r>
              <a:rPr lang="en-GB" b="0" kern="0" dirty="0" smtClean="0"/>
              <a:t>Geometric objects (</a:t>
            </a:r>
            <a:r>
              <a:rPr lang="en-GB" b="0" kern="0" dirty="0" err="1" smtClean="0"/>
              <a:t>geoms</a:t>
            </a:r>
            <a:r>
              <a:rPr lang="en-GB" b="0" kern="0" dirty="0" smtClean="0"/>
              <a:t>)</a:t>
            </a:r>
          </a:p>
          <a:p>
            <a:pPr lvl="1"/>
            <a:r>
              <a:rPr lang="en-GB" b="0" kern="0" dirty="0" smtClean="0"/>
              <a:t>A coordinate system</a:t>
            </a:r>
          </a:p>
          <a:p>
            <a:pPr lvl="1"/>
            <a:r>
              <a:rPr lang="en-GB" b="0" kern="0" dirty="0" smtClean="0"/>
              <a:t>Statistical transformations (stats)</a:t>
            </a:r>
          </a:p>
          <a:p>
            <a:pPr lvl="1"/>
            <a:r>
              <a:rPr lang="en-GB" b="0" kern="0" dirty="0" smtClean="0"/>
              <a:t>Facets</a:t>
            </a:r>
          </a:p>
          <a:p>
            <a:r>
              <a:rPr lang="en-GB" b="0" kern="0" dirty="0" smtClean="0"/>
              <a:t> You </a:t>
            </a:r>
            <a:r>
              <a:rPr lang="en-GB" b="0" kern="0" dirty="0" smtClean="0"/>
              <a:t>can create composite charts by overlaying </a:t>
            </a:r>
            <a:r>
              <a:rPr lang="en-GB" b="0" kern="0" dirty="0" smtClean="0"/>
              <a:t/>
            </a:r>
            <a:br>
              <a:rPr lang="en-GB" b="0" kern="0" dirty="0" smtClean="0"/>
            </a:br>
            <a:r>
              <a:rPr lang="en-GB" b="0" kern="0" dirty="0" smtClean="0"/>
              <a:t> geometries</a:t>
            </a:r>
            <a:endParaRPr lang="en-GB" b="0" kern="0" dirty="0" smtClean="0"/>
          </a:p>
          <a:p>
            <a:endParaRPr lang="en-US" b="0" kern="0" dirty="0"/>
          </a:p>
        </p:txBody>
      </p:sp>
    </p:spTree>
    <p:extLst>
      <p:ext uri="{BB962C8B-B14F-4D97-AF65-F5344CB8AC3E}">
        <p14:creationId xmlns:p14="http://schemas.microsoft.com/office/powerpoint/2010/main" val="2666296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8b17536-b0f4-49ac-9d75-89ed66c016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Working with dates and times in R</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smtClean="0"/>
              <a:t>R provides the </a:t>
            </a:r>
            <a:r>
              <a:rPr lang="en-US" b="1" kern="0" smtClean="0"/>
              <a:t>Date</a:t>
            </a:r>
            <a:r>
              <a:rPr lang="en-US" b="0" kern="0" smtClean="0"/>
              <a:t> datatype for handling dates</a:t>
            </a:r>
          </a:p>
          <a:p>
            <a:pPr lvl="1"/>
            <a:r>
              <a:rPr lang="en-US" b="0" kern="0" smtClean="0"/>
              <a:t>Internally, dates are stored as the number of days since January 1, 1970</a:t>
            </a:r>
          </a:p>
          <a:p>
            <a:pPr lvl="1"/>
            <a:r>
              <a:rPr lang="en-US" b="0" kern="0" smtClean="0"/>
              <a:t>There is no built-in time datatype</a:t>
            </a:r>
          </a:p>
          <a:p>
            <a:r>
              <a:rPr lang="en-US" b="0" kern="0" smtClean="0"/>
              <a:t>The </a:t>
            </a:r>
            <a:r>
              <a:rPr lang="en-US" b="1" kern="0" smtClean="0"/>
              <a:t>lubridate</a:t>
            </a:r>
            <a:r>
              <a:rPr lang="en-US" b="0" kern="0" smtClean="0"/>
              <a:t> library provides extended support for dates and times</a:t>
            </a:r>
          </a:p>
          <a:p>
            <a:pPr lvl="1"/>
            <a:r>
              <a:rPr lang="en-US" b="0" kern="0" smtClean="0"/>
              <a:t>Formatting</a:t>
            </a:r>
          </a:p>
          <a:p>
            <a:pPr lvl="1"/>
            <a:r>
              <a:rPr lang="en-US" b="0" kern="0" smtClean="0"/>
              <a:t>POSIXct and POSIXlt for handling dates and times </a:t>
            </a:r>
          </a:p>
          <a:p>
            <a:r>
              <a:rPr lang="en-US" b="0" kern="0" smtClean="0"/>
              <a:t>Use the </a:t>
            </a:r>
            <a:r>
              <a:rPr lang="en-US" b="1" kern="0" smtClean="0"/>
              <a:t>xts</a:t>
            </a:r>
            <a:r>
              <a:rPr lang="en-US" b="0" kern="0" smtClean="0"/>
              <a:t> library to manage time-series data</a:t>
            </a:r>
          </a:p>
          <a:p>
            <a:pPr lvl="1"/>
            <a:r>
              <a:rPr lang="en-US" b="0" kern="0" smtClean="0"/>
              <a:t>Data is indexed and organized by datetime values</a:t>
            </a:r>
          </a:p>
          <a:p>
            <a:pPr lvl="1"/>
            <a:r>
              <a:rPr lang="en-US" b="0" kern="0" smtClean="0"/>
              <a:t>You can query data by date and time more easily</a:t>
            </a:r>
            <a:endParaRPr lang="en-US" b="0" kern="0" dirty="0"/>
          </a:p>
        </p:txBody>
      </p:sp>
    </p:spTree>
    <p:extLst>
      <p:ext uri="{BB962C8B-B14F-4D97-AF65-F5344CB8AC3E}">
        <p14:creationId xmlns:p14="http://schemas.microsoft.com/office/powerpoint/2010/main" val="1382492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0eebf4f-39bf-45cb-b627-9f8262ddee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Demonstration: Processing and visualizing data in R</a:t>
            </a:r>
            <a:endParaRPr lang="en-GB"/>
          </a:p>
        </p:txBody>
      </p:sp>
      <p:sp>
        <p:nvSpPr>
          <p:cNvPr id="4" name="Content Placeholder 2"/>
          <p:cNvSpPr txBox="1">
            <a:spLocks/>
          </p:cNvSpPr>
          <p:nvPr/>
        </p:nvSpPr>
        <p:spPr>
          <a:xfrm>
            <a:off x="555771" y="1145907"/>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smtClean="0">
                <a:solidFill>
                  <a:srgbClr val="000000"/>
                </a:solidFill>
              </a:rPr>
              <a:t> Import </a:t>
            </a:r>
            <a:r>
              <a:rPr lang="en-US" b="0" kern="0" dirty="0">
                <a:solidFill>
                  <a:srgbClr val="000000"/>
                </a:solidFill>
              </a:rPr>
              <a:t>movie data</a:t>
            </a:r>
          </a:p>
          <a:p>
            <a:pPr lvl="0"/>
            <a:r>
              <a:rPr lang="en-US" b="0" kern="0" dirty="0" smtClean="0">
                <a:solidFill>
                  <a:srgbClr val="000000"/>
                </a:solidFill>
              </a:rPr>
              <a:t> Find </a:t>
            </a:r>
            <a:r>
              <a:rPr lang="en-US" b="0" kern="0" dirty="0">
                <a:solidFill>
                  <a:srgbClr val="000000"/>
                </a:solidFill>
              </a:rPr>
              <a:t>the average rating for each movie</a:t>
            </a:r>
          </a:p>
          <a:p>
            <a:pPr lvl="0"/>
            <a:r>
              <a:rPr lang="en-US" b="0" kern="0" dirty="0" smtClean="0">
                <a:solidFill>
                  <a:srgbClr val="000000"/>
                </a:solidFill>
              </a:rPr>
              <a:t> Find </a:t>
            </a:r>
            <a:r>
              <a:rPr lang="en-US" b="0" kern="0" dirty="0">
                <a:solidFill>
                  <a:srgbClr val="000000"/>
                </a:solidFill>
              </a:rPr>
              <a:t>out how frequently users post ratings</a:t>
            </a:r>
          </a:p>
        </p:txBody>
      </p:sp>
    </p:spTree>
    <p:extLst>
      <p:ext uri="{BB962C8B-B14F-4D97-AF65-F5344CB8AC3E}">
        <p14:creationId xmlns:p14="http://schemas.microsoft.com/office/powerpoint/2010/main" val="489454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46443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483353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00232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Lesson 2: Using Python</a:t>
            </a:r>
            <a:endParaRPr lang="en-GB"/>
          </a:p>
        </p:txBody>
      </p:sp>
      <p:sp>
        <p:nvSpPr>
          <p:cNvPr id="3" name="Text Placeholder 2"/>
          <p:cNvSpPr>
            <a:spLocks noGrp="1"/>
          </p:cNvSpPr>
          <p:nvPr>
            <p:ph type="body" idx="1"/>
          </p:nvPr>
        </p:nvSpPr>
        <p:spPr>
          <a:xfrm>
            <a:off x="555771" y="1035070"/>
            <a:ext cx="8119156" cy="5147356"/>
          </a:xfrm>
        </p:spPr>
        <p:txBody>
          <a:bodyPr/>
          <a:lstStyle/>
          <a:p>
            <a:r>
              <a:rPr lang="en-GB" dirty="0" smtClean="0"/>
              <a:t> Why </a:t>
            </a:r>
            <a:r>
              <a:rPr lang="en-GB" dirty="0" smtClean="0"/>
              <a:t>use Python for machine learning?
</a:t>
            </a:r>
            <a:r>
              <a:rPr lang="en-GB" dirty="0" smtClean="0"/>
              <a:t> Common </a:t>
            </a:r>
            <a:r>
              <a:rPr lang="en-GB" dirty="0" smtClean="0"/>
              <a:t>Python types and data structures
</a:t>
            </a:r>
            <a:r>
              <a:rPr lang="en-GB" dirty="0" smtClean="0"/>
              <a:t> Python </a:t>
            </a:r>
            <a:r>
              <a:rPr lang="en-GB" dirty="0" smtClean="0"/>
              <a:t>operators and functions
</a:t>
            </a:r>
            <a:r>
              <a:rPr lang="en-GB" dirty="0" smtClean="0"/>
              <a:t> Python </a:t>
            </a:r>
            <a:r>
              <a:rPr lang="en-GB" dirty="0" smtClean="0"/>
              <a:t>programming constructs
</a:t>
            </a:r>
            <a:r>
              <a:rPr lang="en-GB" dirty="0" smtClean="0"/>
              <a:t> Creating </a:t>
            </a:r>
            <a:r>
              <a:rPr lang="en-GB" dirty="0" smtClean="0"/>
              <a:t>Python functions
</a:t>
            </a:r>
            <a:r>
              <a:rPr lang="en-GB" dirty="0" smtClean="0"/>
              <a:t> Incorporating </a:t>
            </a:r>
            <a:r>
              <a:rPr lang="en-GB" dirty="0" smtClean="0"/>
              <a:t>Python libraries
</a:t>
            </a:r>
            <a:r>
              <a:rPr lang="en-GB" dirty="0" smtClean="0"/>
              <a:t> Visualizing </a:t>
            </a:r>
            <a:r>
              <a:rPr lang="en-GB" dirty="0" smtClean="0"/>
              <a:t>data with Python
</a:t>
            </a:r>
            <a:r>
              <a:rPr lang="en-GB" dirty="0" smtClean="0"/>
              <a:t> Demonstration</a:t>
            </a:r>
            <a:r>
              <a:rPr lang="en-GB" dirty="0" smtClean="0"/>
              <a:t>: Processing and visualizing data with Python</a:t>
            </a:r>
            <a:endParaRPr lang="en-GB" dirty="0"/>
          </a:p>
        </p:txBody>
      </p:sp>
    </p:spTree>
    <p:extLst>
      <p:ext uri="{BB962C8B-B14F-4D97-AF65-F5344CB8AC3E}">
        <p14:creationId xmlns:p14="http://schemas.microsoft.com/office/powerpoint/2010/main" val="140592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Why use Python for machine learning?</a:t>
            </a:r>
            <a:endParaRPr lang="en-GB"/>
          </a:p>
        </p:txBody>
      </p:sp>
      <p:sp>
        <p:nvSpPr>
          <p:cNvPr id="4" name="Content Placeholder 2"/>
          <p:cNvSpPr txBox="1">
            <a:spLocks/>
          </p:cNvSpPr>
          <p:nvPr/>
        </p:nvSpPr>
        <p:spPr>
          <a:xfrm>
            <a:off x="500353" y="109049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smtClean="0">
                <a:solidFill>
                  <a:srgbClr val="000000"/>
                </a:solidFill>
              </a:rPr>
              <a:t> Fully-fledged </a:t>
            </a:r>
            <a:r>
              <a:rPr lang="en-US" b="0" kern="0" dirty="0">
                <a:solidFill>
                  <a:srgbClr val="000000"/>
                </a:solidFill>
              </a:rPr>
              <a:t>programming language</a:t>
            </a:r>
          </a:p>
          <a:p>
            <a:pPr lvl="0"/>
            <a:r>
              <a:rPr lang="en-US" b="0" kern="0" dirty="0" smtClean="0">
                <a:solidFill>
                  <a:srgbClr val="000000"/>
                </a:solidFill>
              </a:rPr>
              <a:t> Portable</a:t>
            </a:r>
            <a:r>
              <a:rPr lang="en-US" b="0" kern="0" dirty="0">
                <a:solidFill>
                  <a:srgbClr val="000000"/>
                </a:solidFill>
              </a:rPr>
              <a:t>, and runs on many different operating </a:t>
            </a:r>
            <a:r>
              <a:rPr lang="en-US" b="0" kern="0" dirty="0">
                <a:solidFill>
                  <a:srgbClr val="000000"/>
                </a:solidFill>
              </a:rPr>
              <a:t/>
            </a:r>
            <a:br>
              <a:rPr lang="en-US" b="0" kern="0" dirty="0">
                <a:solidFill>
                  <a:srgbClr val="000000"/>
                </a:solidFill>
              </a:rPr>
            </a:br>
            <a:r>
              <a:rPr lang="en-US" b="0" kern="0" dirty="0" smtClean="0">
                <a:solidFill>
                  <a:srgbClr val="000000"/>
                </a:solidFill>
              </a:rPr>
              <a:t> </a:t>
            </a:r>
            <a:r>
              <a:rPr lang="en-US" b="0" kern="0" dirty="0" smtClean="0">
                <a:solidFill>
                  <a:srgbClr val="000000"/>
                </a:solidFill>
              </a:rPr>
              <a:t>systems</a:t>
            </a:r>
            <a:endParaRPr lang="en-US" b="0" kern="0" dirty="0">
              <a:solidFill>
                <a:srgbClr val="000000"/>
              </a:solidFill>
            </a:endParaRPr>
          </a:p>
          <a:p>
            <a:pPr lvl="0"/>
            <a:r>
              <a:rPr lang="en-US" b="0" kern="0" dirty="0" smtClean="0">
                <a:solidFill>
                  <a:srgbClr val="000000"/>
                </a:solidFill>
              </a:rPr>
              <a:t> Frequently </a:t>
            </a:r>
            <a:r>
              <a:rPr lang="en-US" b="0" kern="0" dirty="0">
                <a:solidFill>
                  <a:srgbClr val="000000"/>
                </a:solidFill>
              </a:rPr>
              <a:t>used to provide the </a:t>
            </a:r>
            <a:r>
              <a:rPr lang="en-US" b="0" i="1" kern="0" dirty="0">
                <a:solidFill>
                  <a:srgbClr val="000000"/>
                </a:solidFill>
              </a:rPr>
              <a:t>glue</a:t>
            </a:r>
            <a:r>
              <a:rPr lang="en-US" b="0" kern="0" dirty="0">
                <a:solidFill>
                  <a:srgbClr val="000000"/>
                </a:solidFill>
              </a:rPr>
              <a:t> to integrate </a:t>
            </a:r>
            <a:r>
              <a:rPr lang="en-US" b="0" kern="0" dirty="0" smtClean="0">
                <a:solidFill>
                  <a:srgbClr val="000000"/>
                </a:solidFill>
              </a:rPr>
              <a:t/>
            </a:r>
            <a:br>
              <a:rPr lang="en-US" b="0" kern="0" dirty="0" smtClean="0">
                <a:solidFill>
                  <a:srgbClr val="000000"/>
                </a:solidFill>
              </a:rPr>
            </a:br>
            <a:r>
              <a:rPr lang="en-US" b="0" kern="0" dirty="0" smtClean="0">
                <a:solidFill>
                  <a:srgbClr val="000000"/>
                </a:solidFill>
              </a:rPr>
              <a:t> components </a:t>
            </a:r>
            <a:r>
              <a:rPr lang="en-US" b="0" kern="0" dirty="0">
                <a:solidFill>
                  <a:srgbClr val="000000"/>
                </a:solidFill>
              </a:rPr>
              <a:t>developed in different languages</a:t>
            </a:r>
          </a:p>
          <a:p>
            <a:pPr lvl="0"/>
            <a:r>
              <a:rPr lang="en-US" b="0" kern="0" dirty="0" smtClean="0">
                <a:solidFill>
                  <a:srgbClr val="000000"/>
                </a:solidFill>
              </a:rPr>
              <a:t> Excellent </a:t>
            </a:r>
            <a:r>
              <a:rPr lang="en-US" b="0" kern="0" dirty="0">
                <a:solidFill>
                  <a:srgbClr val="000000"/>
                </a:solidFill>
              </a:rPr>
              <a:t>for transforming data between formats</a:t>
            </a:r>
          </a:p>
          <a:p>
            <a:pPr lvl="0"/>
            <a:r>
              <a:rPr lang="en-US" b="0" kern="0" dirty="0" smtClean="0">
                <a:solidFill>
                  <a:srgbClr val="000000"/>
                </a:solidFill>
              </a:rPr>
              <a:t> More </a:t>
            </a:r>
            <a:r>
              <a:rPr lang="en-US" b="0" kern="0" dirty="0">
                <a:solidFill>
                  <a:srgbClr val="000000"/>
                </a:solidFill>
              </a:rPr>
              <a:t>complex than R; it supports advanced OO </a:t>
            </a:r>
            <a:r>
              <a:rPr lang="en-US" b="0" kern="0" dirty="0" smtClean="0">
                <a:solidFill>
                  <a:srgbClr val="000000"/>
                </a:solidFill>
              </a:rPr>
              <a:t/>
            </a:r>
            <a:br>
              <a:rPr lang="en-US" b="0" kern="0" dirty="0" smtClean="0">
                <a:solidFill>
                  <a:srgbClr val="000000"/>
                </a:solidFill>
              </a:rPr>
            </a:br>
            <a:r>
              <a:rPr lang="en-US" b="0" kern="0" dirty="0" smtClean="0">
                <a:solidFill>
                  <a:srgbClr val="000000"/>
                </a:solidFill>
              </a:rPr>
              <a:t> features</a:t>
            </a:r>
            <a:endParaRPr lang="en-US" b="0" kern="0" dirty="0">
              <a:solidFill>
                <a:srgbClr val="000000"/>
              </a:solidFill>
            </a:endParaRPr>
          </a:p>
          <a:p>
            <a:pPr lvl="0"/>
            <a:r>
              <a:rPr lang="en-US" b="0" kern="0" dirty="0" smtClean="0">
                <a:solidFill>
                  <a:srgbClr val="000000"/>
                </a:solidFill>
              </a:rPr>
              <a:t> Packages </a:t>
            </a:r>
            <a:r>
              <a:rPr lang="en-US" b="0" kern="0" dirty="0">
                <a:solidFill>
                  <a:srgbClr val="000000"/>
                </a:solidFill>
              </a:rPr>
              <a:t>developed in other compiled </a:t>
            </a:r>
            <a:r>
              <a:rPr lang="en-US" b="0" kern="0" dirty="0" smtClean="0">
                <a:solidFill>
                  <a:srgbClr val="000000"/>
                </a:solidFill>
              </a:rPr>
              <a:t/>
            </a:r>
            <a:br>
              <a:rPr lang="en-US" b="0" kern="0" dirty="0" smtClean="0">
                <a:solidFill>
                  <a:srgbClr val="000000"/>
                </a:solidFill>
              </a:rPr>
            </a:br>
            <a:r>
              <a:rPr lang="en-US" b="0" kern="0" dirty="0" smtClean="0">
                <a:solidFill>
                  <a:srgbClr val="000000"/>
                </a:solidFill>
              </a:rPr>
              <a:t> languages </a:t>
            </a:r>
            <a:r>
              <a:rPr lang="en-US" b="0" kern="0" dirty="0">
                <a:solidFill>
                  <a:srgbClr val="000000"/>
                </a:solidFill>
              </a:rPr>
              <a:t>can be easily incorporated</a:t>
            </a:r>
          </a:p>
        </p:txBody>
      </p:sp>
    </p:spTree>
    <p:extLst>
      <p:ext uri="{BB962C8B-B14F-4D97-AF65-F5344CB8AC3E}">
        <p14:creationId xmlns:p14="http://schemas.microsoft.com/office/powerpoint/2010/main" val="766448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Python types and data structures</a:t>
            </a:r>
            <a:endParaRPr lang="en-GB" dirty="0"/>
          </a:p>
        </p:txBody>
      </p:sp>
      <p:sp>
        <p:nvSpPr>
          <p:cNvPr id="4" name="Content Placeholder 2"/>
          <p:cNvSpPr txBox="1">
            <a:spLocks/>
          </p:cNvSpPr>
          <p:nvPr/>
        </p:nvSpPr>
        <p:spPr>
          <a:xfrm>
            <a:off x="528239" y="1185112"/>
            <a:ext cx="400779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Numerics:</a:t>
            </a:r>
          </a:p>
          <a:p>
            <a:pPr lvl="1"/>
            <a:r>
              <a:rPr lang="en-US" sz="2000" b="0" kern="0">
                <a:solidFill>
                  <a:srgbClr val="000000"/>
                </a:solidFill>
              </a:rPr>
              <a:t>int, long</a:t>
            </a:r>
          </a:p>
          <a:p>
            <a:pPr lvl="1"/>
            <a:r>
              <a:rPr lang="en-US" sz="2000" b="0" kern="0">
                <a:solidFill>
                  <a:srgbClr val="000000"/>
                </a:solidFill>
              </a:rPr>
              <a:t>float</a:t>
            </a:r>
          </a:p>
          <a:p>
            <a:pPr lvl="1"/>
            <a:r>
              <a:rPr lang="en-US" sz="2000" b="0" kern="0">
                <a:solidFill>
                  <a:srgbClr val="000000"/>
                </a:solidFill>
              </a:rPr>
              <a:t>Complex</a:t>
            </a:r>
          </a:p>
          <a:p>
            <a:pPr lvl="0"/>
            <a:r>
              <a:rPr lang="en-US" sz="2400" b="0" kern="0">
                <a:solidFill>
                  <a:srgbClr val="000000"/>
                </a:solidFill>
              </a:rPr>
              <a:t>Booleans</a:t>
            </a:r>
          </a:p>
          <a:p>
            <a:pPr lvl="1"/>
            <a:r>
              <a:rPr lang="en-US" sz="2000" b="0" kern="0">
                <a:solidFill>
                  <a:srgbClr val="000000"/>
                </a:solidFill>
              </a:rPr>
              <a:t>True/False</a:t>
            </a:r>
            <a:endParaRPr lang="en-US" b="0" kern="0">
              <a:solidFill>
                <a:srgbClr val="000000"/>
              </a:solidFill>
            </a:endParaRPr>
          </a:p>
          <a:p>
            <a:pPr lvl="0"/>
            <a:r>
              <a:rPr lang="en-US" sz="2400" b="0" kern="0">
                <a:solidFill>
                  <a:srgbClr val="000000"/>
                </a:solidFill>
              </a:rPr>
              <a:t>Sequences:</a:t>
            </a:r>
          </a:p>
          <a:p>
            <a:pPr lvl="1"/>
            <a:r>
              <a:rPr lang="en-US" sz="2000" b="0" kern="0">
                <a:solidFill>
                  <a:srgbClr val="000000"/>
                </a:solidFill>
              </a:rPr>
              <a:t>strings (immutable)</a:t>
            </a:r>
          </a:p>
          <a:p>
            <a:pPr lvl="1"/>
            <a:r>
              <a:rPr lang="en-US" sz="2000" b="0" kern="0">
                <a:solidFill>
                  <a:srgbClr val="000000"/>
                </a:solidFill>
              </a:rPr>
              <a:t>byte arrays (raw binary data)</a:t>
            </a:r>
          </a:p>
          <a:p>
            <a:pPr lvl="1"/>
            <a:r>
              <a:rPr lang="en-US" sz="2000" b="0" kern="0">
                <a:solidFill>
                  <a:srgbClr val="000000"/>
                </a:solidFill>
              </a:rPr>
              <a:t>tuples (fixed length, immutable)</a:t>
            </a:r>
          </a:p>
          <a:p>
            <a:pPr lvl="1"/>
            <a:r>
              <a:rPr lang="en-US" sz="2000" b="0" kern="0">
                <a:solidFill>
                  <a:srgbClr val="000000"/>
                </a:solidFill>
              </a:rPr>
              <a:t>lists (variable length, mutable) </a:t>
            </a:r>
            <a:endParaRPr lang="en-US" sz="2000" b="0" kern="0" dirty="0">
              <a:solidFill>
                <a:srgbClr val="000000"/>
              </a:solidFill>
            </a:endParaRPr>
          </a:p>
        </p:txBody>
      </p:sp>
      <p:sp>
        <p:nvSpPr>
          <p:cNvPr id="5" name="Content Placeholder 2"/>
          <p:cNvSpPr txBox="1">
            <a:spLocks/>
          </p:cNvSpPr>
          <p:nvPr/>
        </p:nvSpPr>
        <p:spPr bwMode="auto">
          <a:xfrm>
            <a:off x="4840840" y="1185112"/>
            <a:ext cx="400779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ct val="0"/>
              </a:spcBef>
              <a:buSzTx/>
            </a:pPr>
            <a:r>
              <a:rPr lang="en-US" sz="2400" b="0" kern="0" dirty="0" err="1">
                <a:solidFill>
                  <a:srgbClr val="000000"/>
                </a:solidFill>
                <a:ea typeface="+mn-ea"/>
              </a:rPr>
              <a:t>Dicts</a:t>
            </a:r>
            <a:r>
              <a:rPr lang="en-US" sz="2400" b="0" kern="0" dirty="0">
                <a:solidFill>
                  <a:srgbClr val="000000"/>
                </a:solidFill>
                <a:ea typeface="+mn-ea"/>
              </a:rPr>
              <a:t>:</a:t>
            </a:r>
          </a:p>
          <a:p>
            <a:pPr marL="800100" lvl="1" indent="-342900">
              <a:spcBef>
                <a:spcPct val="0"/>
              </a:spcBef>
              <a:buSzTx/>
            </a:pPr>
            <a:r>
              <a:rPr lang="en-US" sz="2000" b="0" kern="0" dirty="0">
                <a:solidFill>
                  <a:srgbClr val="000000"/>
                </a:solidFill>
                <a:ea typeface="+mn-ea"/>
              </a:rPr>
              <a:t>Key/value pairs</a:t>
            </a:r>
          </a:p>
          <a:p>
            <a:pPr lvl="0">
              <a:spcBef>
                <a:spcPct val="0"/>
              </a:spcBef>
              <a:buSzTx/>
            </a:pPr>
            <a:r>
              <a:rPr lang="en-US" sz="2400" b="0" kern="0" dirty="0">
                <a:solidFill>
                  <a:srgbClr val="000000"/>
                </a:solidFill>
                <a:ea typeface="+mn-ea"/>
              </a:rPr>
              <a:t>Sets</a:t>
            </a:r>
          </a:p>
          <a:p>
            <a:pPr marL="800100" lvl="1" indent="-342900">
              <a:spcBef>
                <a:spcPct val="0"/>
              </a:spcBef>
              <a:buSzTx/>
            </a:pPr>
            <a:r>
              <a:rPr lang="en-US" sz="2000" b="0" kern="0" dirty="0">
                <a:solidFill>
                  <a:srgbClr val="000000"/>
                </a:solidFill>
                <a:ea typeface="+mn-ea"/>
              </a:rPr>
              <a:t>Unordered collections</a:t>
            </a:r>
          </a:p>
          <a:p>
            <a:pPr marL="800100" lvl="1" indent="-342900">
              <a:spcBef>
                <a:spcPct val="0"/>
              </a:spcBef>
              <a:buSzTx/>
            </a:pPr>
            <a:r>
              <a:rPr lang="en-US" sz="2000" b="0" kern="0" dirty="0">
                <a:solidFill>
                  <a:srgbClr val="000000"/>
                </a:solidFill>
                <a:ea typeface="+mn-ea"/>
              </a:rPr>
              <a:t>Support set operations</a:t>
            </a:r>
          </a:p>
          <a:p>
            <a:pPr marL="800100" lvl="1" indent="-342900">
              <a:spcBef>
                <a:spcPct val="0"/>
              </a:spcBef>
              <a:buSzTx/>
            </a:pPr>
            <a:r>
              <a:rPr lang="en-US" sz="2000" b="0" kern="0" dirty="0">
                <a:solidFill>
                  <a:srgbClr val="000000"/>
                </a:solidFill>
                <a:ea typeface="+mn-ea"/>
              </a:rPr>
              <a:t>Can be immutable (frozen) and mutable</a:t>
            </a:r>
          </a:p>
          <a:p>
            <a:pPr lvl="0">
              <a:spcBef>
                <a:spcPct val="0"/>
              </a:spcBef>
              <a:buSzTx/>
            </a:pPr>
            <a:r>
              <a:rPr lang="en-US" sz="2400" b="0" kern="0" dirty="0">
                <a:solidFill>
                  <a:srgbClr val="000000"/>
                </a:solidFill>
                <a:ea typeface="+mn-ea"/>
              </a:rPr>
              <a:t>None</a:t>
            </a:r>
          </a:p>
          <a:p>
            <a:pPr marL="800100" lvl="1" indent="-342900">
              <a:spcBef>
                <a:spcPct val="0"/>
              </a:spcBef>
              <a:buSzTx/>
            </a:pPr>
            <a:r>
              <a:rPr lang="en-US" sz="2000" b="0" kern="0" dirty="0">
                <a:solidFill>
                  <a:srgbClr val="000000"/>
                </a:solidFill>
                <a:ea typeface="+mn-ea"/>
              </a:rPr>
              <a:t>Indicates value unknown</a:t>
            </a:r>
          </a:p>
          <a:p>
            <a:pPr marL="800100" lvl="1" indent="-342900">
              <a:spcBef>
                <a:spcPct val="0"/>
              </a:spcBef>
              <a:buSzTx/>
            </a:pPr>
            <a:r>
              <a:rPr lang="en-US" sz="2000" b="0" kern="0" dirty="0">
                <a:solidFill>
                  <a:srgbClr val="000000"/>
                </a:solidFill>
                <a:ea typeface="+mn-ea"/>
              </a:rPr>
              <a:t>Can be applied to any type</a:t>
            </a:r>
          </a:p>
        </p:txBody>
      </p:sp>
    </p:spTree>
    <p:extLst>
      <p:ext uri="{BB962C8B-B14F-4D97-AF65-F5344CB8AC3E}">
        <p14:creationId xmlns:p14="http://schemas.microsoft.com/office/powerpoint/2010/main" val="500547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ff61850-ef02-4e8c-a191-b70dec5ba0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Python operators and functions</a:t>
            </a:r>
            <a:endParaRPr lang="en-GB"/>
          </a:p>
        </p:txBody>
      </p:sp>
      <p:sp>
        <p:nvSpPr>
          <p:cNvPr id="4" name="Content Placeholder 2"/>
          <p:cNvSpPr txBox="1">
            <a:spLocks/>
          </p:cNvSpPr>
          <p:nvPr/>
        </p:nvSpPr>
        <p:spPr>
          <a:xfrm>
            <a:off x="389513" y="1048925"/>
            <a:ext cx="407430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Numeric</a:t>
            </a:r>
          </a:p>
          <a:p>
            <a:pPr lvl="1"/>
            <a:r>
              <a:rPr lang="en-US" sz="2000" b="0" kern="0">
                <a:solidFill>
                  <a:srgbClr val="000000"/>
                </a:solidFill>
              </a:rPr>
              <a:t>+, -, *, /, //, %, **</a:t>
            </a:r>
          </a:p>
          <a:p>
            <a:pPr lvl="1"/>
            <a:r>
              <a:rPr lang="en-US" sz="2000" b="0" kern="0">
                <a:solidFill>
                  <a:srgbClr val="000000"/>
                </a:solidFill>
              </a:rPr>
              <a:t>Attempts to divide by zero always result in an exception</a:t>
            </a:r>
          </a:p>
          <a:p>
            <a:pPr lvl="1"/>
            <a:r>
              <a:rPr lang="en-US" sz="2000" b="0" kern="0">
                <a:solidFill>
                  <a:srgbClr val="000000"/>
                </a:solidFill>
              </a:rPr>
              <a:t>// and % not available for complex numbers</a:t>
            </a:r>
          </a:p>
          <a:p>
            <a:pPr lvl="0"/>
            <a:r>
              <a:rPr lang="en-US" sz="2400" b="0" kern="0">
                <a:solidFill>
                  <a:srgbClr val="000000"/>
                </a:solidFill>
              </a:rPr>
              <a:t>Relational:</a:t>
            </a:r>
          </a:p>
          <a:p>
            <a:pPr lvl="1"/>
            <a:r>
              <a:rPr lang="en-US" sz="2000" b="0" kern="0">
                <a:solidFill>
                  <a:srgbClr val="000000"/>
                </a:solidFill>
              </a:rPr>
              <a:t>&lt;, &gt;, &lt;=, &gt;=, == !=</a:t>
            </a:r>
          </a:p>
          <a:p>
            <a:pPr lvl="1"/>
            <a:r>
              <a:rPr lang="en-US" sz="2000" b="0" kern="0">
                <a:solidFill>
                  <a:srgbClr val="000000"/>
                </a:solidFill>
              </a:rPr>
              <a:t>Effects on non-numeric data depend on how the type is implemented</a:t>
            </a:r>
          </a:p>
          <a:p>
            <a:pPr lvl="0"/>
            <a:r>
              <a:rPr lang="en-US" sz="2400" b="0" kern="0">
                <a:solidFill>
                  <a:srgbClr val="000000"/>
                </a:solidFill>
              </a:rPr>
              <a:t>Logical:</a:t>
            </a:r>
          </a:p>
          <a:p>
            <a:pPr lvl="1"/>
            <a:r>
              <a:rPr lang="en-US" sz="2000" kern="0">
                <a:solidFill>
                  <a:srgbClr val="000000"/>
                </a:solidFill>
              </a:rPr>
              <a:t>and</a:t>
            </a:r>
            <a:r>
              <a:rPr lang="en-US" sz="2000" b="0" kern="0">
                <a:solidFill>
                  <a:srgbClr val="000000"/>
                </a:solidFill>
              </a:rPr>
              <a:t>, </a:t>
            </a:r>
            <a:r>
              <a:rPr lang="en-US" sz="2000" kern="0">
                <a:solidFill>
                  <a:srgbClr val="000000"/>
                </a:solidFill>
              </a:rPr>
              <a:t>or</a:t>
            </a:r>
            <a:r>
              <a:rPr lang="en-US" sz="2000" b="0" kern="0">
                <a:solidFill>
                  <a:srgbClr val="000000"/>
                </a:solidFill>
              </a:rPr>
              <a:t>, </a:t>
            </a:r>
            <a:r>
              <a:rPr lang="en-US" sz="2000" kern="0">
                <a:solidFill>
                  <a:srgbClr val="000000"/>
                </a:solidFill>
              </a:rPr>
              <a:t>not</a:t>
            </a:r>
          </a:p>
          <a:p>
            <a:pPr lvl="1"/>
            <a:endParaRPr lang="en-US" sz="2000" b="0" kern="0" dirty="0">
              <a:solidFill>
                <a:srgbClr val="000000"/>
              </a:solidFill>
            </a:endParaRPr>
          </a:p>
        </p:txBody>
      </p:sp>
      <p:sp>
        <p:nvSpPr>
          <p:cNvPr id="5" name="Content Placeholder 2"/>
          <p:cNvSpPr txBox="1">
            <a:spLocks/>
          </p:cNvSpPr>
          <p:nvPr/>
        </p:nvSpPr>
        <p:spPr bwMode="auto">
          <a:xfrm>
            <a:off x="4685494" y="1048925"/>
            <a:ext cx="407430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ct val="0"/>
              </a:spcBef>
              <a:buSzTx/>
            </a:pPr>
            <a:r>
              <a:rPr lang="en-US" sz="2400" b="0" kern="0" dirty="0">
                <a:solidFill>
                  <a:srgbClr val="000000"/>
                </a:solidFill>
                <a:ea typeface="+mn-ea"/>
              </a:rPr>
              <a:t>Sequence:</a:t>
            </a:r>
          </a:p>
          <a:p>
            <a:pPr marL="800100" lvl="1" indent="-342900">
              <a:spcBef>
                <a:spcPct val="0"/>
              </a:spcBef>
              <a:buSzTx/>
            </a:pPr>
            <a:r>
              <a:rPr lang="en-US" sz="2000" kern="0" dirty="0">
                <a:solidFill>
                  <a:srgbClr val="000000"/>
                </a:solidFill>
                <a:ea typeface="+mn-ea"/>
              </a:rPr>
              <a:t>in</a:t>
            </a:r>
            <a:r>
              <a:rPr lang="en-US" sz="2000" b="0" kern="0" dirty="0">
                <a:solidFill>
                  <a:srgbClr val="000000"/>
                </a:solidFill>
                <a:ea typeface="+mn-ea"/>
              </a:rPr>
              <a:t>, </a:t>
            </a:r>
            <a:r>
              <a:rPr lang="en-US" sz="2000" kern="0" dirty="0">
                <a:solidFill>
                  <a:srgbClr val="000000"/>
                </a:solidFill>
                <a:ea typeface="+mn-ea"/>
              </a:rPr>
              <a:t>not in</a:t>
            </a:r>
            <a:r>
              <a:rPr lang="en-US" sz="2000" b="0" kern="0" dirty="0">
                <a:solidFill>
                  <a:srgbClr val="000000"/>
                </a:solidFill>
                <a:ea typeface="+mn-ea"/>
              </a:rPr>
              <a:t>, </a:t>
            </a:r>
            <a:r>
              <a:rPr lang="en-US" sz="2000" kern="0" dirty="0">
                <a:solidFill>
                  <a:srgbClr val="000000"/>
                </a:solidFill>
                <a:ea typeface="+mn-ea"/>
              </a:rPr>
              <a:t>+</a:t>
            </a:r>
            <a:r>
              <a:rPr lang="en-US" sz="2000" b="0" kern="0" dirty="0">
                <a:solidFill>
                  <a:srgbClr val="000000"/>
                </a:solidFill>
                <a:ea typeface="+mn-ea"/>
              </a:rPr>
              <a:t>, </a:t>
            </a:r>
            <a:r>
              <a:rPr lang="en-US" sz="2000" kern="0" dirty="0">
                <a:solidFill>
                  <a:srgbClr val="000000"/>
                </a:solidFill>
                <a:ea typeface="+mn-ea"/>
              </a:rPr>
              <a:t>[n]</a:t>
            </a:r>
            <a:r>
              <a:rPr lang="en-US" sz="2000" b="0" kern="0" dirty="0">
                <a:solidFill>
                  <a:srgbClr val="000000"/>
                </a:solidFill>
                <a:ea typeface="+mn-ea"/>
              </a:rPr>
              <a:t>, </a:t>
            </a:r>
            <a:r>
              <a:rPr lang="en-US" sz="2000" kern="0" dirty="0">
                <a:solidFill>
                  <a:srgbClr val="000000"/>
                </a:solidFill>
                <a:ea typeface="+mn-ea"/>
              </a:rPr>
              <a:t>[</a:t>
            </a:r>
            <a:r>
              <a:rPr lang="en-US" sz="2000" kern="0" dirty="0" err="1">
                <a:solidFill>
                  <a:srgbClr val="000000"/>
                </a:solidFill>
                <a:ea typeface="+mn-ea"/>
              </a:rPr>
              <a:t>n:m</a:t>
            </a:r>
            <a:r>
              <a:rPr lang="en-US" sz="2000" kern="0" dirty="0">
                <a:solidFill>
                  <a:srgbClr val="000000"/>
                </a:solidFill>
                <a:ea typeface="+mn-ea"/>
              </a:rPr>
              <a:t>]</a:t>
            </a:r>
            <a:r>
              <a:rPr lang="en-US" sz="2000" b="0" kern="0" dirty="0">
                <a:solidFill>
                  <a:srgbClr val="000000"/>
                </a:solidFill>
                <a:ea typeface="+mn-ea"/>
              </a:rPr>
              <a:t>, </a:t>
            </a:r>
            <a:r>
              <a:rPr lang="en-US" sz="2000" kern="0" dirty="0" err="1">
                <a:solidFill>
                  <a:srgbClr val="000000"/>
                </a:solidFill>
                <a:ea typeface="+mn-ea"/>
              </a:rPr>
              <a:t>len</a:t>
            </a:r>
            <a:r>
              <a:rPr lang="en-US" sz="2000" b="0" kern="0" dirty="0">
                <a:solidFill>
                  <a:srgbClr val="000000"/>
                </a:solidFill>
                <a:ea typeface="+mn-ea"/>
              </a:rPr>
              <a:t>, </a:t>
            </a:r>
            <a:r>
              <a:rPr lang="en-US" sz="2000" kern="0" dirty="0">
                <a:solidFill>
                  <a:srgbClr val="000000"/>
                </a:solidFill>
                <a:ea typeface="+mn-ea"/>
              </a:rPr>
              <a:t>min</a:t>
            </a:r>
            <a:r>
              <a:rPr lang="en-US" sz="2000" b="0" kern="0" dirty="0">
                <a:solidFill>
                  <a:srgbClr val="000000"/>
                </a:solidFill>
                <a:ea typeface="+mn-ea"/>
              </a:rPr>
              <a:t>, </a:t>
            </a:r>
            <a:r>
              <a:rPr lang="en-US" sz="2000" kern="0" dirty="0">
                <a:solidFill>
                  <a:srgbClr val="000000"/>
                </a:solidFill>
                <a:ea typeface="+mn-ea"/>
              </a:rPr>
              <a:t>max</a:t>
            </a:r>
            <a:r>
              <a:rPr lang="en-US" sz="2000" b="0" kern="0" dirty="0">
                <a:solidFill>
                  <a:srgbClr val="000000"/>
                </a:solidFill>
                <a:ea typeface="+mn-ea"/>
              </a:rPr>
              <a:t>, </a:t>
            </a:r>
            <a:r>
              <a:rPr lang="en-US" sz="2000" kern="0" dirty="0">
                <a:solidFill>
                  <a:srgbClr val="000000"/>
                </a:solidFill>
                <a:ea typeface="+mn-ea"/>
              </a:rPr>
              <a:t>count</a:t>
            </a:r>
          </a:p>
          <a:p>
            <a:pPr marL="800100" lvl="1" indent="-342900">
              <a:spcBef>
                <a:spcPct val="0"/>
              </a:spcBef>
              <a:buSzTx/>
            </a:pPr>
            <a:r>
              <a:rPr lang="en-US" sz="2000" b="0" kern="0" dirty="0">
                <a:solidFill>
                  <a:srgbClr val="000000"/>
                </a:solidFill>
                <a:ea typeface="+mn-ea"/>
              </a:rPr>
              <a:t>Mutable – assignment, </a:t>
            </a:r>
            <a:r>
              <a:rPr lang="en-US" sz="2000" kern="0" dirty="0">
                <a:solidFill>
                  <a:srgbClr val="000000"/>
                </a:solidFill>
                <a:ea typeface="+mn-ea"/>
              </a:rPr>
              <a:t>del</a:t>
            </a:r>
            <a:r>
              <a:rPr lang="en-US" sz="2000" b="0" kern="0" dirty="0">
                <a:solidFill>
                  <a:srgbClr val="000000"/>
                </a:solidFill>
                <a:ea typeface="+mn-ea"/>
              </a:rPr>
              <a:t>, </a:t>
            </a:r>
            <a:r>
              <a:rPr lang="en-US" sz="2000" kern="0" dirty="0">
                <a:solidFill>
                  <a:srgbClr val="000000"/>
                </a:solidFill>
                <a:ea typeface="+mn-ea"/>
              </a:rPr>
              <a:t>append</a:t>
            </a:r>
            <a:r>
              <a:rPr lang="en-US" sz="2000" b="0" kern="0" dirty="0">
                <a:solidFill>
                  <a:srgbClr val="000000"/>
                </a:solidFill>
                <a:ea typeface="+mn-ea"/>
              </a:rPr>
              <a:t>, </a:t>
            </a:r>
            <a:r>
              <a:rPr lang="en-US" sz="2000" kern="0" dirty="0">
                <a:solidFill>
                  <a:srgbClr val="000000"/>
                </a:solidFill>
                <a:ea typeface="+mn-ea"/>
              </a:rPr>
              <a:t>clear</a:t>
            </a:r>
            <a:r>
              <a:rPr lang="en-US" sz="2000" b="0" kern="0" dirty="0">
                <a:solidFill>
                  <a:srgbClr val="000000"/>
                </a:solidFill>
                <a:ea typeface="+mn-ea"/>
              </a:rPr>
              <a:t>, </a:t>
            </a:r>
            <a:r>
              <a:rPr lang="en-US" sz="2000" kern="0" dirty="0">
                <a:solidFill>
                  <a:srgbClr val="000000"/>
                </a:solidFill>
                <a:ea typeface="+mn-ea"/>
              </a:rPr>
              <a:t>insert</a:t>
            </a:r>
            <a:r>
              <a:rPr lang="en-US" sz="2000" b="0" kern="0" dirty="0">
                <a:solidFill>
                  <a:srgbClr val="000000"/>
                </a:solidFill>
                <a:ea typeface="+mn-ea"/>
              </a:rPr>
              <a:t>, </a:t>
            </a:r>
            <a:r>
              <a:rPr lang="en-US" sz="2000" kern="0" dirty="0">
                <a:solidFill>
                  <a:srgbClr val="000000"/>
                </a:solidFill>
                <a:ea typeface="+mn-ea"/>
              </a:rPr>
              <a:t>pop</a:t>
            </a:r>
            <a:r>
              <a:rPr lang="en-US" sz="2000" b="0" kern="0" dirty="0">
                <a:solidFill>
                  <a:srgbClr val="000000"/>
                </a:solidFill>
                <a:ea typeface="+mn-ea"/>
              </a:rPr>
              <a:t>, </a:t>
            </a:r>
            <a:r>
              <a:rPr lang="en-US" sz="2000" kern="0" dirty="0">
                <a:solidFill>
                  <a:srgbClr val="000000"/>
                </a:solidFill>
                <a:ea typeface="+mn-ea"/>
              </a:rPr>
              <a:t>remove</a:t>
            </a:r>
            <a:r>
              <a:rPr lang="en-US" sz="2000" b="0" kern="0" dirty="0">
                <a:solidFill>
                  <a:srgbClr val="000000"/>
                </a:solidFill>
                <a:ea typeface="+mn-ea"/>
              </a:rPr>
              <a:t>, </a:t>
            </a:r>
            <a:r>
              <a:rPr lang="en-US" sz="2000" kern="0" dirty="0">
                <a:solidFill>
                  <a:srgbClr val="000000"/>
                </a:solidFill>
                <a:ea typeface="+mn-ea"/>
              </a:rPr>
              <a:t>reverse</a:t>
            </a:r>
            <a:r>
              <a:rPr lang="en-US" sz="2000" b="0" kern="0" dirty="0">
                <a:solidFill>
                  <a:srgbClr val="000000"/>
                </a:solidFill>
                <a:ea typeface="+mn-ea"/>
              </a:rPr>
              <a:t> </a:t>
            </a:r>
          </a:p>
          <a:p>
            <a:pPr>
              <a:spcBef>
                <a:spcPct val="0"/>
              </a:spcBef>
              <a:buSzTx/>
            </a:pPr>
            <a:r>
              <a:rPr lang="en-US" sz="2400" b="0" kern="0" dirty="0">
                <a:solidFill>
                  <a:srgbClr val="000000"/>
                </a:solidFill>
                <a:ea typeface="+mn-ea"/>
              </a:rPr>
              <a:t>Set:</a:t>
            </a:r>
          </a:p>
          <a:p>
            <a:pPr marL="800100" lvl="1" indent="-342900">
              <a:spcBef>
                <a:spcPct val="0"/>
              </a:spcBef>
              <a:buSzTx/>
            </a:pPr>
            <a:r>
              <a:rPr lang="en-US" sz="2000" b="0" kern="0" dirty="0">
                <a:solidFill>
                  <a:srgbClr val="000000"/>
                </a:solidFill>
                <a:ea typeface="+mn-ea"/>
              </a:rPr>
              <a:t>&amp;, | , -, &lt;, &gt;, ==, !=</a:t>
            </a:r>
          </a:p>
          <a:p>
            <a:pPr marL="800100" lvl="1" indent="-342900">
              <a:spcBef>
                <a:spcPct val="0"/>
              </a:spcBef>
              <a:buSzTx/>
            </a:pPr>
            <a:r>
              <a:rPr lang="en-US" sz="2000" b="0" kern="0" dirty="0">
                <a:solidFill>
                  <a:srgbClr val="000000"/>
                </a:solidFill>
                <a:ea typeface="+mn-ea"/>
              </a:rPr>
              <a:t>Mutable – </a:t>
            </a:r>
            <a:r>
              <a:rPr lang="en-US" sz="2000" kern="0" dirty="0">
                <a:solidFill>
                  <a:srgbClr val="000000"/>
                </a:solidFill>
                <a:ea typeface="+mn-ea"/>
              </a:rPr>
              <a:t>add</a:t>
            </a:r>
            <a:r>
              <a:rPr lang="en-US" sz="2000" b="0" kern="0" dirty="0">
                <a:solidFill>
                  <a:srgbClr val="000000"/>
                </a:solidFill>
                <a:ea typeface="+mn-ea"/>
              </a:rPr>
              <a:t>, </a:t>
            </a:r>
            <a:r>
              <a:rPr lang="en-US" sz="2000" kern="0" dirty="0">
                <a:solidFill>
                  <a:srgbClr val="000000"/>
                </a:solidFill>
                <a:ea typeface="+mn-ea"/>
              </a:rPr>
              <a:t>remove</a:t>
            </a:r>
            <a:r>
              <a:rPr lang="en-US" sz="2000" b="0" kern="0" dirty="0">
                <a:solidFill>
                  <a:srgbClr val="000000"/>
                </a:solidFill>
                <a:ea typeface="+mn-ea"/>
              </a:rPr>
              <a:t>, </a:t>
            </a:r>
            <a:r>
              <a:rPr lang="en-US" sz="2000" kern="0" dirty="0">
                <a:solidFill>
                  <a:srgbClr val="000000"/>
                </a:solidFill>
                <a:ea typeface="+mn-ea"/>
              </a:rPr>
              <a:t>clear</a:t>
            </a:r>
          </a:p>
          <a:p>
            <a:pPr>
              <a:spcBef>
                <a:spcPct val="0"/>
              </a:spcBef>
              <a:buSzTx/>
            </a:pPr>
            <a:r>
              <a:rPr lang="en-US" sz="2400" b="0" kern="0" dirty="0" err="1">
                <a:solidFill>
                  <a:srgbClr val="000000"/>
                </a:solidFill>
                <a:ea typeface="+mn-ea"/>
              </a:rPr>
              <a:t>Dict</a:t>
            </a:r>
            <a:r>
              <a:rPr lang="en-US" sz="2400" b="0" kern="0" dirty="0">
                <a:solidFill>
                  <a:srgbClr val="000000"/>
                </a:solidFill>
                <a:ea typeface="+mn-ea"/>
              </a:rPr>
              <a:t>:</a:t>
            </a:r>
          </a:p>
          <a:p>
            <a:pPr marL="800100" lvl="1" indent="-342900">
              <a:spcBef>
                <a:spcPct val="0"/>
              </a:spcBef>
              <a:buSzTx/>
            </a:pPr>
            <a:r>
              <a:rPr lang="en-US" sz="2000" b="0" kern="0" dirty="0">
                <a:solidFill>
                  <a:srgbClr val="000000"/>
                </a:solidFill>
                <a:ea typeface="+mn-ea"/>
              </a:rPr>
              <a:t>d[k] = v</a:t>
            </a:r>
          </a:p>
        </p:txBody>
      </p:sp>
    </p:spTree>
    <p:extLst>
      <p:ext uri="{BB962C8B-B14F-4D97-AF65-F5344CB8AC3E}">
        <p14:creationId xmlns:p14="http://schemas.microsoft.com/office/powerpoint/2010/main" val="406584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Module Overview</a:t>
            </a:r>
            <a:endParaRPr lang="en-GB"/>
          </a:p>
        </p:txBody>
      </p:sp>
      <p:sp>
        <p:nvSpPr>
          <p:cNvPr id="3" name="Text Placeholder 2"/>
          <p:cNvSpPr>
            <a:spLocks noGrp="1"/>
          </p:cNvSpPr>
          <p:nvPr>
            <p:ph type="body" idx="1"/>
          </p:nvPr>
        </p:nvSpPr>
        <p:spPr>
          <a:xfrm>
            <a:off x="486498" y="1048925"/>
            <a:ext cx="8119156" cy="5147356"/>
          </a:xfrm>
        </p:spPr>
        <p:txBody>
          <a:bodyPr/>
          <a:lstStyle/>
          <a:p>
            <a:r>
              <a:rPr lang="en-GB" dirty="0" smtClean="0"/>
              <a:t> Using </a:t>
            </a:r>
            <a:r>
              <a:rPr lang="en-GB" dirty="0" smtClean="0"/>
              <a:t>R
</a:t>
            </a:r>
            <a:r>
              <a:rPr lang="en-GB" dirty="0" smtClean="0"/>
              <a:t> Using </a:t>
            </a:r>
            <a:r>
              <a:rPr lang="en-GB" dirty="0" smtClean="0"/>
              <a:t>Python
</a:t>
            </a:r>
            <a:r>
              <a:rPr lang="en-GB" dirty="0" smtClean="0"/>
              <a:t> Incorporating </a:t>
            </a:r>
            <a:r>
              <a:rPr lang="en-GB" dirty="0" smtClean="0"/>
              <a:t>R and Python into Machine </a:t>
            </a:r>
            <a:r>
              <a:rPr lang="en-GB" dirty="0" smtClean="0"/>
              <a:t/>
            </a:r>
            <a:br>
              <a:rPr lang="en-GB" dirty="0" smtClean="0"/>
            </a:br>
            <a:r>
              <a:rPr lang="en-GB" dirty="0" smtClean="0"/>
              <a:t> Learning </a:t>
            </a:r>
            <a:r>
              <a:rPr lang="en-GB" dirty="0" smtClean="0"/>
              <a:t>experiments</a:t>
            </a:r>
            <a:endParaRPr lang="en-GB" dirty="0"/>
          </a:p>
        </p:txBody>
      </p:sp>
    </p:spTree>
    <p:extLst>
      <p:ext uri="{BB962C8B-B14F-4D97-AF65-F5344CB8AC3E}">
        <p14:creationId xmlns:p14="http://schemas.microsoft.com/office/powerpoint/2010/main" val="2910138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Python programming constructs</a:t>
            </a:r>
            <a:endParaRPr lang="en-GB"/>
          </a:p>
        </p:txBody>
      </p:sp>
      <p:sp>
        <p:nvSpPr>
          <p:cNvPr id="4" name="Content Placeholder 2"/>
          <p:cNvSpPr txBox="1">
            <a:spLocks/>
          </p:cNvSpPr>
          <p:nvPr/>
        </p:nvSpPr>
        <p:spPr>
          <a:xfrm>
            <a:off x="458788" y="1021215"/>
            <a:ext cx="405484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Indentation is important</a:t>
            </a:r>
          </a:p>
          <a:p>
            <a:pPr lvl="0"/>
            <a:r>
              <a:rPr lang="en-US" b="0" kern="0" dirty="0">
                <a:solidFill>
                  <a:srgbClr val="000000"/>
                </a:solidFill>
              </a:rPr>
              <a:t>Decision making</a:t>
            </a:r>
          </a:p>
          <a:p>
            <a:pPr lvl="1"/>
            <a:r>
              <a:rPr lang="en-US" b="0" i="1" kern="0" dirty="0">
                <a:solidFill>
                  <a:srgbClr val="000000"/>
                </a:solidFill>
              </a:rPr>
              <a:t>if-</a:t>
            </a:r>
            <a:r>
              <a:rPr lang="en-US" b="0" i="1" kern="0" dirty="0" err="1">
                <a:solidFill>
                  <a:srgbClr val="000000"/>
                </a:solidFill>
              </a:rPr>
              <a:t>elif</a:t>
            </a:r>
            <a:r>
              <a:rPr lang="en-US" b="0" i="1" kern="0" dirty="0">
                <a:solidFill>
                  <a:srgbClr val="000000"/>
                </a:solidFill>
              </a:rPr>
              <a:t>-else</a:t>
            </a:r>
          </a:p>
          <a:p>
            <a:pPr lvl="0"/>
            <a:r>
              <a:rPr lang="en-US" b="0" kern="0" dirty="0">
                <a:solidFill>
                  <a:srgbClr val="000000"/>
                </a:solidFill>
              </a:rPr>
              <a:t>Looping</a:t>
            </a:r>
          </a:p>
          <a:p>
            <a:pPr lvl="1"/>
            <a:r>
              <a:rPr lang="en-US" b="0" i="1" kern="0" dirty="0">
                <a:solidFill>
                  <a:srgbClr val="000000"/>
                </a:solidFill>
              </a:rPr>
              <a:t>for</a:t>
            </a:r>
          </a:p>
          <a:p>
            <a:pPr lvl="1"/>
            <a:r>
              <a:rPr lang="en-US" b="0" i="1" kern="0" dirty="0">
                <a:solidFill>
                  <a:srgbClr val="000000"/>
                </a:solidFill>
              </a:rPr>
              <a:t>while</a:t>
            </a:r>
          </a:p>
          <a:p>
            <a:pPr lvl="0"/>
            <a:r>
              <a:rPr lang="en-US" b="0" kern="0" dirty="0">
                <a:solidFill>
                  <a:srgbClr val="000000"/>
                </a:solidFill>
              </a:rPr>
              <a:t>Exception handling:</a:t>
            </a:r>
          </a:p>
          <a:p>
            <a:pPr lvl="1"/>
            <a:r>
              <a:rPr lang="en-US" b="0" i="1" kern="0" dirty="0">
                <a:solidFill>
                  <a:srgbClr val="000000"/>
                </a:solidFill>
              </a:rPr>
              <a:t>try</a:t>
            </a:r>
          </a:p>
          <a:p>
            <a:pPr lvl="1"/>
            <a:r>
              <a:rPr lang="en-US" b="0" i="1" kern="0" dirty="0">
                <a:solidFill>
                  <a:srgbClr val="000000"/>
                </a:solidFill>
              </a:rPr>
              <a:t>except</a:t>
            </a:r>
          </a:p>
          <a:p>
            <a:pPr lvl="1"/>
            <a:endParaRPr lang="en-US" b="0" kern="0" dirty="0">
              <a:solidFill>
                <a:srgbClr val="000000"/>
              </a:solidFill>
            </a:endParaRPr>
          </a:p>
        </p:txBody>
      </p:sp>
      <p:sp>
        <p:nvSpPr>
          <p:cNvPr id="5" name="Content Placeholder 2"/>
          <p:cNvSpPr txBox="1">
            <a:spLocks/>
          </p:cNvSpPr>
          <p:nvPr/>
        </p:nvSpPr>
        <p:spPr bwMode="auto">
          <a:xfrm>
            <a:off x="5238247" y="1830753"/>
            <a:ext cx="2895389" cy="2350636"/>
          </a:xfrm>
          <a:prstGeom prst="rect">
            <a:avLst/>
          </a:prstGeom>
          <a:noFill/>
          <a:ln w="9525">
            <a:solidFill>
              <a:schemeClr val="tx1"/>
            </a:solid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s-ES" sz="2000" b="0" kern="0" dirty="0" smtClean="0">
                <a:latin typeface="Lucida Sans Typewriter" panose="020B0509030504030204" pitchFamily="49" charset="0"/>
              </a:rPr>
              <a:t> a </a:t>
            </a:r>
            <a:r>
              <a:rPr lang="es-ES" sz="2000" b="0" kern="0" dirty="0">
                <a:latin typeface="Lucida Sans Typewriter" panose="020B0509030504030204" pitchFamily="49" charset="0"/>
              </a:rPr>
              <a:t>= 99</a:t>
            </a:r>
          </a:p>
          <a:p>
            <a:pPr marL="0" indent="0">
              <a:buNone/>
            </a:pPr>
            <a:r>
              <a:rPr lang="es-ES" sz="2000" b="0" kern="0" dirty="0" smtClean="0">
                <a:latin typeface="Lucida Sans Typewriter" panose="020B0509030504030204" pitchFamily="49" charset="0"/>
              </a:rPr>
              <a:t> </a:t>
            </a:r>
            <a:r>
              <a:rPr lang="es-ES" sz="2000" b="0" kern="0" dirty="0" err="1" smtClean="0">
                <a:latin typeface="Lucida Sans Typewriter" panose="020B0509030504030204" pitchFamily="49" charset="0"/>
              </a:rPr>
              <a:t>if</a:t>
            </a:r>
            <a:r>
              <a:rPr lang="es-ES" sz="2000" b="0" kern="0" dirty="0" smtClean="0">
                <a:latin typeface="Lucida Sans Typewriter" panose="020B0509030504030204" pitchFamily="49" charset="0"/>
              </a:rPr>
              <a:t> </a:t>
            </a:r>
            <a:r>
              <a:rPr lang="es-ES" sz="2000" b="0" kern="0" dirty="0">
                <a:latin typeface="Lucida Sans Typewriter" panose="020B0509030504030204" pitchFamily="49" charset="0"/>
              </a:rPr>
              <a:t>a &lt; 100:</a:t>
            </a:r>
          </a:p>
          <a:p>
            <a:pPr marL="0" indent="0">
              <a:buNone/>
            </a:pPr>
            <a:r>
              <a:rPr lang="es-ES" sz="2000" b="0" kern="0" dirty="0">
                <a:latin typeface="Lucida Sans Typewriter" panose="020B0509030504030204" pitchFamily="49" charset="0"/>
              </a:rPr>
              <a:t>    a = a + 1</a:t>
            </a:r>
          </a:p>
          <a:p>
            <a:pPr marL="0" indent="0">
              <a:buNone/>
            </a:pPr>
            <a:r>
              <a:rPr lang="es-ES" sz="2000" b="0" kern="0" dirty="0" smtClean="0">
                <a:latin typeface="Lucida Sans Typewriter" panose="020B0509030504030204" pitchFamily="49" charset="0"/>
              </a:rPr>
              <a:t> </a:t>
            </a:r>
            <a:r>
              <a:rPr lang="es-ES" sz="2000" b="0" kern="0" dirty="0" err="1" smtClean="0">
                <a:latin typeface="Lucida Sans Typewriter" panose="020B0509030504030204" pitchFamily="49" charset="0"/>
              </a:rPr>
              <a:t>else</a:t>
            </a:r>
            <a:r>
              <a:rPr lang="es-ES" sz="2000" b="0" kern="0" dirty="0">
                <a:latin typeface="Lucida Sans Typewriter" panose="020B0509030504030204" pitchFamily="49" charset="0"/>
              </a:rPr>
              <a:t>:</a:t>
            </a:r>
          </a:p>
          <a:p>
            <a:pPr marL="0" indent="0">
              <a:buNone/>
            </a:pPr>
            <a:r>
              <a:rPr lang="es-ES" sz="2000" b="0" kern="0" dirty="0">
                <a:latin typeface="Lucida Sans Typewriter" panose="020B0509030504030204" pitchFamily="49" charset="0"/>
              </a:rPr>
              <a:t>    a = a - 1</a:t>
            </a:r>
          </a:p>
          <a:p>
            <a:pPr marL="0" indent="0">
              <a:buNone/>
            </a:pPr>
            <a:r>
              <a:rPr lang="es-ES" sz="2000" b="0" kern="0" dirty="0" smtClean="0">
                <a:latin typeface="Lucida Sans Typewriter" panose="020B0509030504030204" pitchFamily="49" charset="0"/>
              </a:rPr>
              <a:t> </a:t>
            </a:r>
            <a:r>
              <a:rPr lang="es-ES" sz="2000" b="0" kern="0" dirty="0" err="1" smtClean="0">
                <a:latin typeface="Lucida Sans Typewriter" panose="020B0509030504030204" pitchFamily="49" charset="0"/>
              </a:rPr>
              <a:t>print</a:t>
            </a:r>
            <a:r>
              <a:rPr lang="es-ES" sz="2000" b="0" kern="0" dirty="0" smtClean="0">
                <a:latin typeface="Lucida Sans Typewriter" panose="020B0509030504030204" pitchFamily="49" charset="0"/>
              </a:rPr>
              <a:t>(a</a:t>
            </a:r>
            <a:r>
              <a:rPr lang="es-ES" sz="2000" b="0" kern="0" dirty="0">
                <a:latin typeface="Lucida Sans Typewriter" panose="020B0509030504030204" pitchFamily="49" charset="0"/>
              </a:rPr>
              <a:t>) </a:t>
            </a:r>
          </a:p>
        </p:txBody>
      </p:sp>
      <p:sp>
        <p:nvSpPr>
          <p:cNvPr id="6" name="Content Placeholder 2"/>
          <p:cNvSpPr txBox="1">
            <a:spLocks/>
          </p:cNvSpPr>
          <p:nvPr/>
        </p:nvSpPr>
        <p:spPr bwMode="auto">
          <a:xfrm>
            <a:off x="1917124" y="5603604"/>
            <a:ext cx="7162799" cy="1185354"/>
          </a:xfrm>
          <a:prstGeom prst="rect">
            <a:avLst/>
          </a:prstGeom>
          <a:solidFill>
            <a:schemeClr val="bg1"/>
          </a:solidFill>
          <a:ln w="9525">
            <a:solidFill>
              <a:schemeClr val="tx1"/>
            </a:solid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s-ES" sz="2000" b="0" kern="0" dirty="0">
                <a:solidFill>
                  <a:srgbClr val="000000"/>
                </a:solidFill>
                <a:latin typeface="Lucida Sans Typewriter" panose="020B0509030504030204" pitchFamily="49" charset="0"/>
                <a:ea typeface="+mn-ea"/>
                <a:cs typeface="Arial" charset="0"/>
              </a:rPr>
              <a:t> </a:t>
            </a:r>
            <a:r>
              <a:rPr lang="en-GB" sz="2000" b="0" kern="0" dirty="0">
                <a:solidFill>
                  <a:srgbClr val="000000"/>
                </a:solidFill>
                <a:latin typeface="Lucida Sans Typewriter" panose="020B0509030504030204" pitchFamily="49" charset="0"/>
                <a:ea typeface="+mn-ea"/>
                <a:cs typeface="Arial" charset="0"/>
              </a:rPr>
              <a:t>for </a:t>
            </a:r>
            <a:r>
              <a:rPr lang="en-GB" sz="2000" b="0" kern="0" dirty="0" err="1">
                <a:solidFill>
                  <a:srgbClr val="000000"/>
                </a:solidFill>
                <a:latin typeface="Lucida Sans Typewriter" panose="020B0509030504030204" pitchFamily="49" charset="0"/>
                <a:ea typeface="+mn-ea"/>
                <a:cs typeface="Arial" charset="0"/>
              </a:rPr>
              <a:t>i</a:t>
            </a:r>
            <a:r>
              <a:rPr lang="en-GB" sz="2000" b="0" kern="0" dirty="0">
                <a:solidFill>
                  <a:srgbClr val="000000"/>
                </a:solidFill>
                <a:latin typeface="Lucida Sans Typewriter" panose="020B0509030504030204" pitchFamily="49" charset="0"/>
                <a:ea typeface="+mn-ea"/>
                <a:cs typeface="Arial" charset="0"/>
              </a:rPr>
              <a:t> in customers:</a:t>
            </a:r>
          </a:p>
          <a:p>
            <a:pPr marL="0" lvl="0" indent="0">
              <a:spcBef>
                <a:spcPct val="0"/>
              </a:spcBef>
              <a:buClrTx/>
              <a:buSzTx/>
              <a:buNone/>
            </a:pPr>
            <a:r>
              <a:rPr lang="en-GB" sz="2000" b="0" kern="0" dirty="0">
                <a:solidFill>
                  <a:srgbClr val="000000"/>
                </a:solidFill>
                <a:latin typeface="Lucida Sans Typewriter" panose="020B0509030504030204" pitchFamily="49" charset="0"/>
                <a:ea typeface="+mn-ea"/>
                <a:cs typeface="Arial" charset="0"/>
              </a:rPr>
              <a:t>    customers[</a:t>
            </a:r>
            <a:r>
              <a:rPr lang="en-GB" sz="2000" b="0" kern="0" dirty="0" err="1">
                <a:solidFill>
                  <a:srgbClr val="000000"/>
                </a:solidFill>
                <a:latin typeface="Lucida Sans Typewriter" panose="020B0509030504030204" pitchFamily="49" charset="0"/>
                <a:ea typeface="+mn-ea"/>
                <a:cs typeface="Arial" charset="0"/>
              </a:rPr>
              <a:t>i</a:t>
            </a:r>
            <a:r>
              <a:rPr lang="en-GB" sz="2000" b="0" kern="0" dirty="0">
                <a:solidFill>
                  <a:srgbClr val="000000"/>
                </a:solidFill>
                <a:latin typeface="Lucida Sans Typewriter" panose="020B0509030504030204" pitchFamily="49" charset="0"/>
                <a:ea typeface="+mn-ea"/>
                <a:cs typeface="Arial" charset="0"/>
              </a:rPr>
              <a:t>] = "Customer: " + customers[</a:t>
            </a:r>
            <a:r>
              <a:rPr lang="en-GB" sz="2000" b="0" kern="0" dirty="0" err="1">
                <a:solidFill>
                  <a:srgbClr val="000000"/>
                </a:solidFill>
                <a:latin typeface="Lucida Sans Typewriter" panose="020B0509030504030204" pitchFamily="49" charset="0"/>
                <a:ea typeface="+mn-ea"/>
                <a:cs typeface="Arial" charset="0"/>
              </a:rPr>
              <a:t>i</a:t>
            </a:r>
            <a:r>
              <a:rPr lang="en-GB" sz="2000" b="0" kern="0" dirty="0">
                <a:solidFill>
                  <a:srgbClr val="000000"/>
                </a:solidFill>
                <a:latin typeface="Lucida Sans Typewriter" panose="020B0509030504030204" pitchFamily="49" charset="0"/>
                <a:ea typeface="+mn-ea"/>
                <a:cs typeface="Arial" charset="0"/>
              </a:rPr>
              <a:t>]</a:t>
            </a:r>
          </a:p>
          <a:p>
            <a:pPr marL="0" lvl="0" indent="0">
              <a:spcBef>
                <a:spcPct val="0"/>
              </a:spcBef>
              <a:buClrTx/>
              <a:buSzTx/>
              <a:buNone/>
            </a:pPr>
            <a:r>
              <a:rPr lang="en-GB" sz="2000" b="0" kern="0" dirty="0">
                <a:solidFill>
                  <a:srgbClr val="000000"/>
                </a:solidFill>
                <a:latin typeface="Lucida Sans Typewriter" panose="020B0509030504030204" pitchFamily="49" charset="0"/>
                <a:ea typeface="+mn-ea"/>
                <a:cs typeface="Arial" charset="0"/>
              </a:rPr>
              <a:t>    print(customers[</a:t>
            </a:r>
            <a:r>
              <a:rPr lang="en-GB" sz="2000" b="0" kern="0" dirty="0" err="1">
                <a:solidFill>
                  <a:srgbClr val="000000"/>
                </a:solidFill>
                <a:latin typeface="Lucida Sans Typewriter" panose="020B0509030504030204" pitchFamily="49" charset="0"/>
                <a:ea typeface="+mn-ea"/>
                <a:cs typeface="Arial" charset="0"/>
              </a:rPr>
              <a:t>i</a:t>
            </a:r>
            <a:r>
              <a:rPr lang="en-GB" sz="2000" b="0" kern="0" dirty="0">
                <a:solidFill>
                  <a:srgbClr val="000000"/>
                </a:solidFill>
                <a:latin typeface="Lucida Sans Typewriter" panose="020B0509030504030204" pitchFamily="49" charset="0"/>
                <a:ea typeface="+mn-ea"/>
                <a:cs typeface="Arial" charset="0"/>
              </a:rPr>
              <a:t>])</a:t>
            </a:r>
          </a:p>
          <a:p>
            <a:pPr marL="0" lvl="0" indent="0">
              <a:spcBef>
                <a:spcPct val="0"/>
              </a:spcBef>
              <a:buClrTx/>
              <a:buSzTx/>
              <a:buNone/>
            </a:pPr>
            <a:endParaRPr lang="en-GB" sz="2000" b="0" kern="0" dirty="0">
              <a:solidFill>
                <a:srgbClr val="000000"/>
              </a:solidFill>
              <a:latin typeface="Lucida Sans Typewriter" panose="020B0509030504030204" pitchFamily="49" charset="0"/>
              <a:ea typeface="+mn-ea"/>
              <a:cs typeface="Arial" charset="0"/>
            </a:endParaRPr>
          </a:p>
        </p:txBody>
      </p:sp>
    </p:spTree>
    <p:extLst>
      <p:ext uri="{BB962C8B-B14F-4D97-AF65-F5344CB8AC3E}">
        <p14:creationId xmlns:p14="http://schemas.microsoft.com/office/powerpoint/2010/main" val="2423792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f5af836-31de-4595-ab12-d268499e5e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Creating Python functions</a:t>
            </a:r>
            <a:endParaRPr lang="en-GB"/>
          </a:p>
        </p:txBody>
      </p:sp>
      <p:sp>
        <p:nvSpPr>
          <p:cNvPr id="4" name="Content Placeholder 2"/>
          <p:cNvSpPr txBox="1">
            <a:spLocks/>
          </p:cNvSpPr>
          <p:nvPr/>
        </p:nvSpPr>
        <p:spPr>
          <a:xfrm>
            <a:off x="458788" y="1021215"/>
            <a:ext cx="481360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Functions enable you to reuse Python code</a:t>
            </a:r>
          </a:p>
          <a:p>
            <a:pPr lvl="0"/>
            <a:r>
              <a:rPr lang="en-US" sz="2400" b="0" kern="0" dirty="0">
                <a:solidFill>
                  <a:srgbClr val="000000"/>
                </a:solidFill>
              </a:rPr>
              <a:t>Functions can take parameters and return a result</a:t>
            </a:r>
          </a:p>
          <a:p>
            <a:pPr lvl="1"/>
            <a:r>
              <a:rPr lang="en-US" sz="2000" b="0" kern="0" dirty="0">
                <a:solidFill>
                  <a:srgbClr val="000000"/>
                </a:solidFill>
              </a:rPr>
              <a:t>If you want to return more than one result, return a sequence</a:t>
            </a:r>
          </a:p>
          <a:p>
            <a:pPr lvl="0"/>
            <a:r>
              <a:rPr lang="en-US" sz="2400" b="0" kern="0" dirty="0">
                <a:solidFill>
                  <a:srgbClr val="000000"/>
                </a:solidFill>
              </a:rPr>
              <a:t>Parameters can be given default values</a:t>
            </a:r>
          </a:p>
          <a:p>
            <a:pPr lvl="0"/>
            <a:r>
              <a:rPr lang="en-US" sz="2400" b="0" kern="0" dirty="0">
                <a:solidFill>
                  <a:srgbClr val="000000"/>
                </a:solidFill>
              </a:rPr>
              <a:t>Object-based parameters are passed by reference</a:t>
            </a:r>
          </a:p>
          <a:p>
            <a:pPr lvl="0"/>
            <a:r>
              <a:rPr lang="en-US" sz="2400" b="0" kern="0" dirty="0">
                <a:solidFill>
                  <a:srgbClr val="000000"/>
                </a:solidFill>
              </a:rPr>
              <a:t>Functions should implement exception handling to capture unexpected input</a:t>
            </a:r>
          </a:p>
        </p:txBody>
      </p:sp>
      <p:sp>
        <p:nvSpPr>
          <p:cNvPr id="5" name="TextBox 4"/>
          <p:cNvSpPr txBox="1"/>
          <p:nvPr/>
        </p:nvSpPr>
        <p:spPr>
          <a:xfrm>
            <a:off x="5700409" y="2431915"/>
            <a:ext cx="2996119" cy="1477328"/>
          </a:xfrm>
          <a:prstGeom prst="rect">
            <a:avLst/>
          </a:prstGeom>
          <a:noFill/>
          <a:ln>
            <a:solidFill>
              <a:schemeClr val="tx1"/>
            </a:solidFill>
          </a:ln>
        </p:spPr>
        <p:txBody>
          <a:bodyPr wrap="square" rtlCol="0">
            <a:spAutoFit/>
          </a:bodyPr>
          <a:lstStyle/>
          <a:p>
            <a:endParaRPr lang="en-GB" b="0" dirty="0" smtClean="0">
              <a:latin typeface="Lucida Sans Typewriter" panose="020B0509030504030204" pitchFamily="49" charset="0"/>
            </a:endParaRPr>
          </a:p>
          <a:p>
            <a:r>
              <a:rPr lang="en-GB" b="0" dirty="0" smtClean="0">
                <a:latin typeface="Lucida Sans Typewriter" panose="020B0509030504030204" pitchFamily="49" charset="0"/>
              </a:rPr>
              <a:t> </a:t>
            </a:r>
            <a:r>
              <a:rPr lang="en-GB" b="0" dirty="0" err="1" smtClean="0">
                <a:latin typeface="Lucida Sans Typewriter" panose="020B0509030504030204" pitchFamily="49" charset="0"/>
              </a:rPr>
              <a:t>def</a:t>
            </a:r>
            <a:r>
              <a:rPr lang="en-GB" b="0" dirty="0" smtClean="0">
                <a:latin typeface="Lucida Sans Typewriter" panose="020B0509030504030204" pitchFamily="49" charset="0"/>
              </a:rPr>
              <a:t> </a:t>
            </a:r>
            <a:r>
              <a:rPr lang="en-GB" b="0" dirty="0">
                <a:latin typeface="Lucida Sans Typewriter" panose="020B0509030504030204" pitchFamily="49" charset="0"/>
              </a:rPr>
              <a:t>swap(a, b):</a:t>
            </a:r>
          </a:p>
          <a:p>
            <a:r>
              <a:rPr lang="en-GB" b="0" dirty="0">
                <a:latin typeface="Lucida Sans Typewriter" panose="020B0509030504030204" pitchFamily="49" charset="0"/>
              </a:rPr>
              <a:t> </a:t>
            </a:r>
            <a:r>
              <a:rPr lang="en-GB" b="0" dirty="0" smtClean="0">
                <a:latin typeface="Lucida Sans Typewriter" panose="020B0509030504030204" pitchFamily="49" charset="0"/>
              </a:rPr>
              <a:t>    </a:t>
            </a:r>
            <a:r>
              <a:rPr lang="en-GB" b="0" dirty="0">
                <a:latin typeface="Lucida Sans Typewriter" panose="020B0509030504030204" pitchFamily="49" charset="0"/>
              </a:rPr>
              <a:t>b, a = a, b </a:t>
            </a:r>
            <a:r>
              <a:rPr lang="en-GB" b="0" dirty="0" smtClean="0">
                <a:latin typeface="Lucida Sans Typewriter" panose="020B0509030504030204" pitchFamily="49" charset="0"/>
              </a:rPr>
              <a:t>    </a:t>
            </a:r>
          </a:p>
          <a:p>
            <a:r>
              <a:rPr lang="en-GB" b="0" dirty="0">
                <a:latin typeface="Lucida Sans Typewriter" panose="020B0509030504030204" pitchFamily="49" charset="0"/>
              </a:rPr>
              <a:t> </a:t>
            </a:r>
            <a:r>
              <a:rPr lang="en-GB" b="0" dirty="0" smtClean="0">
                <a:latin typeface="Lucida Sans Typewriter" panose="020B0509030504030204" pitchFamily="49" charset="0"/>
              </a:rPr>
              <a:t>    return </a:t>
            </a:r>
            <a:r>
              <a:rPr lang="en-GB" b="0" dirty="0">
                <a:latin typeface="Lucida Sans Typewriter" panose="020B0509030504030204" pitchFamily="49" charset="0"/>
              </a:rPr>
              <a:t>(a, b) </a:t>
            </a:r>
            <a:endParaRPr lang="en-GB" b="0" dirty="0" smtClean="0">
              <a:latin typeface="Lucida Sans Typewriter" panose="020B0509030504030204" pitchFamily="49" charset="0"/>
            </a:endParaRPr>
          </a:p>
          <a:p>
            <a:endParaRPr lang="en-GB" b="0" dirty="0">
              <a:latin typeface="Lucida Sans Typewriter" panose="020B0509030504030204" pitchFamily="49" charset="0"/>
            </a:endParaRPr>
          </a:p>
        </p:txBody>
      </p:sp>
    </p:spTree>
    <p:extLst>
      <p:ext uri="{BB962C8B-B14F-4D97-AF65-F5344CB8AC3E}">
        <p14:creationId xmlns:p14="http://schemas.microsoft.com/office/powerpoint/2010/main" val="377081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ae99c24-96f6-45ad-be12-812e5d8d28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Incorporating Python libraries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smtClean="0"/>
              <a:t>Python.org maintains a collection of open source packages in the PyPI (Python Package Index)</a:t>
            </a:r>
          </a:p>
          <a:p>
            <a:r>
              <a:rPr lang="en-US" b="0" kern="0" smtClean="0"/>
              <a:t>Common packages useful for machine learning include:</a:t>
            </a:r>
          </a:p>
          <a:p>
            <a:pPr lvl="1"/>
            <a:r>
              <a:rPr lang="en-US" b="0" kern="0" smtClean="0"/>
              <a:t>datetime</a:t>
            </a:r>
          </a:p>
          <a:p>
            <a:pPr lvl="1"/>
            <a:r>
              <a:rPr lang="en-US" b="0" kern="0" smtClean="0"/>
              <a:t>numpy</a:t>
            </a:r>
          </a:p>
          <a:p>
            <a:pPr lvl="1"/>
            <a:r>
              <a:rPr lang="en-US" b="0" kern="0" smtClean="0"/>
              <a:t>pandas</a:t>
            </a:r>
          </a:p>
          <a:p>
            <a:pPr lvl="1"/>
            <a:r>
              <a:rPr lang="en-US" b="0" kern="0" smtClean="0"/>
              <a:t>SciPy</a:t>
            </a:r>
          </a:p>
          <a:p>
            <a:pPr lvl="1"/>
            <a:r>
              <a:rPr lang="en-US" b="0" kern="0" smtClean="0"/>
              <a:t>Scikit-Learn</a:t>
            </a:r>
          </a:p>
          <a:p>
            <a:pPr lvl="1"/>
            <a:r>
              <a:rPr lang="en-US" b="0" kern="0" smtClean="0"/>
              <a:t>Tensorflow</a:t>
            </a:r>
          </a:p>
          <a:p>
            <a:pPr lvl="1"/>
            <a:r>
              <a:rPr lang="en-US" b="0" kern="0" smtClean="0"/>
              <a:t>Matplotlib</a:t>
            </a:r>
          </a:p>
          <a:p>
            <a:pPr lvl="1"/>
            <a:r>
              <a:rPr lang="en-US" b="0" kern="0" smtClean="0"/>
              <a:t>Seaborn</a:t>
            </a:r>
          </a:p>
          <a:p>
            <a:pPr lvl="1"/>
            <a:endParaRPr lang="en-US" b="0" kern="0" dirty="0" smtClean="0"/>
          </a:p>
        </p:txBody>
      </p:sp>
      <p:sp>
        <p:nvSpPr>
          <p:cNvPr id="5" name="TextBox 4"/>
          <p:cNvSpPr txBox="1"/>
          <p:nvPr/>
        </p:nvSpPr>
        <p:spPr>
          <a:xfrm>
            <a:off x="2697923" y="2625442"/>
            <a:ext cx="6326103" cy="3139321"/>
          </a:xfrm>
          <a:prstGeom prst="rect">
            <a:avLst/>
          </a:prstGeom>
          <a:noFill/>
          <a:ln>
            <a:solidFill>
              <a:schemeClr val="tx1"/>
            </a:solidFill>
          </a:ln>
        </p:spPr>
        <p:txBody>
          <a:bodyPr wrap="square" rtlCol="0">
            <a:spAutoFit/>
          </a:bodyPr>
          <a:lstStyle/>
          <a:p>
            <a:pPr lvl="0"/>
            <a:r>
              <a:rPr lang="en-GB" sz="2000" b="0" dirty="0">
                <a:solidFill>
                  <a:srgbClr val="000000"/>
                </a:solidFill>
                <a:latin typeface="Lucida Sans Typewriter" panose="020B0509030504030204" pitchFamily="49" charset="0"/>
              </a:rPr>
              <a:t>!pip install pandas</a:t>
            </a:r>
          </a:p>
          <a:p>
            <a:pPr lvl="0"/>
            <a:r>
              <a:rPr lang="en-GB" sz="2000" b="0" dirty="0">
                <a:solidFill>
                  <a:srgbClr val="000000"/>
                </a:solidFill>
                <a:latin typeface="Lucida Sans Typewriter" panose="020B0509030504030204" pitchFamily="49" charset="0"/>
              </a:rPr>
              <a:t>Import pandas as </a:t>
            </a:r>
            <a:r>
              <a:rPr lang="en-GB" sz="2000" b="0" dirty="0" err="1">
                <a:solidFill>
                  <a:srgbClr val="000000"/>
                </a:solidFill>
                <a:latin typeface="Lucida Sans Typewriter" panose="020B0509030504030204" pitchFamily="49" charset="0"/>
              </a:rPr>
              <a:t>pd</a:t>
            </a:r>
            <a:endParaRPr lang="en-GB" sz="2000" b="0" dirty="0">
              <a:solidFill>
                <a:srgbClr val="000000"/>
              </a:solidFill>
              <a:latin typeface="Lucida Sans Typewriter" panose="020B0509030504030204" pitchFamily="49" charset="0"/>
            </a:endParaRPr>
          </a:p>
          <a:p>
            <a:pPr lvl="0"/>
            <a:endParaRPr lang="en-GB" sz="2000" b="0" dirty="0">
              <a:solidFill>
                <a:srgbClr val="000000"/>
              </a:solidFill>
              <a:latin typeface="Lucida Sans Typewriter" panose="020B0509030504030204" pitchFamily="49" charset="0"/>
            </a:endParaRPr>
          </a:p>
          <a:p>
            <a:pPr lvl="0"/>
            <a:r>
              <a:rPr lang="en-GB" sz="2000" b="0" dirty="0" err="1">
                <a:solidFill>
                  <a:srgbClr val="000000"/>
                </a:solidFill>
                <a:latin typeface="Lucida Sans Typewriter" panose="020B0509030504030204" pitchFamily="49" charset="0"/>
              </a:rPr>
              <a:t>productData</a:t>
            </a:r>
            <a:r>
              <a:rPr lang="en-GB" sz="2000" b="0" dirty="0">
                <a:solidFill>
                  <a:srgbClr val="000000"/>
                </a:solidFill>
                <a:latin typeface="Lucida Sans Typewriter" panose="020B0509030504030204" pitchFamily="49" charset="0"/>
              </a:rPr>
              <a:t> = </a:t>
            </a:r>
            <a:r>
              <a:rPr lang="en-GB" sz="2000" b="0" dirty="0" err="1">
                <a:solidFill>
                  <a:srgbClr val="000000"/>
                </a:solidFill>
                <a:latin typeface="Lucida Sans Typewriter" panose="020B0509030504030204" pitchFamily="49" charset="0"/>
              </a:rPr>
              <a:t>pd.DataFrame</a:t>
            </a:r>
            <a:r>
              <a:rPr lang="en-GB" sz="2000" b="0" dirty="0">
                <a:solidFill>
                  <a:srgbClr val="000000"/>
                </a:solidFill>
                <a:latin typeface="Lucida Sans Typewriter" panose="020B0509030504030204" pitchFamily="49" charset="0"/>
              </a:rPr>
              <a:t>(</a:t>
            </a:r>
          </a:p>
          <a:p>
            <a:pPr lvl="0"/>
            <a:r>
              <a:rPr lang="en-GB" sz="2000" b="0" dirty="0">
                <a:solidFill>
                  <a:srgbClr val="000000"/>
                </a:solidFill>
                <a:latin typeface="Lucida Sans Typewriter" panose="020B0509030504030204" pitchFamily="49" charset="0"/>
              </a:rPr>
              <a:t> {'Name': ['Widget', 'Flange', </a:t>
            </a:r>
          </a:p>
          <a:p>
            <a:pPr lvl="0"/>
            <a:r>
              <a:rPr lang="en-GB" sz="2000" b="0" dirty="0">
                <a:solidFill>
                  <a:srgbClr val="000000"/>
                </a:solidFill>
                <a:latin typeface="Lucida Sans Typewriter" panose="020B0509030504030204" pitchFamily="49" charset="0"/>
              </a:rPr>
              <a:t>           'Sprocket','</a:t>
            </a:r>
            <a:r>
              <a:rPr lang="en-GB" sz="2000" b="0" dirty="0" err="1">
                <a:solidFill>
                  <a:srgbClr val="000000"/>
                </a:solidFill>
                <a:latin typeface="Lucida Sans Typewriter" panose="020B0509030504030204" pitchFamily="49" charset="0"/>
              </a:rPr>
              <a:t>Grommit</a:t>
            </a:r>
            <a:r>
              <a:rPr lang="en-GB" sz="2000" b="0" dirty="0">
                <a:solidFill>
                  <a:srgbClr val="000000"/>
                </a:solidFill>
                <a:latin typeface="Lucida Sans Typewriter" panose="020B0509030504030204" pitchFamily="49" charset="0"/>
              </a:rPr>
              <a:t>'],</a:t>
            </a:r>
          </a:p>
          <a:p>
            <a:pPr lvl="0"/>
            <a:r>
              <a:rPr lang="en-GB" sz="2000" b="0" dirty="0">
                <a:solidFill>
                  <a:srgbClr val="000000"/>
                </a:solidFill>
                <a:latin typeface="Lucida Sans Typewriter" panose="020B0509030504030204" pitchFamily="49" charset="0"/>
              </a:rPr>
              <a:t>  'Price': [13.25, 15.80, 7.25, 0.10],</a:t>
            </a:r>
          </a:p>
          <a:p>
            <a:pPr lvl="0"/>
            <a:r>
              <a:rPr lang="en-GB" sz="2000" b="0" dirty="0">
                <a:solidFill>
                  <a:srgbClr val="000000"/>
                </a:solidFill>
                <a:latin typeface="Lucida Sans Typewriter" panose="020B0509030504030204" pitchFamily="49" charset="0"/>
              </a:rPr>
              <a:t>  '</a:t>
            </a:r>
            <a:r>
              <a:rPr lang="en-GB" sz="2000" b="0" dirty="0" err="1">
                <a:solidFill>
                  <a:srgbClr val="000000"/>
                </a:solidFill>
                <a:latin typeface="Lucida Sans Typewriter" panose="020B0509030504030204" pitchFamily="49" charset="0"/>
              </a:rPr>
              <a:t>NumSold</a:t>
            </a:r>
            <a:r>
              <a:rPr lang="en-GB" sz="2000" b="0" dirty="0">
                <a:solidFill>
                  <a:srgbClr val="000000"/>
                </a:solidFill>
                <a:latin typeface="Lucida Sans Typewriter" panose="020B0509030504030204" pitchFamily="49" charset="0"/>
              </a:rPr>
              <a:t>': [100, 10, 55, 125]}, </a:t>
            </a:r>
          </a:p>
          <a:p>
            <a:pPr lvl="0"/>
            <a:r>
              <a:rPr lang="en-GB" sz="2000" b="0" dirty="0">
                <a:solidFill>
                  <a:srgbClr val="000000"/>
                </a:solidFill>
                <a:latin typeface="Lucida Sans Typewriter" panose="020B0509030504030204" pitchFamily="49" charset="0"/>
              </a:rPr>
              <a:t>   index = ['P1', 'P2', 'P3', 'P4'])</a:t>
            </a:r>
          </a:p>
          <a:p>
            <a:pPr lvl="0"/>
            <a:endParaRPr lang="en-GB" dirty="0">
              <a:solidFill>
                <a:srgbClr val="000000"/>
              </a:solidFill>
            </a:endParaRPr>
          </a:p>
        </p:txBody>
      </p:sp>
    </p:spTree>
    <p:extLst>
      <p:ext uri="{BB962C8B-B14F-4D97-AF65-F5344CB8AC3E}">
        <p14:creationId xmlns:p14="http://schemas.microsoft.com/office/powerpoint/2010/main" val="1938782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10b0510-c5a4-426b-a871-86fc184a11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Visualizing data with Python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The </a:t>
            </a:r>
            <a:r>
              <a:rPr lang="en-US" b="0" kern="0" dirty="0" err="1" smtClean="0"/>
              <a:t>matplotlib</a:t>
            </a:r>
            <a:r>
              <a:rPr lang="en-US" b="0" kern="0" dirty="0" smtClean="0"/>
              <a:t> library can work with </a:t>
            </a:r>
            <a:r>
              <a:rPr lang="en-US" b="0" kern="0" dirty="0" err="1" smtClean="0"/>
              <a:t>NumPy</a:t>
            </a:r>
            <a:r>
              <a:rPr lang="en-US" b="0" kern="0" dirty="0" smtClean="0"/>
              <a:t> and pandas to visualize data</a:t>
            </a:r>
          </a:p>
          <a:p>
            <a:r>
              <a:rPr lang="en-US" b="0" kern="0" dirty="0" smtClean="0"/>
              <a:t>Use the </a:t>
            </a:r>
            <a:r>
              <a:rPr lang="en-US" b="0" kern="0" dirty="0" err="1" smtClean="0"/>
              <a:t>pyplot</a:t>
            </a:r>
            <a:r>
              <a:rPr lang="en-US" b="0" kern="0" dirty="0" smtClean="0"/>
              <a:t> interface to </a:t>
            </a:r>
            <a:r>
              <a:rPr lang="en-US" b="0" kern="0" dirty="0" err="1" smtClean="0"/>
              <a:t>matplotlib</a:t>
            </a:r>
            <a:r>
              <a:rPr lang="en-US" b="0" kern="0" dirty="0" smtClean="0"/>
              <a:t> to generate:</a:t>
            </a:r>
          </a:p>
          <a:p>
            <a:pPr lvl="1"/>
            <a:r>
              <a:rPr lang="en-US" b="0" kern="0" dirty="0" smtClean="0"/>
              <a:t>Scatter plots</a:t>
            </a:r>
          </a:p>
          <a:p>
            <a:pPr lvl="1"/>
            <a:r>
              <a:rPr lang="en-US" b="0" kern="0" dirty="0" smtClean="0"/>
              <a:t>Line plots</a:t>
            </a:r>
          </a:p>
          <a:p>
            <a:pPr lvl="1"/>
            <a:r>
              <a:rPr lang="en-US" b="0" kern="0" dirty="0" smtClean="0"/>
              <a:t>Bar charts</a:t>
            </a:r>
          </a:p>
          <a:p>
            <a:pPr lvl="1"/>
            <a:r>
              <a:rPr lang="en-US" b="0" kern="0" dirty="0" smtClean="0"/>
              <a:t>Pie charts</a:t>
            </a:r>
          </a:p>
          <a:p>
            <a:pPr lvl="1"/>
            <a:r>
              <a:rPr lang="en-US" b="0" kern="0" dirty="0" smtClean="0"/>
              <a:t>3D charts</a:t>
            </a:r>
          </a:p>
          <a:p>
            <a:pPr lvl="1"/>
            <a:r>
              <a:rPr lang="en-US" b="0" kern="0" dirty="0" smtClean="0"/>
              <a:t>and many others</a:t>
            </a:r>
          </a:p>
          <a:p>
            <a:r>
              <a:rPr lang="en-US" b="0" kern="0" dirty="0" smtClean="0"/>
              <a:t>The </a:t>
            </a:r>
            <a:r>
              <a:rPr lang="en-US" b="0" kern="0" dirty="0" err="1" smtClean="0"/>
              <a:t>seaborn</a:t>
            </a:r>
            <a:r>
              <a:rPr lang="en-US" b="0" kern="0" dirty="0" smtClean="0"/>
              <a:t> package provides extended functionality and aesthetics</a:t>
            </a:r>
          </a:p>
          <a:p>
            <a:pPr lvl="1"/>
            <a:endParaRPr lang="en-US" b="0" kern="0" dirty="0"/>
          </a:p>
        </p:txBody>
      </p:sp>
    </p:spTree>
    <p:extLst>
      <p:ext uri="{BB962C8B-B14F-4D97-AF65-F5344CB8AC3E}">
        <p14:creationId xmlns:p14="http://schemas.microsoft.com/office/powerpoint/2010/main" val="3218380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75f80b2c-6de1-407f-8c3a-6a08009091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Demonstration: Processing and visualizing data with Python</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smtClean="0">
                <a:solidFill>
                  <a:srgbClr val="000000"/>
                </a:solidFill>
              </a:rPr>
              <a:t> Convert </a:t>
            </a:r>
            <a:r>
              <a:rPr lang="en-US" b="0" kern="0" dirty="0">
                <a:solidFill>
                  <a:srgbClr val="000000"/>
                </a:solidFill>
              </a:rPr>
              <a:t>the movie data</a:t>
            </a:r>
          </a:p>
          <a:p>
            <a:pPr lvl="0"/>
            <a:r>
              <a:rPr lang="en-US" b="0" kern="0" dirty="0" smtClean="0">
                <a:solidFill>
                  <a:srgbClr val="000000"/>
                </a:solidFill>
              </a:rPr>
              <a:t> Import </a:t>
            </a:r>
            <a:r>
              <a:rPr lang="en-US" b="0" kern="0" dirty="0">
                <a:solidFill>
                  <a:srgbClr val="000000"/>
                </a:solidFill>
              </a:rPr>
              <a:t>movie data</a:t>
            </a:r>
          </a:p>
          <a:p>
            <a:pPr lvl="0"/>
            <a:r>
              <a:rPr lang="en-US" b="0" kern="0" dirty="0" smtClean="0">
                <a:solidFill>
                  <a:srgbClr val="000000"/>
                </a:solidFill>
              </a:rPr>
              <a:t> Find </a:t>
            </a:r>
            <a:r>
              <a:rPr lang="en-US" b="0" kern="0" dirty="0">
                <a:solidFill>
                  <a:srgbClr val="000000"/>
                </a:solidFill>
              </a:rPr>
              <a:t>the average rating for each movie</a:t>
            </a:r>
          </a:p>
          <a:p>
            <a:pPr lvl="0"/>
            <a:r>
              <a:rPr lang="en-US" b="0" kern="0" dirty="0" smtClean="0">
                <a:solidFill>
                  <a:srgbClr val="000000"/>
                </a:solidFill>
              </a:rPr>
              <a:t> Find </a:t>
            </a:r>
            <a:r>
              <a:rPr lang="en-US" b="0" kern="0" dirty="0">
                <a:solidFill>
                  <a:srgbClr val="000000"/>
                </a:solidFill>
              </a:rPr>
              <a:t>out how frequently users post ratings</a:t>
            </a:r>
          </a:p>
          <a:p>
            <a:pPr lvl="0"/>
            <a:endParaRPr lang="en-US" b="0" kern="0" dirty="0">
              <a:solidFill>
                <a:srgbClr val="000000"/>
              </a:solidFill>
            </a:endParaRPr>
          </a:p>
        </p:txBody>
      </p:sp>
    </p:spTree>
    <p:extLst>
      <p:ext uri="{BB962C8B-B14F-4D97-AF65-F5344CB8AC3E}">
        <p14:creationId xmlns:p14="http://schemas.microsoft.com/office/powerpoint/2010/main" val="239900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78069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844169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532401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77395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bf8b717e-bff9-446e-a14b-1bae70b87f6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Lesson 3: Incorporating R and Python into Machine Learning experiments</a:t>
            </a:r>
            <a:endParaRPr lang="en-GB"/>
          </a:p>
        </p:txBody>
      </p:sp>
      <p:sp>
        <p:nvSpPr>
          <p:cNvPr id="3" name="Text Placeholder 2"/>
          <p:cNvSpPr>
            <a:spLocks noGrp="1"/>
          </p:cNvSpPr>
          <p:nvPr>
            <p:ph type="body" idx="1"/>
          </p:nvPr>
        </p:nvSpPr>
        <p:spPr/>
        <p:txBody>
          <a:bodyPr/>
          <a:lstStyle/>
          <a:p>
            <a:r>
              <a:rPr lang="en-GB" dirty="0" smtClean="0"/>
              <a:t> Creating </a:t>
            </a:r>
            <a:r>
              <a:rPr lang="en-GB" dirty="0" smtClean="0"/>
              <a:t>and using </a:t>
            </a:r>
            <a:r>
              <a:rPr lang="en-GB" dirty="0" err="1" smtClean="0"/>
              <a:t>Jupyter</a:t>
            </a:r>
            <a:r>
              <a:rPr lang="en-GB" dirty="0" smtClean="0"/>
              <a:t> notebooks
</a:t>
            </a:r>
            <a:r>
              <a:rPr lang="en-GB" dirty="0" smtClean="0"/>
              <a:t> Exploring </a:t>
            </a:r>
            <a:r>
              <a:rPr lang="en-GB" dirty="0" smtClean="0"/>
              <a:t>a dataset with a </a:t>
            </a:r>
            <a:r>
              <a:rPr lang="en-GB" dirty="0" err="1" smtClean="0"/>
              <a:t>Jupyter</a:t>
            </a:r>
            <a:r>
              <a:rPr lang="en-GB" dirty="0" smtClean="0"/>
              <a:t> notebook
</a:t>
            </a:r>
            <a:r>
              <a:rPr lang="en-GB" dirty="0" smtClean="0"/>
              <a:t> Using </a:t>
            </a:r>
            <a:r>
              <a:rPr lang="en-GB" dirty="0" smtClean="0"/>
              <a:t>R and Python in Machine Learning </a:t>
            </a:r>
            <a:r>
              <a:rPr lang="en-GB" dirty="0" smtClean="0"/>
              <a:t/>
            </a:r>
            <a:br>
              <a:rPr lang="en-GB" dirty="0" smtClean="0"/>
            </a:br>
            <a:r>
              <a:rPr lang="en-GB" dirty="0" smtClean="0"/>
              <a:t> experiments</a:t>
            </a:r>
            <a:r>
              <a:rPr lang="en-GB" dirty="0" smtClean="0"/>
              <a:t>
</a:t>
            </a:r>
            <a:r>
              <a:rPr lang="en-GB" dirty="0" smtClean="0"/>
              <a:t> Creating </a:t>
            </a:r>
            <a:r>
              <a:rPr lang="en-GB" dirty="0" smtClean="0"/>
              <a:t>custom modules
</a:t>
            </a:r>
            <a:r>
              <a:rPr lang="en-GB" dirty="0" smtClean="0"/>
              <a:t> Selecting </a:t>
            </a:r>
            <a:r>
              <a:rPr lang="en-GB" dirty="0" smtClean="0"/>
              <a:t>the appropriate language</a:t>
            </a:r>
            <a:endParaRPr lang="en-GB" dirty="0"/>
          </a:p>
        </p:txBody>
      </p:sp>
    </p:spTree>
    <p:extLst>
      <p:ext uri="{BB962C8B-B14F-4D97-AF65-F5344CB8AC3E}">
        <p14:creationId xmlns:p14="http://schemas.microsoft.com/office/powerpoint/2010/main" val="117327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Lesson 1: Using R</a:t>
            </a:r>
            <a:endParaRPr lang="en-GB"/>
          </a:p>
        </p:txBody>
      </p:sp>
      <p:sp>
        <p:nvSpPr>
          <p:cNvPr id="3" name="Text Placeholder 2"/>
          <p:cNvSpPr>
            <a:spLocks noGrp="1"/>
          </p:cNvSpPr>
          <p:nvPr>
            <p:ph type="body" idx="1"/>
          </p:nvPr>
        </p:nvSpPr>
        <p:spPr/>
        <p:txBody>
          <a:bodyPr/>
          <a:lstStyle/>
          <a:p>
            <a:r>
              <a:rPr lang="en-GB" dirty="0" smtClean="0"/>
              <a:t> Why </a:t>
            </a:r>
            <a:r>
              <a:rPr lang="en-GB" dirty="0" smtClean="0"/>
              <a:t>use R for machine learning?
</a:t>
            </a:r>
            <a:r>
              <a:rPr lang="en-GB" dirty="0" smtClean="0"/>
              <a:t> Common </a:t>
            </a:r>
            <a:r>
              <a:rPr lang="en-GB" dirty="0" smtClean="0"/>
              <a:t>R types and data structures
</a:t>
            </a:r>
            <a:r>
              <a:rPr lang="en-GB" dirty="0" smtClean="0"/>
              <a:t> R </a:t>
            </a:r>
            <a:r>
              <a:rPr lang="en-GB" dirty="0" smtClean="0"/>
              <a:t>operators
</a:t>
            </a:r>
            <a:r>
              <a:rPr lang="en-GB" dirty="0" smtClean="0"/>
              <a:t> R </a:t>
            </a:r>
            <a:r>
              <a:rPr lang="en-GB" dirty="0" smtClean="0"/>
              <a:t>programming constructs
</a:t>
            </a:r>
            <a:r>
              <a:rPr lang="en-GB" dirty="0" smtClean="0"/>
              <a:t> Creating </a:t>
            </a:r>
            <a:r>
              <a:rPr lang="en-GB" dirty="0" smtClean="0"/>
              <a:t>functions in R
</a:t>
            </a:r>
            <a:r>
              <a:rPr lang="en-GB" dirty="0" smtClean="0"/>
              <a:t> Incorporating </a:t>
            </a:r>
            <a:r>
              <a:rPr lang="en-GB" dirty="0" smtClean="0"/>
              <a:t>R packages and libraries
</a:t>
            </a:r>
            <a:r>
              <a:rPr lang="en-GB" dirty="0" smtClean="0"/>
              <a:t> Visualizing </a:t>
            </a:r>
            <a:r>
              <a:rPr lang="en-GB" dirty="0" smtClean="0"/>
              <a:t>data in R
</a:t>
            </a:r>
            <a:r>
              <a:rPr lang="en-GB" dirty="0" smtClean="0"/>
              <a:t> Working </a:t>
            </a:r>
            <a:r>
              <a:rPr lang="en-GB" dirty="0" smtClean="0"/>
              <a:t>with dates and times in R
</a:t>
            </a:r>
            <a:r>
              <a:rPr lang="en-GB" dirty="0" smtClean="0"/>
              <a:t> Demonstration</a:t>
            </a:r>
            <a:r>
              <a:rPr lang="en-GB" dirty="0" smtClean="0"/>
              <a:t>: Processing and visualizing data </a:t>
            </a:r>
            <a:r>
              <a:rPr lang="en-GB" dirty="0" smtClean="0"/>
              <a:t/>
            </a:r>
            <a:br>
              <a:rPr lang="en-GB" dirty="0" smtClean="0"/>
            </a:br>
            <a:r>
              <a:rPr lang="en-GB" dirty="0" smtClean="0"/>
              <a:t> in R</a:t>
            </a:r>
            <a:endParaRPr lang="en-GB" dirty="0"/>
          </a:p>
        </p:txBody>
      </p:sp>
    </p:spTree>
    <p:extLst>
      <p:ext uri="{BB962C8B-B14F-4D97-AF65-F5344CB8AC3E}">
        <p14:creationId xmlns:p14="http://schemas.microsoft.com/office/powerpoint/2010/main" val="1098683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5c38e3b2-f73a-48a8-b966-d924bb39e3d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Creating and using Jupyter notebooks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smtClean="0"/>
              <a:t>Jupyter notebooks enable you to:</a:t>
            </a:r>
          </a:p>
          <a:p>
            <a:pPr lvl="1"/>
            <a:r>
              <a:rPr lang="en-US" b="0" kern="0" smtClean="0"/>
              <a:t>Prototype and test code (R and Python)</a:t>
            </a:r>
          </a:p>
          <a:p>
            <a:pPr lvl="1"/>
            <a:r>
              <a:rPr lang="en-US" b="0" kern="0" smtClean="0"/>
              <a:t>Document code</a:t>
            </a:r>
          </a:p>
          <a:p>
            <a:pPr lvl="1"/>
            <a:r>
              <a:rPr lang="en-US" b="0" kern="0" smtClean="0"/>
              <a:t>Run code and capture the output</a:t>
            </a:r>
          </a:p>
          <a:p>
            <a:pPr lvl="1"/>
            <a:r>
              <a:rPr lang="en-US" b="0" kern="0" smtClean="0"/>
              <a:t>Perform scripted tasks</a:t>
            </a:r>
          </a:p>
          <a:p>
            <a:r>
              <a:rPr lang="en-US" b="0" kern="0" smtClean="0"/>
              <a:t>A Jupyter notebook consists of a series of </a:t>
            </a:r>
            <a:r>
              <a:rPr lang="en-US" b="0" i="1" kern="0" smtClean="0"/>
              <a:t>Cells</a:t>
            </a:r>
          </a:p>
          <a:p>
            <a:pPr lvl="1"/>
            <a:r>
              <a:rPr lang="en-US" b="0" kern="0" smtClean="0"/>
              <a:t>A cell can hold code, documentation (in Markdown format), or the results of running code (output, graphics, …)</a:t>
            </a:r>
          </a:p>
          <a:p>
            <a:r>
              <a:rPr lang="en-US" b="0" kern="0" smtClean="0"/>
              <a:t>Be cautious when opening a shared notebook</a:t>
            </a:r>
          </a:p>
          <a:p>
            <a:r>
              <a:rPr lang="en-US" b="0" kern="0" smtClean="0"/>
              <a:t>You cannot upload a notebook directly into Machine Learning Studio</a:t>
            </a:r>
          </a:p>
          <a:p>
            <a:endParaRPr lang="en-US" b="0" kern="0" dirty="0" smtClean="0"/>
          </a:p>
        </p:txBody>
      </p:sp>
    </p:spTree>
    <p:extLst>
      <p:ext uri="{BB962C8B-B14F-4D97-AF65-F5344CB8AC3E}">
        <p14:creationId xmlns:p14="http://schemas.microsoft.com/office/powerpoint/2010/main" val="3830605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192d32ea-e933-41f9-abfb-5d9cb32413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Exploring a dataset with a Jupyter notebook</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To explore a dataset generated by a Machine Learning experiment:</a:t>
            </a:r>
          </a:p>
          <a:p>
            <a:pPr lvl="1"/>
            <a:r>
              <a:rPr lang="en-US" sz="2000" b="0" kern="0">
                <a:solidFill>
                  <a:srgbClr val="000000"/>
                </a:solidFill>
              </a:rPr>
              <a:t>Right-click the module that generates the dataset</a:t>
            </a:r>
          </a:p>
          <a:p>
            <a:pPr lvl="1"/>
            <a:r>
              <a:rPr lang="en-US" sz="2000" b="0" kern="0">
                <a:solidFill>
                  <a:srgbClr val="000000"/>
                </a:solidFill>
              </a:rPr>
              <a:t>Click </a:t>
            </a:r>
            <a:r>
              <a:rPr lang="en-US" sz="2000" kern="0">
                <a:solidFill>
                  <a:srgbClr val="000000"/>
                </a:solidFill>
              </a:rPr>
              <a:t>Open in new Notebook</a:t>
            </a:r>
          </a:p>
          <a:p>
            <a:pPr lvl="1"/>
            <a:r>
              <a:rPr lang="en-US" sz="2000" b="0" kern="0">
                <a:solidFill>
                  <a:srgbClr val="000000"/>
                </a:solidFill>
              </a:rPr>
              <a:t>Select your programming language</a:t>
            </a:r>
          </a:p>
          <a:p>
            <a:pPr lvl="0"/>
            <a:r>
              <a:rPr lang="en-US" sz="2400" b="0" kern="0">
                <a:solidFill>
                  <a:srgbClr val="000000"/>
                </a:solidFill>
              </a:rPr>
              <a:t>You can also explore previously saved datasets by using the </a:t>
            </a:r>
            <a:r>
              <a:rPr lang="en-US" sz="2400" kern="0">
                <a:solidFill>
                  <a:srgbClr val="000000"/>
                </a:solidFill>
              </a:rPr>
              <a:t>Datasets</a:t>
            </a:r>
            <a:r>
              <a:rPr lang="en-US" sz="2400" b="0" kern="0">
                <a:solidFill>
                  <a:srgbClr val="000000"/>
                </a:solidFill>
              </a:rPr>
              <a:t> tab:</a:t>
            </a:r>
          </a:p>
          <a:p>
            <a:pPr lvl="1"/>
            <a:r>
              <a:rPr lang="en-US" sz="2000" b="0" kern="0">
                <a:solidFill>
                  <a:srgbClr val="000000"/>
                </a:solidFill>
              </a:rPr>
              <a:t>Select the dataset</a:t>
            </a:r>
          </a:p>
          <a:p>
            <a:pPr lvl="1"/>
            <a:r>
              <a:rPr lang="en-US" sz="2000" b="0" kern="0">
                <a:solidFill>
                  <a:srgbClr val="000000"/>
                </a:solidFill>
              </a:rPr>
              <a:t>Click </a:t>
            </a:r>
            <a:r>
              <a:rPr lang="en-US" sz="2000" kern="0">
                <a:solidFill>
                  <a:srgbClr val="000000"/>
                </a:solidFill>
              </a:rPr>
              <a:t>Open in Notebook</a:t>
            </a:r>
          </a:p>
          <a:p>
            <a:pPr lvl="1"/>
            <a:r>
              <a:rPr lang="en-US" sz="2000" b="0" kern="0">
                <a:solidFill>
                  <a:srgbClr val="000000"/>
                </a:solidFill>
              </a:rPr>
              <a:t>Select your language</a:t>
            </a:r>
          </a:p>
          <a:p>
            <a:pPr lvl="0"/>
            <a:r>
              <a:rPr lang="en-US" sz="2400" b="0" kern="0">
                <a:solidFill>
                  <a:srgbClr val="000000"/>
                </a:solidFill>
              </a:rPr>
              <a:t>To access shared datasets, you must use </a:t>
            </a:r>
            <a:r>
              <a:rPr lang="en-US" sz="2400" kern="0">
                <a:solidFill>
                  <a:srgbClr val="000000"/>
                </a:solidFill>
              </a:rPr>
              <a:t>Generate Data Access Code </a:t>
            </a:r>
            <a:r>
              <a:rPr lang="en-US" sz="2400" b="0" kern="0">
                <a:solidFill>
                  <a:srgbClr val="000000"/>
                </a:solidFill>
              </a:rPr>
              <a:t>which creates code that provides authentication tokens</a:t>
            </a:r>
            <a:endParaRPr lang="en-US" sz="2400" b="0" kern="0" dirty="0">
              <a:solidFill>
                <a:srgbClr val="000000"/>
              </a:solidFill>
            </a:endParaRPr>
          </a:p>
        </p:txBody>
      </p:sp>
    </p:spTree>
    <p:extLst>
      <p:ext uri="{BB962C8B-B14F-4D97-AF65-F5344CB8AC3E}">
        <p14:creationId xmlns:p14="http://schemas.microsoft.com/office/powerpoint/2010/main" val="148292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754b6929-e8b2-4b5d-8d69-dfdfdb1d81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Using R and Python in Machine Learning experiments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Use the </a:t>
            </a:r>
            <a:r>
              <a:rPr lang="en-US" sz="2400" kern="0">
                <a:solidFill>
                  <a:srgbClr val="000000"/>
                </a:solidFill>
              </a:rPr>
              <a:t>Execute R Script</a:t>
            </a:r>
            <a:r>
              <a:rPr lang="en-US" sz="2400" b="0" kern="0">
                <a:solidFill>
                  <a:srgbClr val="000000"/>
                </a:solidFill>
              </a:rPr>
              <a:t> or </a:t>
            </a:r>
            <a:r>
              <a:rPr lang="en-US" sz="2400" kern="0">
                <a:solidFill>
                  <a:srgbClr val="000000"/>
                </a:solidFill>
              </a:rPr>
              <a:t>Execute Python Script</a:t>
            </a:r>
            <a:r>
              <a:rPr lang="en-US" sz="2400" b="0" kern="0">
                <a:solidFill>
                  <a:srgbClr val="000000"/>
                </a:solidFill>
              </a:rPr>
              <a:t> modules in an experiment</a:t>
            </a:r>
          </a:p>
          <a:p>
            <a:pPr lvl="0"/>
            <a:r>
              <a:rPr lang="en-US" sz="2400" b="0" kern="0">
                <a:solidFill>
                  <a:srgbClr val="000000"/>
                </a:solidFill>
              </a:rPr>
              <a:t>Input ports provide access to datasets passed in from the workflow</a:t>
            </a:r>
          </a:p>
          <a:p>
            <a:pPr lvl="0"/>
            <a:r>
              <a:rPr lang="en-US" sz="2400" b="0" kern="0">
                <a:solidFill>
                  <a:srgbClr val="000000"/>
                </a:solidFill>
              </a:rPr>
              <a:t>An output port enables you to pass a dataset back out to the workflow</a:t>
            </a:r>
          </a:p>
          <a:p>
            <a:pPr lvl="0"/>
            <a:r>
              <a:rPr lang="en-US" sz="2400" b="0" kern="0">
                <a:solidFill>
                  <a:srgbClr val="000000"/>
                </a:solidFill>
              </a:rPr>
              <a:t>Inside a script module, the datasets are presented as dataframes (R and pandas)</a:t>
            </a:r>
          </a:p>
          <a:p>
            <a:pPr lvl="0"/>
            <a:r>
              <a:rPr lang="en-US" sz="2400" b="0" kern="0">
                <a:solidFill>
                  <a:srgbClr val="000000"/>
                </a:solidFill>
              </a:rPr>
              <a:t>You can import additional script code and packages using the zip input port</a:t>
            </a:r>
          </a:p>
          <a:p>
            <a:pPr lvl="0"/>
            <a:r>
              <a:rPr lang="en-US" sz="2400" b="0" kern="0">
                <a:solidFill>
                  <a:srgbClr val="000000"/>
                </a:solidFill>
              </a:rPr>
              <a:t>View the results using the Visualize command on the output ports</a:t>
            </a:r>
            <a:endParaRPr lang="en-US" sz="2400" b="0" kern="0" dirty="0">
              <a:solidFill>
                <a:srgbClr val="000000"/>
              </a:solidFill>
            </a:endParaRPr>
          </a:p>
        </p:txBody>
      </p:sp>
    </p:spTree>
    <p:extLst>
      <p:ext uri="{BB962C8B-B14F-4D97-AF65-F5344CB8AC3E}">
        <p14:creationId xmlns:p14="http://schemas.microsoft.com/office/powerpoint/2010/main" val="4002342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dc46b3d7-edd4-4a9e-ad89-ea87ba6c52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Creating custom modules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smtClean="0"/>
              <a:t>A custom module is a prepackaged R function that can be incorporated into an experiment workflow</a:t>
            </a:r>
          </a:p>
          <a:p>
            <a:r>
              <a:rPr lang="en-US" sz="2400" b="0" kern="0" smtClean="0"/>
              <a:t>Use a custom module when you require detailed control over an operation</a:t>
            </a:r>
          </a:p>
          <a:p>
            <a:r>
              <a:rPr lang="en-US" sz="2400" b="0" kern="0" smtClean="0"/>
              <a:t>You create an XML description of the input and output datasets, parameters, and any dependencies</a:t>
            </a:r>
          </a:p>
          <a:p>
            <a:r>
              <a:rPr lang="en-US" sz="2400" b="0" kern="0" smtClean="0"/>
              <a:t>After packaging, you can upload the module to your workspace</a:t>
            </a:r>
          </a:p>
          <a:p>
            <a:pPr lvl="1"/>
            <a:r>
              <a:rPr lang="en-US" sz="2000" b="0" kern="0" smtClean="0"/>
              <a:t>Custom modules are listed in the Custom folder in the items pane on the experiment canvas</a:t>
            </a:r>
          </a:p>
          <a:p>
            <a:pPr lvl="1"/>
            <a:r>
              <a:rPr lang="en-US" sz="2000" b="0" kern="0" smtClean="0"/>
              <a:t>Input and output datasets appear as ports in the experiment workflow</a:t>
            </a:r>
          </a:p>
          <a:p>
            <a:pPr lvl="1"/>
            <a:r>
              <a:rPr lang="en-US" sz="2000" b="0" kern="0" smtClean="0"/>
              <a:t>Parameters appear on the Properties pane</a:t>
            </a:r>
          </a:p>
          <a:p>
            <a:endParaRPr lang="en-US" b="0" kern="0" dirty="0"/>
          </a:p>
        </p:txBody>
      </p:sp>
    </p:spTree>
    <p:extLst>
      <p:ext uri="{BB962C8B-B14F-4D97-AF65-F5344CB8AC3E}">
        <p14:creationId xmlns:p14="http://schemas.microsoft.com/office/powerpoint/2010/main" val="856966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aa6e18dc-0830-439b-80c5-8fd068df35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Selecting the appropriate language</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smtClean="0"/>
              <a:t>Language selection is a personal choice, largely dependent on experience and familiarity</a:t>
            </a:r>
          </a:p>
          <a:p>
            <a:r>
              <a:rPr lang="en-US" b="0" kern="0" smtClean="0"/>
              <a:t>In general:</a:t>
            </a:r>
          </a:p>
          <a:p>
            <a:pPr lvl="1"/>
            <a:r>
              <a:rPr lang="en-US" b="0" kern="0" smtClean="0"/>
              <a:t>R is favored by data scientists because it expresses statistical concepts concisely</a:t>
            </a:r>
          </a:p>
          <a:p>
            <a:pPr lvl="1"/>
            <a:r>
              <a:rPr lang="en-US" b="0" kern="0" smtClean="0"/>
              <a:t>R is favored by programmers because it is more general purpose and powerful</a:t>
            </a:r>
          </a:p>
          <a:p>
            <a:pPr lvl="1"/>
            <a:r>
              <a:rPr lang="en-US" b="0" kern="0" smtClean="0"/>
              <a:t>R has a broader range of statistical packages available</a:t>
            </a:r>
          </a:p>
          <a:p>
            <a:pPr lvl="1"/>
            <a:r>
              <a:rPr lang="en-US" b="0" kern="0" smtClean="0"/>
              <a:t>Python has a more consistent syntax</a:t>
            </a:r>
          </a:p>
          <a:p>
            <a:pPr lvl="1"/>
            <a:r>
              <a:rPr lang="en-US" b="0" kern="0" smtClean="0"/>
              <a:t>Both languages can interoperate with each other</a:t>
            </a:r>
          </a:p>
          <a:p>
            <a:r>
              <a:rPr lang="en-US" b="0" kern="0" smtClean="0"/>
              <a:t>Note: A Machine Learning experiment can incorporate modules written in both languages</a:t>
            </a:r>
            <a:endParaRPr lang="en-US" b="0" kern="0" dirty="0"/>
          </a:p>
        </p:txBody>
      </p:sp>
    </p:spTree>
    <p:extLst>
      <p:ext uri="{BB962C8B-B14F-4D97-AF65-F5344CB8AC3E}">
        <p14:creationId xmlns:p14="http://schemas.microsoft.com/office/powerpoint/2010/main" val="1284994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Lab: Using R and Python with Machine Learning</a:t>
            </a:r>
            <a:endParaRPr lang="en-GB"/>
          </a:p>
        </p:txBody>
      </p:sp>
      <p:sp>
        <p:nvSpPr>
          <p:cNvPr id="3" name="Text Placeholder 2"/>
          <p:cNvSpPr>
            <a:spLocks noGrp="1"/>
          </p:cNvSpPr>
          <p:nvPr>
            <p:ph type="body" idx="1"/>
          </p:nvPr>
        </p:nvSpPr>
        <p:spPr/>
        <p:txBody>
          <a:bodyPr/>
          <a:lstStyle/>
          <a:p>
            <a:r>
              <a:rPr lang="en-GB" smtClean="0"/>
              <a:t>Exercise 1: Preparing the lab
Exercise 2: Exploring data using R
Exercise 3: Analyzing data using Python</a:t>
            </a:r>
            <a:endParaRPr lang="en-GB"/>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smtClean="0">
                <a:latin typeface="Segoe UI" panose="020B0502040204020203" pitchFamily="34" charset="0"/>
              </a:rPr>
              <a:t>Logon Information</a:t>
            </a:r>
            <a:endParaRPr lang="en-GB" sz="2800">
              <a:latin typeface="Segoe UI" panose="020B0502040204020203" pitchFamily="34" charset="0"/>
            </a:endParaRPr>
          </a:p>
        </p:txBody>
      </p:sp>
      <p:sp>
        <p:nvSpPr>
          <p:cNvPr id="5" name="TextBox 4"/>
          <p:cNvSpPr txBox="1"/>
          <p:nvPr/>
        </p:nvSpPr>
        <p:spPr>
          <a:xfrm>
            <a:off x="458788" y="4126141"/>
            <a:ext cx="6245556" cy="1384995"/>
          </a:xfrm>
          <a:prstGeom prst="rect">
            <a:avLst/>
          </a:prstGeom>
          <a:noFill/>
        </p:spPr>
        <p:txBody>
          <a:bodyPr vert="horz" wrap="none" rtlCol="0">
            <a:spAutoFit/>
          </a:bodyPr>
          <a:lstStyle/>
          <a:p>
            <a:r>
              <a:rPr lang="en-GB" sz="2800" b="0">
                <a:latin typeface="Segoe UI" panose="020B0502040204020203" pitchFamily="34" charset="0"/>
              </a:rPr>
              <a:t>Virtual machine: </a:t>
            </a:r>
            <a:r>
              <a:rPr lang="en-GB" sz="2800">
                <a:latin typeface="Segoe UI" panose="020B0502040204020203" pitchFamily="34" charset="0"/>
              </a:rPr>
              <a:t>20774A-LON-DEV</a:t>
            </a:r>
            <a:endParaRPr lang="en-GB" sz="2800" b="0">
              <a:latin typeface="Segoe UI" panose="020B0502040204020203" pitchFamily="34" charset="0"/>
            </a:endParaRPr>
          </a:p>
          <a:p>
            <a:r>
              <a:rPr lang="en-GB" sz="2800" b="0">
                <a:latin typeface="Segoe UI" panose="020B0502040204020203" pitchFamily="34" charset="0"/>
              </a:rPr>
              <a:t>User name: </a:t>
            </a:r>
            <a:r>
              <a:rPr lang="en-GB" sz="2800">
                <a:latin typeface="Segoe UI" panose="020B0502040204020203" pitchFamily="34" charset="0"/>
              </a:rPr>
              <a:t>ADATUM\AdatumAdmin</a:t>
            </a:r>
            <a:endParaRPr lang="en-GB" sz="2800" b="0">
              <a:latin typeface="Segoe UI" panose="020B0502040204020203" pitchFamily="34" charset="0"/>
            </a:endParaRPr>
          </a:p>
          <a:p>
            <a:r>
              <a:rPr lang="en-GB" sz="2800" b="0">
                <a:latin typeface="Segoe UI" panose="020B0502040204020203" pitchFamily="34" charset="0"/>
              </a:rPr>
              <a:t>Password: </a:t>
            </a:r>
            <a:r>
              <a:rPr lang="en-GB" sz="2800">
                <a:latin typeface="Segoe UI" panose="020B0502040204020203" pitchFamily="34" charset="0"/>
              </a:rPr>
              <a:t>Pa55w.rd</a:t>
            </a:r>
            <a:endParaRPr lang="en-GB" sz="2800" b="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smtClean="0">
                <a:latin typeface="Segoe UI" panose="020B0502040204020203" pitchFamily="34" charset="0"/>
              </a:rPr>
              <a:t>Estimated Time: 90 minutes</a:t>
            </a:r>
            <a:endParaRPr lang="en-GB" sz="2800">
              <a:latin typeface="Segoe UI" panose="020B0502040204020203" pitchFamily="34" charset="0"/>
            </a:endParaRPr>
          </a:p>
        </p:txBody>
      </p:sp>
    </p:spTree>
    <p:extLst>
      <p:ext uri="{BB962C8B-B14F-4D97-AF65-F5344CB8AC3E}">
        <p14:creationId xmlns:p14="http://schemas.microsoft.com/office/powerpoint/2010/main" val="2216398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Lab Scenario</a:t>
            </a:r>
            <a:endParaRPr lang="en-GB"/>
          </a:p>
        </p:txBody>
      </p:sp>
      <p:sp>
        <p:nvSpPr>
          <p:cNvPr id="4" name="TextBox 3"/>
          <p:cNvSpPr txBox="1"/>
          <p:nvPr/>
        </p:nvSpPr>
        <p:spPr>
          <a:xfrm>
            <a:off x="458788" y="1021215"/>
            <a:ext cx="8119156" cy="5191165"/>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work as a data scientist for </a:t>
            </a:r>
            <a:r>
              <a:rPr lang="en-GB" sz="2800" b="0" dirty="0" err="1">
                <a:latin typeface="Segoe UI" panose="020B0502040204020203" pitchFamily="34" charset="0"/>
                <a:ea typeface="Calibri" panose="020F0502020204030204" pitchFamily="34" charset="0"/>
                <a:cs typeface="Times New Roman" panose="02020603050405020304" pitchFamily="18" charset="0"/>
              </a:rPr>
              <a:t>Adatum</a:t>
            </a:r>
            <a:r>
              <a:rPr lang="en-GB" sz="2800" b="0" dirty="0">
                <a:latin typeface="Segoe UI" panose="020B0502040204020203" pitchFamily="34" charset="0"/>
                <a:ea typeface="Calibri" panose="020F0502020204030204" pitchFamily="34" charset="0"/>
                <a:cs typeface="Times New Roman" panose="02020603050405020304" pitchFamily="18" charset="0"/>
              </a:rPr>
              <a:t> Consultants, a company that provides machine learning services and advice for a range of clients. One of your clients is Wide World Importers, who are transitioning from a Business Intelligence practice to a Business Analytics practice. As part of this transition, Wide World Importers are looking for insights from operational data sources throughout the organization.  </a:t>
            </a:r>
          </a:p>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 </a:t>
            </a:r>
          </a:p>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working with a team of Wide </a:t>
            </a:r>
            <a:r>
              <a:rPr lang="en-GB" sz="2800" b="0" dirty="0" smtClean="0">
                <a:latin typeface="Segoe UI" panose="020B0502040204020203" pitchFamily="34" charset="0"/>
                <a:ea typeface="Calibri" panose="020F0502020204030204" pitchFamily="34" charset="0"/>
                <a:cs typeface="Times New Roman" panose="02020603050405020304" pitchFamily="18" charset="0"/>
              </a:rPr>
              <a:t>World</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2579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Lab Scenario</a:t>
            </a:r>
            <a:endParaRPr lang="en-GB"/>
          </a:p>
        </p:txBody>
      </p:sp>
      <p:sp>
        <p:nvSpPr>
          <p:cNvPr id="3" name="Text Placeholder 2"/>
          <p:cNvSpPr>
            <a:spLocks noGrp="1"/>
          </p:cNvSpPr>
          <p:nvPr>
            <p:ph type="body" idx="1"/>
          </p:nvPr>
        </p:nvSpPr>
        <p:spPr/>
        <p:txBody>
          <a:bodyPr/>
          <a:lstStyle/>
          <a:p>
            <a:pPr marL="0" lvl="0" indent="0">
              <a:spcAft>
                <a:spcPts val="800"/>
              </a:spcAft>
              <a:buClrTx/>
              <a:buSzTx/>
              <a:buNone/>
            </a:pPr>
            <a:r>
              <a:rPr lang="en-GB" kern="1200" dirty="0">
                <a:solidFill>
                  <a:srgbClr val="000000"/>
                </a:solidFill>
                <a:ea typeface="Calibri" panose="020F0502020204030204" pitchFamily="34" charset="0"/>
                <a:cs typeface="Times New Roman" panose="02020603050405020304" pitchFamily="18" charset="0"/>
              </a:rPr>
              <a:t>Importers business analysts, who write reports using data that is stored in a variety of locations, including Azure SQL Database. The business analysts want to investigate the potential for developing custom models that make use of R and Python scripts, and how to document processes by using a </a:t>
            </a:r>
            <a:r>
              <a:rPr lang="en-GB" kern="1200" dirty="0" err="1">
                <a:solidFill>
                  <a:srgbClr val="000000"/>
                </a:solidFill>
                <a:ea typeface="Calibri" panose="020F0502020204030204" pitchFamily="34" charset="0"/>
                <a:cs typeface="Times New Roman" panose="02020603050405020304" pitchFamily="18" charset="0"/>
              </a:rPr>
              <a:t>Jupyter</a:t>
            </a:r>
            <a:r>
              <a:rPr lang="en-GB" kern="1200" dirty="0">
                <a:solidFill>
                  <a:srgbClr val="000000"/>
                </a:solidFill>
                <a:ea typeface="Calibri" panose="020F0502020204030204" pitchFamily="34" charset="0"/>
                <a:cs typeface="Times New Roman" panose="02020603050405020304" pitchFamily="18" charset="0"/>
              </a:rPr>
              <a:t> notebook.</a:t>
            </a:r>
          </a:p>
          <a:p>
            <a:pPr marL="0" lvl="0" indent="0">
              <a:spcAft>
                <a:spcPts val="800"/>
              </a:spcAft>
              <a:buClrTx/>
              <a:buSzTx/>
              <a:buNone/>
            </a:pPr>
            <a:r>
              <a:rPr lang="en-GB" b="1" kern="1200" dirty="0">
                <a:solidFill>
                  <a:srgbClr val="000000"/>
                </a:solidFill>
                <a:ea typeface="Calibri" panose="020F0502020204030204" pitchFamily="34" charset="0"/>
                <a:cs typeface="Times New Roman" panose="02020603050405020304" pitchFamily="18" charset="0"/>
              </a:rPr>
              <a:t> </a:t>
            </a:r>
            <a:endParaRPr lang="en-GB" dirty="0"/>
          </a:p>
        </p:txBody>
      </p:sp>
    </p:spTree>
    <p:extLst>
      <p:ext uri="{BB962C8B-B14F-4D97-AF65-F5344CB8AC3E}">
        <p14:creationId xmlns:p14="http://schemas.microsoft.com/office/powerpoint/2010/main" val="2106315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Lab Review</a:t>
            </a:r>
            <a:endParaRPr lang="en-GB"/>
          </a:p>
        </p:txBody>
      </p:sp>
      <p:sp>
        <p:nvSpPr>
          <p:cNvPr id="3" name="Text Placeholder 2"/>
          <p:cNvSpPr>
            <a:spLocks noGrp="1"/>
          </p:cNvSpPr>
          <p:nvPr>
            <p:ph type="body" idx="1"/>
          </p:nvPr>
        </p:nvSpPr>
        <p:spPr>
          <a:xfrm>
            <a:off x="493294" y="1090227"/>
            <a:ext cx="8119156" cy="5147356"/>
          </a:xfrm>
        </p:spPr>
        <p:txBody>
          <a:bodyPr/>
          <a:lstStyle/>
          <a:p>
            <a:pPr marL="0" indent="0">
              <a:buNone/>
            </a:pPr>
            <a:r>
              <a:rPr lang="en-US" dirty="0" smtClean="0"/>
              <a:t>In </a:t>
            </a:r>
            <a:r>
              <a:rPr lang="en-US" dirty="0"/>
              <a:t>this lab, you:</a:t>
            </a:r>
            <a:endParaRPr lang="en-GB" dirty="0"/>
          </a:p>
          <a:p>
            <a:pPr lvl="0"/>
            <a:r>
              <a:rPr lang="en-US" dirty="0" smtClean="0"/>
              <a:t> Prepared </a:t>
            </a:r>
            <a:r>
              <a:rPr lang="en-US" dirty="0"/>
              <a:t>an Azure SQL Database with imported </a:t>
            </a:r>
            <a:r>
              <a:rPr lang="en-US" dirty="0" smtClean="0"/>
              <a:t/>
            </a:r>
            <a:br>
              <a:rPr lang="en-US" dirty="0" smtClean="0"/>
            </a:br>
            <a:r>
              <a:rPr lang="en-US" dirty="0" smtClean="0"/>
              <a:t> data</a:t>
            </a:r>
            <a:r>
              <a:rPr lang="en-US" dirty="0"/>
              <a:t>.</a:t>
            </a:r>
            <a:endParaRPr lang="en-GB" dirty="0"/>
          </a:p>
          <a:p>
            <a:pPr lvl="0"/>
            <a:r>
              <a:rPr lang="en-US" dirty="0" smtClean="0"/>
              <a:t> Explored </a:t>
            </a:r>
            <a:r>
              <a:rPr lang="en-US" dirty="0"/>
              <a:t>data using R and documented the </a:t>
            </a:r>
            <a:r>
              <a:rPr lang="en-US" dirty="0" smtClean="0"/>
              <a:t/>
            </a:r>
            <a:br>
              <a:rPr lang="en-US" dirty="0" smtClean="0"/>
            </a:br>
            <a:r>
              <a:rPr lang="en-US" dirty="0" smtClean="0"/>
              <a:t> process </a:t>
            </a:r>
            <a:r>
              <a:rPr lang="en-US" dirty="0"/>
              <a:t>using a </a:t>
            </a:r>
            <a:r>
              <a:rPr lang="en-US" dirty="0" err="1"/>
              <a:t>Jupyter</a:t>
            </a:r>
            <a:r>
              <a:rPr lang="en-US" dirty="0"/>
              <a:t> notebook.</a:t>
            </a:r>
            <a:endParaRPr lang="en-GB" dirty="0"/>
          </a:p>
          <a:p>
            <a:r>
              <a:rPr lang="en-US" dirty="0" smtClean="0"/>
              <a:t> Analyzed </a:t>
            </a:r>
            <a:r>
              <a:rPr lang="en-US" dirty="0"/>
              <a:t>data using Python as part of a Machine </a:t>
            </a:r>
            <a:r>
              <a:rPr lang="en-US" dirty="0" smtClean="0"/>
              <a:t/>
            </a:r>
            <a:br>
              <a:rPr lang="en-US" dirty="0" smtClean="0"/>
            </a:br>
            <a:r>
              <a:rPr lang="en-US" dirty="0" smtClean="0"/>
              <a:t> Learning </a:t>
            </a:r>
            <a:r>
              <a:rPr lang="en-US" dirty="0"/>
              <a:t>experiment.</a:t>
            </a:r>
            <a:endParaRPr lang="en-GB" dirty="0"/>
          </a:p>
          <a:p>
            <a:endParaRPr lang="en-GB" dirty="0"/>
          </a:p>
        </p:txBody>
      </p:sp>
    </p:spTree>
    <p:extLst>
      <p:ext uri="{BB962C8B-B14F-4D97-AF65-F5344CB8AC3E}">
        <p14:creationId xmlns:p14="http://schemas.microsoft.com/office/powerpoint/2010/main" val="195973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Module Review and Takeaways</a:t>
            </a:r>
            <a:endParaRPr lang="en-GB"/>
          </a:p>
        </p:txBody>
      </p:sp>
      <p:sp>
        <p:nvSpPr>
          <p:cNvPr id="3" name="Text Placeholder 2"/>
          <p:cNvSpPr>
            <a:spLocks noGrp="1"/>
          </p:cNvSpPr>
          <p:nvPr>
            <p:ph type="body" idx="1"/>
          </p:nvPr>
        </p:nvSpPr>
        <p:spPr>
          <a:xfrm>
            <a:off x="458788" y="1124733"/>
            <a:ext cx="8119156" cy="5147356"/>
          </a:xfrm>
        </p:spPr>
        <p:txBody>
          <a:bodyPr/>
          <a:lstStyle/>
          <a:p>
            <a:pPr marL="0" indent="0">
              <a:buNone/>
            </a:pPr>
            <a:r>
              <a:rPr lang="en-US" dirty="0"/>
              <a:t>In this module, you learned how to:</a:t>
            </a:r>
            <a:endParaRPr lang="en-GB" dirty="0"/>
          </a:p>
          <a:p>
            <a:pPr lvl="0"/>
            <a:r>
              <a:rPr lang="en-US" dirty="0" smtClean="0"/>
              <a:t> Describe </a:t>
            </a:r>
            <a:r>
              <a:rPr lang="en-US" dirty="0"/>
              <a:t>how to use R code to analyze and </a:t>
            </a:r>
            <a:r>
              <a:rPr lang="en-US" dirty="0" smtClean="0"/>
              <a:t/>
            </a:r>
            <a:br>
              <a:rPr lang="en-US" dirty="0" smtClean="0"/>
            </a:br>
            <a:r>
              <a:rPr lang="en-US" dirty="0" smtClean="0"/>
              <a:t> visualize </a:t>
            </a:r>
            <a:r>
              <a:rPr lang="en-US" dirty="0"/>
              <a:t>data.</a:t>
            </a:r>
            <a:endParaRPr lang="en-GB" dirty="0"/>
          </a:p>
          <a:p>
            <a:pPr lvl="0"/>
            <a:r>
              <a:rPr lang="en-US" dirty="0" smtClean="0"/>
              <a:t> Explain </a:t>
            </a:r>
            <a:r>
              <a:rPr lang="en-US" dirty="0"/>
              <a:t>how to use Python code process data.</a:t>
            </a:r>
            <a:endParaRPr lang="en-GB" dirty="0"/>
          </a:p>
          <a:p>
            <a:pPr lvl="0"/>
            <a:r>
              <a:rPr lang="en-US" dirty="0" smtClean="0"/>
              <a:t> Use </a:t>
            </a:r>
            <a:r>
              <a:rPr lang="en-US" dirty="0" err="1"/>
              <a:t>Jupyter</a:t>
            </a:r>
            <a:r>
              <a:rPr lang="en-US" dirty="0"/>
              <a:t> notebooks to document your </a:t>
            </a:r>
            <a:r>
              <a:rPr lang="en-US" dirty="0" smtClean="0"/>
              <a:t/>
            </a:r>
            <a:br>
              <a:rPr lang="en-US" dirty="0" smtClean="0"/>
            </a:br>
            <a:r>
              <a:rPr lang="en-US" dirty="0" smtClean="0"/>
              <a:t> experiments</a:t>
            </a:r>
            <a:r>
              <a:rPr lang="en-US" dirty="0"/>
              <a:t>, and use R and Python code to </a:t>
            </a:r>
            <a:r>
              <a:rPr lang="en-US" dirty="0" smtClean="0"/>
              <a:t/>
            </a:r>
            <a:br>
              <a:rPr lang="en-US" dirty="0" smtClean="0"/>
            </a:br>
            <a:r>
              <a:rPr lang="en-US" dirty="0" smtClean="0"/>
              <a:t> augment </a:t>
            </a:r>
            <a:r>
              <a:rPr lang="en-US" dirty="0"/>
              <a:t>your experiments.</a:t>
            </a:r>
            <a:endParaRPr lang="en-GB" dirty="0"/>
          </a:p>
          <a:p>
            <a:endParaRPr lang="en-GB" dirty="0"/>
          </a:p>
        </p:txBody>
      </p:sp>
    </p:spTree>
    <p:extLst>
      <p:ext uri="{BB962C8B-B14F-4D97-AF65-F5344CB8AC3E}">
        <p14:creationId xmlns:p14="http://schemas.microsoft.com/office/powerpoint/2010/main" val="347781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Why use R for machine learning?</a:t>
            </a:r>
            <a:endParaRPr lang="en-GB"/>
          </a:p>
        </p:txBody>
      </p:sp>
      <p:sp>
        <p:nvSpPr>
          <p:cNvPr id="4" name="Content Placeholder 2"/>
          <p:cNvSpPr txBox="1">
            <a:spLocks/>
          </p:cNvSpPr>
          <p:nvPr/>
        </p:nvSpPr>
        <p:spPr>
          <a:xfrm>
            <a:off x="486498" y="104892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Statistical analysis comprises three common tasks:</a:t>
            </a:r>
          </a:p>
          <a:p>
            <a:pPr lvl="1"/>
            <a:r>
              <a:rPr lang="en-US" sz="2000" b="0" kern="0" dirty="0">
                <a:solidFill>
                  <a:srgbClr val="000000"/>
                </a:solidFill>
              </a:rPr>
              <a:t>Data transformation</a:t>
            </a:r>
          </a:p>
          <a:p>
            <a:pPr lvl="1"/>
            <a:r>
              <a:rPr lang="en-US" sz="2000" b="0" kern="0" dirty="0">
                <a:solidFill>
                  <a:srgbClr val="000000"/>
                </a:solidFill>
              </a:rPr>
              <a:t>Data visualization</a:t>
            </a:r>
          </a:p>
          <a:p>
            <a:pPr lvl="1"/>
            <a:r>
              <a:rPr lang="en-US" sz="2000" b="0" kern="0" dirty="0">
                <a:solidFill>
                  <a:srgbClr val="000000"/>
                </a:solidFill>
              </a:rPr>
              <a:t>Data modeling</a:t>
            </a:r>
          </a:p>
          <a:p>
            <a:pPr lvl="0"/>
            <a:r>
              <a:rPr lang="en-US" sz="2400" b="0" kern="0" dirty="0">
                <a:solidFill>
                  <a:srgbClr val="000000"/>
                </a:solidFill>
              </a:rPr>
              <a:t>R provides an array of packages to help you perform these tasks</a:t>
            </a:r>
          </a:p>
          <a:p>
            <a:pPr lvl="0"/>
            <a:r>
              <a:rPr lang="en-US" sz="2400" b="0" kern="0" dirty="0">
                <a:solidFill>
                  <a:srgbClr val="000000"/>
                </a:solidFill>
              </a:rPr>
              <a:t>R also provides programming constructs to build a workflow of operations</a:t>
            </a:r>
          </a:p>
          <a:p>
            <a:pPr lvl="0"/>
            <a:r>
              <a:rPr lang="en-US" sz="2400" b="0" kern="0" dirty="0">
                <a:solidFill>
                  <a:srgbClr val="000000"/>
                </a:solidFill>
              </a:rPr>
              <a:t>R is interactive; you can quickly prototype your operations</a:t>
            </a:r>
          </a:p>
          <a:p>
            <a:pPr lvl="0"/>
            <a:r>
              <a:rPr lang="en-US" sz="2400" b="0" kern="0" dirty="0">
                <a:solidFill>
                  <a:srgbClr val="000000"/>
                </a:solidFill>
              </a:rPr>
              <a:t>R packages can be written using compiled languages, for speed</a:t>
            </a:r>
          </a:p>
        </p:txBody>
      </p:sp>
    </p:spTree>
    <p:extLst>
      <p:ext uri="{BB962C8B-B14F-4D97-AF65-F5344CB8AC3E}">
        <p14:creationId xmlns:p14="http://schemas.microsoft.com/office/powerpoint/2010/main" val="2814339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R types and data structures</a:t>
            </a:r>
            <a:endParaRPr lang="en-GB" dirty="0"/>
          </a:p>
        </p:txBody>
      </p:sp>
      <p:sp>
        <p:nvSpPr>
          <p:cNvPr id="4" name="Content Placeholder 2"/>
          <p:cNvSpPr txBox="1">
            <a:spLocks/>
          </p:cNvSpPr>
          <p:nvPr/>
        </p:nvSpPr>
        <p:spPr>
          <a:xfrm>
            <a:off x="181871" y="1157402"/>
            <a:ext cx="400779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Atomic types:</a:t>
            </a:r>
          </a:p>
          <a:p>
            <a:pPr lvl="1"/>
            <a:r>
              <a:rPr lang="en-US" sz="2000" b="0" kern="0" dirty="0">
                <a:solidFill>
                  <a:srgbClr val="000000"/>
                </a:solidFill>
              </a:rPr>
              <a:t>numeric</a:t>
            </a:r>
          </a:p>
          <a:p>
            <a:pPr lvl="1"/>
            <a:r>
              <a:rPr lang="en-US" sz="2000" b="0" kern="0" dirty="0">
                <a:solidFill>
                  <a:srgbClr val="000000"/>
                </a:solidFill>
              </a:rPr>
              <a:t>logical</a:t>
            </a:r>
          </a:p>
          <a:p>
            <a:pPr lvl="1"/>
            <a:r>
              <a:rPr lang="en-US" sz="2000" b="0" kern="0" dirty="0">
                <a:solidFill>
                  <a:srgbClr val="000000"/>
                </a:solidFill>
              </a:rPr>
              <a:t>character</a:t>
            </a:r>
          </a:p>
          <a:p>
            <a:pPr lvl="1"/>
            <a:r>
              <a:rPr lang="en-US" sz="2000" b="0" kern="0" dirty="0">
                <a:solidFill>
                  <a:srgbClr val="000000"/>
                </a:solidFill>
              </a:rPr>
              <a:t>complex</a:t>
            </a:r>
          </a:p>
          <a:p>
            <a:pPr lvl="0"/>
            <a:r>
              <a:rPr lang="en-US" sz="2400" b="0" kern="0" dirty="0">
                <a:solidFill>
                  <a:srgbClr val="000000"/>
                </a:solidFill>
              </a:rPr>
              <a:t>Factor types:</a:t>
            </a:r>
          </a:p>
          <a:p>
            <a:pPr lvl="1"/>
            <a:r>
              <a:rPr lang="en-US" sz="2000" b="0" kern="0" dirty="0">
                <a:solidFill>
                  <a:srgbClr val="000000"/>
                </a:solidFill>
              </a:rPr>
              <a:t>Values constrained to a set of values</a:t>
            </a:r>
          </a:p>
          <a:p>
            <a:pPr lvl="1"/>
            <a:r>
              <a:rPr lang="en-US" sz="2000" b="0" kern="0" dirty="0">
                <a:solidFill>
                  <a:srgbClr val="000000"/>
                </a:solidFill>
              </a:rPr>
              <a:t>Can be ordered or unordered</a:t>
            </a:r>
          </a:p>
          <a:p>
            <a:pPr lvl="0"/>
            <a:r>
              <a:rPr lang="en-US" sz="2400" b="0" kern="0" dirty="0">
                <a:solidFill>
                  <a:srgbClr val="000000"/>
                </a:solidFill>
              </a:rPr>
              <a:t>All types can be NA</a:t>
            </a:r>
          </a:p>
          <a:p>
            <a:pPr lvl="0"/>
            <a:r>
              <a:rPr lang="en-US" sz="2400" b="0" kern="0" dirty="0" err="1">
                <a:solidFill>
                  <a:srgbClr val="000000"/>
                </a:solidFill>
              </a:rPr>
              <a:t>Numerics</a:t>
            </a:r>
            <a:r>
              <a:rPr lang="en-US" sz="2400" b="0" kern="0" dirty="0">
                <a:solidFill>
                  <a:srgbClr val="000000"/>
                </a:solidFill>
              </a:rPr>
              <a:t> can be </a:t>
            </a:r>
            <a:r>
              <a:rPr lang="en-US" sz="2400" b="0" kern="0" dirty="0" err="1">
                <a:solidFill>
                  <a:srgbClr val="000000"/>
                </a:solidFill>
              </a:rPr>
              <a:t>NaN</a:t>
            </a:r>
            <a:endParaRPr lang="en-US" sz="2400" b="0" kern="0" dirty="0">
              <a:solidFill>
                <a:srgbClr val="000000"/>
              </a:solidFill>
            </a:endParaRPr>
          </a:p>
        </p:txBody>
      </p:sp>
      <p:sp>
        <p:nvSpPr>
          <p:cNvPr id="5" name="Content Placeholder 2"/>
          <p:cNvSpPr txBox="1">
            <a:spLocks/>
          </p:cNvSpPr>
          <p:nvPr/>
        </p:nvSpPr>
        <p:spPr bwMode="auto">
          <a:xfrm>
            <a:off x="4854694" y="1157402"/>
            <a:ext cx="427545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ct val="0"/>
              </a:spcBef>
              <a:buSzTx/>
            </a:pPr>
            <a:r>
              <a:rPr lang="en-US" sz="2400" b="0" kern="0" dirty="0">
                <a:solidFill>
                  <a:srgbClr val="000000"/>
                </a:solidFill>
                <a:ea typeface="+mn-ea"/>
              </a:rPr>
              <a:t>Vectors:</a:t>
            </a:r>
          </a:p>
          <a:p>
            <a:pPr marL="800100" lvl="1" indent="-342900">
              <a:spcBef>
                <a:spcPct val="0"/>
              </a:spcBef>
              <a:buSzTx/>
            </a:pPr>
            <a:r>
              <a:rPr lang="en-US" sz="2000" b="0" kern="0" dirty="0">
                <a:solidFill>
                  <a:srgbClr val="000000"/>
                </a:solidFill>
                <a:ea typeface="+mn-ea"/>
              </a:rPr>
              <a:t>1-dimensional</a:t>
            </a:r>
          </a:p>
          <a:p>
            <a:pPr marL="800100" lvl="1" indent="-342900">
              <a:spcBef>
                <a:spcPct val="0"/>
              </a:spcBef>
              <a:buSzTx/>
            </a:pPr>
            <a:r>
              <a:rPr lang="en-US" sz="2000" b="0" kern="0" dirty="0">
                <a:solidFill>
                  <a:srgbClr val="000000"/>
                </a:solidFill>
                <a:ea typeface="+mn-ea"/>
              </a:rPr>
              <a:t>Values must have same type</a:t>
            </a:r>
          </a:p>
          <a:p>
            <a:pPr>
              <a:spcBef>
                <a:spcPct val="0"/>
              </a:spcBef>
              <a:buSzTx/>
            </a:pPr>
            <a:r>
              <a:rPr lang="en-US" sz="2400" b="0" kern="0" dirty="0">
                <a:solidFill>
                  <a:srgbClr val="000000"/>
                </a:solidFill>
                <a:ea typeface="+mn-ea"/>
              </a:rPr>
              <a:t>List</a:t>
            </a:r>
          </a:p>
          <a:p>
            <a:pPr marL="800100" lvl="1" indent="-342900">
              <a:spcBef>
                <a:spcPct val="0"/>
              </a:spcBef>
              <a:buSzTx/>
            </a:pPr>
            <a:r>
              <a:rPr lang="en-US" sz="2000" b="0" kern="0" dirty="0">
                <a:solidFill>
                  <a:srgbClr val="000000"/>
                </a:solidFill>
                <a:ea typeface="+mn-ea"/>
              </a:rPr>
              <a:t>1-dimensional</a:t>
            </a:r>
          </a:p>
          <a:p>
            <a:pPr marL="800100" lvl="1" indent="-342900">
              <a:spcBef>
                <a:spcPct val="0"/>
              </a:spcBef>
              <a:buSzTx/>
            </a:pPr>
            <a:r>
              <a:rPr lang="en-US" sz="2000" b="0" kern="0" dirty="0">
                <a:solidFill>
                  <a:srgbClr val="000000"/>
                </a:solidFill>
                <a:ea typeface="+mn-ea"/>
              </a:rPr>
              <a:t>Values can have different types</a:t>
            </a:r>
          </a:p>
          <a:p>
            <a:pPr>
              <a:spcBef>
                <a:spcPct val="0"/>
              </a:spcBef>
              <a:buSzTx/>
            </a:pPr>
            <a:r>
              <a:rPr lang="en-US" sz="2400" b="0" kern="0" dirty="0">
                <a:solidFill>
                  <a:srgbClr val="000000"/>
                </a:solidFill>
                <a:ea typeface="+mn-ea"/>
              </a:rPr>
              <a:t>Matrix</a:t>
            </a:r>
          </a:p>
          <a:p>
            <a:pPr marL="800100" lvl="1" indent="-342900">
              <a:spcBef>
                <a:spcPct val="0"/>
              </a:spcBef>
              <a:buSzTx/>
            </a:pPr>
            <a:r>
              <a:rPr lang="en-US" sz="2000" b="0" kern="0" dirty="0">
                <a:solidFill>
                  <a:srgbClr val="000000"/>
                </a:solidFill>
                <a:ea typeface="+mn-ea"/>
              </a:rPr>
              <a:t>2-dimensional, same type</a:t>
            </a:r>
          </a:p>
          <a:p>
            <a:pPr>
              <a:spcBef>
                <a:spcPct val="0"/>
              </a:spcBef>
              <a:buSzTx/>
            </a:pPr>
            <a:r>
              <a:rPr lang="en-US" sz="2400" b="0" kern="0" dirty="0" smtClean="0">
                <a:solidFill>
                  <a:srgbClr val="000000"/>
                </a:solidFill>
                <a:ea typeface="+mn-ea"/>
              </a:rPr>
              <a:t>Array</a:t>
            </a:r>
          </a:p>
          <a:p>
            <a:pPr marL="800100" lvl="1" indent="-342900">
              <a:spcBef>
                <a:spcPct val="0"/>
              </a:spcBef>
              <a:buSzTx/>
            </a:pPr>
            <a:r>
              <a:rPr lang="en-US" sz="2000" b="0" kern="0" dirty="0" smtClean="0">
                <a:solidFill>
                  <a:srgbClr val="000000"/>
                </a:solidFill>
                <a:ea typeface="+mn-ea"/>
              </a:rPr>
              <a:t>N-dimensional, same type</a:t>
            </a:r>
          </a:p>
          <a:p>
            <a:pPr>
              <a:spcBef>
                <a:spcPct val="0"/>
              </a:spcBef>
              <a:buSzTx/>
            </a:pPr>
            <a:r>
              <a:rPr lang="en-US" sz="2400" b="0" kern="0" dirty="0" err="1" smtClean="0">
                <a:solidFill>
                  <a:srgbClr val="000000"/>
                </a:solidFill>
                <a:ea typeface="+mn-ea"/>
              </a:rPr>
              <a:t>Dataframe</a:t>
            </a:r>
            <a:endParaRPr lang="en-US" sz="2400" b="0" kern="0" dirty="0" smtClean="0">
              <a:solidFill>
                <a:srgbClr val="000000"/>
              </a:solidFill>
              <a:ea typeface="+mn-ea"/>
            </a:endParaRPr>
          </a:p>
          <a:p>
            <a:pPr marL="800100" lvl="1" indent="-342900">
              <a:spcBef>
                <a:spcPct val="0"/>
              </a:spcBef>
              <a:buSzTx/>
            </a:pPr>
            <a:r>
              <a:rPr lang="en-US" sz="2000" b="0" kern="0" dirty="0" smtClean="0">
                <a:solidFill>
                  <a:srgbClr val="000000"/>
                </a:solidFill>
                <a:ea typeface="+mn-ea"/>
              </a:rPr>
              <a:t>List </a:t>
            </a:r>
            <a:r>
              <a:rPr lang="en-US" sz="2000" b="0" kern="0" dirty="0">
                <a:solidFill>
                  <a:srgbClr val="000000"/>
                </a:solidFill>
                <a:ea typeface="+mn-ea"/>
              </a:rPr>
              <a:t>of vectors</a:t>
            </a:r>
          </a:p>
        </p:txBody>
      </p:sp>
    </p:spTree>
    <p:extLst>
      <p:ext uri="{BB962C8B-B14F-4D97-AF65-F5344CB8AC3E}">
        <p14:creationId xmlns:p14="http://schemas.microsoft.com/office/powerpoint/2010/main" val="139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fe937484-606b-4663-9b4f-b99e20d1ed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 operators</a:t>
            </a:r>
            <a:endParaRPr lang="en-GB"/>
          </a:p>
        </p:txBody>
      </p:sp>
      <p:sp>
        <p:nvSpPr>
          <p:cNvPr id="4" name="Content Placeholder 2"/>
          <p:cNvSpPr txBox="1">
            <a:spLocks/>
          </p:cNvSpPr>
          <p:nvPr/>
        </p:nvSpPr>
        <p:spPr>
          <a:xfrm>
            <a:off x="403368" y="1021215"/>
            <a:ext cx="4074301" cy="259747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Operators act on the individual elements in a structure</a:t>
            </a:r>
          </a:p>
          <a:p>
            <a:pPr lvl="1"/>
            <a:r>
              <a:rPr lang="en-US" sz="2000" b="0" kern="0" dirty="0">
                <a:solidFill>
                  <a:srgbClr val="000000"/>
                </a:solidFill>
              </a:rPr>
              <a:t>Operands must have the same size and dimensions</a:t>
            </a:r>
          </a:p>
          <a:p>
            <a:pPr lvl="1"/>
            <a:r>
              <a:rPr lang="en-US" sz="2000" b="0" kern="0" dirty="0">
                <a:solidFill>
                  <a:srgbClr val="000000"/>
                </a:solidFill>
              </a:rPr>
              <a:t>Results are a structure with the same size and dimensions</a:t>
            </a:r>
          </a:p>
        </p:txBody>
      </p:sp>
      <p:sp>
        <p:nvSpPr>
          <p:cNvPr id="5" name="Content Placeholder 2"/>
          <p:cNvSpPr txBox="1">
            <a:spLocks/>
          </p:cNvSpPr>
          <p:nvPr/>
        </p:nvSpPr>
        <p:spPr bwMode="auto">
          <a:xfrm>
            <a:off x="4851750" y="1021215"/>
            <a:ext cx="407430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ct val="0"/>
              </a:spcBef>
              <a:buSzTx/>
            </a:pPr>
            <a:r>
              <a:rPr lang="en-US" sz="2400" b="0" kern="0" dirty="0">
                <a:solidFill>
                  <a:srgbClr val="000000"/>
                </a:solidFill>
                <a:ea typeface="+mn-ea"/>
              </a:rPr>
              <a:t>Numeric:</a:t>
            </a:r>
          </a:p>
          <a:p>
            <a:pPr marL="800100" lvl="1" indent="-342900">
              <a:spcBef>
                <a:spcPct val="0"/>
              </a:spcBef>
              <a:buSzTx/>
            </a:pPr>
            <a:r>
              <a:rPr lang="en-US" sz="2000" b="0" kern="0" dirty="0">
                <a:solidFill>
                  <a:srgbClr val="000000"/>
                </a:solidFill>
                <a:ea typeface="+mn-ea"/>
              </a:rPr>
              <a:t>+, -, *, /, %/%, %%, ^</a:t>
            </a:r>
          </a:p>
          <a:p>
            <a:pPr>
              <a:spcBef>
                <a:spcPct val="0"/>
              </a:spcBef>
              <a:buSzTx/>
            </a:pPr>
            <a:r>
              <a:rPr lang="en-US" sz="2400" b="0" kern="0" dirty="0">
                <a:solidFill>
                  <a:srgbClr val="000000"/>
                </a:solidFill>
                <a:ea typeface="+mn-ea"/>
              </a:rPr>
              <a:t>Relational:</a:t>
            </a:r>
          </a:p>
          <a:p>
            <a:pPr marL="800100" lvl="1" indent="-342900">
              <a:spcBef>
                <a:spcPct val="0"/>
              </a:spcBef>
              <a:buSzTx/>
            </a:pPr>
            <a:r>
              <a:rPr lang="en-US" sz="2000" b="0" kern="0" dirty="0">
                <a:solidFill>
                  <a:srgbClr val="000000"/>
                </a:solidFill>
                <a:ea typeface="+mn-ea"/>
              </a:rPr>
              <a:t>&lt;, &gt;, &lt;=, &gt;=, == !=</a:t>
            </a:r>
          </a:p>
          <a:p>
            <a:pPr>
              <a:spcBef>
                <a:spcPct val="0"/>
              </a:spcBef>
              <a:buSzTx/>
            </a:pPr>
            <a:r>
              <a:rPr lang="en-US" sz="2400" b="0" kern="0" dirty="0">
                <a:solidFill>
                  <a:srgbClr val="000000"/>
                </a:solidFill>
                <a:ea typeface="+mn-ea"/>
              </a:rPr>
              <a:t>Logical:</a:t>
            </a:r>
          </a:p>
          <a:p>
            <a:pPr marL="800100" lvl="1" indent="-342900">
              <a:spcBef>
                <a:spcPct val="0"/>
              </a:spcBef>
              <a:buSzTx/>
            </a:pPr>
            <a:r>
              <a:rPr lang="en-US" sz="2000" b="0" kern="0" dirty="0">
                <a:solidFill>
                  <a:srgbClr val="000000"/>
                </a:solidFill>
                <a:ea typeface="+mn-ea"/>
              </a:rPr>
              <a:t>&amp;, | , !</a:t>
            </a:r>
          </a:p>
          <a:p>
            <a:pPr>
              <a:spcBef>
                <a:spcPct val="0"/>
              </a:spcBef>
              <a:buSzTx/>
            </a:pPr>
            <a:r>
              <a:rPr lang="en-US" sz="2400" b="0" kern="0" dirty="0">
                <a:solidFill>
                  <a:srgbClr val="000000"/>
                </a:solidFill>
                <a:ea typeface="+mn-ea"/>
              </a:rPr>
              <a:t>Assignment:</a:t>
            </a:r>
          </a:p>
          <a:p>
            <a:pPr marL="800100" lvl="1" indent="-342900">
              <a:spcBef>
                <a:spcPct val="0"/>
              </a:spcBef>
              <a:buSzTx/>
            </a:pPr>
            <a:r>
              <a:rPr lang="en-US" sz="2000" b="0" kern="0" dirty="0">
                <a:solidFill>
                  <a:srgbClr val="000000"/>
                </a:solidFill>
                <a:ea typeface="+mn-ea"/>
              </a:rPr>
              <a:t>-&gt;, &lt;-</a:t>
            </a:r>
          </a:p>
          <a:p>
            <a:pPr marL="800100" lvl="1" indent="-342900">
              <a:spcBef>
                <a:spcPct val="0"/>
              </a:spcBef>
              <a:buSzTx/>
            </a:pPr>
            <a:r>
              <a:rPr lang="en-US" sz="2000" b="0" kern="0" dirty="0">
                <a:solidFill>
                  <a:srgbClr val="000000"/>
                </a:solidFill>
                <a:ea typeface="+mn-ea"/>
              </a:rPr>
              <a:t>Avoid =</a:t>
            </a:r>
          </a:p>
          <a:p>
            <a:pPr>
              <a:spcBef>
                <a:spcPct val="0"/>
              </a:spcBef>
              <a:buSzTx/>
            </a:pPr>
            <a:r>
              <a:rPr lang="en-US" sz="2400" b="0" kern="0" dirty="0">
                <a:solidFill>
                  <a:srgbClr val="000000"/>
                </a:solidFill>
                <a:ea typeface="+mn-ea"/>
              </a:rPr>
              <a:t>Text functions:</a:t>
            </a:r>
          </a:p>
          <a:p>
            <a:pPr marL="800100" lvl="1" indent="-342900">
              <a:spcBef>
                <a:spcPct val="0"/>
              </a:spcBef>
              <a:buSzTx/>
            </a:pPr>
            <a:r>
              <a:rPr lang="en-US" sz="2000" b="0" kern="0" dirty="0" err="1">
                <a:solidFill>
                  <a:srgbClr val="000000"/>
                </a:solidFill>
                <a:ea typeface="+mn-ea"/>
              </a:rPr>
              <a:t>substr</a:t>
            </a:r>
            <a:r>
              <a:rPr lang="en-US" sz="2000" b="0" kern="0" dirty="0">
                <a:solidFill>
                  <a:srgbClr val="000000"/>
                </a:solidFill>
                <a:ea typeface="+mn-ea"/>
              </a:rPr>
              <a:t>, </a:t>
            </a:r>
            <a:r>
              <a:rPr lang="en-US" sz="2000" b="0" kern="0" dirty="0" err="1">
                <a:solidFill>
                  <a:srgbClr val="000000"/>
                </a:solidFill>
                <a:ea typeface="+mn-ea"/>
              </a:rPr>
              <a:t>grep</a:t>
            </a:r>
            <a:r>
              <a:rPr lang="en-US" sz="2000" b="0" kern="0" dirty="0">
                <a:solidFill>
                  <a:srgbClr val="000000"/>
                </a:solidFill>
                <a:ea typeface="+mn-ea"/>
              </a:rPr>
              <a:t>, </a:t>
            </a:r>
            <a:r>
              <a:rPr lang="en-US" sz="2000" b="0" kern="0" dirty="0" err="1">
                <a:solidFill>
                  <a:srgbClr val="000000"/>
                </a:solidFill>
                <a:ea typeface="+mn-ea"/>
              </a:rPr>
              <a:t>strsplit</a:t>
            </a:r>
            <a:r>
              <a:rPr lang="en-US" sz="2000" b="0" kern="0" dirty="0">
                <a:solidFill>
                  <a:srgbClr val="000000"/>
                </a:solidFill>
                <a:ea typeface="+mn-ea"/>
              </a:rPr>
              <a:t>, paste, </a:t>
            </a:r>
            <a:r>
              <a:rPr lang="en-US" sz="2000" b="0" kern="0" dirty="0" err="1">
                <a:solidFill>
                  <a:srgbClr val="000000"/>
                </a:solidFill>
                <a:ea typeface="+mn-ea"/>
              </a:rPr>
              <a:t>toupper</a:t>
            </a:r>
            <a:r>
              <a:rPr lang="en-US" sz="2000" b="0" kern="0" dirty="0">
                <a:solidFill>
                  <a:srgbClr val="000000"/>
                </a:solidFill>
                <a:ea typeface="+mn-ea"/>
              </a:rPr>
              <a:t>, </a:t>
            </a:r>
            <a:r>
              <a:rPr lang="en-US" sz="2000" b="0" kern="0" dirty="0" err="1">
                <a:solidFill>
                  <a:srgbClr val="000000"/>
                </a:solidFill>
                <a:ea typeface="+mn-ea"/>
              </a:rPr>
              <a:t>tolower</a:t>
            </a:r>
            <a:endParaRPr lang="en-US" sz="2000" b="0" kern="0" dirty="0">
              <a:solidFill>
                <a:srgbClr val="000000"/>
              </a:solidFill>
              <a:ea typeface="+mn-ea"/>
            </a:endParaRPr>
          </a:p>
        </p:txBody>
      </p:sp>
      <p:sp>
        <p:nvSpPr>
          <p:cNvPr id="6" name="Content Placeholder 2"/>
          <p:cNvSpPr txBox="1">
            <a:spLocks/>
          </p:cNvSpPr>
          <p:nvPr/>
        </p:nvSpPr>
        <p:spPr bwMode="auto">
          <a:xfrm>
            <a:off x="458789" y="3885866"/>
            <a:ext cx="3827461" cy="2407399"/>
          </a:xfrm>
          <a:prstGeom prst="rect">
            <a:avLst/>
          </a:prstGeom>
          <a:noFill/>
          <a:ln w="9525">
            <a:solidFill>
              <a:schemeClr val="tx1"/>
            </a:solid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s-ES" sz="2000" b="0" kern="0" dirty="0">
                <a:solidFill>
                  <a:srgbClr val="000000"/>
                </a:solidFill>
                <a:latin typeface="Lucida Sans Typewriter" panose="020B0509030504030204" pitchFamily="49" charset="0"/>
                <a:ea typeface="+mn-ea"/>
                <a:cs typeface="Arial" charset="0"/>
              </a:rPr>
              <a:t> </a:t>
            </a:r>
            <a:br>
              <a:rPr lang="es-ES" sz="2000" b="0" kern="0" dirty="0">
                <a:solidFill>
                  <a:srgbClr val="000000"/>
                </a:solidFill>
                <a:latin typeface="Lucida Sans Typewriter" panose="020B0509030504030204" pitchFamily="49" charset="0"/>
                <a:ea typeface="+mn-ea"/>
                <a:cs typeface="Arial" charset="0"/>
              </a:rPr>
            </a:br>
            <a:r>
              <a:rPr lang="es-ES" sz="2000" b="0" kern="0" dirty="0">
                <a:solidFill>
                  <a:srgbClr val="000000"/>
                </a:solidFill>
                <a:latin typeface="Lucida Sans Typewriter" panose="020B0509030504030204" pitchFamily="49" charset="0"/>
                <a:ea typeface="+mn-ea"/>
                <a:cs typeface="Arial" charset="0"/>
              </a:rPr>
              <a:t> c(1, 2) + c(3, 4) -&gt;  y</a:t>
            </a:r>
          </a:p>
          <a:p>
            <a:pPr marL="0" lvl="0" indent="0">
              <a:spcBef>
                <a:spcPct val="0"/>
              </a:spcBef>
              <a:buClrTx/>
              <a:buSzTx/>
              <a:buNone/>
            </a:pPr>
            <a:r>
              <a:rPr lang="es-ES" sz="2000" b="0" kern="0" dirty="0">
                <a:solidFill>
                  <a:srgbClr val="000000"/>
                </a:solidFill>
                <a:latin typeface="Lucida Sans Typewriter" panose="020B0509030504030204" pitchFamily="49" charset="0"/>
                <a:ea typeface="+mn-ea"/>
                <a:cs typeface="Arial" charset="0"/>
              </a:rPr>
              <a:t> y</a:t>
            </a:r>
          </a:p>
          <a:p>
            <a:pPr marL="0" lvl="0" indent="0">
              <a:spcBef>
                <a:spcPct val="0"/>
              </a:spcBef>
              <a:buClrTx/>
              <a:buSzTx/>
              <a:buNone/>
            </a:pPr>
            <a:endParaRPr lang="en-US" sz="2000" b="0" kern="0" dirty="0">
              <a:solidFill>
                <a:srgbClr val="000000"/>
              </a:solidFill>
              <a:latin typeface="Lucida Sans Typewriter" panose="020B0509030504030204" pitchFamily="49" charset="0"/>
              <a:ea typeface="+mn-ea"/>
              <a:cs typeface="Arial" charset="0"/>
            </a:endParaRPr>
          </a:p>
          <a:p>
            <a:pPr marL="0" lvl="0" indent="0">
              <a:spcBef>
                <a:spcPct val="0"/>
              </a:spcBef>
              <a:buClrTx/>
              <a:buSzTx/>
              <a:buNone/>
            </a:pPr>
            <a:r>
              <a:rPr lang="en-US" sz="2000" b="0" kern="0" dirty="0">
                <a:solidFill>
                  <a:srgbClr val="000000"/>
                </a:solidFill>
                <a:latin typeface="Lucida Sans Typewriter" panose="020B0509030504030204" pitchFamily="49" charset="0"/>
                <a:ea typeface="+mn-ea"/>
                <a:cs typeface="Arial" charset="0"/>
              </a:rPr>
              <a:t> # Results</a:t>
            </a:r>
          </a:p>
          <a:p>
            <a:pPr marL="0" lvl="0" indent="0">
              <a:spcBef>
                <a:spcPct val="0"/>
              </a:spcBef>
              <a:buClrTx/>
              <a:buSzTx/>
              <a:buNone/>
            </a:pPr>
            <a:r>
              <a:rPr lang="en-US" sz="2000" b="0" kern="0" dirty="0">
                <a:solidFill>
                  <a:srgbClr val="000000"/>
                </a:solidFill>
                <a:latin typeface="Lucida Sans Typewriter" panose="020B0509030504030204" pitchFamily="49" charset="0"/>
                <a:ea typeface="+mn-ea"/>
                <a:cs typeface="Arial" charset="0"/>
              </a:rPr>
              <a:t> 4 6</a:t>
            </a:r>
          </a:p>
        </p:txBody>
      </p:sp>
    </p:spTree>
    <p:extLst>
      <p:ext uri="{BB962C8B-B14F-4D97-AF65-F5344CB8AC3E}">
        <p14:creationId xmlns:p14="http://schemas.microsoft.com/office/powerpoint/2010/main" val="281417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 programming constructs</a:t>
            </a:r>
            <a:endParaRPr lang="en-GB"/>
          </a:p>
        </p:txBody>
      </p:sp>
      <p:sp>
        <p:nvSpPr>
          <p:cNvPr id="4" name="Content Placeholder 2"/>
          <p:cNvSpPr txBox="1">
            <a:spLocks/>
          </p:cNvSpPr>
          <p:nvPr/>
        </p:nvSpPr>
        <p:spPr>
          <a:xfrm>
            <a:off x="458788" y="1021215"/>
            <a:ext cx="405484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Decision making</a:t>
            </a:r>
          </a:p>
          <a:p>
            <a:pPr lvl="1"/>
            <a:r>
              <a:rPr lang="en-US" b="0" i="1" kern="0" dirty="0">
                <a:solidFill>
                  <a:srgbClr val="000000"/>
                </a:solidFill>
              </a:rPr>
              <a:t>if-else</a:t>
            </a:r>
          </a:p>
          <a:p>
            <a:pPr lvl="0"/>
            <a:r>
              <a:rPr lang="en-US" b="0" kern="0" dirty="0">
                <a:solidFill>
                  <a:srgbClr val="000000"/>
                </a:solidFill>
              </a:rPr>
              <a:t>Looping</a:t>
            </a:r>
          </a:p>
          <a:p>
            <a:pPr lvl="1"/>
            <a:r>
              <a:rPr lang="en-US" b="0" i="1" kern="0" dirty="0">
                <a:solidFill>
                  <a:srgbClr val="000000"/>
                </a:solidFill>
              </a:rPr>
              <a:t>for</a:t>
            </a:r>
          </a:p>
          <a:p>
            <a:pPr lvl="1"/>
            <a:r>
              <a:rPr lang="en-US" b="0" i="1" kern="0" dirty="0">
                <a:solidFill>
                  <a:srgbClr val="000000"/>
                </a:solidFill>
              </a:rPr>
              <a:t>while</a:t>
            </a:r>
          </a:p>
          <a:p>
            <a:pPr lvl="0"/>
            <a:r>
              <a:rPr lang="en-US" b="0" kern="0" dirty="0" err="1">
                <a:solidFill>
                  <a:srgbClr val="000000"/>
                </a:solidFill>
              </a:rPr>
              <a:t>Vectorized</a:t>
            </a:r>
            <a:r>
              <a:rPr lang="en-US" b="0" kern="0" dirty="0">
                <a:solidFill>
                  <a:srgbClr val="000000"/>
                </a:solidFill>
              </a:rPr>
              <a:t> functions</a:t>
            </a:r>
          </a:p>
          <a:p>
            <a:pPr marL="0" lvl="0" indent="0">
              <a:buNone/>
            </a:pPr>
            <a:r>
              <a:rPr lang="en-US" b="0" kern="0" dirty="0">
                <a:solidFill>
                  <a:srgbClr val="000000"/>
                </a:solidFill>
              </a:rPr>
              <a:t> For example:</a:t>
            </a:r>
          </a:p>
          <a:p>
            <a:pPr lvl="1"/>
            <a:r>
              <a:rPr lang="en-US" b="0" i="1" kern="0" dirty="0">
                <a:solidFill>
                  <a:srgbClr val="000000"/>
                </a:solidFill>
              </a:rPr>
              <a:t>sum</a:t>
            </a:r>
          </a:p>
          <a:p>
            <a:pPr lvl="1"/>
            <a:r>
              <a:rPr lang="en-US" b="0" i="1" kern="0" dirty="0" err="1">
                <a:solidFill>
                  <a:srgbClr val="000000"/>
                </a:solidFill>
              </a:rPr>
              <a:t>ifelse</a:t>
            </a:r>
            <a:endParaRPr lang="en-US" b="0" i="1" kern="0" dirty="0">
              <a:solidFill>
                <a:srgbClr val="000000"/>
              </a:solidFill>
            </a:endParaRPr>
          </a:p>
          <a:p>
            <a:pPr lvl="1"/>
            <a:endParaRPr lang="en-US" b="0" kern="0" dirty="0">
              <a:solidFill>
                <a:srgbClr val="000000"/>
              </a:solidFill>
            </a:endParaRPr>
          </a:p>
        </p:txBody>
      </p:sp>
      <p:sp>
        <p:nvSpPr>
          <p:cNvPr id="5" name="Content Placeholder 2"/>
          <p:cNvSpPr txBox="1">
            <a:spLocks/>
          </p:cNvSpPr>
          <p:nvPr/>
        </p:nvSpPr>
        <p:spPr bwMode="auto">
          <a:xfrm>
            <a:off x="4281355" y="1040265"/>
            <a:ext cx="2367096" cy="2305050"/>
          </a:xfrm>
          <a:prstGeom prst="rect">
            <a:avLst/>
          </a:prstGeom>
          <a:noFill/>
          <a:ln w="9525">
            <a:solidFill>
              <a:schemeClr val="tx1"/>
            </a:solid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s-ES" sz="2000" b="0" kern="0" dirty="0" smtClean="0">
                <a:latin typeface="Lucida Sans Typewriter" panose="020B0509030504030204" pitchFamily="49" charset="0"/>
              </a:rPr>
              <a:t> </a:t>
            </a:r>
            <a:br>
              <a:rPr lang="es-ES" sz="2000" b="0" kern="0" dirty="0" smtClean="0">
                <a:latin typeface="Lucida Sans Typewriter" panose="020B0509030504030204" pitchFamily="49" charset="0"/>
              </a:rPr>
            </a:br>
            <a:r>
              <a:rPr lang="es-ES" sz="2000" b="0" kern="0" dirty="0" smtClean="0">
                <a:latin typeface="Lucida Sans Typewriter" panose="020B0509030504030204" pitchFamily="49" charset="0"/>
              </a:rPr>
              <a:t> </a:t>
            </a:r>
            <a:r>
              <a:rPr lang="es-ES" sz="2000" b="0" kern="0" dirty="0" err="1" smtClean="0">
                <a:latin typeface="Lucida Sans Typewriter" panose="020B0509030504030204" pitchFamily="49" charset="0"/>
              </a:rPr>
              <a:t>if</a:t>
            </a:r>
            <a:r>
              <a:rPr lang="es-ES" sz="2000" b="0" kern="0" dirty="0" smtClean="0">
                <a:latin typeface="Lucida Sans Typewriter" panose="020B0509030504030204" pitchFamily="49" charset="0"/>
              </a:rPr>
              <a:t> (a &lt; 10) {</a:t>
            </a:r>
          </a:p>
          <a:p>
            <a:pPr marL="0" indent="0">
              <a:buNone/>
            </a:pPr>
            <a:r>
              <a:rPr lang="es-ES" sz="2000" b="0" kern="0" dirty="0" smtClean="0">
                <a:latin typeface="Lucida Sans Typewriter" panose="020B0509030504030204" pitchFamily="49" charset="0"/>
              </a:rPr>
              <a:t>  </a:t>
            </a:r>
            <a:r>
              <a:rPr lang="es-ES" sz="2000" b="0" kern="0" dirty="0">
                <a:latin typeface="Lucida Sans Typewriter" panose="020B0509030504030204" pitchFamily="49" charset="0"/>
              </a:rPr>
              <a:t>a &lt;- a * 2</a:t>
            </a:r>
          </a:p>
          <a:p>
            <a:pPr marL="0" indent="0">
              <a:buNone/>
            </a:pPr>
            <a:r>
              <a:rPr lang="es-ES" sz="2000" b="0" kern="0" dirty="0" smtClean="0">
                <a:latin typeface="Lucida Sans Typewriter" panose="020B0509030504030204" pitchFamily="49" charset="0"/>
              </a:rPr>
              <a:t> } </a:t>
            </a:r>
            <a:r>
              <a:rPr lang="es-ES" sz="2000" b="0" kern="0" dirty="0" err="1">
                <a:latin typeface="Lucida Sans Typewriter" panose="020B0509030504030204" pitchFamily="49" charset="0"/>
              </a:rPr>
              <a:t>else</a:t>
            </a:r>
            <a:r>
              <a:rPr lang="es-ES" sz="2000" b="0" kern="0" dirty="0">
                <a:latin typeface="Lucida Sans Typewriter" panose="020B0509030504030204" pitchFamily="49" charset="0"/>
              </a:rPr>
              <a:t> {</a:t>
            </a:r>
          </a:p>
          <a:p>
            <a:pPr marL="0" indent="0">
              <a:buNone/>
            </a:pPr>
            <a:r>
              <a:rPr lang="es-ES" sz="2000" b="0" kern="0" dirty="0">
                <a:latin typeface="Lucida Sans Typewriter" panose="020B0509030504030204" pitchFamily="49" charset="0"/>
              </a:rPr>
              <a:t>  a &lt;- a ^ 2</a:t>
            </a:r>
          </a:p>
          <a:p>
            <a:pPr marL="0" indent="0">
              <a:buNone/>
            </a:pPr>
            <a:r>
              <a:rPr lang="es-ES" sz="2000" b="0" kern="0" dirty="0" smtClean="0">
                <a:latin typeface="Lucida Sans Typewriter" panose="020B0509030504030204" pitchFamily="49" charset="0"/>
              </a:rPr>
              <a:t> }</a:t>
            </a:r>
            <a:endParaRPr lang="es-ES" sz="2000" b="0" kern="0" dirty="0">
              <a:latin typeface="Lucida Sans Typewriter" panose="020B0509030504030204" pitchFamily="49" charset="0"/>
            </a:endParaRPr>
          </a:p>
          <a:p>
            <a:pPr marL="0" indent="0">
              <a:buNone/>
            </a:pPr>
            <a:endParaRPr lang="es-ES" sz="2000" b="0" kern="0" dirty="0">
              <a:latin typeface="Lucida Sans Typewriter" panose="020B0509030504030204" pitchFamily="49" charset="0"/>
            </a:endParaRPr>
          </a:p>
        </p:txBody>
      </p:sp>
      <p:sp>
        <p:nvSpPr>
          <p:cNvPr id="6" name="Content Placeholder 2"/>
          <p:cNvSpPr txBox="1">
            <a:spLocks/>
          </p:cNvSpPr>
          <p:nvPr/>
        </p:nvSpPr>
        <p:spPr bwMode="auto">
          <a:xfrm>
            <a:off x="2486211" y="5086596"/>
            <a:ext cx="4922812" cy="1388709"/>
          </a:xfrm>
          <a:prstGeom prst="rect">
            <a:avLst/>
          </a:prstGeom>
          <a:solidFill>
            <a:schemeClr val="bg1"/>
          </a:solidFill>
          <a:ln w="9525">
            <a:solidFill>
              <a:schemeClr val="tx1"/>
            </a:solid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s-ES" sz="2000" b="0" kern="0">
                <a:solidFill>
                  <a:srgbClr val="000000"/>
                </a:solidFill>
                <a:latin typeface="Lucida Sans Typewriter" panose="020B0509030504030204" pitchFamily="49" charset="0"/>
                <a:ea typeface="+mn-ea"/>
                <a:cs typeface="Arial" charset="0"/>
              </a:rPr>
              <a:t> </a:t>
            </a:r>
            <a:br>
              <a:rPr lang="es-ES" sz="2000" b="0" kern="0">
                <a:solidFill>
                  <a:srgbClr val="000000"/>
                </a:solidFill>
                <a:latin typeface="Lucida Sans Typewriter" panose="020B0509030504030204" pitchFamily="49" charset="0"/>
                <a:ea typeface="+mn-ea"/>
                <a:cs typeface="Arial" charset="0"/>
              </a:rPr>
            </a:br>
            <a:r>
              <a:rPr lang="es-ES" sz="2000" b="0" kern="0">
                <a:solidFill>
                  <a:srgbClr val="000000"/>
                </a:solidFill>
                <a:latin typeface="Lucida Sans Typewriter" panose="020B0509030504030204" pitchFamily="49" charset="0"/>
                <a:ea typeface="+mn-ea"/>
                <a:cs typeface="Arial" charset="0"/>
              </a:rPr>
              <a:t> </a:t>
            </a:r>
            <a:r>
              <a:rPr lang="nb-NO" sz="2000" b="0" kern="0">
                <a:solidFill>
                  <a:srgbClr val="000000"/>
                </a:solidFill>
                <a:latin typeface="Lucida Sans Typewriter" panose="020B0509030504030204" pitchFamily="49" charset="0"/>
                <a:ea typeface="+mn-ea"/>
                <a:cs typeface="Arial" charset="0"/>
              </a:rPr>
              <a:t>x &lt;- c(1, 23, 5, 14, 2, 16)</a:t>
            </a:r>
          </a:p>
          <a:p>
            <a:pPr marL="0" lvl="0" indent="0">
              <a:spcBef>
                <a:spcPct val="0"/>
              </a:spcBef>
              <a:buClrTx/>
              <a:buSzTx/>
              <a:buNone/>
            </a:pPr>
            <a:r>
              <a:rPr lang="nb-NO" sz="2000" b="0" kern="0">
                <a:solidFill>
                  <a:srgbClr val="000000"/>
                </a:solidFill>
                <a:latin typeface="Lucida Sans Typewriter" panose="020B0509030504030204" pitchFamily="49" charset="0"/>
                <a:ea typeface="+mn-ea"/>
                <a:cs typeface="Arial" charset="0"/>
              </a:rPr>
              <a:t> ifelse(x &lt; 10, x * 2, x ^ 2)</a:t>
            </a:r>
            <a:endParaRPr lang="en-GB" sz="2000" b="0" kern="0">
              <a:solidFill>
                <a:srgbClr val="000000"/>
              </a:solidFill>
              <a:latin typeface="Lucida Sans Typewriter" panose="020B0509030504030204" pitchFamily="49" charset="0"/>
              <a:ea typeface="+mn-ea"/>
              <a:cs typeface="Arial" charset="0"/>
            </a:endParaRPr>
          </a:p>
          <a:p>
            <a:pPr marL="0" lvl="0" indent="0">
              <a:spcBef>
                <a:spcPct val="0"/>
              </a:spcBef>
              <a:buClrTx/>
              <a:buSzTx/>
              <a:buNone/>
            </a:pPr>
            <a:endParaRPr lang="en-GB" sz="2000" b="0" kern="0">
              <a:solidFill>
                <a:srgbClr val="000000"/>
              </a:solidFill>
              <a:latin typeface="Lucida Sans Typewriter" panose="020B0509030504030204" pitchFamily="49" charset="0"/>
              <a:ea typeface="+mn-ea"/>
              <a:cs typeface="Arial" charset="0"/>
            </a:endParaRPr>
          </a:p>
          <a:p>
            <a:pPr marL="0" lvl="0" indent="0">
              <a:spcBef>
                <a:spcPct val="0"/>
              </a:spcBef>
              <a:buClrTx/>
              <a:buSzTx/>
              <a:buNone/>
            </a:pPr>
            <a:endParaRPr lang="es-ES" sz="2000" b="0" kern="0" dirty="0">
              <a:solidFill>
                <a:srgbClr val="000000"/>
              </a:solidFill>
              <a:latin typeface="Lucida Sans Typewriter" panose="020B0509030504030204" pitchFamily="49" charset="0"/>
              <a:ea typeface="+mn-ea"/>
              <a:cs typeface="Arial" charset="0"/>
            </a:endParaRPr>
          </a:p>
        </p:txBody>
      </p:sp>
      <p:sp>
        <p:nvSpPr>
          <p:cNvPr id="7" name="Content Placeholder 2"/>
          <p:cNvSpPr txBox="1">
            <a:spLocks/>
          </p:cNvSpPr>
          <p:nvPr/>
        </p:nvSpPr>
        <p:spPr bwMode="auto">
          <a:xfrm>
            <a:off x="6055453" y="3042443"/>
            <a:ext cx="2802797" cy="2305050"/>
          </a:xfrm>
          <a:prstGeom prst="rect">
            <a:avLst/>
          </a:prstGeom>
          <a:solidFill>
            <a:schemeClr val="bg1"/>
          </a:solidFill>
          <a:ln w="9525">
            <a:solidFill>
              <a:schemeClr val="tx1"/>
            </a:solid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s-ES" sz="2000" b="0" kern="0" dirty="0" smtClean="0">
                <a:latin typeface="Lucida Sans Typewriter" panose="020B0509030504030204" pitchFamily="49" charset="0"/>
              </a:rPr>
              <a:t> </a:t>
            </a:r>
            <a:br>
              <a:rPr lang="es-ES" sz="2000" b="0" kern="0" dirty="0" smtClean="0">
                <a:latin typeface="Lucida Sans Typewriter" panose="020B0509030504030204" pitchFamily="49" charset="0"/>
              </a:rPr>
            </a:br>
            <a:r>
              <a:rPr lang="es-ES" sz="2000" b="0" kern="0" dirty="0" smtClean="0">
                <a:latin typeface="Lucida Sans Typewriter" panose="020B0509030504030204" pitchFamily="49" charset="0"/>
              </a:rPr>
              <a:t> </a:t>
            </a:r>
            <a:r>
              <a:rPr lang="en-GB" sz="2000" b="0" kern="0" dirty="0">
                <a:latin typeface="Lucida Sans Typewriter" panose="020B0509030504030204" pitchFamily="49" charset="0"/>
              </a:rPr>
              <a:t>a &lt;- 0</a:t>
            </a:r>
          </a:p>
          <a:p>
            <a:pPr marL="0" indent="0">
              <a:buNone/>
            </a:pPr>
            <a:r>
              <a:rPr lang="en-GB" sz="2000" b="0" kern="0" dirty="0" smtClean="0">
                <a:latin typeface="Lucida Sans Typewriter" panose="020B0509030504030204" pitchFamily="49" charset="0"/>
              </a:rPr>
              <a:t> while </a:t>
            </a:r>
            <a:r>
              <a:rPr lang="en-GB" sz="2000" b="0" kern="0" dirty="0">
                <a:latin typeface="Lucida Sans Typewriter" panose="020B0509030504030204" pitchFamily="49" charset="0"/>
              </a:rPr>
              <a:t>(a &lt; 10</a:t>
            </a:r>
            <a:r>
              <a:rPr lang="en-GB" sz="2000" b="0" kern="0" dirty="0" smtClean="0">
                <a:latin typeface="Lucida Sans Typewriter" panose="020B0509030504030204" pitchFamily="49" charset="0"/>
              </a:rPr>
              <a:t>) {</a:t>
            </a:r>
            <a:endParaRPr lang="en-GB" sz="2000" b="0" kern="0" dirty="0">
              <a:latin typeface="Lucida Sans Typewriter" panose="020B0509030504030204" pitchFamily="49" charset="0"/>
            </a:endParaRPr>
          </a:p>
          <a:p>
            <a:pPr marL="0" indent="0">
              <a:buNone/>
            </a:pPr>
            <a:r>
              <a:rPr lang="en-GB" sz="2000" b="0" kern="0" dirty="0">
                <a:latin typeface="Lucida Sans Typewriter" panose="020B0509030504030204" pitchFamily="49" charset="0"/>
              </a:rPr>
              <a:t>  print(a)</a:t>
            </a:r>
          </a:p>
          <a:p>
            <a:pPr marL="0" indent="0">
              <a:buNone/>
            </a:pPr>
            <a:r>
              <a:rPr lang="en-GB" sz="2000" b="0" kern="0" dirty="0">
                <a:latin typeface="Lucida Sans Typewriter" panose="020B0509030504030204" pitchFamily="49" charset="0"/>
              </a:rPr>
              <a:t>  a &lt;- a + 1</a:t>
            </a:r>
          </a:p>
          <a:p>
            <a:pPr marL="0" indent="0">
              <a:buNone/>
            </a:pPr>
            <a:r>
              <a:rPr lang="en-GB" sz="2000" b="0" kern="0" dirty="0" smtClean="0">
                <a:latin typeface="Lucida Sans Typewriter" panose="020B0509030504030204" pitchFamily="49" charset="0"/>
              </a:rPr>
              <a:t> }</a:t>
            </a:r>
            <a:endParaRPr lang="en-GB" sz="2000" b="0" kern="0" dirty="0">
              <a:latin typeface="Lucida Sans Typewriter" panose="020B0509030504030204" pitchFamily="49" charset="0"/>
            </a:endParaRPr>
          </a:p>
          <a:p>
            <a:pPr marL="0" indent="0">
              <a:buNone/>
            </a:pPr>
            <a:endParaRPr lang="en-GB" sz="2000" b="0" kern="0" dirty="0">
              <a:latin typeface="Lucida Sans Typewriter" panose="020B0509030504030204" pitchFamily="49" charset="0"/>
            </a:endParaRPr>
          </a:p>
          <a:p>
            <a:pPr marL="0" indent="0">
              <a:buNone/>
            </a:pPr>
            <a:endParaRPr lang="es-ES" sz="2000" b="0" kern="0" dirty="0">
              <a:latin typeface="Lucida Sans Typewriter" panose="020B0509030504030204" pitchFamily="49" charset="0"/>
            </a:endParaRPr>
          </a:p>
        </p:txBody>
      </p:sp>
    </p:spTree>
    <p:extLst>
      <p:ext uri="{BB962C8B-B14F-4D97-AF65-F5344CB8AC3E}">
        <p14:creationId xmlns:p14="http://schemas.microsoft.com/office/powerpoint/2010/main" val="1937823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e814628-6967-4d71-b738-813f1e3008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Creating functions in R</a:t>
            </a:r>
            <a:endParaRPr lang="en-GB"/>
          </a:p>
        </p:txBody>
      </p:sp>
      <p:sp>
        <p:nvSpPr>
          <p:cNvPr id="4" name="Content Placeholder 2"/>
          <p:cNvSpPr txBox="1">
            <a:spLocks/>
          </p:cNvSpPr>
          <p:nvPr/>
        </p:nvSpPr>
        <p:spPr>
          <a:xfrm>
            <a:off x="389513" y="1062780"/>
            <a:ext cx="479414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smtClean="0"/>
              <a:t>Functions enable you to reuse R code in different contexts</a:t>
            </a:r>
          </a:p>
          <a:p>
            <a:r>
              <a:rPr lang="en-US" sz="2400" b="0" kern="0" dirty="0" smtClean="0"/>
              <a:t>Functions can take parameters and return a result</a:t>
            </a:r>
          </a:p>
          <a:p>
            <a:r>
              <a:rPr lang="en-US" sz="2400" b="0" kern="0" dirty="0" smtClean="0"/>
              <a:t>Any variables created in a function are destroyed when the function finishes</a:t>
            </a:r>
          </a:p>
          <a:p>
            <a:r>
              <a:rPr lang="en-US" sz="2400" b="0" kern="0" dirty="0" smtClean="0"/>
              <a:t>Parameters can be given default values</a:t>
            </a:r>
          </a:p>
          <a:p>
            <a:r>
              <a:rPr lang="en-US" sz="2400" b="0" kern="0" dirty="0" smtClean="0"/>
              <a:t>Functions are data objects; other functions can use them as parameters</a:t>
            </a:r>
            <a:endParaRPr lang="en-US" sz="2400" b="0" kern="0" dirty="0"/>
          </a:p>
        </p:txBody>
      </p:sp>
      <p:sp>
        <p:nvSpPr>
          <p:cNvPr id="5" name="TextBox 4"/>
          <p:cNvSpPr txBox="1"/>
          <p:nvPr/>
        </p:nvSpPr>
        <p:spPr>
          <a:xfrm>
            <a:off x="5448300" y="1676400"/>
            <a:ext cx="3429000" cy="2862322"/>
          </a:xfrm>
          <a:prstGeom prst="rect">
            <a:avLst/>
          </a:prstGeom>
          <a:noFill/>
          <a:ln>
            <a:solidFill>
              <a:schemeClr val="tx1"/>
            </a:solidFill>
          </a:ln>
        </p:spPr>
        <p:txBody>
          <a:bodyPr wrap="square" rtlCol="0">
            <a:spAutoFit/>
          </a:bodyPr>
          <a:lstStyle/>
          <a:p>
            <a:pPr lvl="0"/>
            <a:r>
              <a:rPr lang="en-GB" b="0">
                <a:solidFill>
                  <a:srgbClr val="000000"/>
                </a:solidFill>
                <a:latin typeface="Lucida Sans Typewriter" panose="020B0509030504030204" pitchFamily="49" charset="0"/>
              </a:rPr>
              <a:t>isNegativeNum &lt;- function(n) {</a:t>
            </a:r>
          </a:p>
          <a:p>
            <a:pPr lvl="0"/>
            <a:r>
              <a:rPr lang="en-GB" b="0">
                <a:solidFill>
                  <a:srgbClr val="000000"/>
                </a:solidFill>
                <a:latin typeface="Lucida Sans Typewriter" panose="020B0509030504030204" pitchFamily="49" charset="0"/>
              </a:rPr>
              <a:t>  if (!is.numeric(n)) {</a:t>
            </a:r>
          </a:p>
          <a:p>
            <a:pPr lvl="0"/>
            <a:r>
              <a:rPr lang="en-GB" b="0">
                <a:solidFill>
                  <a:srgbClr val="000000"/>
                </a:solidFill>
                <a:latin typeface="Lucida Sans Typewriter" panose="020B0509030504030204" pitchFamily="49" charset="0"/>
              </a:rPr>
              <a:t>    return (NA)</a:t>
            </a:r>
          </a:p>
          <a:p>
            <a:pPr lvl="0"/>
            <a:r>
              <a:rPr lang="en-GB" b="0">
                <a:solidFill>
                  <a:srgbClr val="000000"/>
                </a:solidFill>
                <a:latin typeface="Lucida Sans Typewriter" panose="020B0509030504030204" pitchFamily="49" charset="0"/>
              </a:rPr>
              <a:t>  } else if (n &lt; 0) {</a:t>
            </a:r>
          </a:p>
          <a:p>
            <a:pPr lvl="0"/>
            <a:r>
              <a:rPr lang="en-GB" b="0">
                <a:solidFill>
                  <a:srgbClr val="000000"/>
                </a:solidFill>
                <a:latin typeface="Lucida Sans Typewriter" panose="020B0509030504030204" pitchFamily="49" charset="0"/>
              </a:rPr>
              <a:t>    return (TRUE)</a:t>
            </a:r>
          </a:p>
          <a:p>
            <a:pPr lvl="0"/>
            <a:r>
              <a:rPr lang="en-GB" b="0">
                <a:solidFill>
                  <a:srgbClr val="000000"/>
                </a:solidFill>
                <a:latin typeface="Lucida Sans Typewriter" panose="020B0509030504030204" pitchFamily="49" charset="0"/>
              </a:rPr>
              <a:t>  } else {</a:t>
            </a:r>
          </a:p>
          <a:p>
            <a:pPr lvl="0"/>
            <a:r>
              <a:rPr lang="en-GB" b="0">
                <a:solidFill>
                  <a:srgbClr val="000000"/>
                </a:solidFill>
                <a:latin typeface="Lucida Sans Typewriter" panose="020B0509030504030204" pitchFamily="49" charset="0"/>
              </a:rPr>
              <a:t>    return (FALSE)</a:t>
            </a:r>
          </a:p>
          <a:p>
            <a:pPr lvl="0"/>
            <a:r>
              <a:rPr lang="en-GB" b="0">
                <a:solidFill>
                  <a:srgbClr val="000000"/>
                </a:solidFill>
                <a:latin typeface="Lucida Sans Typewriter" panose="020B0509030504030204" pitchFamily="49" charset="0"/>
              </a:rPr>
              <a:t>  }</a:t>
            </a:r>
          </a:p>
          <a:p>
            <a:pPr lvl="0"/>
            <a:r>
              <a:rPr lang="en-GB" b="0">
                <a:solidFill>
                  <a:srgbClr val="000000"/>
                </a:solidFill>
                <a:latin typeface="Lucida Sans Typewriter" panose="020B0509030504030204" pitchFamily="49" charset="0"/>
              </a:rPr>
              <a:t>}</a:t>
            </a:r>
            <a:endParaRPr lang="en-GB" b="0" dirty="0">
              <a:solidFill>
                <a:srgbClr val="000000"/>
              </a:solidFill>
              <a:latin typeface="Lucida Sans Typewriter" panose="020B0509030504030204" pitchFamily="49" charset="0"/>
            </a:endParaRPr>
          </a:p>
        </p:txBody>
      </p:sp>
    </p:spTree>
    <p:extLst>
      <p:ext uri="{BB962C8B-B14F-4D97-AF65-F5344CB8AC3E}">
        <p14:creationId xmlns:p14="http://schemas.microsoft.com/office/powerpoint/2010/main" val="18822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7e54c345-8a9b-4aed-ae99-a945e11523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Incorporating R packages and libraries</a:t>
            </a:r>
            <a:endParaRPr lang="en-GB"/>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 R </a:t>
            </a:r>
            <a:r>
              <a:rPr lang="en-US" b="0" kern="0" dirty="0" smtClean="0"/>
              <a:t>has many packages available in CRAN</a:t>
            </a:r>
          </a:p>
          <a:p>
            <a:r>
              <a:rPr lang="en-US" b="0" kern="0" dirty="0" smtClean="0"/>
              <a:t> Commonly </a:t>
            </a:r>
            <a:r>
              <a:rPr lang="en-US" b="0" kern="0" dirty="0" smtClean="0"/>
              <a:t>used packages include:</a:t>
            </a:r>
          </a:p>
          <a:p>
            <a:pPr lvl="1"/>
            <a:r>
              <a:rPr lang="en-US" b="0" kern="0" dirty="0" smtClean="0"/>
              <a:t>stats</a:t>
            </a:r>
          </a:p>
          <a:p>
            <a:pPr lvl="1"/>
            <a:r>
              <a:rPr lang="en-US" b="0" kern="0" dirty="0" err="1" smtClean="0"/>
              <a:t>rodbc</a:t>
            </a:r>
            <a:endParaRPr lang="en-US" b="0" kern="0" dirty="0" smtClean="0"/>
          </a:p>
          <a:p>
            <a:pPr lvl="1"/>
            <a:r>
              <a:rPr lang="en-US" b="0" kern="0" dirty="0" err="1" smtClean="0"/>
              <a:t>tidyr</a:t>
            </a:r>
            <a:endParaRPr lang="en-US" b="0" kern="0" dirty="0" smtClean="0"/>
          </a:p>
          <a:p>
            <a:pPr lvl="1"/>
            <a:r>
              <a:rPr lang="en-US" b="0" kern="0" dirty="0" err="1" smtClean="0"/>
              <a:t>readr</a:t>
            </a:r>
            <a:endParaRPr lang="en-US" b="0" kern="0" dirty="0" smtClean="0"/>
          </a:p>
          <a:p>
            <a:pPr lvl="1"/>
            <a:r>
              <a:rPr lang="en-US" b="0" kern="0" dirty="0" smtClean="0"/>
              <a:t>ggplot2</a:t>
            </a:r>
          </a:p>
          <a:p>
            <a:pPr lvl="1"/>
            <a:r>
              <a:rPr lang="en-US" b="0" kern="0" dirty="0" smtClean="0"/>
              <a:t>DBI</a:t>
            </a:r>
          </a:p>
          <a:p>
            <a:pPr lvl="1"/>
            <a:r>
              <a:rPr lang="en-US" b="0" kern="0" dirty="0" err="1" smtClean="0"/>
              <a:t>lubridate</a:t>
            </a:r>
            <a:endParaRPr lang="en-US" b="0" kern="0" dirty="0" smtClean="0"/>
          </a:p>
          <a:p>
            <a:pPr lvl="1"/>
            <a:r>
              <a:rPr lang="en-US" b="0" kern="0" dirty="0" err="1" smtClean="0"/>
              <a:t>modelr</a:t>
            </a:r>
            <a:endParaRPr lang="en-US" b="0" kern="0" dirty="0" smtClean="0"/>
          </a:p>
          <a:p>
            <a:pPr lvl="1"/>
            <a:r>
              <a:rPr lang="en-US" b="0" kern="0" dirty="0" err="1" smtClean="0"/>
              <a:t>dplyr</a:t>
            </a:r>
            <a:endParaRPr lang="en-US" b="0" kern="0" dirty="0" smtClean="0"/>
          </a:p>
          <a:p>
            <a:pPr lvl="1"/>
            <a:r>
              <a:rPr lang="en-US" b="0" kern="0" dirty="0" err="1" smtClean="0"/>
              <a:t>tibble</a:t>
            </a:r>
            <a:endParaRPr lang="en-US" b="0" kern="0" dirty="0" smtClean="0"/>
          </a:p>
        </p:txBody>
      </p:sp>
      <p:sp>
        <p:nvSpPr>
          <p:cNvPr id="5" name="TextBox 4"/>
          <p:cNvSpPr txBox="1"/>
          <p:nvPr/>
        </p:nvSpPr>
        <p:spPr>
          <a:xfrm>
            <a:off x="2684071" y="2459187"/>
            <a:ext cx="6032421" cy="2523768"/>
          </a:xfrm>
          <a:prstGeom prst="rect">
            <a:avLst/>
          </a:prstGeom>
          <a:noFill/>
          <a:ln>
            <a:solidFill>
              <a:schemeClr val="tx1"/>
            </a:solidFill>
          </a:ln>
        </p:spPr>
        <p:txBody>
          <a:bodyPr wrap="none" rtlCol="0">
            <a:spAutoFit/>
          </a:bodyPr>
          <a:lstStyle/>
          <a:p>
            <a:pPr lvl="0"/>
            <a:r>
              <a:rPr lang="en-GB" sz="2000" b="0" dirty="0">
                <a:solidFill>
                  <a:srgbClr val="000000"/>
                </a:solidFill>
                <a:latin typeface="Lucida Sans Typewriter" panose="020B0509030504030204" pitchFamily="49" charset="0"/>
              </a:rPr>
              <a:t>library(</a:t>
            </a:r>
            <a:r>
              <a:rPr lang="en-GB" sz="2000" b="0" dirty="0" err="1">
                <a:solidFill>
                  <a:srgbClr val="000000"/>
                </a:solidFill>
                <a:latin typeface="Lucida Sans Typewriter" panose="020B0509030504030204" pitchFamily="49" charset="0"/>
              </a:rPr>
              <a:t>dplyr</a:t>
            </a:r>
            <a:r>
              <a:rPr lang="en-GB" sz="2000" b="0" dirty="0">
                <a:solidFill>
                  <a:srgbClr val="000000"/>
                </a:solidFill>
                <a:latin typeface="Lucida Sans Typewriter" panose="020B0509030504030204" pitchFamily="49" charset="0"/>
              </a:rPr>
              <a:t>)</a:t>
            </a:r>
          </a:p>
          <a:p>
            <a:pPr lvl="0"/>
            <a:endParaRPr lang="en-GB" sz="2000" b="0" dirty="0">
              <a:solidFill>
                <a:srgbClr val="000000"/>
              </a:solidFill>
              <a:latin typeface="Lucida Sans Typewriter" panose="020B0509030504030204" pitchFamily="49" charset="0"/>
            </a:endParaRPr>
          </a:p>
          <a:p>
            <a:pPr lvl="0"/>
            <a:r>
              <a:rPr lang="en-GB" sz="2000" b="0" dirty="0" err="1">
                <a:solidFill>
                  <a:srgbClr val="000000"/>
                </a:solidFill>
                <a:latin typeface="Lucida Sans Typewriter" panose="020B0509030504030204" pitchFamily="49" charset="0"/>
              </a:rPr>
              <a:t>myFrame</a:t>
            </a:r>
            <a:r>
              <a:rPr lang="en-GB" sz="2000" b="0" dirty="0">
                <a:solidFill>
                  <a:srgbClr val="000000"/>
                </a:solidFill>
                <a:latin typeface="Lucida Sans Typewriter" panose="020B0509030504030204" pitchFamily="49" charset="0"/>
              </a:rPr>
              <a:t> %&gt;%</a:t>
            </a:r>
          </a:p>
          <a:p>
            <a:pPr lvl="0"/>
            <a:r>
              <a:rPr lang="en-GB" sz="2000" b="0" dirty="0">
                <a:solidFill>
                  <a:srgbClr val="000000"/>
                </a:solidFill>
                <a:latin typeface="Lucida Sans Typewriter" panose="020B0509030504030204" pitchFamily="49" charset="0"/>
              </a:rPr>
              <a:t>  filter(</a:t>
            </a:r>
            <a:r>
              <a:rPr lang="en-GB" sz="2000" b="0" dirty="0" err="1">
                <a:solidFill>
                  <a:srgbClr val="000000"/>
                </a:solidFill>
                <a:latin typeface="Lucida Sans Typewriter" panose="020B0509030504030204" pitchFamily="49" charset="0"/>
              </a:rPr>
              <a:t>inStock</a:t>
            </a:r>
            <a:r>
              <a:rPr lang="en-GB" sz="2000" b="0" dirty="0">
                <a:solidFill>
                  <a:srgbClr val="000000"/>
                </a:solidFill>
                <a:latin typeface="Lucida Sans Typewriter" panose="020B0509030504030204" pitchFamily="49" charset="0"/>
              </a:rPr>
              <a:t> == TRUE) %&gt;%</a:t>
            </a:r>
          </a:p>
          <a:p>
            <a:pPr lvl="0"/>
            <a:r>
              <a:rPr lang="en-GB" sz="2000" b="0" dirty="0">
                <a:solidFill>
                  <a:srgbClr val="000000"/>
                </a:solidFill>
                <a:latin typeface="Lucida Sans Typewriter" panose="020B0509030504030204" pitchFamily="49" charset="0"/>
              </a:rPr>
              <a:t>  select(</a:t>
            </a:r>
            <a:r>
              <a:rPr lang="en-GB" sz="2000" b="0" dirty="0" err="1">
                <a:solidFill>
                  <a:srgbClr val="000000"/>
                </a:solidFill>
                <a:latin typeface="Lucida Sans Typewriter" panose="020B0509030504030204" pitchFamily="49" charset="0"/>
              </a:rPr>
              <a:t>productName</a:t>
            </a:r>
            <a:r>
              <a:rPr lang="en-GB" sz="2000" b="0" dirty="0">
                <a:solidFill>
                  <a:srgbClr val="000000"/>
                </a:solidFill>
                <a:latin typeface="Lucida Sans Typewriter" panose="020B0509030504030204" pitchFamily="49" charset="0"/>
              </a:rPr>
              <a:t>, price, size) %&gt;%</a:t>
            </a:r>
          </a:p>
          <a:p>
            <a:pPr lvl="0"/>
            <a:r>
              <a:rPr lang="en-GB" sz="2000" b="0" dirty="0">
                <a:solidFill>
                  <a:srgbClr val="000000"/>
                </a:solidFill>
                <a:latin typeface="Lucida Sans Typewriter" panose="020B0509030504030204" pitchFamily="49" charset="0"/>
              </a:rPr>
              <a:t>  </a:t>
            </a:r>
            <a:r>
              <a:rPr lang="en-GB" sz="2000" b="0" dirty="0" err="1">
                <a:solidFill>
                  <a:srgbClr val="000000"/>
                </a:solidFill>
                <a:latin typeface="Lucida Sans Typewriter" panose="020B0509030504030204" pitchFamily="49" charset="0"/>
              </a:rPr>
              <a:t>group_by</a:t>
            </a:r>
            <a:r>
              <a:rPr lang="en-GB" sz="2000" b="0" dirty="0">
                <a:solidFill>
                  <a:srgbClr val="000000"/>
                </a:solidFill>
                <a:latin typeface="Lucida Sans Typewriter" panose="020B0509030504030204" pitchFamily="49" charset="0"/>
              </a:rPr>
              <a:t>(size) %&gt;%</a:t>
            </a:r>
          </a:p>
          <a:p>
            <a:pPr lvl="0"/>
            <a:r>
              <a:rPr lang="en-GB" sz="2000" b="0" dirty="0">
                <a:solidFill>
                  <a:srgbClr val="000000"/>
                </a:solidFill>
                <a:latin typeface="Lucida Sans Typewriter" panose="020B0509030504030204" pitchFamily="49" charset="0"/>
              </a:rPr>
              <a:t>  summarize(mean(price))</a:t>
            </a:r>
          </a:p>
          <a:p>
            <a:pPr lvl="0"/>
            <a:endParaRPr lang="en-GB" dirty="0">
              <a:solidFill>
                <a:srgbClr val="000000"/>
              </a:solidFill>
            </a:endParaRPr>
          </a:p>
        </p:txBody>
      </p:sp>
    </p:spTree>
    <p:extLst>
      <p:ext uri="{BB962C8B-B14F-4D97-AF65-F5344CB8AC3E}">
        <p14:creationId xmlns:p14="http://schemas.microsoft.com/office/powerpoint/2010/main" val="16926671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40</TotalTime>
  <Words>5586</Words>
  <Application>Microsoft Office PowerPoint</Application>
  <PresentationFormat>On-screen Show (4:3)</PresentationFormat>
  <Paragraphs>609</Paragraphs>
  <Slides>39</Slides>
  <Notes>39</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Lucida Sans Typewriter</vt:lpstr>
      <vt:lpstr>Times New Roman</vt:lpstr>
      <vt:lpstr>Segoe UI</vt:lpstr>
      <vt:lpstr>Arial</vt:lpstr>
      <vt:lpstr>Calibri</vt:lpstr>
      <vt:lpstr>Wingdings</vt:lpstr>
      <vt:lpstr>Verdana</vt:lpstr>
      <vt:lpstr>NG_MOC_Core_ModuleNew2</vt:lpstr>
      <vt:lpstr>Module 8</vt:lpstr>
      <vt:lpstr>Module Overview</vt:lpstr>
      <vt:lpstr>Lesson 1: Using R</vt:lpstr>
      <vt:lpstr>Why use R for machine learning?</vt:lpstr>
      <vt:lpstr>Common R types and data structures</vt:lpstr>
      <vt:lpstr>R operators</vt:lpstr>
      <vt:lpstr>R programming constructs</vt:lpstr>
      <vt:lpstr>Creating functions in R</vt:lpstr>
      <vt:lpstr>Incorporating R packages and libraries</vt:lpstr>
      <vt:lpstr>Visualizing data in R</vt:lpstr>
      <vt:lpstr>Working with dates and times in R</vt:lpstr>
      <vt:lpstr>Demonstration: Processing and visualizing data in R</vt:lpstr>
      <vt:lpstr>PowerPoint Presentation</vt:lpstr>
      <vt:lpstr>PowerPoint Presentation</vt:lpstr>
      <vt:lpstr>PowerPoint Presentation</vt:lpstr>
      <vt:lpstr>Lesson 2: Using Python</vt:lpstr>
      <vt:lpstr>Why use Python for machine learning?</vt:lpstr>
      <vt:lpstr>Common Python types and data structures</vt:lpstr>
      <vt:lpstr>Python operators and functions</vt:lpstr>
      <vt:lpstr>Python programming constructs</vt:lpstr>
      <vt:lpstr>Creating Python functions</vt:lpstr>
      <vt:lpstr>Incorporating Python libraries</vt:lpstr>
      <vt:lpstr>Visualizing data with Python</vt:lpstr>
      <vt:lpstr>Demonstration: Processing and visualizing data with Python</vt:lpstr>
      <vt:lpstr>PowerPoint Presentation</vt:lpstr>
      <vt:lpstr>PowerPoint Presentation</vt:lpstr>
      <vt:lpstr>PowerPoint Presentation</vt:lpstr>
      <vt:lpstr>PowerPoint Presentation</vt:lpstr>
      <vt:lpstr>Lesson 3: Incorporating R and Python into Machine Learning experiments</vt:lpstr>
      <vt:lpstr>Creating and using Jupyter notebooks</vt:lpstr>
      <vt:lpstr>Exploring a dataset with a Jupyter notebook</vt:lpstr>
      <vt:lpstr>Using R and Python in Machine Learning experiments</vt:lpstr>
      <vt:lpstr>Creating custom modules</vt:lpstr>
      <vt:lpstr>Selecting the appropriate language</vt:lpstr>
      <vt:lpstr>Lab: Using R and Python with Machine Learning</vt:lpstr>
      <vt:lpstr>Lab Scenario</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Kyle Kibbey</dc:creator>
  <cp:lastModifiedBy>Kyle Kibbey</cp:lastModifiedBy>
  <cp:revision>5</cp:revision>
  <dcterms:created xsi:type="dcterms:W3CDTF">2017-05-26T10:00:28Z</dcterms:created>
  <dcterms:modified xsi:type="dcterms:W3CDTF">2017-05-26T10:41:48Z</dcterms:modified>
</cp:coreProperties>
</file>