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86" r:id="rId11"/>
    <p:sldId id="287" r:id="rId12"/>
    <p:sldId id="288" r:id="rId13"/>
    <p:sldId id="265" r:id="rId14"/>
    <p:sldId id="266" r:id="rId15"/>
    <p:sldId id="267" r:id="rId16"/>
    <p:sldId id="268" r:id="rId17"/>
    <p:sldId id="289" r:id="rId18"/>
    <p:sldId id="290" r:id="rId19"/>
    <p:sldId id="291" r:id="rId20"/>
    <p:sldId id="269" r:id="rId21"/>
    <p:sldId id="270" r:id="rId22"/>
    <p:sldId id="271" r:id="rId23"/>
    <p:sldId id="272" r:id="rId24"/>
    <p:sldId id="273" r:id="rId25"/>
    <p:sldId id="274" r:id="rId26"/>
    <p:sldId id="275" r:id="rId27"/>
    <p:sldId id="276" r:id="rId28"/>
    <p:sldId id="292" r:id="rId29"/>
    <p:sldId id="293" r:id="rId30"/>
    <p:sldId id="277" r:id="rId31"/>
    <p:sldId id="278" r:id="rId32"/>
    <p:sldId id="279" r:id="rId33"/>
    <p:sldId id="280" r:id="rId34"/>
    <p:sldId id="281" r:id="rId35"/>
    <p:sldId id="282" r:id="rId36"/>
    <p:sldId id="284" r:id="rId37"/>
    <p:sldId id="285" r:id="rId38"/>
  </p:sldIdLst>
  <p:sldSz cx="9144000" cy="6858000" type="screen4x3"/>
  <p:notesSz cx="6858000" cy="9144000"/>
  <p:embeddedFontLst>
    <p:embeddedFont>
      <p:font typeface="Verdana" panose="020B0604030504040204" pitchFamily="34" charset="0"/>
      <p:regular r:id="rId40"/>
      <p:bold r:id="rId41"/>
      <p:italic r:id="rId42"/>
      <p:boldItalic r:id="rId43"/>
    </p:embeddedFont>
    <p:embeddedFont>
      <p:font typeface="Segoe" panose="020B0502040504020203" pitchFamily="3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p:scale>
          <a:sx n="100" d="100"/>
          <a:sy n="100" d="100"/>
        </p:scale>
        <p:origin x="1914" y="282"/>
      </p:cViewPr>
      <p:guideLst/>
    </p:cSldViewPr>
  </p:slideViewPr>
  <p:notesTextViewPr>
    <p:cViewPr>
      <p:scale>
        <a:sx n="1" d="1"/>
        <a:sy n="1" d="1"/>
      </p:scale>
      <p:origin x="0" y="0"/>
    </p:cViewPr>
  </p:notesTextViewPr>
  <p:notesViewPr>
    <p:cSldViewPr snapToGrid="0">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67F87-C2DD-4C9E-BAA8-7782556DBEFC}" type="datetimeFigureOut">
              <a:rPr lang="en-GB" smtClean="0"/>
              <a:t>25/05/2017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0D7F1-AD80-44BE-9158-7CEC9977F6DB}" type="slidenum">
              <a:rPr lang="en-GB" smtClean="0"/>
              <a:t>‹#›</a:t>
            </a:fld>
            <a:endParaRPr lang="en-GB"/>
          </a:p>
        </p:txBody>
      </p:sp>
    </p:spTree>
    <p:extLst>
      <p:ext uri="{BB962C8B-B14F-4D97-AF65-F5344CB8AC3E}">
        <p14:creationId xmlns:p14="http://schemas.microsoft.com/office/powerpoint/2010/main" val="80791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allery.cortanaintelligence.com/Experiment/Building-Ensemble-of-Classifiers-using-Stacking-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ka.ms/nwl2w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22604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containing only the specified number of rows (100). The rows are always read from the top of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Create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 sample of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Rate of sampling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indicates that 10 percent of the rows from the source dataset should be included in the output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 for sampling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value of zero indicates that a new random seed will be used for each run of the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module’s output is now a single dataset containing a random sample of 10 percent of the rows (3,256)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 for sampling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single column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move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COLUMNS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and then click the check mark.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10</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0919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 that the module now generates a single dataset that contains a representative sampling of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based on the values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a:t>
            </a:r>
            <a:r>
              <a:rPr lang="en-GB"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Split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data into partitions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to Folds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the property values are set as follows: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replacement in the partitioning: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Randomized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Partition evenly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number of folds: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false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partitioned into five folds. Explain that the fold assignments cannot be viewed directly; they are held only in the dataset metadata.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with customized proportions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of proportions separated by comma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0.1,0.1,0.5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11</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r>
              <a:rPr lang="en-GB" sz="1000" dirty="0" smtClean="0">
                <a:latin typeface="Arial" panose="020B0604020202020204" pitchFamily="34" charset="0"/>
              </a:rPr>
              <a:t>)</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821935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with these settings, the module generates a single dataset partitioned into four folds. Explain that the fourth fold is automatically generated because the sum of values in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proportions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less than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data from a predefined partition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start to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onto the experiment canvas, below the existing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of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of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Ensure that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is still configured using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Assign to Folds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from the previous steps.</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and then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or sample mode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list,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Specify which fold to be sampled from</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select the second fold. Explain that you could attach multiple instances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mode to the first instance, each picking a different fold.</a:t>
            </a: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output port of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module generates a single dataset that contains only the rows (3,256) allocated to the second fold.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x at the top-right of the window.</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12</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77667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32224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53601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52050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demonstration covers the use of the </a:t>
            </a:r>
            <a:r>
              <a:rPr lang="en-GB" sz="1000" b="1" dirty="0">
                <a:latin typeface="Arial" panose="020B0604020202020204" pitchFamily="34" charset="0"/>
                <a:ea typeface="Calibri" panose="020F0502020204030204" pitchFamily="34" charset="0"/>
                <a:cs typeface="Times New Roman" panose="02020603050405020304" pitchFamily="18" charset="0"/>
              </a:rPr>
              <a:t>Tune Model </a:t>
            </a:r>
            <a:r>
              <a:rPr lang="en-GB" sz="1000" b="1" dirty="0" err="1">
                <a:latin typeface="Arial" panose="020B0604020202020204" pitchFamily="34" charset="0"/>
                <a:ea typeface="Calibri" panose="020F0502020204030204" pitchFamily="34" charset="0"/>
                <a:cs typeface="Times New Roman" panose="02020603050405020304" pitchFamily="18" charset="0"/>
              </a:rPr>
              <a:t>Hyperparameters</a:t>
            </a:r>
            <a:r>
              <a:rPr lang="en-GB" sz="1000" dirty="0">
                <a:latin typeface="Arial" panose="020B0604020202020204" pitchFamily="34" charset="0"/>
                <a:ea typeface="Calibri" panose="020F0502020204030204" pitchFamily="34" charset="0"/>
                <a:cs typeface="Times New Roman" panose="02020603050405020304" pitchFamily="18" charset="0"/>
              </a:rPr>
              <a:t> module to select the best set of </a:t>
            </a:r>
            <a:r>
              <a:rPr lang="en-GB" sz="1000" dirty="0" err="1">
                <a:latin typeface="Arial" panose="020B0604020202020204" pitchFamily="34" charset="0"/>
                <a:ea typeface="Calibri" panose="020F0502020204030204" pitchFamily="34" charset="0"/>
                <a:cs typeface="Times New Roman" panose="02020603050405020304" pitchFamily="18" charset="0"/>
              </a:rPr>
              <a:t>hyperparameters</a:t>
            </a:r>
            <a:r>
              <a:rPr lang="en-GB" sz="1000" dirty="0">
                <a:latin typeface="Arial" panose="020B0604020202020204" pitchFamily="34" charset="0"/>
                <a:ea typeface="Calibri" panose="020F0502020204030204" pitchFamily="34" charset="0"/>
                <a:cs typeface="Times New Roman" panose="02020603050405020304" pitchFamily="18" charset="0"/>
              </a:rPr>
              <a:t> for a classification model, by comparing the results achieved by the </a:t>
            </a:r>
            <a:r>
              <a:rPr lang="en-GB" sz="1000" b="1" dirty="0">
                <a:latin typeface="Arial" panose="020B0604020202020204" pitchFamily="34" charset="0"/>
                <a:ea typeface="Calibri" panose="020F0502020204030204" pitchFamily="34" charset="0"/>
                <a:cs typeface="Times New Roman" panose="02020603050405020304" pitchFamily="18" charset="0"/>
              </a:rPr>
              <a:t>Tune Model </a:t>
            </a:r>
            <a:r>
              <a:rPr lang="en-GB" sz="1000" b="1" dirty="0" err="1">
                <a:latin typeface="Arial" panose="020B0604020202020204" pitchFamily="34" charset="0"/>
                <a:ea typeface="Calibri" panose="020F0502020204030204" pitchFamily="34" charset="0"/>
                <a:cs typeface="Times New Roman" panose="02020603050405020304" pitchFamily="18" charset="0"/>
              </a:rPr>
              <a:t>Hyperparameters</a:t>
            </a:r>
            <a:r>
              <a:rPr lang="en-GB" sz="1000" dirty="0">
                <a:latin typeface="Arial" panose="020B0604020202020204" pitchFamily="34" charset="0"/>
                <a:ea typeface="Calibri" panose="020F0502020204030204" pitchFamily="34" charset="0"/>
                <a:cs typeface="Times New Roman" panose="02020603050405020304" pitchFamily="18" charset="0"/>
              </a:rPr>
              <a:t> module with the results of training without parameter sweeping.</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running this demonstration, you must complete the following steps:</a:t>
            </a: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Create a tuned model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Machine Learning Studio,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Split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node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0.7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this will create one set that contains 70 percent of the data and another that contains 30 percent of the data. The 70 percent portion of the data will be used for training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Tree>
    <p:extLst>
      <p:ext uri="{BB962C8B-B14F-4D97-AF65-F5344CB8AC3E}">
        <p14:creationId xmlns:p14="http://schemas.microsoft.com/office/powerpoint/2010/main" val="21138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tabLst>
                <a:tab pos="228600" algn="l"/>
              </a:tabLs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In </a:t>
            </a: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Vector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latin typeface="Arial" panose="020B0604020202020204" pitchFamily="34" charset="0"/>
                <a:ea typeface="Times New Roman" panose="02020603050405020304" pitchFamily="18" charset="0"/>
                <a:cs typeface="Times New Roman" panose="02020603050405020304" pitchFamily="18" charset="0"/>
              </a:rPr>
              <a:t> module onto the experiment canvas, to the left of the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Split</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configure the following properties: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trainer mode: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range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Range Builder: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 range: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1-100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points: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4</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Leave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all other values at their defaults.</a:t>
            </a:r>
          </a:p>
          <a:p>
            <a:pPr marL="342900" lvl="0" indent="-342900">
              <a:lnSpc>
                <a:spcPct val="115000"/>
              </a:lnSpc>
              <a:spcAft>
                <a:spcPts val="995"/>
              </a:spcAft>
              <a:buFont typeface="+mj-lt"/>
              <a:buAutoNum type="arabicPeriod" startAt="9"/>
              <a:tabLst>
                <a:tab pos="228600"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Search experiment items box, start to type Split, and then from the module list, drag a second Split Data module onto the experiment canvas, below the existing Split Data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parameter sweeping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Entire grid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the value that the model will attempt to predict.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17</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73410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center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p>
          <a:p>
            <a:pPr marL="342900" lvl="0" indent="-342900">
              <a:lnSpc>
                <a:spcPct val="115000"/>
              </a:lnSpc>
              <a:spcAft>
                <a:spcPts val="995"/>
              </a:spcAft>
              <a:buFont typeface="+mj-lt"/>
              <a:buAutoNum type="arabicPeriod" startAt="17"/>
              <a:tabLst>
                <a:tab pos="228600"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right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trained best model)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test dataset)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an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untuned</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model (for comparison)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above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18</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r>
              <a:rPr lang="en-GB" sz="1000" dirty="0" smtClean="0">
                <a:latin typeface="Arial" panose="020B0604020202020204" pitchFamily="34" charset="0"/>
              </a:rPr>
              <a:t>)</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6803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new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second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new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new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left input of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Compare the results</a:t>
            </a:r>
            <a:endParaRPr lang="en-GB"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a:tabLst>
                <a:tab pos="228600" algn="l"/>
              </a:tabLst>
            </a:pP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output port of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on the receiver operating characteristic (ROC) chart,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represents the left input of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uses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tuned parameters. Point out that in this example, the tuned parameters produced better accuracy than the untuned model (the right input,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 to compare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This is indicated by the ROC line being closer to the top-left of the chart.</a:t>
            </a:r>
            <a:endParaRPr lang="en-GB"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19</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16720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623819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should be taken into account when comparing learning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Accuracy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Number of parameters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Linearity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Number of features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Deployment options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-1: </a:t>
            </a:r>
            <a:r>
              <a:rPr lang="en-GB" sz="1000" dirty="0">
                <a:latin typeface="Arial" panose="020B0604020202020204" pitchFamily="34" charset="0"/>
                <a:ea typeface="Calibri" panose="020F0502020204030204" pitchFamily="34" charset="0"/>
                <a:cs typeface="Times New Roman" panose="02020603050405020304" pitchFamily="18" charset="0"/>
              </a:rPr>
              <a:t>Accuracy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Number of parameters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-3: </a:t>
            </a:r>
            <a:r>
              <a:rPr lang="en-GB" sz="1000" dirty="0">
                <a:latin typeface="Arial" panose="020B0604020202020204" pitchFamily="34" charset="0"/>
                <a:ea typeface="Calibri" panose="020F0502020204030204" pitchFamily="34" charset="0"/>
                <a:cs typeface="Times New Roman" panose="02020603050405020304" pitchFamily="18" charset="0"/>
              </a:rPr>
              <a:t>Linearity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-4: </a:t>
            </a:r>
            <a:r>
              <a:rPr lang="en-GB" sz="1000" dirty="0">
                <a:latin typeface="Arial" panose="020B0604020202020204" pitchFamily="34" charset="0"/>
                <a:ea typeface="Calibri" panose="020F0502020204030204" pitchFamily="34" charset="0"/>
                <a:cs typeface="Times New Roman" panose="02020603050405020304" pitchFamily="18" charset="0"/>
              </a:rPr>
              <a:t>Number of features</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250637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237739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022447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18745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slide shows an example of a decision tree used to evaluate whether members of a population are likely to attend a music festival. Those most likely to attend have an income of less than USD61,000 and are aged between 27 and 37.</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964546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036409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93057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This demonstration shows how to build an ensemble of classifiers by using a stacking technique.</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Base classifiers</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experiment uses four base classifiers:</a:t>
            </a: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Two-Class Averaged Perceptron</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Two-Class Decision Forest</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Two-Class Decision Jungle</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Two-Class Logistic Regression</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Ensemble classifier</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 this experiment, the ensemble classifier is logistic regression.</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Datasets</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datasets included in the Samples Gallery of Machine Learning Studio that are used in this experiment are:</a:t>
            </a: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CRM Dataset Shared</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CRM Upselling Labels Shared</a:t>
            </a:r>
            <a:endParaRPr lang="en-GB"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Objective</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Identify a classifier that optimizes AUC.</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Model</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experiment is built of two main sections. On the right, four base classifiers are built. They are based on the full training dataset to obtain baseline performance. On the left, the same four classifiers are built into a stacked ensemble. Both the base classifiers and the ensemble of classifiers are tuned for optimal AUC.</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Results</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At the final step, the experiment generates a result dataset with the </a:t>
            </a:r>
            <a:r>
              <a:rPr lang="en-GB" sz="1000" b="1">
                <a:latin typeface="Arial" panose="020B0604020202020204" pitchFamily="34" charset="0"/>
                <a:ea typeface="Calibri" panose="020F0502020204030204" pitchFamily="34" charset="0"/>
                <a:cs typeface="Times New Roman" panose="02020603050405020304" pitchFamily="18" charset="0"/>
              </a:rPr>
              <a:t>Execute R Script</a:t>
            </a:r>
            <a:r>
              <a:rPr lang="en-GB" sz="1000" i="1">
                <a:latin typeface="Arial" panose="020B0604020202020204" pitchFamily="34" charset="0"/>
                <a:ea typeface="Calibri" panose="020F0502020204030204" pitchFamily="34" charset="0"/>
                <a:cs typeface="Times New Roman" panose="02020603050405020304" pitchFamily="18" charset="0"/>
              </a:rPr>
              <a:t> </a:t>
            </a:r>
            <a:r>
              <a:rPr lang="en-GB" sz="1000">
                <a:latin typeface="Arial" panose="020B0604020202020204" pitchFamily="34" charset="0"/>
                <a:ea typeface="Calibri" panose="020F0502020204030204" pitchFamily="34" charset="0"/>
                <a:cs typeface="Times New Roman" panose="02020603050405020304" pitchFamily="18" charset="0"/>
              </a:rPr>
              <a:t>module</a:t>
            </a:r>
            <a:r>
              <a:rPr lang="en-GB" sz="1000" i="1">
                <a:latin typeface="Arial" panose="020B0604020202020204" pitchFamily="34" charset="0"/>
                <a:ea typeface="Calibri" panose="020F0502020204030204" pitchFamily="34" charset="0"/>
                <a:cs typeface="Times New Roman" panose="02020603050405020304" pitchFamily="18" charset="0"/>
              </a:rPr>
              <a:t>. </a:t>
            </a:r>
            <a:r>
              <a:rPr lang="en-GB" sz="1000">
                <a:latin typeface="Arial" panose="020B0604020202020204" pitchFamily="34" charset="0"/>
                <a:ea typeface="Calibri" panose="020F0502020204030204" pitchFamily="34" charset="0"/>
                <a:cs typeface="Times New Roman" panose="02020603050405020304" pitchFamily="18" charset="0"/>
              </a:rPr>
              <a:t>In the table of results, you can compare the AUC performance for each base classifier and the ensemble.</a:t>
            </a:r>
          </a:p>
          <a:p>
            <a:pPr>
              <a:lnSpc>
                <a:spcPct val="107000"/>
              </a:lnSpc>
              <a:spcAft>
                <a:spcPts val="800"/>
              </a:spcAft>
            </a:pPr>
            <a:endParaRPr lang="en-GB"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Tree>
    <p:extLst>
      <p:ext uri="{BB962C8B-B14F-4D97-AF65-F5344CB8AC3E}">
        <p14:creationId xmlns:p14="http://schemas.microsoft.com/office/powerpoint/2010/main" val="187764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running the experiment may take over an hour to complete, so you should start the run at least an hour before you start teaching this lesson.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685800" lvl="0" indent="-228600">
              <a:lnSpc>
                <a:spcPts val="1300"/>
              </a:lnSpc>
              <a:spcAft>
                <a:spcPts val="600"/>
              </a:spcAft>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click + to create a new tab, and then navigate to </a:t>
            </a:r>
            <a:r>
              <a:rPr lang="en-US" sz="1000" u="sng" dirty="0">
                <a:solidFill>
                  <a:srgbClr val="0000FF"/>
                </a:solidFill>
                <a:latin typeface="Arial" panose="020B0604020202020204" pitchFamily="34" charset="0"/>
                <a:ea typeface="Times New Roman" panose="02020603050405020304" pitchFamily="18" charset="0"/>
                <a:cs typeface="Segoe UI" panose="020B0502040204020203" pitchFamily="34" charset="0"/>
                <a:hlinkClick r:id="rId3"/>
              </a:rPr>
              <a:t>https://gallery.cortanaintelligence.com/Experiment/Building-Ensemble-of-Classifiers-using-Stacking-2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in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experiment from Gallery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the region associated with your workspace, select your workspace,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the model has downloaded and saved, 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for the experiment to finish running. This may take over an hour.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Gallery experiment that uses stacking to build an ensemble of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by explaining that you have downloaded an experiment from the Microsoft Cortana® Intelligence Gallery called “Building Ensemble of Classifiers using Stacking</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a complex experiment, so to save time, you have already run the experiment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28</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r>
              <a:rPr lang="en-GB" sz="1000" dirty="0" smtClean="0">
                <a:latin typeface="Arial" panose="020B0604020202020204" pitchFamily="34" charset="0"/>
              </a:rPr>
              <a:t>)</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048227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Machine Learning Studio,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oom into the diagram and point out the initial datasets. Point out the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 cleansing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steps used in this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right part of the model is where the classifiers are run independently. Point out that this portion of the model consists of fewer modules than the left part of the model (this is most obvious if you zoom out).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each of the four classifiers in the right part of the model and show their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part of the model, show that the same four classifiers appear, and that they have the same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to the second instance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Logistic Regression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in the left side of the model. Explain that this is the ensemble classifier, which is used to generate a result based on the outputs of the four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the ensemble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left output of the final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at the bottom of the experiment,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metrics selected by each of the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 selected by the ensemble classifier.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best configuration values of parameters for the two-class decision forest for maximum AUC: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Minimum number of samples per leaf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random splits per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Maximum depth of the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there is enough time, change the parameters of one of the base classifiers, and then rerun the experiment. Remember to change both instances of the base classifier: one on the left and the other on the right side of the model.</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29</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r>
              <a:rPr lang="en-GB" sz="1000" dirty="0" smtClean="0">
                <a:latin typeface="Arial" panose="020B0604020202020204" pitchFamily="34" charset="0"/>
              </a:rPr>
              <a:t>)</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1152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 an overview of the TDSP and ensure the students know how each section flows into the other</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67211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many inputs does the </a:t>
            </a:r>
            <a:r>
              <a:rPr lang="en-GB" sz="1000" b="1" dirty="0">
                <a:latin typeface="Arial" panose="020B0604020202020204" pitchFamily="34" charset="0"/>
                <a:ea typeface="Calibri" panose="020F0502020204030204" pitchFamily="34" charset="0"/>
                <a:cs typeface="Times New Roman" panose="02020603050405020304" pitchFamily="18" charset="0"/>
              </a:rPr>
              <a:t>Evaluate Model</a:t>
            </a:r>
            <a:r>
              <a:rPr lang="en-GB" sz="1000" dirty="0">
                <a:latin typeface="Arial" panose="020B0604020202020204" pitchFamily="34" charset="0"/>
                <a:ea typeface="Calibri" panose="020F0502020204030204" pitchFamily="34" charset="0"/>
                <a:cs typeface="Times New Roman" panose="02020603050405020304" pitchFamily="18" charset="0"/>
              </a:rPr>
              <a:t> module require?</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)Option 1: One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Two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Either one or two</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-3: </a:t>
            </a:r>
            <a:r>
              <a:rPr lang="en-GB" sz="1000" dirty="0">
                <a:latin typeface="Arial" panose="020B0604020202020204" pitchFamily="34" charset="0"/>
                <a:ea typeface="Calibri" panose="020F0502020204030204" pitchFamily="34" charset="0"/>
                <a:cs typeface="Times New Roman" panose="02020603050405020304" pitchFamily="18" charset="0"/>
              </a:rPr>
              <a:t>Either one or two</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32818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632244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21606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965810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1: Using hyperparameters</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 this exercise, you will use the </a:t>
            </a:r>
            <a:r>
              <a:rPr lang="en-GB" sz="1000" b="1">
                <a:latin typeface="Arial" panose="020B0604020202020204" pitchFamily="34" charset="0"/>
                <a:ea typeface="Calibri" panose="020F0502020204030204" pitchFamily="34" charset="0"/>
                <a:cs typeface="Times New Roman" panose="02020603050405020304" pitchFamily="18" charset="0"/>
              </a:rPr>
              <a:t>Tune Model Hyperparameters</a:t>
            </a:r>
            <a:r>
              <a:rPr lang="en-GB" sz="1000">
                <a:latin typeface="Arial" panose="020B0604020202020204" pitchFamily="34" charset="0"/>
                <a:ea typeface="Calibri" panose="020F0502020204030204" pitchFamily="34" charset="0"/>
                <a:cs typeface="Times New Roman" panose="02020603050405020304" pitchFamily="18" charset="0"/>
              </a:rPr>
              <a:t> module to select automatically the parameters that lead to the best accuracy for a classification model. The experiment will compare two support vector machine (SVM) classifiers: </a:t>
            </a:r>
          </a:p>
          <a:p>
            <a:pPr marL="342900" lvl="0" indent="-342900">
              <a:lnSpc>
                <a:spcPct val="115000"/>
              </a:lnSpc>
              <a:spcAft>
                <a:spcPts val="995"/>
              </a:spcAft>
              <a:buFont typeface="Symbol" panose="05050102010706020507" pitchFamily="18" charset="2"/>
              <a:buChar char=""/>
            </a:pPr>
            <a:r>
              <a:rPr lang="en-GB" sz="1000" smtClean="0">
                <a:effectLst/>
                <a:latin typeface="Arial" panose="020B0604020202020204" pitchFamily="34" charset="0"/>
                <a:ea typeface="Times New Roman" panose="02020603050405020304" pitchFamily="18" charset="0"/>
                <a:cs typeface="Times New Roman" panose="02020603050405020304" pitchFamily="18" charset="0"/>
              </a:rPr>
              <a:t>One is optimized by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Tune Model Hyperparameters</a:t>
            </a:r>
            <a:r>
              <a:rPr lang="en-GB" sz="1000" smtClean="0">
                <a:effectLst/>
                <a:latin typeface="Arial" panose="020B0604020202020204" pitchFamily="34" charset="0"/>
                <a:ea typeface="Times New Roman" panose="02020603050405020304" pitchFamily="18" charset="0"/>
                <a:cs typeface="Times New Roman" panose="02020603050405020304" pitchFamily="18" charset="0"/>
              </a:rPr>
              <a:t> module.</a:t>
            </a:r>
          </a:p>
          <a:p>
            <a:pPr marL="342900" lvl="0" indent="-342900">
              <a:lnSpc>
                <a:spcPct val="115000"/>
              </a:lnSpc>
              <a:spcAft>
                <a:spcPts val="995"/>
              </a:spcAft>
              <a:buFont typeface="Symbol" panose="05050102010706020507" pitchFamily="18" charset="2"/>
              <a:buChar char=""/>
            </a:pPr>
            <a:r>
              <a:rPr lang="en-GB" sz="1000" smtClean="0">
                <a:effectLst/>
                <a:latin typeface="Arial" panose="020B0604020202020204" pitchFamily="34" charset="0"/>
                <a:ea typeface="Times New Roman" panose="02020603050405020304" pitchFamily="18" charset="0"/>
                <a:cs typeface="Times New Roman" panose="02020603050405020304" pitchFamily="18" charset="0"/>
              </a:rPr>
              <a:t>One is trained by using the default parameters for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Two-Class Support Vector Model</a:t>
            </a:r>
            <a:r>
              <a:rPr lang="en-GB" sz="1000" smtClean="0">
                <a:effectLst/>
                <a:latin typeface="Arial" panose="020B0604020202020204" pitchFamily="34" charset="0"/>
                <a:ea typeface="Times New Roman" panose="02020603050405020304" pitchFamily="18" charset="0"/>
                <a:cs typeface="Times New Roman" panose="02020603050405020304" pitchFamily="18" charset="0"/>
              </a:rPr>
              <a:t> module, and then trained by using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Train Model</a:t>
            </a:r>
            <a:r>
              <a:rPr lang="en-GB" sz="1000" smtClean="0">
                <a:effectLst/>
                <a:latin typeface="Arial" panose="020B0604020202020204" pitchFamily="34" charset="0"/>
                <a:ea typeface="Times New Roman" panose="02020603050405020304" pitchFamily="18" charset="0"/>
                <a:cs typeface="Times New Roman" panose="02020603050405020304" pitchFamily="18" charset="0"/>
              </a:rPr>
              <a:t> module.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dataset that is used in this experiment, which is included in the Samples Gallery of Machine Learning Studio, is </a:t>
            </a:r>
            <a:r>
              <a:rPr lang="en-GB" sz="1000" b="1">
                <a:latin typeface="Arial" panose="020B0604020202020204" pitchFamily="34" charset="0"/>
                <a:ea typeface="Calibri" panose="020F0502020204030204" pitchFamily="34" charset="0"/>
                <a:cs typeface="Times New Roman" panose="02020603050405020304" pitchFamily="18" charset="0"/>
              </a:rPr>
              <a:t>Adult Census Income Binary Classification</a:t>
            </a:r>
            <a:r>
              <a:rPr lang="en-GB" sz="1000">
                <a:latin typeface="Arial" panose="020B0604020202020204" pitchFamily="34" charset="0"/>
                <a:ea typeface="Times New Roman" panose="02020603050405020304" pitchFamily="18" charset="0"/>
                <a:cs typeface="Times New Roman" panose="02020603050405020304" pitchFamily="18" charset="0"/>
              </a:rPr>
              <a:t>. The model will attempt to predict the </a:t>
            </a:r>
            <a:r>
              <a:rPr lang="en-GB" sz="1000" b="1">
                <a:latin typeface="Arial" panose="020B0604020202020204" pitchFamily="34" charset="0"/>
                <a:ea typeface="Calibri" panose="020F0502020204030204" pitchFamily="34" charset="0"/>
                <a:cs typeface="Times New Roman" panose="02020603050405020304" pitchFamily="18" charset="0"/>
              </a:rPr>
              <a:t>income</a:t>
            </a:r>
            <a:r>
              <a:rPr lang="en-GB" sz="1000">
                <a:latin typeface="Arial" panose="020B0604020202020204" pitchFamily="34" charset="0"/>
                <a:ea typeface="Calibri" panose="020F0502020204030204" pitchFamily="34" charset="0"/>
                <a:cs typeface="Times New Roman" panose="02020603050405020304" pitchFamily="18" charset="0"/>
              </a:rPr>
              <a:t> value.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Instructor Note: This exercise illustrates that additional tuning will not always produce more accurate results.</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906012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62841" y="8652555"/>
            <a:ext cx="2971800" cy="458787"/>
          </a:xfrm>
        </p:spPr>
        <p:txBody>
          <a:bodyPr/>
          <a:lstStyle/>
          <a:p>
            <a:fld id="{F930D7F1-AD80-44BE-9158-7CEC9977F6DB}" type="slidenum">
              <a:rPr lang="en-GB" b="0" smtClean="0">
                <a:latin typeface="+mn-lt"/>
              </a:rPr>
              <a:t>35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965310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input and output nodes of the </a:t>
            </a:r>
            <a:r>
              <a:rPr lang="en-GB" sz="1000" b="1" dirty="0">
                <a:latin typeface="Arial" panose="020B0604020202020204" pitchFamily="34" charset="0"/>
                <a:ea typeface="Calibri" panose="020F0502020204030204" pitchFamily="34" charset="0"/>
                <a:cs typeface="Times New Roman" panose="02020603050405020304" pitchFamily="18" charset="0"/>
              </a:rPr>
              <a:t>Tune Model </a:t>
            </a:r>
            <a:r>
              <a:rPr lang="en-GB" sz="1000" b="1" dirty="0" err="1">
                <a:latin typeface="Arial" panose="020B0604020202020204" pitchFamily="34" charset="0"/>
                <a:ea typeface="Calibri" panose="020F0502020204030204" pitchFamily="34" charset="0"/>
                <a:cs typeface="Times New Roman" panose="02020603050405020304" pitchFamily="18" charset="0"/>
              </a:rPr>
              <a:t>Hyperparameters</a:t>
            </a:r>
            <a:r>
              <a:rPr lang="en-GB" sz="1000" dirty="0">
                <a:latin typeface="Arial" panose="020B0604020202020204" pitchFamily="34" charset="0"/>
                <a:ea typeface="Calibri" panose="020F0502020204030204" pitchFamily="34" charset="0"/>
                <a:cs typeface="Times New Roman" panose="02020603050405020304" pitchFamily="18" charset="0"/>
              </a:rPr>
              <a:t>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Input 1: untrained model</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Input 2: training dataset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Input 3: validation/test dataset, or fold definitions</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Output 1: results dataset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Output 2: trained best model</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b="1"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did you use two </a:t>
            </a:r>
            <a:r>
              <a:rPr lang="en-GB" sz="1000" b="1" dirty="0">
                <a:latin typeface="Arial" panose="020B0604020202020204" pitchFamily="34" charset="0"/>
                <a:ea typeface="Calibri" panose="020F0502020204030204" pitchFamily="34" charset="0"/>
                <a:cs typeface="Times New Roman" panose="02020603050405020304" pitchFamily="18" charset="0"/>
              </a:rPr>
              <a:t>Split Data</a:t>
            </a:r>
            <a:r>
              <a:rPr lang="en-GB" sz="1000" dirty="0">
                <a:latin typeface="Arial" panose="020B0604020202020204" pitchFamily="34" charset="0"/>
                <a:ea typeface="Calibri" panose="020F0502020204030204" pitchFamily="34" charset="0"/>
                <a:cs typeface="Times New Roman" panose="02020603050405020304" pitchFamily="18" charset="0"/>
              </a:rPr>
              <a:t> modules in the lab experiment?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The first split was into test data (20 percent) and training data (80 percent). The second split retained a proportion of the training set for validation (30 percent).</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24830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some techniques to optimize model performance?</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lvl="0"/>
            <a:r>
              <a:rPr lang="en-US" sz="1000" dirty="0">
                <a:latin typeface="Arial" panose="020B0604020202020204" pitchFamily="34" charset="0"/>
                <a:cs typeface="Arial" panose="020B0604020202020204" pitchFamily="34" charset="0"/>
              </a:rPr>
              <a:t>Using the </a:t>
            </a:r>
            <a:r>
              <a:rPr lang="en-US" sz="1000" b="1" dirty="0">
                <a:latin typeface="Arial" panose="020B0604020202020204" pitchFamily="34" charset="0"/>
                <a:cs typeface="Arial" panose="020B0604020202020204" pitchFamily="34" charset="0"/>
              </a:rPr>
              <a:t>Tune Model </a:t>
            </a:r>
            <a:r>
              <a:rPr lang="en-US" sz="1000" b="1" dirty="0" err="1">
                <a:latin typeface="Arial" panose="020B0604020202020204" pitchFamily="34" charset="0"/>
                <a:cs typeface="Arial" panose="020B0604020202020204" pitchFamily="34" charset="0"/>
              </a:rPr>
              <a:t>Hyperparameters</a:t>
            </a:r>
            <a:r>
              <a:rPr lang="en-US" sz="1000" dirty="0">
                <a:latin typeface="Arial" panose="020B0604020202020204" pitchFamily="34" charset="0"/>
                <a:cs typeface="Arial" panose="020B0604020202020204" pitchFamily="34" charset="0"/>
              </a:rPr>
              <a:t> module automatically or </a:t>
            </a:r>
            <a:r>
              <a:rPr lang="en-US" sz="1000" dirty="0" smtClean="0">
                <a:latin typeface="Arial" panose="020B0604020202020204" pitchFamily="34" charset="0"/>
                <a:cs typeface="Arial" panose="020B0604020202020204" pitchFamily="34" charset="0"/>
              </a:rPr>
              <a:t>manually. Using </a:t>
            </a:r>
            <a:r>
              <a:rPr lang="en-US" sz="1000" dirty="0">
                <a:latin typeface="Arial" panose="020B0604020202020204" pitchFamily="34" charset="0"/>
                <a:cs typeface="Arial" panose="020B0604020202020204" pitchFamily="34" charset="0"/>
              </a:rPr>
              <a:t>the ensemble method, which involves bagging, boosting, and </a:t>
            </a:r>
            <a:r>
              <a:rPr lang="en-US" sz="1000" dirty="0" smtClean="0">
                <a:latin typeface="Arial" panose="020B0604020202020204" pitchFamily="34" charset="0"/>
                <a:cs typeface="Arial" panose="020B0604020202020204" pitchFamily="34" charset="0"/>
              </a:rPr>
              <a:t>stacking. Choosing </a:t>
            </a:r>
            <a:r>
              <a:rPr lang="en-US" sz="1000" dirty="0">
                <a:latin typeface="Arial" panose="020B0604020202020204" pitchFamily="34" charset="0"/>
                <a:cs typeface="Arial" panose="020B0604020202020204" pitchFamily="34" charset="0"/>
              </a:rPr>
              <a:t>the right combinations of algorithms for the model.</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37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22051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are valid parameter sweeping modes for the </a:t>
            </a:r>
            <a:r>
              <a:rPr lang="en-GB" sz="1000" b="1" dirty="0">
                <a:latin typeface="Arial" panose="020B0604020202020204" pitchFamily="34" charset="0"/>
                <a:ea typeface="Calibri" panose="020F0502020204030204" pitchFamily="34" charset="0"/>
                <a:cs typeface="Times New Roman" panose="02020603050405020304" pitchFamily="18" charset="0"/>
              </a:rPr>
              <a:t>Tune Model </a:t>
            </a:r>
            <a:r>
              <a:rPr lang="en-GB" sz="1000" b="1" dirty="0" err="1">
                <a:latin typeface="Arial" panose="020B0604020202020204" pitchFamily="34" charset="0"/>
                <a:ea typeface="Calibri" panose="020F0502020204030204" pitchFamily="34" charset="0"/>
                <a:cs typeface="Times New Roman" panose="02020603050405020304" pitchFamily="18" charset="0"/>
              </a:rPr>
              <a:t>Hyperparameters</a:t>
            </a:r>
            <a:r>
              <a:rPr lang="en-GB" sz="1000" dirty="0">
                <a:latin typeface="Arial" panose="020B0604020202020204" pitchFamily="34" charset="0"/>
                <a:ea typeface="Calibri" panose="020F0502020204030204" pitchFamily="34" charset="0"/>
                <a:cs typeface="Times New Roman" panose="02020603050405020304" pitchFamily="18" charset="0"/>
              </a:rPr>
              <a:t> module?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Entire grid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Entire sweep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Random grid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Random sweep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Random seed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-1: </a:t>
            </a:r>
            <a:r>
              <a:rPr lang="en-GB" sz="1000" dirty="0">
                <a:latin typeface="Arial" panose="020B0604020202020204" pitchFamily="34" charset="0"/>
                <a:ea typeface="Calibri" panose="020F0502020204030204" pitchFamily="34" charset="0"/>
                <a:cs typeface="Times New Roman" panose="02020603050405020304" pitchFamily="18" charset="0"/>
              </a:rPr>
              <a:t>Entire grid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-3: </a:t>
            </a:r>
            <a:r>
              <a:rPr lang="en-GB" sz="1000" dirty="0">
                <a:latin typeface="Arial" panose="020B0604020202020204" pitchFamily="34" charset="0"/>
                <a:ea typeface="Calibri" panose="020F0502020204030204" pitchFamily="34" charset="0"/>
                <a:cs typeface="Times New Roman" panose="02020603050405020304" pitchFamily="18" charset="0"/>
              </a:rPr>
              <a:t>Random grid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-4: </a:t>
            </a:r>
            <a:r>
              <a:rPr lang="en-GB" sz="1000" dirty="0">
                <a:latin typeface="Arial" panose="020B0604020202020204" pitchFamily="34" charset="0"/>
                <a:ea typeface="Calibri" panose="020F0502020204030204" pitchFamily="34" charset="0"/>
                <a:cs typeface="Times New Roman" panose="02020603050405020304" pitchFamily="18" charset="0"/>
              </a:rPr>
              <a:t>Random sweep</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9727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59989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97445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6529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01062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about stratified sampling, see:</a:t>
            </a:r>
          </a:p>
          <a:p>
            <a:pPr>
              <a:lnSpc>
                <a:spcPct val="107000"/>
              </a:lnSpc>
              <a:spcAft>
                <a:spcPts val="4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More about Stratified Sampling</a:t>
            </a:r>
          </a:p>
          <a:p>
            <a:pPr>
              <a:lnSpc>
                <a:spcPct val="107000"/>
              </a:lnSpc>
              <a:spcAft>
                <a:spcPts val="1200"/>
              </a:spcAft>
            </a:pP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https://</a:t>
            </a: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aka.ms/nwl2w4</a:t>
            </a:r>
            <a:endParaRPr lang="en-GB" sz="1000" u="sng" dirty="0">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Before </a:t>
            </a:r>
            <a:r>
              <a:rPr lang="en-US" sz="1000" dirty="0">
                <a:latin typeface="Arial" panose="020B0604020202020204" pitchFamily="34" charset="0"/>
                <a:ea typeface="Times New Roman" panose="02020603050405020304" pitchFamily="18" charset="0"/>
                <a:cs typeface="Times New Roman" panose="02020603050405020304" pitchFamily="18" charset="0"/>
              </a:rPr>
              <a:t>running this demonstration, you must complete the following steps: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in Microsoft Internet Explorer®, in the address bar,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Create a subset of cases from the beginning of a dataset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0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 NEW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000" dirty="0">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Head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Number of rows to select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100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set the maximum number of rows to return.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9: Initializing and Optimizing Machine Learning Models</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Tree>
    <p:extLst>
      <p:ext uri="{BB962C8B-B14F-4D97-AF65-F5344CB8AC3E}">
        <p14:creationId xmlns:p14="http://schemas.microsoft.com/office/powerpoint/2010/main" val="254290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9631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76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956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8827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4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84156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682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07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285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25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76460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808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357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smtClean="0"/>
              <a:t>Module 9</a:t>
            </a:r>
            <a:endParaRPr lang="en-GB"/>
          </a:p>
        </p:txBody>
      </p:sp>
      <p:sp>
        <p:nvSpPr>
          <p:cNvPr id="3" name="Subtitle 2"/>
          <p:cNvSpPr>
            <a:spLocks noGrp="1"/>
          </p:cNvSpPr>
          <p:nvPr>
            <p:ph type="subTitle" sz="quarter" idx="1"/>
          </p:nvPr>
        </p:nvSpPr>
        <p:spPr/>
        <p:txBody>
          <a:bodyPr/>
          <a:lstStyle/>
          <a:p>
            <a:r>
              <a:rPr lang="en-GB" smtClean="0"/>
              <a:t>Initializing and Optimizing Machine Learning Models
</a:t>
            </a:r>
            <a:endParaRPr lang="en-GB"/>
          </a:p>
        </p:txBody>
      </p:sp>
    </p:spTree>
    <p:extLst>
      <p:ext uri="{BB962C8B-B14F-4D97-AF65-F5344CB8AC3E}">
        <p14:creationId xmlns:p14="http://schemas.microsoft.com/office/powerpoint/2010/main" val="3661526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2914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61317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03781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0ac437f7-354c-4f2c-8f49-da9e733ea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Tune Model Hyperparameters module</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Automate the trial-and-error approach for finding optimal parameters</a:t>
            </a:r>
          </a:p>
          <a:p>
            <a:pPr lvl="0"/>
            <a:r>
              <a:rPr lang="en-GB" b="0" kern="0">
                <a:solidFill>
                  <a:srgbClr val="000000"/>
                </a:solidFill>
              </a:rPr>
              <a:t>Two methods for finding the best model:</a:t>
            </a:r>
          </a:p>
          <a:p>
            <a:pPr lvl="1"/>
            <a:r>
              <a:rPr lang="en-GB" b="0" kern="0">
                <a:solidFill>
                  <a:srgbClr val="000000"/>
                </a:solidFill>
              </a:rPr>
              <a:t>Integrated train and tune</a:t>
            </a:r>
          </a:p>
          <a:p>
            <a:pPr lvl="1"/>
            <a:r>
              <a:rPr lang="en-GB" b="0" kern="0">
                <a:solidFill>
                  <a:srgbClr val="000000"/>
                </a:solidFill>
              </a:rPr>
              <a:t>Cross-validation with tuning</a:t>
            </a:r>
          </a:p>
          <a:p>
            <a:pPr lvl="0"/>
            <a:r>
              <a:rPr lang="en-GB" b="0" kern="0">
                <a:solidFill>
                  <a:srgbClr val="000000"/>
                </a:solidFill>
              </a:rPr>
              <a:t>Parameter sweep configurations:</a:t>
            </a:r>
          </a:p>
          <a:p>
            <a:pPr lvl="1"/>
            <a:r>
              <a:rPr lang="en-GB" b="0" kern="0">
                <a:solidFill>
                  <a:srgbClr val="000000"/>
                </a:solidFill>
              </a:rPr>
              <a:t>Random sweep</a:t>
            </a:r>
          </a:p>
          <a:p>
            <a:pPr lvl="1"/>
            <a:r>
              <a:rPr lang="en-GB" b="0" kern="0">
                <a:solidFill>
                  <a:srgbClr val="000000"/>
                </a:solidFill>
              </a:rPr>
              <a:t>Grid sweep</a:t>
            </a:r>
            <a:endParaRPr lang="en-US" b="0" kern="0" dirty="0">
              <a:solidFill>
                <a:srgbClr val="000000"/>
              </a:solidFill>
            </a:endParaRPr>
          </a:p>
        </p:txBody>
      </p:sp>
    </p:spTree>
    <p:extLst>
      <p:ext uri="{BB962C8B-B14F-4D97-AF65-F5344CB8AC3E}">
        <p14:creationId xmlns:p14="http://schemas.microsoft.com/office/powerpoint/2010/main" val="413961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ece96cb-6acd-4e5b-8fdb-211aa11709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Defining the evaluation metric</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Select the evaluation metric in the properties of the </a:t>
            </a:r>
            <a:r>
              <a:rPr lang="en-GB" kern="0">
                <a:solidFill>
                  <a:srgbClr val="000000"/>
                </a:solidFill>
              </a:rPr>
              <a:t>Tune Model Hyperparameters</a:t>
            </a:r>
            <a:r>
              <a:rPr lang="en-GB" b="0" kern="0">
                <a:solidFill>
                  <a:srgbClr val="000000"/>
                </a:solidFill>
              </a:rPr>
              <a:t> module</a:t>
            </a:r>
          </a:p>
          <a:p>
            <a:pPr lvl="0"/>
            <a:r>
              <a:rPr lang="en-GB" b="0" kern="0">
                <a:solidFill>
                  <a:srgbClr val="000000"/>
                </a:solidFill>
              </a:rPr>
              <a:t>Different metrics are used for classification models and regression models</a:t>
            </a:r>
            <a:endParaRPr lang="en-US" b="0" kern="0" dirty="0">
              <a:solidFill>
                <a:srgbClr val="000000"/>
              </a:solidFill>
            </a:endParaRPr>
          </a:p>
        </p:txBody>
      </p:sp>
    </p:spTree>
    <p:extLst>
      <p:ext uri="{BB962C8B-B14F-4D97-AF65-F5344CB8AC3E}">
        <p14:creationId xmlns:p14="http://schemas.microsoft.com/office/powerpoint/2010/main" val="92765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4d12a39-8f74-4d16-a68b-ea60f2965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Training, evaluating, and comparing</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Tune Model Hyperparameters </a:t>
            </a:r>
            <a:r>
              <a:rPr lang="en-GB" b="0" kern="0">
                <a:solidFill>
                  <a:srgbClr val="000000"/>
                </a:solidFill>
              </a:rPr>
              <a:t>inputs:</a:t>
            </a:r>
          </a:p>
          <a:p>
            <a:pPr lvl="1"/>
            <a:r>
              <a:rPr lang="en-GB" b="0" kern="0">
                <a:solidFill>
                  <a:srgbClr val="000000"/>
                </a:solidFill>
              </a:rPr>
              <a:t>Untrained learner</a:t>
            </a:r>
          </a:p>
          <a:p>
            <a:pPr lvl="1"/>
            <a:r>
              <a:rPr lang="en-GB" b="0" kern="0">
                <a:solidFill>
                  <a:srgbClr val="000000"/>
                </a:solidFill>
              </a:rPr>
              <a:t>Primary dataset</a:t>
            </a:r>
          </a:p>
          <a:p>
            <a:pPr lvl="1"/>
            <a:r>
              <a:rPr lang="en-GB" b="0" kern="0">
                <a:solidFill>
                  <a:srgbClr val="000000"/>
                </a:solidFill>
              </a:rPr>
              <a:t>Optional second dataset containing fold definitions or validation dataset</a:t>
            </a:r>
          </a:p>
          <a:p>
            <a:pPr lvl="0"/>
            <a:r>
              <a:rPr lang="en-GB" b="0" kern="0">
                <a:solidFill>
                  <a:srgbClr val="000000"/>
                </a:solidFill>
              </a:rPr>
              <a:t>Outputs</a:t>
            </a:r>
          </a:p>
          <a:p>
            <a:pPr lvl="1"/>
            <a:r>
              <a:rPr lang="en-GB" b="0" kern="0">
                <a:solidFill>
                  <a:srgbClr val="000000"/>
                </a:solidFill>
              </a:rPr>
              <a:t>Evaluation metric dataset</a:t>
            </a:r>
          </a:p>
          <a:p>
            <a:pPr lvl="1"/>
            <a:r>
              <a:rPr lang="en-GB" b="0" kern="0">
                <a:solidFill>
                  <a:srgbClr val="000000"/>
                </a:solidFill>
              </a:rPr>
              <a:t>Best model</a:t>
            </a:r>
            <a:endParaRPr lang="en-US" b="0" kern="0" dirty="0">
              <a:solidFill>
                <a:srgbClr val="000000"/>
              </a:solidFill>
            </a:endParaRPr>
          </a:p>
        </p:txBody>
      </p:sp>
    </p:spTree>
    <p:extLst>
      <p:ext uri="{BB962C8B-B14F-4D97-AF65-F5344CB8AC3E}">
        <p14:creationId xmlns:p14="http://schemas.microsoft.com/office/powerpoint/2010/main" val="104649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2398706-4766-4776-b0ad-816470e9bc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Using hyperparameters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a:t>
            </a:r>
          </a:p>
          <a:p>
            <a:pPr lvl="0"/>
            <a:r>
              <a:rPr lang="en-GB" b="0" kern="0">
                <a:solidFill>
                  <a:srgbClr val="000000"/>
                </a:solidFill>
              </a:rPr>
              <a:t>Create a tuned model</a:t>
            </a:r>
          </a:p>
          <a:p>
            <a:pPr lvl="0"/>
            <a:r>
              <a:rPr lang="en-GB" b="0" kern="0">
                <a:solidFill>
                  <a:srgbClr val="000000"/>
                </a:solidFill>
              </a:rPr>
              <a:t>Create an untuned model (for comparison)</a:t>
            </a:r>
          </a:p>
          <a:p>
            <a:pPr lvl="0"/>
            <a:r>
              <a:rPr lang="en-GB" b="0" kern="0">
                <a:solidFill>
                  <a:srgbClr val="000000"/>
                </a:solidFill>
              </a:rPr>
              <a:t>Compare the results</a:t>
            </a:r>
          </a:p>
          <a:p>
            <a:pPr lvl="0"/>
            <a:endParaRPr lang="en-GB" b="0" kern="0">
              <a:solidFill>
                <a:srgbClr val="000000"/>
              </a:solidFill>
            </a:endParaRPr>
          </a:p>
          <a:p>
            <a:pPr lvl="0"/>
            <a:endParaRPr lang="en-GB" b="0" kern="0">
              <a:solidFill>
                <a:srgbClr val="000000"/>
              </a:solidFill>
            </a:endParaRPr>
          </a:p>
          <a:p>
            <a:pPr lvl="0"/>
            <a:endParaRPr lang="en-US" b="0" kern="0" dirty="0">
              <a:solidFill>
                <a:srgbClr val="000000"/>
              </a:solidFill>
            </a:endParaRPr>
          </a:p>
        </p:txBody>
      </p:sp>
      <p:sp>
        <p:nvSpPr>
          <p:cNvPr id="5" name="TextBox 4"/>
          <p:cNvSpPr txBox="1"/>
          <p:nvPr/>
        </p:nvSpPr>
        <p:spPr>
          <a:xfrm>
            <a:off x="458788" y="1701800"/>
            <a:ext cx="184731" cy="369332"/>
          </a:xfrm>
          <a:prstGeom prst="rect">
            <a:avLst/>
          </a:prstGeom>
          <a:noFill/>
        </p:spPr>
        <p:txBody>
          <a:bodyPr wrap="none" rtlCol="0">
            <a:spAutoFit/>
          </a:bodyPr>
          <a:lstStyle/>
          <a:p>
            <a:pPr lvl="0"/>
            <a:endParaRPr lang="en-US" dirty="0">
              <a:solidFill>
                <a:srgbClr val="000000"/>
              </a:solidFill>
            </a:endParaRPr>
          </a:p>
        </p:txBody>
      </p:sp>
    </p:spTree>
    <p:extLst>
      <p:ext uri="{BB962C8B-B14F-4D97-AF65-F5344CB8AC3E}">
        <p14:creationId xmlns:p14="http://schemas.microsoft.com/office/powerpoint/2010/main" val="324942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6836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1570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4994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Overview</a:t>
            </a:r>
            <a:endParaRPr lang="en-GB"/>
          </a:p>
        </p:txBody>
      </p:sp>
      <p:sp>
        <p:nvSpPr>
          <p:cNvPr id="3" name="Text Placeholder 2"/>
          <p:cNvSpPr>
            <a:spLocks noGrp="1"/>
          </p:cNvSpPr>
          <p:nvPr>
            <p:ph type="body" idx="1"/>
          </p:nvPr>
        </p:nvSpPr>
        <p:spPr/>
        <p:txBody>
          <a:bodyPr/>
          <a:lstStyle/>
          <a:p>
            <a:r>
              <a:rPr lang="en-GB" smtClean="0"/>
              <a:t>Using hyperparameters
Using multiple algorithms and models
Scoring and evaluating models</a:t>
            </a:r>
            <a:endParaRPr lang="en-GB"/>
          </a:p>
        </p:txBody>
      </p:sp>
    </p:spTree>
    <p:extLst>
      <p:ext uri="{BB962C8B-B14F-4D97-AF65-F5344CB8AC3E}">
        <p14:creationId xmlns:p14="http://schemas.microsoft.com/office/powerpoint/2010/main" val="1377795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2: Using multiple algorithms and models</a:t>
            </a:r>
            <a:endParaRPr lang="en-GB"/>
          </a:p>
        </p:txBody>
      </p:sp>
      <p:sp>
        <p:nvSpPr>
          <p:cNvPr id="3" name="Text Placeholder 2"/>
          <p:cNvSpPr>
            <a:spLocks noGrp="1"/>
          </p:cNvSpPr>
          <p:nvPr>
            <p:ph type="body" idx="1"/>
          </p:nvPr>
        </p:nvSpPr>
        <p:spPr/>
        <p:txBody>
          <a:bodyPr/>
          <a:lstStyle/>
          <a:p>
            <a:r>
              <a:rPr lang="en-GB" smtClean="0"/>
              <a:t>Algorithm selection
Trade-offs between machine learning algorithms
Decision trees
Overview of ensembles
Bagging, boosting, and stacking
Demonstration: Evaluating an ensemble by using stacking</a:t>
            </a:r>
            <a:endParaRPr lang="en-GB"/>
          </a:p>
        </p:txBody>
      </p:sp>
    </p:spTree>
    <p:extLst>
      <p:ext uri="{BB962C8B-B14F-4D97-AF65-F5344CB8AC3E}">
        <p14:creationId xmlns:p14="http://schemas.microsoft.com/office/powerpoint/2010/main" val="269394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Algorithm selection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Microsoft Learning Algorithm Cheat Sheet is:</a:t>
            </a:r>
          </a:p>
          <a:p>
            <a:pPr lvl="1"/>
            <a:r>
              <a:rPr lang="en-GB" b="0" kern="0">
                <a:solidFill>
                  <a:srgbClr val="000000"/>
                </a:solidFill>
              </a:rPr>
              <a:t>A starting point for algorithm selection</a:t>
            </a:r>
          </a:p>
          <a:p>
            <a:pPr lvl="1"/>
            <a:r>
              <a:rPr lang="en-GB" b="0" kern="0">
                <a:solidFill>
                  <a:srgbClr val="000000"/>
                </a:solidFill>
              </a:rPr>
              <a:t>Based on industry recommendations and best practices</a:t>
            </a:r>
            <a:endParaRPr lang="en-US" b="0" kern="0" dirty="0">
              <a:solidFill>
                <a:srgbClr val="000000"/>
              </a:solidFill>
            </a:endParaRPr>
          </a:p>
        </p:txBody>
      </p:sp>
    </p:spTree>
    <p:extLst>
      <p:ext uri="{BB962C8B-B14F-4D97-AF65-F5344CB8AC3E}">
        <p14:creationId xmlns:p14="http://schemas.microsoft.com/office/powerpoint/2010/main" val="133358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f4d33e8-faf2-4e02-9d1d-3af43b3411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Trade-offs between machine learning algorithms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Accuracy</a:t>
            </a:r>
          </a:p>
          <a:p>
            <a:pPr lvl="0"/>
            <a:r>
              <a:rPr lang="en-US" b="0" kern="0">
                <a:solidFill>
                  <a:srgbClr val="000000"/>
                </a:solidFill>
              </a:rPr>
              <a:t>Training time</a:t>
            </a:r>
          </a:p>
          <a:p>
            <a:pPr lvl="0"/>
            <a:r>
              <a:rPr lang="en-US" b="0" kern="0">
                <a:solidFill>
                  <a:srgbClr val="000000"/>
                </a:solidFill>
              </a:rPr>
              <a:t>Number of parameters</a:t>
            </a:r>
          </a:p>
          <a:p>
            <a:pPr lvl="0"/>
            <a:r>
              <a:rPr lang="en-US" b="0" kern="0">
                <a:solidFill>
                  <a:srgbClr val="000000"/>
                </a:solidFill>
              </a:rPr>
              <a:t>Linearity</a:t>
            </a:r>
          </a:p>
          <a:p>
            <a:pPr lvl="0"/>
            <a:r>
              <a:rPr lang="en-US" b="0" kern="0">
                <a:solidFill>
                  <a:srgbClr val="000000"/>
                </a:solidFill>
              </a:rPr>
              <a:t>Number of features</a:t>
            </a:r>
          </a:p>
          <a:p>
            <a:pPr lvl="0"/>
            <a:endParaRPr lang="en-US" b="0" kern="0" dirty="0">
              <a:solidFill>
                <a:srgbClr val="000000"/>
              </a:solidFill>
            </a:endParaRPr>
          </a:p>
        </p:txBody>
      </p:sp>
    </p:spTree>
    <p:extLst>
      <p:ext uri="{BB962C8B-B14F-4D97-AF65-F5344CB8AC3E}">
        <p14:creationId xmlns:p14="http://schemas.microsoft.com/office/powerpoint/2010/main" val="202507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Decision trees</a:t>
            </a:r>
            <a:endParaRPr lang="en-GB"/>
          </a:p>
        </p:txBody>
      </p:sp>
      <p:sp>
        <p:nvSpPr>
          <p:cNvPr id="4" name="TextBox 3"/>
          <p:cNvSpPr txBox="1"/>
          <p:nvPr/>
        </p:nvSpPr>
        <p:spPr>
          <a:xfrm>
            <a:off x="3113902" y="1260389"/>
            <a:ext cx="1489510"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cs typeface="Segoe UI" panose="020B0502040204020203" pitchFamily="34" charset="0"/>
              </a:rPr>
              <a:t>Root Node</a:t>
            </a:r>
            <a:endParaRPr lang="en-US" sz="2000" dirty="0">
              <a:solidFill>
                <a:srgbClr val="000000"/>
              </a:solidFill>
              <a:latin typeface="Segoe" panose="020B0502040504020203" pitchFamily="34" charset="0"/>
              <a:cs typeface="Segoe UI" panose="020B0502040204020203" pitchFamily="34" charset="0"/>
            </a:endParaRPr>
          </a:p>
        </p:txBody>
      </p:sp>
      <p:sp>
        <p:nvSpPr>
          <p:cNvPr id="5" name="TextBox 4"/>
          <p:cNvSpPr txBox="1"/>
          <p:nvPr/>
        </p:nvSpPr>
        <p:spPr>
          <a:xfrm>
            <a:off x="3113902" y="2570206"/>
            <a:ext cx="1461058" cy="400110"/>
          </a:xfrm>
          <a:prstGeom prst="rect">
            <a:avLst/>
          </a:prstGeom>
          <a:noFill/>
          <a:ln>
            <a:solidFill>
              <a:schemeClr val="tx1"/>
            </a:solidFill>
          </a:ln>
        </p:spPr>
        <p:txBody>
          <a:bodyPr wrap="square" rtlCol="0">
            <a:spAutoFit/>
          </a:bodyPr>
          <a:lstStyle/>
          <a:p>
            <a:pPr lvl="0"/>
            <a:r>
              <a:rPr lang="en-GB" sz="2000">
                <a:solidFill>
                  <a:srgbClr val="000000"/>
                </a:solidFill>
                <a:latin typeface="Segoe" panose="020B0502040504020203" pitchFamily="34" charset="0"/>
              </a:rPr>
              <a:t>Branches</a:t>
            </a:r>
            <a:endParaRPr lang="en-US" sz="2000" dirty="0">
              <a:solidFill>
                <a:srgbClr val="000000"/>
              </a:solidFill>
              <a:latin typeface="Segoe" panose="020B0502040504020203" pitchFamily="34" charset="0"/>
            </a:endParaRPr>
          </a:p>
        </p:txBody>
      </p:sp>
      <p:sp>
        <p:nvSpPr>
          <p:cNvPr id="6" name="TextBox 5"/>
          <p:cNvSpPr txBox="1"/>
          <p:nvPr/>
        </p:nvSpPr>
        <p:spPr>
          <a:xfrm>
            <a:off x="1828800" y="4053016"/>
            <a:ext cx="691215"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Leaf</a:t>
            </a:r>
            <a:endParaRPr lang="en-US" sz="2000" dirty="0">
              <a:solidFill>
                <a:srgbClr val="000000"/>
              </a:solidFill>
              <a:latin typeface="Segoe" panose="020B0502040504020203" pitchFamily="34" charset="0"/>
            </a:endParaRPr>
          </a:p>
        </p:txBody>
      </p:sp>
      <p:sp>
        <p:nvSpPr>
          <p:cNvPr id="7" name="TextBox 6"/>
          <p:cNvSpPr txBox="1"/>
          <p:nvPr/>
        </p:nvSpPr>
        <p:spPr>
          <a:xfrm>
            <a:off x="4603412" y="4053016"/>
            <a:ext cx="1933543"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Decision Node</a:t>
            </a:r>
            <a:endParaRPr lang="en-US" sz="2000" dirty="0">
              <a:solidFill>
                <a:srgbClr val="000000"/>
              </a:solidFill>
              <a:latin typeface="Segoe" panose="020B0502040504020203" pitchFamily="34" charset="0"/>
            </a:endParaRPr>
          </a:p>
        </p:txBody>
      </p:sp>
      <p:sp>
        <p:nvSpPr>
          <p:cNvPr id="8" name="TextBox 7"/>
          <p:cNvSpPr txBox="1"/>
          <p:nvPr/>
        </p:nvSpPr>
        <p:spPr>
          <a:xfrm>
            <a:off x="5412259" y="5288692"/>
            <a:ext cx="1956177"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Terminal Node</a:t>
            </a:r>
            <a:endParaRPr lang="en-US" sz="2000" dirty="0">
              <a:solidFill>
                <a:srgbClr val="000000"/>
              </a:solidFill>
              <a:latin typeface="Segoe" panose="020B0502040504020203" pitchFamily="34" charset="0"/>
            </a:endParaRPr>
          </a:p>
        </p:txBody>
      </p:sp>
      <p:sp>
        <p:nvSpPr>
          <p:cNvPr id="9" name="Rectangle 8"/>
          <p:cNvSpPr/>
          <p:nvPr/>
        </p:nvSpPr>
        <p:spPr bwMode="auto">
          <a:xfrm>
            <a:off x="4275438" y="3534032"/>
            <a:ext cx="3781167" cy="2891482"/>
          </a:xfrm>
          <a:prstGeom prst="rect">
            <a:avLst/>
          </a:prstGeom>
          <a:noFill/>
          <a:ln w="9525" cap="flat" cmpd="sng" algn="ctr">
            <a:solidFill>
              <a:schemeClr val="tx1"/>
            </a:solidFill>
            <a:prstDash val="dash"/>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99213" y="4720281"/>
            <a:ext cx="1220783" cy="400110"/>
          </a:xfrm>
          <a:prstGeom prst="rect">
            <a:avLst/>
          </a:prstGeom>
          <a:solidFill>
            <a:schemeClr val="bg1"/>
          </a:solidFill>
        </p:spPr>
        <p:txBody>
          <a:bodyPr wrap="none" rtlCol="0">
            <a:spAutoFit/>
          </a:bodyPr>
          <a:lstStyle/>
          <a:p>
            <a:pPr lvl="0"/>
            <a:r>
              <a:rPr lang="en-GB" sz="2000">
                <a:solidFill>
                  <a:srgbClr val="000000"/>
                </a:solidFill>
                <a:latin typeface="Segoe" panose="020B0502040504020203" pitchFamily="34" charset="0"/>
              </a:rPr>
              <a:t>Sub-tree</a:t>
            </a:r>
            <a:endParaRPr lang="en-US" sz="2000" dirty="0">
              <a:solidFill>
                <a:srgbClr val="000000"/>
              </a:solidFill>
              <a:latin typeface="Segoe" panose="020B0502040504020203" pitchFamily="34" charset="0"/>
            </a:endParaRPr>
          </a:p>
        </p:txBody>
      </p:sp>
      <p:cxnSp>
        <p:nvCxnSpPr>
          <p:cNvPr id="11" name="Straight Arrow Connector 10"/>
          <p:cNvCxnSpPr/>
          <p:nvPr/>
        </p:nvCxnSpPr>
        <p:spPr bwMode="auto">
          <a:xfrm flipH="1">
            <a:off x="3844431" y="1660499"/>
            <a:ext cx="14226" cy="909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H="1">
            <a:off x="2174408" y="2970316"/>
            <a:ext cx="167002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a:off x="3844431" y="2970316"/>
            <a:ext cx="172575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a:off x="5570184" y="4453126"/>
            <a:ext cx="820164"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flipH="1">
            <a:off x="4786674" y="4453126"/>
            <a:ext cx="640570"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611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ff047d4-3192-4081-a4fb-f2c43a67a2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 of a decision tree algorithm</a:t>
            </a:r>
            <a:endParaRPr lang="en-GB"/>
          </a:p>
        </p:txBody>
      </p:sp>
      <p:sp>
        <p:nvSpPr>
          <p:cNvPr id="4" name="TextBox 3"/>
          <p:cNvSpPr txBox="1"/>
          <p:nvPr/>
        </p:nvSpPr>
        <p:spPr>
          <a:xfrm>
            <a:off x="4331368" y="1371600"/>
            <a:ext cx="2837636"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Income &lt; USD61,000?</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510463" y="2671010"/>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27?</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342618" y="4291627"/>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38?</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7" name="Straight Connector 6"/>
          <p:cNvCxnSpPr/>
          <p:nvPr/>
        </p:nvCxnSpPr>
        <p:spPr bwMode="auto">
          <a:xfrm>
            <a:off x="5750186" y="1771710"/>
            <a:ext cx="456942"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a:cxnSpLocks/>
          </p:cNvCxnSpPr>
          <p:nvPr/>
        </p:nvCxnSpPr>
        <p:spPr bwMode="auto">
          <a:xfrm>
            <a:off x="6255200" y="3040342"/>
            <a:ext cx="784083" cy="1251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3370" y="4291627"/>
            <a:ext cx="4083169" cy="646331"/>
          </a:xfrm>
          <a:prstGeom prst="rect">
            <a:avLst/>
          </a:prstGeom>
          <a:noFill/>
        </p:spPr>
        <p:txBody>
          <a:bodyPr wrap="none" rtlCol="0">
            <a:spAutoFit/>
          </a:bodyPr>
          <a:lstStyle/>
          <a:p>
            <a:r>
              <a:rPr lang="en-GB" dirty="0"/>
              <a:t>Decision tree predicting</a:t>
            </a:r>
          </a:p>
          <a:p>
            <a:r>
              <a:rPr lang="en-GB" dirty="0"/>
              <a:t>attendance at a music festival</a:t>
            </a:r>
            <a:endParaRPr lang="en-US" dirty="0"/>
          </a:p>
        </p:txBody>
      </p:sp>
      <p:sp>
        <p:nvSpPr>
          <p:cNvPr id="14" name="TextBox 13"/>
          <p:cNvSpPr txBox="1"/>
          <p:nvPr/>
        </p:nvSpPr>
        <p:spPr>
          <a:xfrm>
            <a:off x="4547941" y="5751095"/>
            <a:ext cx="2062488"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Likely to attend</a:t>
            </a:r>
            <a:endParaRPr lang="en-US" sz="2000" dirty="0">
              <a:latin typeface="Segoe UI" panose="020B0502040204020203" pitchFamily="34" charset="0"/>
              <a:cs typeface="Segoe UI" panose="020B0502040204020203" pitchFamily="34" charset="0"/>
            </a:endParaRPr>
          </a:p>
        </p:txBody>
      </p:sp>
      <p:cxnSp>
        <p:nvCxnSpPr>
          <p:cNvPr id="15" name="Straight Connector 14"/>
          <p:cNvCxnSpPr/>
          <p:nvPr/>
        </p:nvCxnSpPr>
        <p:spPr bwMode="auto">
          <a:xfrm flipH="1">
            <a:off x="4547941" y="1771710"/>
            <a:ext cx="1202245"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flipH="1">
            <a:off x="5431882" y="3071120"/>
            <a:ext cx="775246" cy="122050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p:cNvCxnSpPr>
            <a:cxnSpLocks/>
          </p:cNvCxnSpPr>
          <p:nvPr/>
        </p:nvCxnSpPr>
        <p:spPr bwMode="auto">
          <a:xfrm flipH="1">
            <a:off x="6342619" y="4691737"/>
            <a:ext cx="696664"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7039283" y="4691737"/>
            <a:ext cx="810479"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44844" y="2133789"/>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6193699" y="2086234"/>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2" name="TextBox 21"/>
          <p:cNvSpPr txBox="1"/>
          <p:nvPr/>
        </p:nvSpPr>
        <p:spPr>
          <a:xfrm>
            <a:off x="5120559" y="3481318"/>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3" name="TextBox 22"/>
          <p:cNvSpPr txBox="1"/>
          <p:nvPr/>
        </p:nvSpPr>
        <p:spPr>
          <a:xfrm>
            <a:off x="6841953" y="3481318"/>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4" name="TextBox 23"/>
          <p:cNvSpPr txBox="1"/>
          <p:nvPr/>
        </p:nvSpPr>
        <p:spPr>
          <a:xfrm>
            <a:off x="5966140" y="5021361"/>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5" name="TextBox 24"/>
          <p:cNvSpPr txBox="1"/>
          <p:nvPr/>
        </p:nvSpPr>
        <p:spPr>
          <a:xfrm>
            <a:off x="7830872" y="5021361"/>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54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Overview of ensembles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Combining the outputs of several classifiers may reduce the risk of selecting a poorly performing classifier and avoid overfitting</a:t>
            </a:r>
          </a:p>
          <a:p>
            <a:pPr lvl="0"/>
            <a:r>
              <a:rPr lang="en-GB" b="0" kern="0">
                <a:solidFill>
                  <a:srgbClr val="000000"/>
                </a:solidFill>
              </a:rPr>
              <a:t>The errors made while classifying instances by one classifier are generally averaged out by the correct classification of another classifier, so that the overall classification accuracy is improved</a:t>
            </a:r>
          </a:p>
          <a:p>
            <a:pPr lvl="0"/>
            <a:r>
              <a:rPr lang="en-GB" b="0" kern="0">
                <a:solidFill>
                  <a:srgbClr val="000000"/>
                </a:solidFill>
              </a:rPr>
              <a:t>Base classifiers should be diverse in nature so that a final unbiased decision can be taken</a:t>
            </a:r>
          </a:p>
          <a:p>
            <a:pPr lvl="0"/>
            <a:endParaRPr lang="en-US" b="0" kern="0" dirty="0">
              <a:solidFill>
                <a:srgbClr val="000000"/>
              </a:solidFill>
            </a:endParaRPr>
          </a:p>
        </p:txBody>
      </p:sp>
    </p:spTree>
    <p:extLst>
      <p:ext uri="{BB962C8B-B14F-4D97-AF65-F5344CB8AC3E}">
        <p14:creationId xmlns:p14="http://schemas.microsoft.com/office/powerpoint/2010/main" val="161263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fa79183-0bbf-4c68-9e43-4eea67803d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Bagging, boosting, and stacking</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Bagging</a:t>
            </a:r>
          </a:p>
          <a:p>
            <a:pPr lvl="1"/>
            <a:r>
              <a:rPr lang="en-GB" b="0" kern="0">
                <a:solidFill>
                  <a:srgbClr val="000000"/>
                </a:solidFill>
              </a:rPr>
              <a:t>Decreases variance</a:t>
            </a:r>
          </a:p>
          <a:p>
            <a:pPr lvl="0"/>
            <a:r>
              <a:rPr lang="en-GB" b="0" kern="0">
                <a:solidFill>
                  <a:srgbClr val="000000"/>
                </a:solidFill>
              </a:rPr>
              <a:t>Boosting</a:t>
            </a:r>
          </a:p>
          <a:p>
            <a:pPr lvl="1"/>
            <a:r>
              <a:rPr lang="en-GB" b="0" kern="0">
                <a:solidFill>
                  <a:srgbClr val="000000"/>
                </a:solidFill>
              </a:rPr>
              <a:t>Reduces bias</a:t>
            </a:r>
          </a:p>
          <a:p>
            <a:pPr lvl="0"/>
            <a:r>
              <a:rPr lang="en-GB" b="0" kern="0">
                <a:solidFill>
                  <a:srgbClr val="000000"/>
                </a:solidFill>
              </a:rPr>
              <a:t>Stacking </a:t>
            </a:r>
          </a:p>
          <a:p>
            <a:pPr lvl="1"/>
            <a:r>
              <a:rPr lang="en-GB" b="0" kern="0">
                <a:solidFill>
                  <a:srgbClr val="000000"/>
                </a:solidFill>
              </a:rPr>
              <a:t>Improves accuracy</a:t>
            </a:r>
            <a:endParaRPr lang="en-US" b="0" kern="0" dirty="0">
              <a:solidFill>
                <a:srgbClr val="000000"/>
              </a:solidFill>
            </a:endParaRPr>
          </a:p>
        </p:txBody>
      </p:sp>
    </p:spTree>
    <p:extLst>
      <p:ext uri="{BB962C8B-B14F-4D97-AF65-F5344CB8AC3E}">
        <p14:creationId xmlns:p14="http://schemas.microsoft.com/office/powerpoint/2010/main" val="44969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a466046-9a4d-49d8-8fd6-11b8642355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600" dirty="0" smtClean="0"/>
              <a:t>Demonstration: Evaluating an ensemble by using </a:t>
            </a:r>
            <a:r>
              <a:rPr lang="en-GB" sz="2600" dirty="0" smtClean="0"/>
              <a:t>stacking</a:t>
            </a:r>
            <a:endParaRPr lang="en-GB" sz="26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Explore a Gallery experiment that uses stacking to build an ensemble of classifiers</a:t>
            </a:r>
          </a:p>
          <a:p>
            <a:pPr lvl="0"/>
            <a:r>
              <a:rPr lang="en-GB" b="0" kern="0" dirty="0">
                <a:solidFill>
                  <a:srgbClr val="000000"/>
                </a:solidFill>
              </a:rPr>
              <a:t>Evaluate the ensemble experiment</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29517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9978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5285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e6c162ed-6b7a-456b-9e74-920d34d954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Team Data Science Process</a:t>
            </a:r>
            <a:endParaRPr lang="en-GB"/>
          </a:p>
        </p:txBody>
      </p:sp>
      <p:graphicFrame>
        <p:nvGraphicFramePr>
          <p:cNvPr id="4" name="Content Placeholder 2"/>
          <p:cNvGraphicFramePr>
            <a:graphicFrameLocks/>
          </p:cNvGraphicFramePr>
          <p:nvPr>
            <p:extLst>
              <p:ext uri="{D42A27DB-BD31-4B8C-83A1-F6EECF244321}">
                <p14:modId xmlns:p14="http://schemas.microsoft.com/office/powerpoint/2010/main" val="641679035"/>
              </p:ext>
            </p:extLst>
          </p:nvPr>
        </p:nvGraphicFramePr>
        <p:xfrm>
          <a:off x="222982" y="923192"/>
          <a:ext cx="8683624" cy="5577840"/>
        </p:xfrm>
        <a:graphic>
          <a:graphicData uri="http://schemas.openxmlformats.org/drawingml/2006/table">
            <a:tbl>
              <a:tblPr firstRow="1" bandCol="1">
                <a:tableStyleId>{21E4AEA4-8DFA-4A89-87EB-49C32662AFE0}</a:tableStyleId>
              </a:tblPr>
              <a:tblGrid>
                <a:gridCol w="2170906">
                  <a:extLst>
                    <a:ext uri="{9D8B030D-6E8A-4147-A177-3AD203B41FA5}">
                      <a16:colId xmlns:a16="http://schemas.microsoft.com/office/drawing/2014/main" val="1370690480"/>
                    </a:ext>
                  </a:extLst>
                </a:gridCol>
                <a:gridCol w="2170906">
                  <a:extLst>
                    <a:ext uri="{9D8B030D-6E8A-4147-A177-3AD203B41FA5}">
                      <a16:colId xmlns:a16="http://schemas.microsoft.com/office/drawing/2014/main" val="3871751867"/>
                    </a:ext>
                  </a:extLst>
                </a:gridCol>
                <a:gridCol w="2170906">
                  <a:extLst>
                    <a:ext uri="{9D8B030D-6E8A-4147-A177-3AD203B41FA5}">
                      <a16:colId xmlns:a16="http://schemas.microsoft.com/office/drawing/2014/main" val="2412765127"/>
                    </a:ext>
                  </a:extLst>
                </a:gridCol>
                <a:gridCol w="2170906">
                  <a:extLst>
                    <a:ext uri="{9D8B030D-6E8A-4147-A177-3AD203B41FA5}">
                      <a16:colId xmlns:a16="http://schemas.microsoft.com/office/drawing/2014/main" val="298276382"/>
                    </a:ext>
                  </a:extLst>
                </a:gridCol>
              </a:tblGrid>
              <a:tr h="873657">
                <a:tc>
                  <a:txBody>
                    <a:bodyPr/>
                    <a:lstStyle/>
                    <a:p>
                      <a:r>
                        <a:rPr lang="en-GB" dirty="0"/>
                        <a:t>1. Business Understanding</a:t>
                      </a:r>
                      <a:endParaRPr lang="en-GB" dirty="0">
                        <a:solidFill>
                          <a:schemeClr val="tx1"/>
                        </a:solidFill>
                      </a:endParaRPr>
                    </a:p>
                  </a:txBody>
                  <a:tcPr/>
                </a:tc>
                <a:tc>
                  <a:txBody>
                    <a:bodyPr/>
                    <a:lstStyle/>
                    <a:p>
                      <a:r>
                        <a:rPr lang="en-GB" dirty="0"/>
                        <a:t>2. Data Acquisition and Understanding</a:t>
                      </a:r>
                      <a:endParaRPr lang="en-GB" dirty="0">
                        <a:solidFill>
                          <a:schemeClr val="tx1"/>
                        </a:solidFill>
                      </a:endParaRPr>
                    </a:p>
                  </a:txBody>
                  <a:tcPr/>
                </a:tc>
                <a:tc>
                  <a:txBody>
                    <a:bodyPr/>
                    <a:lstStyle/>
                    <a:p>
                      <a:r>
                        <a:rPr lang="en-GB" dirty="0"/>
                        <a:t>3. </a:t>
                      </a:r>
                      <a:r>
                        <a:rPr lang="en-GB" dirty="0" err="1"/>
                        <a:t>Modeling</a:t>
                      </a:r>
                      <a:endParaRPr lang="en-GB" dirty="0">
                        <a:solidFill>
                          <a:schemeClr val="tx1"/>
                        </a:solidFill>
                      </a:endParaRPr>
                    </a:p>
                  </a:txBody>
                  <a:tcPr/>
                </a:tc>
                <a:tc>
                  <a:txBody>
                    <a:bodyPr/>
                    <a:lstStyle/>
                    <a:p>
                      <a:r>
                        <a:rPr lang="en-GB" dirty="0"/>
                        <a:t>4. Deployment</a:t>
                      </a:r>
                      <a:endParaRPr lang="en-GB" dirty="0">
                        <a:solidFill>
                          <a:schemeClr val="tx1"/>
                        </a:solidFill>
                      </a:endParaRPr>
                    </a:p>
                  </a:txBody>
                  <a:tcPr/>
                </a:tc>
                <a:extLst>
                  <a:ext uri="{0D108BD9-81ED-4DB2-BD59-A6C34878D82A}">
                    <a16:rowId xmlns:a16="http://schemas.microsoft.com/office/drawing/2014/main" val="3937184913"/>
                  </a:ext>
                </a:extLst>
              </a:tr>
              <a:tr h="873657">
                <a:tc>
                  <a:txBody>
                    <a:bodyPr/>
                    <a:lstStyle/>
                    <a:p>
                      <a:r>
                        <a:rPr lang="en-GB" dirty="0"/>
                        <a:t>Technical needs</a:t>
                      </a:r>
                      <a:endParaRPr lang="en-GB" dirty="0">
                        <a:solidFill>
                          <a:schemeClr val="tx1"/>
                        </a:solidFill>
                      </a:endParaRPr>
                    </a:p>
                  </a:txBody>
                  <a:tcPr/>
                </a:tc>
                <a:tc>
                  <a:txBody>
                    <a:bodyPr/>
                    <a:lstStyle/>
                    <a:p>
                      <a:r>
                        <a:rPr lang="en-GB" dirty="0"/>
                        <a:t>Loading data into storage environments</a:t>
                      </a:r>
                      <a:endParaRPr lang="en-GB" dirty="0">
                        <a:solidFill>
                          <a:schemeClr val="tx1"/>
                        </a:solidFill>
                      </a:endParaRPr>
                    </a:p>
                  </a:txBody>
                  <a:tcPr/>
                </a:tc>
                <a:tc>
                  <a:txBody>
                    <a:bodyPr/>
                    <a:lstStyle/>
                    <a:p>
                      <a:r>
                        <a:rPr lang="en-GB" dirty="0"/>
                        <a:t>Engineering features</a:t>
                      </a:r>
                      <a:endParaRPr lang="en-GB" dirty="0">
                        <a:solidFill>
                          <a:schemeClr val="tx1"/>
                        </a:solidFill>
                      </a:endParaRPr>
                    </a:p>
                  </a:txBody>
                  <a:tcPr/>
                </a:tc>
                <a:tc>
                  <a:txBody>
                    <a:bodyPr/>
                    <a:lstStyle/>
                    <a:p>
                      <a:r>
                        <a:rPr lang="en-GB" dirty="0"/>
                        <a:t>Publishing</a:t>
                      </a:r>
                      <a:r>
                        <a:rPr lang="en-GB" baseline="0" dirty="0"/>
                        <a:t> a model as a web service</a:t>
                      </a:r>
                      <a:endParaRPr lang="en-GB" dirty="0">
                        <a:solidFill>
                          <a:schemeClr val="tx1"/>
                        </a:solidFill>
                      </a:endParaRPr>
                    </a:p>
                  </a:txBody>
                  <a:tcPr/>
                </a:tc>
                <a:extLst>
                  <a:ext uri="{0D108BD9-81ED-4DB2-BD59-A6C34878D82A}">
                    <a16:rowId xmlns:a16="http://schemas.microsoft.com/office/drawing/2014/main" val="1037944627"/>
                  </a:ext>
                </a:extLst>
              </a:tr>
              <a:tr h="1135754">
                <a:tc>
                  <a:txBody>
                    <a:bodyPr/>
                    <a:lstStyle/>
                    <a:p>
                      <a:r>
                        <a:rPr lang="en-GB" dirty="0"/>
                        <a:t>Identifying your scenario</a:t>
                      </a:r>
                      <a:endParaRPr lang="en-GB" dirty="0">
                        <a:solidFill>
                          <a:schemeClr val="tx1"/>
                        </a:solidFill>
                      </a:endParaRPr>
                    </a:p>
                  </a:txBody>
                  <a:tcPr/>
                </a:tc>
                <a:tc>
                  <a:txBody>
                    <a:bodyPr/>
                    <a:lstStyle/>
                    <a:p>
                      <a:r>
                        <a:rPr lang="en-GB" dirty="0"/>
                        <a:t>Importing data into Azure Machine Learning</a:t>
                      </a:r>
                      <a:r>
                        <a:rPr lang="en-GB" baseline="0" dirty="0"/>
                        <a:t> Studio</a:t>
                      </a:r>
                      <a:endParaRPr lang="en-GB" dirty="0">
                        <a:solidFill>
                          <a:schemeClr val="tx1"/>
                        </a:solidFill>
                      </a:endParaRPr>
                    </a:p>
                  </a:txBody>
                  <a:tcPr/>
                </a:tc>
                <a:tc>
                  <a:txBody>
                    <a:bodyPr/>
                    <a:lstStyle/>
                    <a:p>
                      <a:r>
                        <a:rPr lang="en-GB" dirty="0"/>
                        <a:t>Selecting features</a:t>
                      </a:r>
                      <a:endParaRPr lang="en-GB" dirty="0">
                        <a:solidFill>
                          <a:schemeClr val="tx1"/>
                        </a:solidFill>
                      </a:endParaRPr>
                    </a:p>
                  </a:txBody>
                  <a:tcPr/>
                </a:tc>
                <a:tc>
                  <a:txBody>
                    <a:bodyPr/>
                    <a:lstStyle/>
                    <a:p>
                      <a:r>
                        <a:rPr lang="en-GB" dirty="0"/>
                        <a:t>Consuming a model programmatically</a:t>
                      </a:r>
                      <a:endParaRPr lang="en-GB" dirty="0">
                        <a:solidFill>
                          <a:schemeClr val="tx1"/>
                        </a:solidFill>
                      </a:endParaRPr>
                    </a:p>
                  </a:txBody>
                  <a:tcPr/>
                </a:tc>
                <a:extLst>
                  <a:ext uri="{0D108BD9-81ED-4DB2-BD59-A6C34878D82A}">
                    <a16:rowId xmlns:a16="http://schemas.microsoft.com/office/drawing/2014/main" val="609865317"/>
                  </a:ext>
                </a:extLst>
              </a:tr>
              <a:tr h="611560">
                <a:tc>
                  <a:txBody>
                    <a:bodyPr/>
                    <a:lstStyle/>
                    <a:p>
                      <a:endParaRPr lang="en-GB" dirty="0">
                        <a:solidFill>
                          <a:schemeClr val="tx1"/>
                        </a:solidFill>
                      </a:endParaRPr>
                    </a:p>
                  </a:txBody>
                  <a:tcPr/>
                </a:tc>
                <a:tc>
                  <a:txBody>
                    <a:bodyPr/>
                    <a:lstStyle/>
                    <a:p>
                      <a:r>
                        <a:rPr lang="en-GB" dirty="0"/>
                        <a:t>Preparing data</a:t>
                      </a:r>
                      <a:endParaRPr lang="en-GB" dirty="0">
                        <a:solidFill>
                          <a:schemeClr val="tx1"/>
                        </a:solidFill>
                      </a:endParaRPr>
                    </a:p>
                  </a:txBody>
                  <a:tcPr/>
                </a:tc>
                <a:tc>
                  <a:txBody>
                    <a:bodyPr/>
                    <a:lstStyle/>
                    <a:p>
                      <a:r>
                        <a:rPr lang="en-GB" dirty="0"/>
                        <a:t>Learning</a:t>
                      </a:r>
                      <a:r>
                        <a:rPr lang="en-GB" baseline="0" dirty="0"/>
                        <a:t> with counts</a:t>
                      </a:r>
                      <a:endParaRPr lang="en-GB" dirty="0">
                        <a:solidFill>
                          <a:schemeClr val="tx1"/>
                        </a:solidFill>
                      </a:endParaRPr>
                    </a:p>
                  </a:txBody>
                  <a:tcPr/>
                </a:tc>
                <a:tc>
                  <a:txBody>
                    <a:bodyPr/>
                    <a:lstStyle/>
                    <a:p>
                      <a:r>
                        <a:rPr lang="en-GB" dirty="0"/>
                        <a:t>Consuming a model in Excel</a:t>
                      </a:r>
                      <a:endParaRPr lang="en-GB" dirty="0">
                        <a:solidFill>
                          <a:schemeClr val="tx1"/>
                        </a:solidFill>
                      </a:endParaRPr>
                    </a:p>
                  </a:txBody>
                  <a:tcPr/>
                </a:tc>
                <a:extLst>
                  <a:ext uri="{0D108BD9-81ED-4DB2-BD59-A6C34878D82A}">
                    <a16:rowId xmlns:a16="http://schemas.microsoft.com/office/drawing/2014/main" val="2179056738"/>
                  </a:ext>
                </a:extLst>
              </a:tr>
              <a:tr h="611560">
                <a:tc>
                  <a:txBody>
                    <a:bodyPr/>
                    <a:lstStyle/>
                    <a:p>
                      <a:endParaRPr lang="en-GB" dirty="0">
                        <a:solidFill>
                          <a:schemeClr val="tx1"/>
                        </a:solidFill>
                      </a:endParaRPr>
                    </a:p>
                  </a:txBody>
                  <a:tcPr/>
                </a:tc>
                <a:tc>
                  <a:txBody>
                    <a:bodyPr/>
                    <a:lstStyle/>
                    <a:p>
                      <a:r>
                        <a:rPr lang="en-GB" dirty="0"/>
                        <a:t>Exploring data</a:t>
                      </a:r>
                      <a:endParaRPr lang="en-GB" dirty="0">
                        <a:solidFill>
                          <a:schemeClr val="tx1"/>
                        </a:solidFill>
                      </a:endParaRPr>
                    </a:p>
                  </a:txBody>
                  <a:tcPr/>
                </a:tc>
                <a:tc>
                  <a:txBody>
                    <a:bodyPr/>
                    <a:lstStyle/>
                    <a:p>
                      <a:r>
                        <a:rPr lang="en-GB" dirty="0"/>
                        <a:t>Training</a:t>
                      </a:r>
                      <a:r>
                        <a:rPr lang="en-GB" baseline="0" dirty="0"/>
                        <a:t> the model</a:t>
                      </a:r>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881793538"/>
                  </a:ext>
                </a:extLst>
              </a:tr>
              <a:tr h="611560">
                <a:tc>
                  <a:txBody>
                    <a:bodyPr/>
                    <a:lstStyle/>
                    <a:p>
                      <a:endParaRPr lang="en-GB" dirty="0">
                        <a:solidFill>
                          <a:schemeClr val="tx1"/>
                        </a:solidFill>
                      </a:endParaRPr>
                    </a:p>
                  </a:txBody>
                  <a:tcPr/>
                </a:tc>
                <a:tc>
                  <a:txBody>
                    <a:bodyPr/>
                    <a:lstStyle/>
                    <a:p>
                      <a:r>
                        <a:rPr lang="en-GB" dirty="0"/>
                        <a:t>Sample data</a:t>
                      </a:r>
                      <a:endParaRPr lang="en-GB" dirty="0">
                        <a:solidFill>
                          <a:schemeClr val="tx1"/>
                        </a:solidFill>
                      </a:endParaRPr>
                    </a:p>
                  </a:txBody>
                  <a:tcPr/>
                </a:tc>
                <a:tc>
                  <a:txBody>
                    <a:bodyPr/>
                    <a:lstStyle/>
                    <a:p>
                      <a:r>
                        <a:rPr lang="en-GB" dirty="0"/>
                        <a:t>Evaluating the model</a:t>
                      </a:r>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510061860"/>
                  </a:ext>
                </a:extLst>
              </a:tr>
              <a:tr h="354316">
                <a:tc>
                  <a:txBody>
                    <a:bodyPr/>
                    <a:lstStyle/>
                    <a:p>
                      <a:endParaRPr lang="en-GB" dirty="0">
                        <a:solidFill>
                          <a:schemeClr val="tx1"/>
                        </a:solidFill>
                      </a:endParaRPr>
                    </a:p>
                  </a:txBody>
                  <a:tcPr/>
                </a:tc>
                <a:tc>
                  <a:txBody>
                    <a:bodyPr/>
                    <a:lstStyle/>
                    <a:p>
                      <a:endParaRPr lang="en-GB" dirty="0">
                        <a:solidFill>
                          <a:schemeClr val="tx1"/>
                        </a:solidFill>
                      </a:endParaRPr>
                    </a:p>
                  </a:txBody>
                  <a:tcPr/>
                </a:tc>
                <a:tc>
                  <a:txBody>
                    <a:bodyPr/>
                    <a:lstStyle/>
                    <a:p>
                      <a:r>
                        <a:rPr lang="en-GB" dirty="0"/>
                        <a:t>Tuning the model</a:t>
                      </a:r>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4272060420"/>
                  </a:ext>
                </a:extLst>
              </a:tr>
            </a:tbl>
          </a:graphicData>
        </a:graphic>
      </p:graphicFrame>
    </p:spTree>
    <p:extLst>
      <p:ext uri="{BB962C8B-B14F-4D97-AF65-F5344CB8AC3E}">
        <p14:creationId xmlns:p14="http://schemas.microsoft.com/office/powerpoint/2010/main" val="153164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3: Scoring and evaluating models</a:t>
            </a:r>
            <a:endParaRPr lang="en-GB"/>
          </a:p>
        </p:txBody>
      </p:sp>
      <p:sp>
        <p:nvSpPr>
          <p:cNvPr id="3" name="Text Placeholder 2"/>
          <p:cNvSpPr>
            <a:spLocks noGrp="1"/>
          </p:cNvSpPr>
          <p:nvPr>
            <p:ph type="body" idx="1"/>
          </p:nvPr>
        </p:nvSpPr>
        <p:spPr/>
        <p:txBody>
          <a:bodyPr/>
          <a:lstStyle/>
          <a:p>
            <a:r>
              <a:rPr lang="en-GB" smtClean="0"/>
              <a:t>Scoring models
Evaluating models
Test and training datasets</a:t>
            </a:r>
            <a:endParaRPr lang="en-GB"/>
          </a:p>
        </p:txBody>
      </p:sp>
    </p:spTree>
    <p:extLst>
      <p:ext uri="{BB962C8B-B14F-4D97-AF65-F5344CB8AC3E}">
        <p14:creationId xmlns:p14="http://schemas.microsoft.com/office/powerpoint/2010/main" val="98785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Scoring models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Apply Transformation </a:t>
            </a:r>
            <a:r>
              <a:rPr lang="en-GB" b="0" kern="0">
                <a:solidFill>
                  <a:srgbClr val="000000"/>
                </a:solidFill>
              </a:rPr>
              <a:t>module, for applying a data transformation to a dataset</a:t>
            </a:r>
          </a:p>
          <a:p>
            <a:pPr lvl="0"/>
            <a:r>
              <a:rPr lang="en-GB" kern="0">
                <a:solidFill>
                  <a:srgbClr val="000000"/>
                </a:solidFill>
              </a:rPr>
              <a:t>Score Matchbox Recommender</a:t>
            </a:r>
            <a:r>
              <a:rPr lang="en-GB" b="0" kern="0">
                <a:solidFill>
                  <a:srgbClr val="000000"/>
                </a:solidFill>
              </a:rPr>
              <a:t> module, for recommendation and relationship models</a:t>
            </a:r>
          </a:p>
          <a:p>
            <a:pPr lvl="0"/>
            <a:r>
              <a:rPr lang="en-GB" kern="0">
                <a:solidFill>
                  <a:srgbClr val="000000"/>
                </a:solidFill>
              </a:rPr>
              <a:t>Assign Data to Clusters </a:t>
            </a:r>
            <a:r>
              <a:rPr lang="en-GB" b="0" kern="0">
                <a:solidFill>
                  <a:srgbClr val="000000"/>
                </a:solidFill>
              </a:rPr>
              <a:t>module, for clustering models</a:t>
            </a:r>
          </a:p>
          <a:p>
            <a:pPr lvl="0"/>
            <a:r>
              <a:rPr lang="en-GB" b="0" kern="0">
                <a:solidFill>
                  <a:srgbClr val="000000"/>
                </a:solidFill>
              </a:rPr>
              <a:t>The </a:t>
            </a:r>
            <a:r>
              <a:rPr lang="en-GB" kern="0">
                <a:solidFill>
                  <a:srgbClr val="000000"/>
                </a:solidFill>
              </a:rPr>
              <a:t>Score Model </a:t>
            </a:r>
            <a:r>
              <a:rPr lang="en-GB" b="0" kern="0">
                <a:solidFill>
                  <a:srgbClr val="000000"/>
                </a:solidFill>
              </a:rPr>
              <a:t>module, for all other model types</a:t>
            </a:r>
            <a:endParaRPr lang="en-GB" b="0" kern="0" dirty="0">
              <a:solidFill>
                <a:srgbClr val="000000"/>
              </a:solidFill>
            </a:endParaRPr>
          </a:p>
        </p:txBody>
      </p:sp>
    </p:spTree>
    <p:extLst>
      <p:ext uri="{BB962C8B-B14F-4D97-AF65-F5344CB8AC3E}">
        <p14:creationId xmlns:p14="http://schemas.microsoft.com/office/powerpoint/2010/main" val="161030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Evaluating models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Evaluate Model Metrics for Classification Models</a:t>
            </a:r>
          </a:p>
          <a:p>
            <a:pPr lvl="0"/>
            <a:r>
              <a:rPr lang="en-US" sz="2400" b="0" kern="0">
                <a:solidFill>
                  <a:srgbClr val="000000"/>
                </a:solidFill>
              </a:rPr>
              <a:t>Accuracy, Recall, Precision, and F1-Score</a:t>
            </a:r>
          </a:p>
          <a:p>
            <a:pPr lvl="0"/>
            <a:r>
              <a:rPr lang="en-US" sz="2400" b="0" kern="0">
                <a:solidFill>
                  <a:srgbClr val="000000"/>
                </a:solidFill>
              </a:rPr>
              <a:t>AUC</a:t>
            </a:r>
          </a:p>
          <a:p>
            <a:pPr lvl="0"/>
            <a:r>
              <a:rPr lang="en-US" sz="2400" b="0" kern="0">
                <a:solidFill>
                  <a:srgbClr val="000000"/>
                </a:solidFill>
              </a:rPr>
              <a:t>Average log loss</a:t>
            </a:r>
          </a:p>
          <a:p>
            <a:pPr lvl="0"/>
            <a:r>
              <a:rPr lang="en-US" sz="2400" b="0" kern="0">
                <a:solidFill>
                  <a:srgbClr val="000000"/>
                </a:solidFill>
              </a:rPr>
              <a:t>Training log loss</a:t>
            </a:r>
          </a:p>
          <a:p>
            <a:pPr marL="0" lvl="0" indent="0">
              <a:buNone/>
            </a:pPr>
            <a:r>
              <a:rPr lang="en-US" sz="2400" b="0" kern="0">
                <a:solidFill>
                  <a:srgbClr val="000000"/>
                </a:solidFill>
              </a:rPr>
              <a:t>Metrics for Regresion Models</a:t>
            </a:r>
          </a:p>
          <a:p>
            <a:pPr lvl="0"/>
            <a:r>
              <a:rPr lang="en-US" sz="2400" b="0" kern="0">
                <a:solidFill>
                  <a:srgbClr val="000000"/>
                </a:solidFill>
              </a:rPr>
              <a:t>Mean absolute error (MAE)</a:t>
            </a:r>
          </a:p>
          <a:p>
            <a:pPr lvl="0"/>
            <a:r>
              <a:rPr lang="en-US" sz="2400" b="0" kern="0">
                <a:solidFill>
                  <a:srgbClr val="000000"/>
                </a:solidFill>
              </a:rPr>
              <a:t>Root-mean-square error (RMSE)</a:t>
            </a:r>
          </a:p>
          <a:p>
            <a:pPr lvl="0"/>
            <a:r>
              <a:rPr lang="en-US" sz="2400" b="0" kern="0">
                <a:solidFill>
                  <a:srgbClr val="000000"/>
                </a:solidFill>
              </a:rPr>
              <a:t>Relative absolute error (RAE)</a:t>
            </a:r>
          </a:p>
          <a:p>
            <a:pPr lvl="0"/>
            <a:r>
              <a:rPr lang="en-US" sz="2400" b="0" kern="0">
                <a:solidFill>
                  <a:srgbClr val="000000"/>
                </a:solidFill>
              </a:rPr>
              <a:t>Relative square error (RSE)</a:t>
            </a:r>
          </a:p>
          <a:p>
            <a:pPr lvl="0"/>
            <a:r>
              <a:rPr lang="en-US" sz="2400" b="0" kern="0">
                <a:solidFill>
                  <a:srgbClr val="000000"/>
                </a:solidFill>
              </a:rPr>
              <a:t>Coefficient of determination</a:t>
            </a:r>
          </a:p>
          <a:p>
            <a:pPr lvl="0"/>
            <a:endParaRPr lang="en-US" sz="2400" b="0" kern="0" dirty="0">
              <a:solidFill>
                <a:srgbClr val="000000"/>
              </a:solidFill>
            </a:endParaRPr>
          </a:p>
        </p:txBody>
      </p:sp>
    </p:spTree>
    <p:extLst>
      <p:ext uri="{BB962C8B-B14F-4D97-AF65-F5344CB8AC3E}">
        <p14:creationId xmlns:p14="http://schemas.microsoft.com/office/powerpoint/2010/main" val="3237633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Test and training datasets</a:t>
            </a:r>
            <a:endParaRPr lang="en-GB"/>
          </a:p>
        </p:txBody>
      </p:sp>
      <p:sp>
        <p:nvSpPr>
          <p:cNvPr id="4" name="TextBox 3"/>
          <p:cNvSpPr txBox="1"/>
          <p:nvPr/>
        </p:nvSpPr>
        <p:spPr>
          <a:xfrm>
            <a:off x="866274" y="1515979"/>
            <a:ext cx="1418402"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Algorithm</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305599" y="1583968"/>
            <a:ext cx="2156296" cy="707886"/>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Example Data /</a:t>
            </a:r>
          </a:p>
          <a:p>
            <a:pPr lvl="0"/>
            <a:r>
              <a:rPr lang="en-GB" sz="2000">
                <a:solidFill>
                  <a:srgbClr val="000000"/>
                </a:solidFill>
                <a:latin typeface="Segoe UI" panose="020B0502040204020203" pitchFamily="34" charset="0"/>
                <a:cs typeface="Segoe UI" panose="020B0502040204020203" pitchFamily="34" charset="0"/>
              </a:rPr>
              <a:t>Training Dataset</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3474213" y="2916124"/>
            <a:ext cx="784125"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Train</a:t>
            </a:r>
            <a:endParaRPr lang="en-US" sz="200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3441032" y="3994484"/>
            <a:ext cx="850489"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Score</a:t>
            </a:r>
            <a:endParaRPr lang="en-US" sz="2000"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5559130" y="3994484"/>
            <a:ext cx="1649234"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Test Dataset</a:t>
            </a:r>
            <a:endParaRPr lang="en-US" sz="2000" dirty="0">
              <a:latin typeface="Segoe UI" panose="020B0502040204020203" pitchFamily="34" charset="0"/>
              <a:cs typeface="Segoe UI" panose="020B0502040204020203" pitchFamily="34" charset="0"/>
            </a:endParaRPr>
          </a:p>
        </p:txBody>
      </p:sp>
      <p:cxnSp>
        <p:nvCxnSpPr>
          <p:cNvPr id="15" name="Straight Arrow Connector 14"/>
          <p:cNvCxnSpPr/>
          <p:nvPr/>
        </p:nvCxnSpPr>
        <p:spPr bwMode="auto">
          <a:xfrm>
            <a:off x="1575475" y="1916089"/>
            <a:ext cx="2290801" cy="10000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cxnSpLocks/>
          </p:cNvCxnSpPr>
          <p:nvPr/>
        </p:nvCxnSpPr>
        <p:spPr bwMode="auto">
          <a:xfrm flipH="1">
            <a:off x="3866276" y="1937911"/>
            <a:ext cx="1439323" cy="9782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383747" y="229185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cxnSpLocks/>
          </p:cNvCxnSpPr>
          <p:nvPr/>
        </p:nvCxnSpPr>
        <p:spPr bwMode="auto">
          <a:xfrm>
            <a:off x="6383747" y="334322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700707" y="2943114"/>
            <a:ext cx="1366080"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Split Data</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7685128" y="2762236"/>
            <a:ext cx="1099981" cy="707886"/>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Source </a:t>
            </a:r>
          </a:p>
          <a:p>
            <a:r>
              <a:rPr lang="en-GB" sz="2000" dirty="0">
                <a:latin typeface="Segoe UI" panose="020B0502040204020203" pitchFamily="34" charset="0"/>
                <a:cs typeface="Segoe UI" panose="020B0502040204020203" pitchFamily="34" charset="0"/>
              </a:rPr>
              <a:t>Dataset</a:t>
            </a:r>
            <a:endParaRPr lang="en-US" sz="2000" dirty="0">
              <a:latin typeface="Segoe UI" panose="020B0502040204020203" pitchFamily="34" charset="0"/>
              <a:cs typeface="Segoe UI" panose="020B0502040204020203" pitchFamily="34" charset="0"/>
            </a:endParaRPr>
          </a:p>
        </p:txBody>
      </p:sp>
      <p:cxnSp>
        <p:nvCxnSpPr>
          <p:cNvPr id="22" name="Straight Arrow Connector 21"/>
          <p:cNvCxnSpPr>
            <a:cxnSpLocks/>
          </p:cNvCxnSpPr>
          <p:nvPr/>
        </p:nvCxnSpPr>
        <p:spPr bwMode="auto">
          <a:xfrm flipH="1">
            <a:off x="7066787" y="3116179"/>
            <a:ext cx="618341" cy="269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bwMode="auto">
          <a:xfrm flipH="1">
            <a:off x="4479344" y="4194539"/>
            <a:ext cx="1079786" cy="12994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81708" y="5293895"/>
            <a:ext cx="1197636"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Evaluate</a:t>
            </a:r>
            <a:endParaRPr lang="en-US" sz="2000" dirty="0">
              <a:latin typeface="Segoe UI" panose="020B0502040204020203" pitchFamily="34" charset="0"/>
              <a:cs typeface="Segoe UI" panose="020B0502040204020203" pitchFamily="34" charset="0"/>
            </a:endParaRPr>
          </a:p>
        </p:txBody>
      </p:sp>
      <p:cxnSp>
        <p:nvCxnSpPr>
          <p:cNvPr id="25" name="Straight Arrow Connector 24"/>
          <p:cNvCxnSpPr/>
          <p:nvPr/>
        </p:nvCxnSpPr>
        <p:spPr bwMode="auto">
          <a:xfrm>
            <a:off x="3866277" y="4394594"/>
            <a:ext cx="14249" cy="89930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834773" y="3459215"/>
            <a:ext cx="2045753" cy="369332"/>
          </a:xfrm>
          <a:prstGeom prst="rect">
            <a:avLst/>
          </a:prstGeom>
          <a:noFill/>
        </p:spPr>
        <p:txBody>
          <a:bodyPr wrap="none" rtlCol="0">
            <a:spAutoFit/>
          </a:bodyPr>
          <a:lstStyle/>
          <a:p>
            <a:r>
              <a:rPr lang="en-GB" dirty="0"/>
              <a:t>Trained model</a:t>
            </a:r>
            <a:endParaRPr lang="en-US" dirty="0"/>
          </a:p>
        </p:txBody>
      </p:sp>
      <p:cxnSp>
        <p:nvCxnSpPr>
          <p:cNvPr id="28" name="Straight Arrow Connector 27"/>
          <p:cNvCxnSpPr/>
          <p:nvPr/>
        </p:nvCxnSpPr>
        <p:spPr bwMode="auto">
          <a:xfrm>
            <a:off x="3866276" y="3316234"/>
            <a:ext cx="1" cy="6782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82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Initializing and optimizing Machine Learning models</a:t>
            </a:r>
            <a:endParaRPr lang="en-GB"/>
          </a:p>
        </p:txBody>
      </p:sp>
      <p:sp>
        <p:nvSpPr>
          <p:cNvPr id="3" name="Text Placeholder 2"/>
          <p:cNvSpPr>
            <a:spLocks noGrp="1"/>
          </p:cNvSpPr>
          <p:nvPr>
            <p:ph type="body" idx="1"/>
          </p:nvPr>
        </p:nvSpPr>
        <p:spPr/>
        <p:txBody>
          <a:bodyPr/>
          <a:lstStyle/>
          <a:p>
            <a:r>
              <a:rPr lang="en-GB" smtClean="0"/>
              <a:t>Exercise 1: Using hyperparameters</a:t>
            </a:r>
            <a:endParaRPr lang="en-GB"/>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smtClean="0">
                <a:latin typeface="Segoe UI" panose="020B0502040204020203" pitchFamily="34" charset="0"/>
              </a:rPr>
              <a:t>Logon Information</a:t>
            </a:r>
            <a:endParaRPr lang="en-GB" sz="2800">
              <a:latin typeface="Segoe UI" panose="020B0502040204020203" pitchFamily="34" charset="0"/>
            </a:endParaRPr>
          </a:p>
        </p:txBody>
      </p:sp>
      <p:sp>
        <p:nvSpPr>
          <p:cNvPr id="5" name="TextBox 4"/>
          <p:cNvSpPr txBox="1"/>
          <p:nvPr/>
        </p:nvSpPr>
        <p:spPr>
          <a:xfrm>
            <a:off x="458788" y="4126141"/>
            <a:ext cx="6245556" cy="1815882"/>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 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latin typeface="Segoe UI" panose="020B0502040204020203" pitchFamily="34" charset="0"/>
            </a:endParaRPr>
          </a:p>
          <a:p>
            <a:endParaRPr lang="en-GB" sz="2800" b="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smtClean="0">
                <a:latin typeface="Segoe UI" panose="020B0502040204020203" pitchFamily="34" charset="0"/>
              </a:rPr>
              <a:t>Estimated Time: 45 minutes</a:t>
            </a:r>
            <a:endParaRPr lang="en-GB" sz="2800">
              <a:latin typeface="Segoe UI" panose="020B0502040204020203" pitchFamily="34" charset="0"/>
            </a:endParaRPr>
          </a:p>
        </p:txBody>
      </p:sp>
    </p:spTree>
    <p:extLst>
      <p:ext uri="{BB962C8B-B14F-4D97-AF65-F5344CB8AC3E}">
        <p14:creationId xmlns:p14="http://schemas.microsoft.com/office/powerpoint/2010/main" val="4203029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4" name="TextBox 3"/>
          <p:cNvSpPr txBox="1"/>
          <p:nvPr/>
        </p:nvSpPr>
        <p:spPr>
          <a:xfrm>
            <a:off x="458788" y="1021215"/>
            <a:ext cx="8119156" cy="5073184"/>
          </a:xfrm>
          <a:prstGeom prst="rect">
            <a:avLst/>
          </a:prstGeom>
          <a:noFill/>
        </p:spPr>
        <p:txBody>
          <a:bodyPr vert="horz" wrap="square" rtlCol="0">
            <a:spAutoFit/>
          </a:bodyPr>
          <a:lstStyle/>
          <a:p>
            <a:pPr>
              <a:spcBef>
                <a:spcPts val="600"/>
              </a:spcBef>
              <a:spcAft>
                <a:spcPts val="800"/>
              </a:spcAft>
            </a:pPr>
            <a:r>
              <a:rPr lang="en-GB" sz="2600" b="0" dirty="0">
                <a:latin typeface="Segoe UI" panose="020B0502040204020203" pitchFamily="34" charset="0"/>
                <a:ea typeface="Calibri" panose="020F0502020204030204" pitchFamily="34" charset="0"/>
                <a:cs typeface="Times New Roman" panose="02020603050405020304" pitchFamily="18" charset="0"/>
              </a:rPr>
              <a:t>You work as a data scientist for </a:t>
            </a:r>
            <a:r>
              <a:rPr lang="en-GB" sz="2600" b="0" dirty="0" err="1">
                <a:latin typeface="Segoe UI" panose="020B0502040204020203" pitchFamily="34" charset="0"/>
                <a:ea typeface="Calibri" panose="020F0502020204030204" pitchFamily="34" charset="0"/>
                <a:cs typeface="Times New Roman" panose="02020603050405020304" pitchFamily="18" charset="0"/>
              </a:rPr>
              <a:t>Adatum</a:t>
            </a:r>
            <a:r>
              <a:rPr lang="en-GB" sz="2600" b="0" dirty="0">
                <a:latin typeface="Segoe UI" panose="020B0502040204020203" pitchFamily="34" charset="0"/>
                <a:ea typeface="Calibri" panose="020F0502020204030204" pitchFamily="34" charset="0"/>
                <a:cs typeface="Times New Roman" panose="02020603050405020304" pitchFamily="18" charset="0"/>
              </a:rPr>
              <a:t> Consultants, a company that provides machine learning services and advice for a range of clients. One of your clients runs an e-commerce company and they want to show a different home page to users depending on their annual income. Your client has, therefore, asked you to test and evaluate a machine learning model that predicts adult incomes.  </a:t>
            </a:r>
          </a:p>
          <a:p>
            <a:pPr>
              <a:spcBef>
                <a:spcPts val="600"/>
              </a:spcBef>
              <a:spcAft>
                <a:spcPts val="800"/>
              </a:spcAft>
            </a:pPr>
            <a:r>
              <a:rPr lang="en-GB" sz="2600" b="0" dirty="0">
                <a:latin typeface="Segoe UI" panose="020B0502040204020203" pitchFamily="34" charset="0"/>
                <a:ea typeface="Calibri" panose="020F0502020204030204" pitchFamily="34" charset="0"/>
                <a:cs typeface="Times New Roman" panose="02020603050405020304" pitchFamily="18" charset="0"/>
              </a:rPr>
              <a:t>As part of this evaluation, you need to compare a tuned model with an </a:t>
            </a:r>
            <a:r>
              <a:rPr lang="en-GB" sz="2600" b="0" dirty="0" err="1" smtClean="0">
                <a:latin typeface="Segoe UI" panose="020B0502040204020203" pitchFamily="34" charset="0"/>
                <a:ea typeface="Calibri" panose="020F0502020204030204" pitchFamily="34" charset="0"/>
                <a:cs typeface="Times New Roman" panose="02020603050405020304" pitchFamily="18" charset="0"/>
              </a:rPr>
              <a:t>untuned</a:t>
            </a:r>
            <a:r>
              <a:rPr lang="en-GB" sz="2600" b="0" dirty="0" smtClean="0">
                <a:latin typeface="Segoe UI" panose="020B0502040204020203" pitchFamily="34" charset="0"/>
                <a:ea typeface="Calibri" panose="020F0502020204030204" pitchFamily="34" charset="0"/>
                <a:cs typeface="Times New Roman" panose="02020603050405020304" pitchFamily="18" charset="0"/>
              </a:rPr>
              <a:t> </a:t>
            </a:r>
            <a:r>
              <a:rPr lang="en-GB" sz="2600" b="0" dirty="0">
                <a:solidFill>
                  <a:srgbClr val="000000"/>
                </a:solidFill>
                <a:ea typeface="Calibri" panose="020F0502020204030204" pitchFamily="34" charset="0"/>
                <a:cs typeface="Times New Roman" panose="02020603050405020304" pitchFamily="18" charset="0"/>
              </a:rPr>
              <a:t>model, and investigate the effects of using </a:t>
            </a:r>
            <a:r>
              <a:rPr lang="en-GB" sz="2600" b="0" dirty="0" err="1">
                <a:solidFill>
                  <a:srgbClr val="000000"/>
                </a:solidFill>
                <a:ea typeface="Calibri" panose="020F0502020204030204" pitchFamily="34" charset="0"/>
                <a:cs typeface="Times New Roman" panose="02020603050405020304" pitchFamily="18" charset="0"/>
              </a:rPr>
              <a:t>hyperparameters</a:t>
            </a:r>
            <a:r>
              <a:rPr lang="en-GB" sz="2600" b="0" dirty="0">
                <a:solidFill>
                  <a:srgbClr val="000000"/>
                </a:solidFill>
                <a:ea typeface="Calibri" panose="020F0502020204030204" pitchFamily="34" charset="0"/>
                <a:cs typeface="Times New Roman" panose="02020603050405020304" pitchFamily="18" charset="0"/>
              </a:rPr>
              <a:t> for tuning</a:t>
            </a:r>
            <a:r>
              <a:rPr lang="en-GB" sz="2600" b="0" dirty="0" smtClean="0">
                <a:solidFill>
                  <a:srgbClr val="000000"/>
                </a:solidFill>
                <a:ea typeface="Calibri" panose="020F0502020204030204" pitchFamily="34" charset="0"/>
                <a:cs typeface="Times New Roman" panose="02020603050405020304" pitchFamily="18" charset="0"/>
              </a:rPr>
              <a:t>.</a:t>
            </a:r>
            <a:endParaRPr lang="en-GB" sz="26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7821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Review</a:t>
            </a:r>
            <a:endParaRPr lang="en-GB"/>
          </a:p>
        </p:txBody>
      </p:sp>
      <p:sp>
        <p:nvSpPr>
          <p:cNvPr id="3" name="Text Placeholder 2"/>
          <p:cNvSpPr>
            <a:spLocks noGrp="1"/>
          </p:cNvSpPr>
          <p:nvPr>
            <p:ph type="body" idx="1"/>
          </p:nvPr>
        </p:nvSpPr>
        <p:spPr/>
        <p:txBody>
          <a:bodyPr/>
          <a:lstStyle/>
          <a:p>
            <a:pPr marL="0" indent="0">
              <a:buNone/>
            </a:pPr>
            <a:r>
              <a:rPr lang="en-US" dirty="0"/>
              <a:t>In this lab, you have practiced creating a machine learning data model, setting up automatic tuning of </a:t>
            </a:r>
            <a:r>
              <a:rPr lang="en-US" dirty="0" err="1"/>
              <a:t>hyperparameters</a:t>
            </a:r>
            <a:r>
              <a:rPr lang="en-US" dirty="0"/>
              <a:t>, and evaluating the results of different data models against each other.</a:t>
            </a:r>
            <a:endParaRPr lang="en-GB" dirty="0"/>
          </a:p>
        </p:txBody>
      </p:sp>
    </p:spTree>
    <p:extLst>
      <p:ext uri="{BB962C8B-B14F-4D97-AF65-F5344CB8AC3E}">
        <p14:creationId xmlns:p14="http://schemas.microsoft.com/office/powerpoint/2010/main" val="4101812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Review and Takeaways</a:t>
            </a:r>
            <a:endParaRPr lang="en-GB"/>
          </a:p>
        </p:txBody>
      </p:sp>
      <p:sp>
        <p:nvSpPr>
          <p:cNvPr id="3" name="Text Placeholder 2"/>
          <p:cNvSpPr>
            <a:spLocks noGrp="1"/>
          </p:cNvSpPr>
          <p:nvPr>
            <p:ph type="body" idx="1"/>
          </p:nvPr>
        </p:nvSpPr>
        <p:spPr/>
        <p:txBody>
          <a:bodyPr/>
          <a:lstStyle/>
          <a:p>
            <a:pPr marL="0" indent="0">
              <a:buNone/>
            </a:pPr>
            <a:r>
              <a:rPr lang="en-US" dirty="0"/>
              <a:t>In this module, you learned about: </a:t>
            </a:r>
            <a:endParaRPr lang="en-GB" dirty="0"/>
          </a:p>
          <a:p>
            <a:pPr lvl="0"/>
            <a:r>
              <a:rPr lang="en-US" dirty="0" err="1"/>
              <a:t>Hyperparameters</a:t>
            </a:r>
            <a:r>
              <a:rPr lang="en-US" dirty="0"/>
              <a:t>, and the use of parameters for tuning manually or automatically.</a:t>
            </a:r>
            <a:endParaRPr lang="en-GB" dirty="0"/>
          </a:p>
          <a:p>
            <a:pPr lvl="0"/>
            <a:r>
              <a:rPr lang="en-US" dirty="0"/>
              <a:t>Using multiple algorithms, and the use of ensemble models.</a:t>
            </a:r>
            <a:endParaRPr lang="en-GB" dirty="0"/>
          </a:p>
          <a:p>
            <a:pPr lvl="0"/>
            <a:r>
              <a:rPr lang="en-US" dirty="0"/>
              <a:t>Scoring and evaluating models, and how to use routines for cross-validation.</a:t>
            </a:r>
            <a:endParaRPr lang="en-GB" dirty="0"/>
          </a:p>
        </p:txBody>
      </p:sp>
    </p:spTree>
    <p:extLst>
      <p:ext uri="{BB962C8B-B14F-4D97-AF65-F5344CB8AC3E}">
        <p14:creationId xmlns:p14="http://schemas.microsoft.com/office/powerpoint/2010/main" val="302926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1: Using hyperparameters</a:t>
            </a:r>
            <a:endParaRPr lang="en-GB"/>
          </a:p>
        </p:txBody>
      </p:sp>
      <p:sp>
        <p:nvSpPr>
          <p:cNvPr id="3" name="Text Placeholder 2"/>
          <p:cNvSpPr>
            <a:spLocks noGrp="1"/>
          </p:cNvSpPr>
          <p:nvPr>
            <p:ph type="body" idx="1"/>
          </p:nvPr>
        </p:nvSpPr>
        <p:spPr/>
        <p:txBody>
          <a:bodyPr/>
          <a:lstStyle/>
          <a:p>
            <a:r>
              <a:rPr lang="en-GB" smtClean="0"/>
              <a:t>Overview of parameters
Optimizing parameters
Defining the parameter space
Defining cross-validation settings
Demonstration: Using cross-validation folds
The Tune Model Hyperparameters module
Defining the evaluation metric
Training, evaluating, and comparing
Demonstration: Using hyperparameters</a:t>
            </a:r>
            <a:endParaRPr lang="en-GB"/>
          </a:p>
        </p:txBody>
      </p:sp>
    </p:spTree>
    <p:extLst>
      <p:ext uri="{BB962C8B-B14F-4D97-AF65-F5344CB8AC3E}">
        <p14:creationId xmlns:p14="http://schemas.microsoft.com/office/powerpoint/2010/main" val="17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Overview of parameters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Hyperparameters</a:t>
            </a:r>
          </a:p>
          <a:p>
            <a:pPr lvl="0"/>
            <a:r>
              <a:rPr lang="en-GB" b="0" kern="0">
                <a:solidFill>
                  <a:srgbClr val="000000"/>
                </a:solidFill>
              </a:rPr>
              <a:t>Define higher-level features of a model:</a:t>
            </a:r>
            <a:endParaRPr lang="en-US" b="0" kern="0">
              <a:solidFill>
                <a:srgbClr val="000000"/>
              </a:solidFill>
            </a:endParaRPr>
          </a:p>
          <a:p>
            <a:pPr lvl="0"/>
            <a:r>
              <a:rPr lang="en-US" b="0" kern="0">
                <a:solidFill>
                  <a:srgbClr val="000000"/>
                </a:solidFill>
              </a:rPr>
              <a:t>Cannot be directly learned from data using the model training process</a:t>
            </a:r>
            <a:endParaRPr lang="en-GB" b="0" kern="0">
              <a:solidFill>
                <a:srgbClr val="000000"/>
              </a:solidFill>
            </a:endParaRPr>
          </a:p>
          <a:p>
            <a:pPr lvl="0"/>
            <a:r>
              <a:rPr lang="en-GB" b="0" kern="0">
                <a:solidFill>
                  <a:srgbClr val="000000"/>
                </a:solidFill>
              </a:rPr>
              <a:t>Are provided as inputs when running and training the model</a:t>
            </a:r>
          </a:p>
          <a:p>
            <a:pPr marL="0" lvl="0" indent="0">
              <a:buNone/>
            </a:pPr>
            <a:r>
              <a:rPr lang="en-GB" b="0" kern="0">
                <a:solidFill>
                  <a:srgbClr val="000000"/>
                </a:solidFill>
              </a:rPr>
              <a:t>Optimal values are selected by trial and error during training</a:t>
            </a:r>
            <a:endParaRPr lang="en-US" b="0" kern="0" dirty="0">
              <a:solidFill>
                <a:srgbClr val="000000"/>
              </a:solidFill>
            </a:endParaRPr>
          </a:p>
        </p:txBody>
      </p:sp>
    </p:spTree>
    <p:extLst>
      <p:ext uri="{BB962C8B-B14F-4D97-AF65-F5344CB8AC3E}">
        <p14:creationId xmlns:p14="http://schemas.microsoft.com/office/powerpoint/2010/main" val="216986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Optimizing parameters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Before model selection:</a:t>
            </a:r>
            <a:endParaRPr lang="en-US" b="0" kern="0" dirty="0">
              <a:solidFill>
                <a:srgbClr val="000000"/>
              </a:solidFill>
            </a:endParaRPr>
          </a:p>
          <a:p>
            <a:pPr lvl="0"/>
            <a:r>
              <a:rPr lang="en-US" b="0" kern="0" dirty="0">
                <a:solidFill>
                  <a:srgbClr val="000000"/>
                </a:solidFill>
              </a:rPr>
              <a:t>Define the parameter space</a:t>
            </a:r>
          </a:p>
          <a:p>
            <a:pPr lvl="0"/>
            <a:r>
              <a:rPr lang="en-US" b="0" kern="0" dirty="0">
                <a:solidFill>
                  <a:srgbClr val="000000"/>
                </a:solidFill>
              </a:rPr>
              <a:t>Define cross-validation settings</a:t>
            </a:r>
            <a:endParaRPr lang="en-GB" b="0" kern="0" dirty="0">
              <a:solidFill>
                <a:srgbClr val="000000"/>
              </a:solidFill>
            </a:endParaRPr>
          </a:p>
          <a:p>
            <a:pPr lvl="0">
              <a:spcAft>
                <a:spcPts val="800"/>
              </a:spcAft>
            </a:pPr>
            <a:r>
              <a:rPr lang="en-US" b="0" kern="0" dirty="0">
                <a:solidFill>
                  <a:srgbClr val="000000"/>
                </a:solidFill>
              </a:rPr>
              <a:t>Define the evaluation </a:t>
            </a:r>
            <a:r>
              <a:rPr lang="en-US" b="0" kern="0" dirty="0" smtClean="0">
                <a:solidFill>
                  <a:srgbClr val="000000"/>
                </a:solidFill>
              </a:rPr>
              <a:t>metric</a:t>
            </a:r>
            <a:endParaRPr lang="en-GB" b="0" kern="0" dirty="0">
              <a:solidFill>
                <a:srgbClr val="000000"/>
              </a:solidFill>
            </a:endParaRPr>
          </a:p>
          <a:p>
            <a:pPr marL="0" lvl="0" indent="0">
              <a:buNone/>
            </a:pPr>
            <a:r>
              <a:rPr lang="en-GB" b="0" kern="0" dirty="0">
                <a:solidFill>
                  <a:srgbClr val="000000"/>
                </a:solidFill>
              </a:rPr>
              <a:t>M</a:t>
            </a:r>
            <a:r>
              <a:rPr lang="en-US" b="0" kern="0" dirty="0" err="1">
                <a:solidFill>
                  <a:srgbClr val="000000"/>
                </a:solidFill>
              </a:rPr>
              <a:t>odel</a:t>
            </a:r>
            <a:r>
              <a:rPr lang="en-US" b="0" kern="0" dirty="0">
                <a:solidFill>
                  <a:srgbClr val="000000"/>
                </a:solidFill>
              </a:rPr>
              <a:t> selection:</a:t>
            </a:r>
          </a:p>
          <a:p>
            <a:pPr lvl="0"/>
            <a:r>
              <a:rPr lang="en-GB" b="0" kern="0" dirty="0">
                <a:solidFill>
                  <a:srgbClr val="000000"/>
                </a:solidFill>
              </a:rPr>
              <a:t>Train the model with each unique combination of values in the parameter space</a:t>
            </a:r>
          </a:p>
          <a:p>
            <a:pPr lvl="0"/>
            <a:r>
              <a:rPr lang="en-GB" b="0" kern="0" dirty="0">
                <a:solidFill>
                  <a:srgbClr val="000000"/>
                </a:solidFill>
              </a:rPr>
              <a:t>Compare the results of cross-validation using the specified metric</a:t>
            </a:r>
          </a:p>
          <a:p>
            <a:pPr lvl="0"/>
            <a:r>
              <a:rPr lang="en-GB" b="0" kern="0" dirty="0">
                <a:solidFill>
                  <a:srgbClr val="000000"/>
                </a:solidFill>
              </a:rPr>
              <a:t>Select the best-performing model</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4993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Defining the parameter space</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Can supply a single value for each parameter</a:t>
            </a:r>
            <a:endParaRPr lang="en-US" b="0" kern="0">
              <a:solidFill>
                <a:srgbClr val="000000"/>
              </a:solidFill>
            </a:endParaRPr>
          </a:p>
          <a:p>
            <a:pPr lvl="0"/>
            <a:r>
              <a:rPr lang="en-US" b="0" kern="0">
                <a:solidFill>
                  <a:srgbClr val="000000"/>
                </a:solidFill>
              </a:rPr>
              <a:t>Can supply a comma-separated list for each parameter</a:t>
            </a:r>
          </a:p>
          <a:p>
            <a:pPr lvl="0"/>
            <a:r>
              <a:rPr lang="en-US" b="0" kern="0">
                <a:solidFill>
                  <a:srgbClr val="000000"/>
                </a:solidFill>
              </a:rPr>
              <a:t>Can provide minimum value, maximum value, and number of points</a:t>
            </a:r>
          </a:p>
          <a:p>
            <a:pPr lvl="1"/>
            <a:r>
              <a:rPr lang="en-US" b="0" kern="0">
                <a:solidFill>
                  <a:srgbClr val="000000"/>
                </a:solidFill>
              </a:rPr>
              <a:t>Can use a linear scale or log distribution</a:t>
            </a:r>
            <a:endParaRPr lang="en-US" b="0" kern="0" dirty="0">
              <a:solidFill>
                <a:srgbClr val="000000"/>
              </a:solidFill>
            </a:endParaRPr>
          </a:p>
        </p:txBody>
      </p:sp>
    </p:spTree>
    <p:extLst>
      <p:ext uri="{BB962C8B-B14F-4D97-AF65-F5344CB8AC3E}">
        <p14:creationId xmlns:p14="http://schemas.microsoft.com/office/powerpoint/2010/main" val="82552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99d038-1173-4eb7-86e0-95d89b021a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Defining cross-validation settings</a:t>
            </a:r>
            <a:endParaRPr lang="en-GB"/>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You can use the Partition and Sample module to work with a subset of your data</a:t>
            </a:r>
          </a:p>
          <a:p>
            <a:pPr lvl="0"/>
            <a:r>
              <a:rPr lang="en-GB" b="0" kern="0">
                <a:solidFill>
                  <a:srgbClr val="000000"/>
                </a:solidFill>
              </a:rPr>
              <a:t>You can create a sample of your data and specify:</a:t>
            </a:r>
          </a:p>
          <a:p>
            <a:pPr lvl="1"/>
            <a:r>
              <a:rPr lang="en-GB" b="0" kern="0">
                <a:solidFill>
                  <a:srgbClr val="000000"/>
                </a:solidFill>
              </a:rPr>
              <a:t>The rate of sampling</a:t>
            </a:r>
          </a:p>
          <a:p>
            <a:pPr lvl="1"/>
            <a:r>
              <a:rPr lang="en-GB" b="0" kern="0">
                <a:solidFill>
                  <a:srgbClr val="000000"/>
                </a:solidFill>
              </a:rPr>
              <a:t>Fixed or random seed values</a:t>
            </a:r>
          </a:p>
          <a:p>
            <a:pPr lvl="1"/>
            <a:r>
              <a:rPr lang="en-GB" b="0" kern="0">
                <a:solidFill>
                  <a:srgbClr val="000000"/>
                </a:solidFill>
              </a:rPr>
              <a:t>Fixed or random splits of the dataset</a:t>
            </a:r>
          </a:p>
          <a:p>
            <a:pPr lvl="0"/>
            <a:r>
              <a:rPr lang="en-GB" b="0" kern="0">
                <a:solidFill>
                  <a:srgbClr val="000000"/>
                </a:solidFill>
              </a:rPr>
              <a:t>You can split your data into partitions and specify:</a:t>
            </a:r>
          </a:p>
          <a:p>
            <a:pPr lvl="1"/>
            <a:r>
              <a:rPr lang="en-GB" b="0" kern="0">
                <a:solidFill>
                  <a:srgbClr val="000000"/>
                </a:solidFill>
              </a:rPr>
              <a:t>Whether to reuse sampled data</a:t>
            </a:r>
          </a:p>
          <a:p>
            <a:pPr lvl="1"/>
            <a:r>
              <a:rPr lang="en-GB" b="0" kern="0">
                <a:solidFill>
                  <a:srgbClr val="000000"/>
                </a:solidFill>
              </a:rPr>
              <a:t>Whether rows are randomly chosen</a:t>
            </a:r>
          </a:p>
          <a:p>
            <a:pPr lvl="1"/>
            <a:r>
              <a:rPr lang="en-GB" b="0" kern="0">
                <a:solidFill>
                  <a:srgbClr val="000000"/>
                </a:solidFill>
              </a:rPr>
              <a:t>Whether partitions are even</a:t>
            </a:r>
            <a:endParaRPr lang="en-GB" b="0" kern="0" dirty="0">
              <a:solidFill>
                <a:srgbClr val="000000"/>
              </a:solidFill>
            </a:endParaRPr>
          </a:p>
        </p:txBody>
      </p:sp>
    </p:spTree>
    <p:extLst>
      <p:ext uri="{BB962C8B-B14F-4D97-AF65-F5344CB8AC3E}">
        <p14:creationId xmlns:p14="http://schemas.microsoft.com/office/powerpoint/2010/main" val="273174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60ca7f6-b661-4a1e-a728-96a2792ef8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Using cross-validation folds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 configure the </a:t>
            </a:r>
            <a:r>
              <a:rPr lang="en-GB" kern="0">
                <a:solidFill>
                  <a:srgbClr val="000000"/>
                </a:solidFill>
              </a:rPr>
              <a:t>Partition and Sample</a:t>
            </a:r>
            <a:r>
              <a:rPr lang="en-GB" b="0" kern="0">
                <a:solidFill>
                  <a:srgbClr val="000000"/>
                </a:solidFill>
              </a:rPr>
              <a:t> module to:</a:t>
            </a:r>
          </a:p>
          <a:p>
            <a:pPr lvl="0"/>
            <a:r>
              <a:rPr lang="en-GB" b="0" kern="0">
                <a:solidFill>
                  <a:srgbClr val="000000"/>
                </a:solidFill>
              </a:rPr>
              <a:t>Create a subset of cases from the beginning of a dataset</a:t>
            </a:r>
          </a:p>
          <a:p>
            <a:pPr lvl="0"/>
            <a:r>
              <a:rPr lang="en-GB" b="0" kern="0">
                <a:solidFill>
                  <a:srgbClr val="000000"/>
                </a:solidFill>
              </a:rPr>
              <a:t>Create a sample of data</a:t>
            </a:r>
          </a:p>
          <a:p>
            <a:pPr lvl="0"/>
            <a:r>
              <a:rPr lang="en-GB" b="0" kern="0">
                <a:solidFill>
                  <a:srgbClr val="000000"/>
                </a:solidFill>
              </a:rPr>
              <a:t>Split data into partitions</a:t>
            </a:r>
          </a:p>
          <a:p>
            <a:pPr lvl="0"/>
            <a:r>
              <a:rPr lang="en-GB" b="0" kern="0">
                <a:solidFill>
                  <a:srgbClr val="000000"/>
                </a:solidFill>
              </a:rPr>
              <a:t>Use data from a predefined partition</a:t>
            </a:r>
            <a:endParaRPr lang="en-GB" b="0" kern="0" dirty="0">
              <a:solidFill>
                <a:srgbClr val="000000"/>
              </a:solidFill>
            </a:endParaRPr>
          </a:p>
        </p:txBody>
      </p:sp>
    </p:spTree>
    <p:extLst>
      <p:ext uri="{BB962C8B-B14F-4D97-AF65-F5344CB8AC3E}">
        <p14:creationId xmlns:p14="http://schemas.microsoft.com/office/powerpoint/2010/main" val="19838957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162</TotalTime>
  <Words>4664</Words>
  <Application>Microsoft Office PowerPoint</Application>
  <PresentationFormat>On-screen Show (4:3)</PresentationFormat>
  <Paragraphs>540</Paragraphs>
  <Slides>37</Slides>
  <Notes>37</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Verdana</vt:lpstr>
      <vt:lpstr>Segoe</vt:lpstr>
      <vt:lpstr>Times New Roman</vt:lpstr>
      <vt:lpstr>Segoe UI</vt:lpstr>
      <vt:lpstr>Symbol</vt:lpstr>
      <vt:lpstr>Arial</vt:lpstr>
      <vt:lpstr>Calibri</vt:lpstr>
      <vt:lpstr>Wingdings</vt:lpstr>
      <vt:lpstr>NG_MOC_Core_ModuleNew2</vt:lpstr>
      <vt:lpstr>Module 9</vt:lpstr>
      <vt:lpstr>Module Overview</vt:lpstr>
      <vt:lpstr>Team Data Science Process</vt:lpstr>
      <vt:lpstr>Lesson 1: Using hyperparameters</vt:lpstr>
      <vt:lpstr>Overview of parameters</vt:lpstr>
      <vt:lpstr>Optimizing parameters</vt:lpstr>
      <vt:lpstr>Defining the parameter space</vt:lpstr>
      <vt:lpstr>Defining cross-validation settings</vt:lpstr>
      <vt:lpstr>Demonstration: Using cross-validation folds</vt:lpstr>
      <vt:lpstr>PowerPoint Presentation</vt:lpstr>
      <vt:lpstr>PowerPoint Presentation</vt:lpstr>
      <vt:lpstr>PowerPoint Presentation</vt:lpstr>
      <vt:lpstr>The Tune Model Hyperparameters module</vt:lpstr>
      <vt:lpstr>Defining the evaluation metric</vt:lpstr>
      <vt:lpstr>Training, evaluating, and comparing</vt:lpstr>
      <vt:lpstr>Demonstration: Using hyperparameters</vt:lpstr>
      <vt:lpstr>PowerPoint Presentation</vt:lpstr>
      <vt:lpstr>PowerPoint Presentation</vt:lpstr>
      <vt:lpstr>PowerPoint Presentation</vt:lpstr>
      <vt:lpstr>Lesson 2: Using multiple algorithms and models</vt:lpstr>
      <vt:lpstr>Algorithm selection</vt:lpstr>
      <vt:lpstr>Trade-offs between machine learning algorithms</vt:lpstr>
      <vt:lpstr>Decision trees</vt:lpstr>
      <vt:lpstr>Example of a decision tree algorithm</vt:lpstr>
      <vt:lpstr>Overview of ensembles</vt:lpstr>
      <vt:lpstr>Bagging, boosting, and stacking</vt:lpstr>
      <vt:lpstr>Demonstration: Evaluating an ensemble by using stacking</vt:lpstr>
      <vt:lpstr>PowerPoint Presentation</vt:lpstr>
      <vt:lpstr>PowerPoint Presentation</vt:lpstr>
      <vt:lpstr>Lesson 3: Scoring and evaluating models</vt:lpstr>
      <vt:lpstr>Scoring models</vt:lpstr>
      <vt:lpstr>Evaluating models</vt:lpstr>
      <vt:lpstr>Test and training datasets</vt:lpstr>
      <vt:lpstr>Lab: Initializing and optimizing Machine Learning models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Siobhan Morris</dc:creator>
  <cp:lastModifiedBy>Siobhan Morris</cp:lastModifiedBy>
  <cp:revision>14</cp:revision>
  <dcterms:created xsi:type="dcterms:W3CDTF">2017-05-25T10:59:17Z</dcterms:created>
  <dcterms:modified xsi:type="dcterms:W3CDTF">2017-05-25T13:43:00Z</dcterms:modified>
</cp:coreProperties>
</file>