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Lst>
  <p:notesMasterIdLst>
    <p:notesMasterId r:id="rId43"/>
  </p:notesMasterIdLst>
  <p:sldIdLst>
    <p:sldId id="256" r:id="rId22"/>
    <p:sldId id="257" r:id="rId23"/>
    <p:sldId id="258" r:id="rId24"/>
    <p:sldId id="259" r:id="rId25"/>
    <p:sldId id="260" r:id="rId26"/>
    <p:sldId id="261" r:id="rId27"/>
    <p:sldId id="262" r:id="rId28"/>
    <p:sldId id="273" r:id="rId29"/>
    <p:sldId id="274" r:id="rId30"/>
    <p:sldId id="263" r:id="rId31"/>
    <p:sldId id="264" r:id="rId32"/>
    <p:sldId id="265" r:id="rId33"/>
    <p:sldId id="266" r:id="rId34"/>
    <p:sldId id="267" r:id="rId35"/>
    <p:sldId id="275" r:id="rId36"/>
    <p:sldId id="276" r:id="rId37"/>
    <p:sldId id="268" r:id="rId38"/>
    <p:sldId id="269" r:id="rId39"/>
    <p:sldId id="270" r:id="rId40"/>
    <p:sldId id="271" r:id="rId41"/>
    <p:sldId id="272" r:id="rId42"/>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4" y="-245"/>
      </p:cViewPr>
      <p:guideLst/>
    </p:cSldViewPr>
  </p:slideViewPr>
  <p:notesTextViewPr>
    <p:cViewPr>
      <p:scale>
        <a:sx n="1" d="1"/>
        <a:sy n="1" d="1"/>
      </p:scale>
      <p:origin x="0" y="0"/>
    </p:cViewPr>
  </p:notesTextViewPr>
  <p:notesViewPr>
    <p:cSldViewPr snapToGrid="0">
      <p:cViewPr>
        <p:scale>
          <a:sx n="100" d="100"/>
          <a:sy n="100" d="100"/>
        </p:scale>
        <p:origin x="2323" y="-8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slide" Target="slides/slide2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C0878-054D-4FE0-922B-B5504003EC13}" type="datetimeFigureOut">
              <a:rPr lang="en-GB" smtClean="0"/>
              <a:t>26/05/2017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0F2A5-E422-491B-98FA-790903F7B09A}" type="slidenum">
              <a:rPr lang="en-GB" smtClean="0"/>
              <a:t>‹#›</a:t>
            </a:fld>
            <a:endParaRPr lang="en-GB" dirty="0"/>
          </a:p>
        </p:txBody>
      </p:sp>
    </p:spTree>
    <p:extLst>
      <p:ext uri="{BB962C8B-B14F-4D97-AF65-F5344CB8AC3E}">
        <p14:creationId xmlns:p14="http://schemas.microsoft.com/office/powerpoint/2010/main" val="379246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49528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can’t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Export Data</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module export?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Azure SQL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Azure Cosmos DB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Azure Blob storage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Azure Table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storage</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2</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Azure Cosmos DB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08486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81204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907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1976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source data refers to “alfa romero”, which is why this value is used in the demo.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the API testing console to send test requests to an experiment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in Machine Learning Studio.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left-pane,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WEB SERVICES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web services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Sample 6: Train, Test, Evaluate for Regression: Auto Imports Dataset (Predictive Exp.)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REQUEST/RESPONSE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row, click the second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link.</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Machine Learning Web Services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input the following values into the input area:</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symbolling: 3</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normalized-losses: 147</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make: alfa-</a:t>
            </a:r>
            <a:r>
              <a:rPr lang="en-US" sz="1000" dirty="0" err="1"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romero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fuel-type: gas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aspiration: std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body-style: convertible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drive-wheels: rwd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engine-location: front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wheel-base: 88.6</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length: 168.8</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width: 64.1</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height: 48.8</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79754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curb-weight: 2548</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engine-type: dohc</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num-of-cylinders: four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engine-size: 130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fuel-system: mpfi</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bore: 3.47</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stroke: 2.68</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compression-ratio: 9</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horsepower: 111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peak-rpm: 5000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city-mpg: 21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highway-mpg: 27</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price: 123</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startAt="1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Blobpath: container1/blob123</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the test results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Request-Response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Label Mean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Scored Label Standard Deviation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columns will be returned in the output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Internet Explorer, switch to the Azure Portal.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storage account associated with your Machine Learning 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15</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68065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123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Download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data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 123</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will open in a new page; point out that it has stored the features along with the predicted values.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blob data tab.</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94903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Publish a Machine Learning model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modify and publish a sample Machine Learning experiment, that uses Two-Class Boosted Decision Tree to predict the income of an adult based on features regarding his or her profession and demographics.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Consume a Machine Learning model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consume your published Machine Learning experiment, using several methods. First you will use the Fiddler Composer tool to test the Request Response Service, by sending HTTP requests that you define. Then you will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use Visual Studio®, and C# code, to test the Batch Execution Service. Finally, you will use the Microsoft Excel Machine Learning add-in, with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Request Response Service</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For any non-developers in your class, point out that the double backslashes are used to escape the backslash character.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4957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17147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155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238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Where can having the Excel add-in help you?</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6656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Review Question(s)</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What kinds of modeling could students add to the Gallery?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356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stage of the Machine Learning deployment process can score input data through an HTTP endpoint?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Training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Predictive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Web service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API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deployed</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3</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Web service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200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1033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71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29095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 new standard Machine Learning Workspace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in Microsoft Internet Explorer®, 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http://azure.microsoft.com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Portal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sign in using the Microsoft account that is associated with your Azure Learning Pass subscription.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 Analytics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See all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Machine Learning Workspace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Enter the following workspace information: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Workspace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&lt;your name&gt;-workspace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Azure Pass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workspacerg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Location: choose the nearest location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Storage account: (create new) accept default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&lt;unique&gt;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Workspace pricing tier: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Standard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Web service plan: (create new) accept default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web service plan pricing tier,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DevTest Standard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Select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Wait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until the workspace has been deployed</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lvl="0">
              <a:lnSpc>
                <a:spcPct val="115000"/>
              </a:lnSpc>
              <a:spcAft>
                <a:spcPts val="995"/>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Open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 sample experiment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the workspace.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Launch Machine Learning Studio</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22881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4"/>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Machine Learning Studio,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 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search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sample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Sample 6: Train, Test, Evaluate for Regression: Auto Imports Dataset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OPEN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IN</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STUDIO</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sample takes raw automobile details and attempts to predict the price of an automobile. It trains two machine learning models,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Poisson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Decision Forest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compares the 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the key features in the model; use the descriptions given for the main modules to help you with this.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Publish the experiment as a web service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Decision Forest Regression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UP WEB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Predictive Web Service (Recommended)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predictive experiment, 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service input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 to the right-hand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on to the experiment canvas, below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output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export path as a web service parameter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to the Azure Portal,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for your workspace, click the storage account.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Access keys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to copy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icon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key1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Switch to Machine Learning Studio, and click the Export Data module</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8</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00860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enter the following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account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&lt;your storage account&gt;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account key: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paste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key1</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Path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Blob beginning with container: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container1/output1.csv</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Above the path to Blob beginning,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hamburger menu,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as Web Service Parameter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web service parameter is now listed at the bottom of the properties box; click the web service parameter, and then change its name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blobpath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bottom of the page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run the predictive experiment</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Deploy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the web service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 WEB SERVICE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Web Services Experience Preview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If you get a pop-up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 Services Management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if you get an option to select a price plan,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Price Plan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select your price plan,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this service running and continue to the next lesson.</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F590F2A5-E422-491B-98FA-790903F7B09A}" type="slidenum">
              <a:rPr lang="en-GB" smtClean="0"/>
              <a:t>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Azure Machine Learning Models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1276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0795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055702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677106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275011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87835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9695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64141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73131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79055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790968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570404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991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57480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45153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863604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36551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066147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809555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90598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51254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143298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722539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970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3819789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5333354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1650621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9703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934420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155321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90436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153434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73518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905854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5639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6852570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569289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536419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8216463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060604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43899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9404457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450011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47074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639541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82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78198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066483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633796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120837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927258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0332772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6232038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171461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351123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92122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61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878025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346880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47405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593244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768669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758930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64638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2782562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891207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3741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547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0972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02869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549348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6425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83055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814127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875804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19043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009102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8193926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9818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375931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594064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719451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86156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7196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490330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64073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322231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465905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805484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6312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931118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661524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3467078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470701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8649866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883927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505223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811690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41545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977397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3582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91689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217247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78444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7041552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566478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378049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7248185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048788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440730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2321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9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8120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666373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187836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117361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376535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0440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513227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372328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22105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8987239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09376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968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903061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332344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60405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418852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434824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820416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759522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5673941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5854376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702409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43463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650761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495144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950922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422274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3270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321779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381739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441672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261515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6345500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72956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762866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212667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347035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418358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765236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045428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65356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161973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21773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555720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39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196367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5549896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005236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61897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42963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62044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60425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751748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11935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266291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1191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0008266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43513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545138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1516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2183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1481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1879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723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134480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4027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271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95114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004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04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7621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384142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499946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60040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6766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69089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29673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2375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08947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0284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882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0951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43897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181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295289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5870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90259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6434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37842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63449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11224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29833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5611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06288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420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65595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403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60429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522178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655460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4930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92368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1753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75303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32882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819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55652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4393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4457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34147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087689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037695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628302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97299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398301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76832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91053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03487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14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91763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8617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3907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56088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50338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012331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0018923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607057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629765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07577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2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65709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1006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9311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01061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66436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952865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890134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58237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3571553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0083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1557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32245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28226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9850313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60726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2440584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971347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3114616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15730358"/>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8523320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4321912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64221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63558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8290611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48931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777055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1921028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973342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1858374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6705330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1606720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5261127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10</a:t>
            </a:r>
            <a:endParaRPr lang="en-GB" dirty="0"/>
          </a:p>
        </p:txBody>
      </p:sp>
      <p:sp>
        <p:nvSpPr>
          <p:cNvPr id="3" name="Subtitle 2"/>
          <p:cNvSpPr>
            <a:spLocks noGrp="1"/>
          </p:cNvSpPr>
          <p:nvPr>
            <p:ph type="subTitle" sz="quarter" idx="1"/>
          </p:nvPr>
        </p:nvSpPr>
        <p:spPr/>
        <p:txBody>
          <a:bodyPr/>
          <a:lstStyle/>
          <a:p>
            <a:r>
              <a:rPr lang="en-GB" dirty="0" smtClean="0"/>
              <a:t>Using Azure Machine Learning Models
</a:t>
            </a:r>
            <a:endParaRPr lang="en-GB" dirty="0"/>
          </a:p>
        </p:txBody>
      </p:sp>
    </p:spTree>
    <p:extLst>
      <p:ext uri="{BB962C8B-B14F-4D97-AF65-F5344CB8AC3E}">
        <p14:creationId xmlns:p14="http://schemas.microsoft.com/office/powerpoint/2010/main" val="82084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Consuming experiments</a:t>
            </a:r>
            <a:endParaRPr lang="en-GB" dirty="0"/>
          </a:p>
        </p:txBody>
      </p:sp>
      <p:sp>
        <p:nvSpPr>
          <p:cNvPr id="3" name="Text Placeholder 2"/>
          <p:cNvSpPr>
            <a:spLocks noGrp="1"/>
          </p:cNvSpPr>
          <p:nvPr>
            <p:ph type="body" idx="1"/>
          </p:nvPr>
        </p:nvSpPr>
        <p:spPr/>
        <p:txBody>
          <a:bodyPr/>
          <a:lstStyle/>
          <a:p>
            <a:r>
              <a:rPr lang="en-GB" dirty="0" smtClean="0"/>
              <a:t>Consuming a published experiment
Using Excel with a published model
Using the Export Data module
Demonstration: Consuming Machine Learning experiments</a:t>
            </a:r>
            <a:endParaRPr lang="en-GB" dirty="0"/>
          </a:p>
        </p:txBody>
      </p:sp>
    </p:spTree>
    <p:extLst>
      <p:ext uri="{BB962C8B-B14F-4D97-AF65-F5344CB8AC3E}">
        <p14:creationId xmlns:p14="http://schemas.microsoft.com/office/powerpoint/2010/main" val="34202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Consuming a published experiment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Request-Response Service</a:t>
            </a:r>
          </a:p>
          <a:p>
            <a:pPr lvl="0"/>
            <a:r>
              <a:rPr lang="en-US" kern="0" dirty="0">
                <a:solidFill>
                  <a:srgbClr val="000000"/>
                </a:solidFill>
              </a:rPr>
              <a:t>Batch Execution Service</a:t>
            </a:r>
          </a:p>
          <a:p>
            <a:pPr lvl="0"/>
            <a:r>
              <a:rPr lang="en-US" kern="0" dirty="0">
                <a:solidFill>
                  <a:srgbClr val="000000"/>
                </a:solidFill>
              </a:rPr>
              <a:t>Batch Pool</a:t>
            </a:r>
          </a:p>
        </p:txBody>
      </p:sp>
    </p:spTree>
    <p:extLst>
      <p:ext uri="{BB962C8B-B14F-4D97-AF65-F5344CB8AC3E}">
        <p14:creationId xmlns:p14="http://schemas.microsoft.com/office/powerpoint/2010/main" val="262245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Excel with a published model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Excel add-in</a:t>
            </a:r>
          </a:p>
          <a:p>
            <a:pPr lvl="0"/>
            <a:r>
              <a:rPr lang="en-US" kern="0" dirty="0">
                <a:solidFill>
                  <a:srgbClr val="000000"/>
                </a:solidFill>
              </a:rPr>
              <a:t>Macro version</a:t>
            </a:r>
          </a:p>
          <a:p>
            <a:pPr lvl="0"/>
            <a:r>
              <a:rPr lang="en-US" kern="0" dirty="0">
                <a:solidFill>
                  <a:srgbClr val="000000"/>
                </a:solidFill>
              </a:rPr>
              <a:t>New and classic web services </a:t>
            </a:r>
          </a:p>
        </p:txBody>
      </p:sp>
    </p:spTree>
    <p:extLst>
      <p:ext uri="{BB962C8B-B14F-4D97-AF65-F5344CB8AC3E}">
        <p14:creationId xmlns:p14="http://schemas.microsoft.com/office/powerpoint/2010/main" val="134460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Export Data module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Export Data module</a:t>
            </a:r>
          </a:p>
          <a:p>
            <a:pPr lvl="1"/>
            <a:r>
              <a:rPr lang="en-US" kern="0" dirty="0">
                <a:solidFill>
                  <a:srgbClr val="000000"/>
                </a:solidFill>
              </a:rPr>
              <a:t>Hive query</a:t>
            </a:r>
          </a:p>
          <a:p>
            <a:pPr lvl="1"/>
            <a:r>
              <a:rPr lang="en-US" kern="0" dirty="0">
                <a:solidFill>
                  <a:srgbClr val="000000"/>
                </a:solidFill>
              </a:rPr>
              <a:t>Azure SQL Database</a:t>
            </a:r>
          </a:p>
          <a:p>
            <a:pPr lvl="1"/>
            <a:r>
              <a:rPr lang="en-US" kern="0" dirty="0">
                <a:solidFill>
                  <a:srgbClr val="000000"/>
                </a:solidFill>
              </a:rPr>
              <a:t>Azure Table</a:t>
            </a:r>
          </a:p>
          <a:p>
            <a:pPr lvl="1"/>
            <a:r>
              <a:rPr lang="en-US" kern="0" dirty="0">
                <a:solidFill>
                  <a:srgbClr val="000000"/>
                </a:solidFill>
              </a:rPr>
              <a:t>Azure Blob storage account</a:t>
            </a:r>
          </a:p>
        </p:txBody>
      </p:sp>
    </p:spTree>
    <p:extLst>
      <p:ext uri="{BB962C8B-B14F-4D97-AF65-F5344CB8AC3E}">
        <p14:creationId xmlns:p14="http://schemas.microsoft.com/office/powerpoint/2010/main" val="402112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9be4481-9b9f-4839-b7e8-03f954e964ee">
    <p:spTree>
      <p:nvGrpSpPr>
        <p:cNvPr id="1" name=""/>
        <p:cNvGrpSpPr/>
        <p:nvPr/>
      </p:nvGrpSpPr>
      <p:grpSpPr>
        <a:xfrm>
          <a:off x="0" y="0"/>
          <a:ext cx="0" cy="0"/>
          <a:chOff x="0" y="0"/>
          <a:chExt cx="0" cy="0"/>
        </a:xfrm>
      </p:grpSpPr>
      <p:sp>
        <p:nvSpPr>
          <p:cNvPr id="2" name="Title 1"/>
          <p:cNvSpPr>
            <a:spLocks noGrp="1"/>
          </p:cNvSpPr>
          <p:nvPr>
            <p:ph type="title"/>
          </p:nvPr>
        </p:nvSpPr>
        <p:spPr>
          <a:xfrm>
            <a:off x="150920" y="-2"/>
            <a:ext cx="8993080" cy="740664"/>
          </a:xfrm>
        </p:spPr>
        <p:txBody>
          <a:bodyPr/>
          <a:lstStyle/>
          <a:p>
            <a:r>
              <a:rPr lang="en-GB" sz="2700" dirty="0" smtClean="0"/>
              <a:t>Demonstration: Consuming Machine Learning experiments</a:t>
            </a:r>
            <a:endParaRPr lang="en-GB" sz="27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the API testing console to send test requests to an experiment</a:t>
            </a:r>
          </a:p>
          <a:p>
            <a:pPr lvl="0"/>
            <a:r>
              <a:rPr lang="en-US" kern="0" dirty="0">
                <a:solidFill>
                  <a:srgbClr val="000000"/>
                </a:solidFill>
              </a:rPr>
              <a:t>View the test results</a:t>
            </a:r>
          </a:p>
          <a:p>
            <a:pPr lvl="0"/>
            <a:endParaRPr lang="en-US" kern="0" dirty="0">
              <a:solidFill>
                <a:srgbClr val="000000"/>
              </a:solidFill>
            </a:endParaRPr>
          </a:p>
        </p:txBody>
      </p:sp>
    </p:spTree>
    <p:extLst>
      <p:ext uri="{BB962C8B-B14F-4D97-AF65-F5344CB8AC3E}">
        <p14:creationId xmlns:p14="http://schemas.microsoft.com/office/powerpoint/2010/main" val="212844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04402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549539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Machine Learning experiments</a:t>
            </a:r>
            <a:endParaRPr lang="en-GB" dirty="0"/>
          </a:p>
        </p:txBody>
      </p:sp>
      <p:sp>
        <p:nvSpPr>
          <p:cNvPr id="3" name="Text Placeholder 2"/>
          <p:cNvSpPr>
            <a:spLocks noGrp="1"/>
          </p:cNvSpPr>
          <p:nvPr>
            <p:ph type="body" idx="1"/>
          </p:nvPr>
        </p:nvSpPr>
        <p:spPr/>
        <p:txBody>
          <a:bodyPr/>
          <a:lstStyle/>
          <a:p>
            <a:r>
              <a:rPr lang="en-GB" dirty="0" smtClean="0"/>
              <a:t>Exercise 1: Publish a Machine Learning model
Exercise 2: Consume a Machine Learning model</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20774A-LON-DEV</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ADATUM\AdatumAdmin</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Pa55w.rd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75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19047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work as a data scientist at Adatum Consultants, a company that provides machine learning services and advice for a range of clients. Your client has asked you to publish a machine learning model that predicts whether adults have an income of more or less than USD50,000 a year. Your client runs an e-commerce company and they want to show a different home page to users depending on their annual income</a:t>
            </a: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a:t>
            </a:r>
            <a:endParaRPr lang="en-GB" sz="2800" dirty="0" smtClean="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984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t>
            </a:r>
            <a:r>
              <a:rPr lang="en-GB" dirty="0" smtClean="0"/>
              <a:t>Scenario (continued)</a:t>
            </a:r>
            <a:endParaRPr lang="en-GB" dirty="0"/>
          </a:p>
        </p:txBody>
      </p:sp>
      <p:sp>
        <p:nvSpPr>
          <p:cNvPr id="3" name="Text Placeholder 2"/>
          <p:cNvSpPr>
            <a:spLocks noGrp="1"/>
          </p:cNvSpPr>
          <p:nvPr>
            <p:ph type="body" idx="1"/>
          </p:nvPr>
        </p:nvSpPr>
        <p:spPr/>
        <p:txBody>
          <a:bodyPr/>
          <a:lstStyle/>
          <a:p>
            <a:pPr marL="0" indent="0">
              <a:spcAft>
                <a:spcPts val="800"/>
              </a:spcAft>
              <a:buNone/>
            </a:pPr>
            <a:r>
              <a:rPr lang="en-GB" dirty="0" smtClean="0">
                <a:ea typeface="Calibri" panose="020F0502020204030204" pitchFamily="34" charset="0"/>
                <a:cs typeface="Times New Roman" panose="02020603050405020304" pitchFamily="18" charset="0"/>
              </a:rPr>
              <a:t>You </a:t>
            </a:r>
            <a:r>
              <a:rPr lang="en-GB" dirty="0">
                <a:ea typeface="Calibri" panose="020F0502020204030204" pitchFamily="34" charset="0"/>
                <a:cs typeface="Times New Roman" panose="02020603050405020304" pitchFamily="18" charset="0"/>
              </a:rPr>
              <a:t>will publish this model and consume predictions using HTTP calls via Fiddler and </a:t>
            </a:r>
            <a:r>
              <a:rPr lang="en-GB" dirty="0" smtClean="0">
                <a:ea typeface="Calibri" panose="020F0502020204030204" pitchFamily="34" charset="0"/>
                <a:cs typeface="Times New Roman" panose="02020603050405020304" pitchFamily="18" charset="0"/>
              </a:rPr>
              <a:t>the </a:t>
            </a:r>
            <a:r>
              <a:rPr lang="en-GB" kern="1200" dirty="0" smtClean="0">
                <a:solidFill>
                  <a:srgbClr val="000000"/>
                </a:solidFill>
                <a:ea typeface="Calibri" panose="020F0502020204030204" pitchFamily="34" charset="0"/>
                <a:cs typeface="Times New Roman" panose="02020603050405020304" pitchFamily="18" charset="0"/>
              </a:rPr>
              <a:t>BES </a:t>
            </a:r>
            <a:r>
              <a:rPr lang="en-GB" kern="1200" dirty="0">
                <a:solidFill>
                  <a:srgbClr val="000000"/>
                </a:solidFill>
                <a:ea typeface="Calibri" panose="020F0502020204030204" pitchFamily="34" charset="0"/>
                <a:cs typeface="Times New Roman" panose="02020603050405020304" pitchFamily="18" charset="0"/>
              </a:rPr>
              <a:t>endpoint with a C# application. You will also investigate scored predictions using Microsoft Excel. </a:t>
            </a:r>
          </a:p>
          <a:p>
            <a:pPr marL="0" lvl="0" indent="0" fontAlgn="auto">
              <a:spcAft>
                <a:spcPts val="800"/>
              </a:spcAft>
              <a:buClrTx/>
              <a:buSzTx/>
              <a:buNone/>
            </a:pPr>
            <a:r>
              <a:rPr lang="en-GB" kern="1200" dirty="0">
                <a:solidFill>
                  <a:srgbClr val="000000"/>
                </a:solidFill>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411456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Deploying and publishing models
Consuming experiments</a:t>
            </a:r>
            <a:endParaRPr lang="en-GB" dirty="0"/>
          </a:p>
        </p:txBody>
      </p:sp>
    </p:spTree>
    <p:extLst>
      <p:ext uri="{BB962C8B-B14F-4D97-AF65-F5344CB8AC3E}">
        <p14:creationId xmlns:p14="http://schemas.microsoft.com/office/powerpoint/2010/main" val="2405905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In this lab, you learned how to</a:t>
            </a:r>
            <a:r>
              <a:rPr lang="en-US" dirty="0" smtClean="0"/>
              <a:t>:</a:t>
            </a:r>
            <a:endParaRPr lang="en-GB" dirty="0"/>
          </a:p>
          <a:p>
            <a:pPr lvl="1"/>
            <a:r>
              <a:rPr lang="en-US" dirty="0"/>
              <a:t>Publish a Machine Learning model.</a:t>
            </a:r>
            <a:endParaRPr lang="en-GB" dirty="0"/>
          </a:p>
          <a:p>
            <a:pPr lvl="1"/>
            <a:r>
              <a:rPr lang="en-US" dirty="0"/>
              <a:t>Consume a Machine Learning model.</a:t>
            </a:r>
            <a:endParaRPr lang="en-GB" dirty="0"/>
          </a:p>
        </p:txBody>
      </p:sp>
    </p:spTree>
    <p:extLst>
      <p:ext uri="{BB962C8B-B14F-4D97-AF65-F5344CB8AC3E}">
        <p14:creationId xmlns:p14="http://schemas.microsoft.com/office/powerpoint/2010/main" val="258735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pPr marL="0" indent="0">
              <a:buNone/>
            </a:pPr>
            <a:r>
              <a:rPr lang="en-US" dirty="0"/>
              <a:t>In this module, you learned about:</a:t>
            </a:r>
            <a:endParaRPr lang="en-GB" dirty="0"/>
          </a:p>
          <a:p>
            <a:pPr lvl="1"/>
            <a:r>
              <a:rPr lang="en-US" dirty="0"/>
              <a:t>Deploying Microsoft Azure Machine Learning experiments.</a:t>
            </a:r>
            <a:endParaRPr lang="en-GB" dirty="0"/>
          </a:p>
          <a:p>
            <a:pPr lvl="1"/>
            <a:r>
              <a:rPr lang="en-US" dirty="0"/>
              <a:t>Publishing Machine Learning experiments to the Cortana Intelligence Gallery.</a:t>
            </a:r>
            <a:endParaRPr lang="en-GB" dirty="0"/>
          </a:p>
          <a:p>
            <a:pPr lvl="1"/>
            <a:r>
              <a:rPr lang="en-US" dirty="0"/>
              <a:t>Consuming published Machine Learning experiments. </a:t>
            </a:r>
            <a:endParaRPr lang="en-GB" dirty="0"/>
          </a:p>
        </p:txBody>
      </p:sp>
    </p:spTree>
    <p:extLst>
      <p:ext uri="{BB962C8B-B14F-4D97-AF65-F5344CB8AC3E}">
        <p14:creationId xmlns:p14="http://schemas.microsoft.com/office/powerpoint/2010/main" val="67903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Deploying and publishing models</a:t>
            </a:r>
            <a:endParaRPr lang="en-GB" dirty="0"/>
          </a:p>
        </p:txBody>
      </p:sp>
      <p:sp>
        <p:nvSpPr>
          <p:cNvPr id="3" name="Text Placeholder 2"/>
          <p:cNvSpPr>
            <a:spLocks noGrp="1"/>
          </p:cNvSpPr>
          <p:nvPr>
            <p:ph type="body" idx="1"/>
          </p:nvPr>
        </p:nvSpPr>
        <p:spPr/>
        <p:txBody>
          <a:bodyPr/>
          <a:lstStyle/>
          <a:p>
            <a:r>
              <a:rPr lang="en-GB" dirty="0" smtClean="0"/>
              <a:t>Deployment overview
Using web service parameters
The Cortana Intelligence Gallery
Demonstration: Deploying and publishing experiments</a:t>
            </a:r>
            <a:endParaRPr lang="en-GB" dirty="0"/>
          </a:p>
        </p:txBody>
      </p:sp>
    </p:spTree>
    <p:extLst>
      <p:ext uri="{BB962C8B-B14F-4D97-AF65-F5344CB8AC3E}">
        <p14:creationId xmlns:p14="http://schemas.microsoft.com/office/powerpoint/2010/main" val="251067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Deployment overview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Training experiment</a:t>
            </a:r>
          </a:p>
          <a:p>
            <a:pPr lvl="0"/>
            <a:r>
              <a:rPr lang="en-US" kern="0" dirty="0">
                <a:solidFill>
                  <a:srgbClr val="000000"/>
                </a:solidFill>
              </a:rPr>
              <a:t>Predictive experiment</a:t>
            </a:r>
          </a:p>
          <a:p>
            <a:pPr lvl="0"/>
            <a:r>
              <a:rPr lang="en-US" kern="0" dirty="0">
                <a:solidFill>
                  <a:srgbClr val="000000"/>
                </a:solidFill>
              </a:rPr>
              <a:t>Web service</a:t>
            </a:r>
          </a:p>
          <a:p>
            <a:pPr lvl="1"/>
            <a:r>
              <a:rPr lang="en-US" kern="0" dirty="0">
                <a:solidFill>
                  <a:srgbClr val="000000"/>
                </a:solidFill>
              </a:rPr>
              <a:t>New</a:t>
            </a:r>
          </a:p>
          <a:p>
            <a:pPr lvl="1"/>
            <a:r>
              <a:rPr lang="en-US" kern="0" dirty="0">
                <a:solidFill>
                  <a:srgbClr val="000000"/>
                </a:solidFill>
              </a:rPr>
              <a:t>Classic</a:t>
            </a:r>
          </a:p>
        </p:txBody>
      </p:sp>
    </p:spTree>
    <p:extLst>
      <p:ext uri="{BB962C8B-B14F-4D97-AF65-F5344CB8AC3E}">
        <p14:creationId xmlns:p14="http://schemas.microsoft.com/office/powerpoint/2010/main" val="45385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web service parameters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Web service parameters can:</a:t>
            </a:r>
          </a:p>
          <a:p>
            <a:pPr lvl="1"/>
            <a:r>
              <a:rPr lang="en-US" kern="0" dirty="0">
                <a:solidFill>
                  <a:srgbClr val="000000"/>
                </a:solidFill>
              </a:rPr>
              <a:t>Increase the number of features</a:t>
            </a:r>
          </a:p>
          <a:p>
            <a:pPr lvl="1"/>
            <a:r>
              <a:rPr lang="en-US" kern="0" dirty="0">
                <a:solidFill>
                  <a:srgbClr val="000000"/>
                </a:solidFill>
              </a:rPr>
              <a:t>Change the export destination</a:t>
            </a:r>
          </a:p>
          <a:p>
            <a:pPr lvl="0"/>
            <a:endParaRPr lang="en-US" kern="0" dirty="0">
              <a:solidFill>
                <a:srgbClr val="000000"/>
              </a:solidFill>
            </a:endParaRPr>
          </a:p>
        </p:txBody>
      </p:sp>
    </p:spTree>
    <p:extLst>
      <p:ext uri="{BB962C8B-B14F-4D97-AF65-F5344CB8AC3E}">
        <p14:creationId xmlns:p14="http://schemas.microsoft.com/office/powerpoint/2010/main" val="60165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0bfcb5c-ae48-47d6-9e04-66ee78404f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Cortana Intelligence Gallery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Experiments </a:t>
            </a:r>
          </a:p>
          <a:p>
            <a:pPr lvl="0"/>
            <a:r>
              <a:rPr lang="en-US" kern="0" dirty="0">
                <a:solidFill>
                  <a:srgbClr val="000000"/>
                </a:solidFill>
              </a:rPr>
              <a:t>Jupyter Notebooks </a:t>
            </a:r>
          </a:p>
          <a:p>
            <a:pPr lvl="0"/>
            <a:r>
              <a:rPr lang="en-US" kern="0" dirty="0">
                <a:solidFill>
                  <a:srgbClr val="000000"/>
                </a:solidFill>
              </a:rPr>
              <a:t>Solutions </a:t>
            </a:r>
          </a:p>
          <a:p>
            <a:pPr lvl="0"/>
            <a:r>
              <a:rPr lang="en-US" kern="0" dirty="0">
                <a:solidFill>
                  <a:srgbClr val="000000"/>
                </a:solidFill>
              </a:rPr>
              <a:t>Tutorials </a:t>
            </a:r>
          </a:p>
          <a:p>
            <a:pPr lvl="0"/>
            <a:r>
              <a:rPr lang="en-US" kern="0" dirty="0">
                <a:solidFill>
                  <a:srgbClr val="000000"/>
                </a:solidFill>
              </a:rPr>
              <a:t>Collections</a:t>
            </a:r>
          </a:p>
          <a:p>
            <a:pPr lvl="0"/>
            <a:r>
              <a:rPr lang="en-US" kern="0" dirty="0">
                <a:solidFill>
                  <a:srgbClr val="000000"/>
                </a:solidFill>
              </a:rPr>
              <a:t>Industries</a:t>
            </a:r>
          </a:p>
        </p:txBody>
      </p:sp>
    </p:spTree>
    <p:extLst>
      <p:ext uri="{BB962C8B-B14F-4D97-AF65-F5344CB8AC3E}">
        <p14:creationId xmlns:p14="http://schemas.microsoft.com/office/powerpoint/2010/main" val="35057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ced013b-3df3-4f33-8ca3-36a62c315bb1">
    <p:spTree>
      <p:nvGrpSpPr>
        <p:cNvPr id="1" name=""/>
        <p:cNvGrpSpPr/>
        <p:nvPr/>
      </p:nvGrpSpPr>
      <p:grpSpPr>
        <a:xfrm>
          <a:off x="0" y="0"/>
          <a:ext cx="0" cy="0"/>
          <a:chOff x="0" y="0"/>
          <a:chExt cx="0" cy="0"/>
        </a:xfrm>
      </p:grpSpPr>
      <p:sp>
        <p:nvSpPr>
          <p:cNvPr id="2" name="Title 1"/>
          <p:cNvSpPr>
            <a:spLocks noGrp="1"/>
          </p:cNvSpPr>
          <p:nvPr>
            <p:ph type="title"/>
          </p:nvPr>
        </p:nvSpPr>
        <p:spPr>
          <a:xfrm>
            <a:off x="247310" y="0"/>
            <a:ext cx="8683625" cy="740664"/>
          </a:xfrm>
        </p:spPr>
        <p:txBody>
          <a:bodyPr/>
          <a:lstStyle/>
          <a:p>
            <a:r>
              <a:rPr lang="en-GB" dirty="0" smtClean="0"/>
              <a:t>Demonstration: Deploying and publishing experiments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 new standard Machine Learning Workspace</a:t>
            </a:r>
          </a:p>
          <a:p>
            <a:pPr lvl="0"/>
            <a:r>
              <a:rPr lang="en-GB" kern="0" dirty="0">
                <a:solidFill>
                  <a:srgbClr val="000000"/>
                </a:solidFill>
              </a:rPr>
              <a:t>Open a sample experiment</a:t>
            </a:r>
          </a:p>
          <a:p>
            <a:pPr lvl="0"/>
            <a:r>
              <a:rPr lang="en-GB" kern="0" dirty="0">
                <a:solidFill>
                  <a:srgbClr val="000000"/>
                </a:solidFill>
              </a:rPr>
              <a:t>Publish the experiment as a web service</a:t>
            </a:r>
          </a:p>
          <a:p>
            <a:pPr lvl="0"/>
            <a:r>
              <a:rPr lang="en-GB" kern="0" dirty="0">
                <a:solidFill>
                  <a:srgbClr val="000000"/>
                </a:solidFill>
              </a:rPr>
              <a:t>Add export path as a web service parameter</a:t>
            </a:r>
          </a:p>
          <a:p>
            <a:pPr lvl="0"/>
            <a:r>
              <a:rPr lang="en-GB" kern="0" dirty="0">
                <a:solidFill>
                  <a:srgbClr val="000000"/>
                </a:solidFill>
              </a:rPr>
              <a:t>Deploy the web service</a:t>
            </a:r>
          </a:p>
          <a:p>
            <a:pPr lvl="0"/>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92592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99860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72772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1886</Words>
  <Application>Microsoft Office PowerPoint</Application>
  <PresentationFormat>On-screen Show (4:3)</PresentationFormat>
  <Paragraphs>269</Paragraphs>
  <Slides>21</Slides>
  <Notes>21</Notes>
  <HiddenSlides>4</HiddenSlides>
  <MMClips>0</MMClips>
  <ScaleCrop>false</ScaleCrop>
  <HeadingPairs>
    <vt:vector size="6" baseType="variant">
      <vt:variant>
        <vt:lpstr>Fonts Used</vt:lpstr>
      </vt:variant>
      <vt:variant>
        <vt:i4>7</vt:i4>
      </vt:variant>
      <vt:variant>
        <vt:lpstr>Theme</vt:lpstr>
      </vt:variant>
      <vt:variant>
        <vt:i4>21</vt:i4>
      </vt:variant>
      <vt:variant>
        <vt:lpstr>Slide Titles</vt:lpstr>
      </vt:variant>
      <vt:variant>
        <vt:i4>21</vt:i4>
      </vt:variant>
    </vt:vector>
  </HeadingPairs>
  <TitlesOfParts>
    <vt:vector size="49" baseType="lpstr">
      <vt:lpstr>Wingdings</vt:lpstr>
      <vt:lpstr>Arial</vt:lpstr>
      <vt:lpstr>Segoe UI</vt:lpstr>
      <vt:lpstr>Symbol</vt:lpstr>
      <vt:lpstr>Calibri</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Module 10</vt:lpstr>
      <vt:lpstr>Module Overview</vt:lpstr>
      <vt:lpstr>Lesson 1: Deploying and publishing models</vt:lpstr>
      <vt:lpstr>Deployment overview</vt:lpstr>
      <vt:lpstr>Using web service parameters</vt:lpstr>
      <vt:lpstr>The Cortana Intelligence Gallery</vt:lpstr>
      <vt:lpstr>Demonstration: Deploying and publishing experiments</vt:lpstr>
      <vt:lpstr>PowerPoint Presentation</vt:lpstr>
      <vt:lpstr>PowerPoint Presentation</vt:lpstr>
      <vt:lpstr>Lesson 2: Consuming experiments</vt:lpstr>
      <vt:lpstr>Consuming a published experiment</vt:lpstr>
      <vt:lpstr>Using Excel with a published model</vt:lpstr>
      <vt:lpstr>Using the Export Data module</vt:lpstr>
      <vt:lpstr>Demonstration: Consuming Machine Learning experiments</vt:lpstr>
      <vt:lpstr>PowerPoint Presentation</vt:lpstr>
      <vt:lpstr>PowerPoint Presentation</vt:lpstr>
      <vt:lpstr>Lab: Using Machine Learning experiments</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Catherine Dunn</dc:creator>
  <cp:lastModifiedBy>Catherine Dunn</cp:lastModifiedBy>
  <cp:revision>4</cp:revision>
  <dcterms:created xsi:type="dcterms:W3CDTF">2017-05-26T10:07:36Z</dcterms:created>
  <dcterms:modified xsi:type="dcterms:W3CDTF">2017-05-26T10:24:09Z</dcterms:modified>
</cp:coreProperties>
</file>