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82" r:id="rId12"/>
    <p:sldId id="283" r:id="rId13"/>
    <p:sldId id="284" r:id="rId14"/>
    <p:sldId id="285" r:id="rId15"/>
    <p:sldId id="286" r:id="rId16"/>
    <p:sldId id="266" r:id="rId17"/>
    <p:sldId id="267" r:id="rId18"/>
    <p:sldId id="268" r:id="rId19"/>
    <p:sldId id="269" r:id="rId20"/>
    <p:sldId id="270" r:id="rId21"/>
    <p:sldId id="271" r:id="rId22"/>
    <p:sldId id="272" r:id="rId23"/>
    <p:sldId id="287" r:id="rId24"/>
    <p:sldId id="273" r:id="rId25"/>
    <p:sldId id="274" r:id="rId26"/>
    <p:sldId id="275" r:id="rId27"/>
    <p:sldId id="276" r:id="rId28"/>
    <p:sldId id="289" r:id="rId29"/>
    <p:sldId id="277" r:id="rId30"/>
    <p:sldId id="278" r:id="rId31"/>
    <p:sldId id="280" r:id="rId32"/>
    <p:sldId id="281"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Lst>
  <p:custDataLst>
    <p:tags r:id="rId47"/>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103E6-7B45-42AD-9F01-711CFCC51ACF}" type="datetimeFigureOut">
              <a:rPr lang="en-GB" smtClean="0"/>
              <a:t>30/05/2017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A3C43-DDFB-4C72-9E1E-29C5A63D3BEB}" type="slidenum">
              <a:rPr lang="en-GB" smtClean="0"/>
              <a:t>‹#›</a:t>
            </a:fld>
            <a:endParaRPr lang="en-GB" dirty="0"/>
          </a:p>
        </p:txBody>
      </p:sp>
    </p:spTree>
    <p:extLst>
      <p:ext uri="{BB962C8B-B14F-4D97-AF65-F5344CB8AC3E}">
        <p14:creationId xmlns:p14="http://schemas.microsoft.com/office/powerpoint/2010/main" val="422526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ka.ms/xst2si"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aka.ms/jh8wd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first demonstration in this module requires that you install additional software on the </a:t>
            </a:r>
            <a:r>
              <a:rPr lang="en-GB" sz="1000" b="1" dirty="0">
                <a:latin typeface="Arial" panose="020B0604020202020204" pitchFamily="34" charset="0"/>
                <a:ea typeface="Calibri" panose="020F0502020204030204" pitchFamily="34" charset="0"/>
                <a:cs typeface="Times New Roman" panose="02020603050405020304" pitchFamily="18" charset="0"/>
              </a:rPr>
              <a:t>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(the instructions are supplied at the start of the demonstration). The software can take up to an hour to install. You might find it useful to have this software installed before starting this module, to avoid delays when running the demonstration.</a:t>
            </a:r>
          </a:p>
        </p:txBody>
      </p:sp>
      <p:sp>
        <p:nvSpPr>
          <p:cNvPr id="4" name="Slide Number Placeholder 3"/>
          <p:cNvSpPr>
            <a:spLocks noGrp="1"/>
          </p:cNvSpPr>
          <p:nvPr>
            <p:ph type="sldNum" sz="quarter" idx="10"/>
          </p:nvPr>
        </p:nvSpPr>
        <p:spPr/>
        <p:txBody>
          <a:bodyPr/>
          <a:lstStyle/>
          <a:p>
            <a:fld id="{1F7A3C43-DDFB-4C72-9E1E-29C5A63D3BEB}"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3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starting this demo, use the following steps to enable bash:</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Log in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Updated Properties (Local Computer)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Startup type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Manual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Apply</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Windows Settings,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Update &amp; security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For developers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Use developer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Developer mode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 developer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Wait until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Developer Package</a:t>
            </a:r>
            <a:r>
              <a:rPr lang="en-US" sz="1000" dirty="0">
                <a:latin typeface="Arial" panose="020B0604020202020204" pitchFamily="34" charset="0"/>
                <a:ea typeface="Times New Roman" panose="02020603050405020304" pitchFamily="18" charset="0"/>
                <a:cs typeface="Times New Roman" panose="02020603050405020304" pitchFamily="18" charset="0"/>
              </a:rPr>
              <a:t> has been installed.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Settings.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Updated Properties (Local Computer)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Startup type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Disabled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the Windows Update service is running,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Update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Stop</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Services.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 Panel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Programs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Turn Windows Features on or off</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Subsystem for Linux (Beta)</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61040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Restart now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will restart and update with the new feature; this process may take several minutes.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in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this is the first use,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press Enter; Ubuntu for Windows will now download, this process may take several minutes.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command prompt.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following procedure to install the Universal Windows Platform Tools and Windows 10 SDK:</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https://go.microsoft.com/fwlink/p/?linkid=845298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Internet Explorer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Windows Software Development Kit installation wizard,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Location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Kits Privacy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License Agreement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Accept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features you want to 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installation has completed,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11</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5412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open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IntelligentKioskSample.sln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E:\Demofiles\Mod11\Kiosk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IntelligentKioskSample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project fails to load (if it is marked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unavailable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perform the following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IntelligentKioskSample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Missing Features(s)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Missing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 Warnings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close Visual Studio but leave the setup window open,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 Completed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Cognitive Services Text Analytics API with curl commands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https://portal.azure.com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prompted, sign in using the Microsoft account that is associated with your Azure Learning Pass subscription.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Analytics API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Analytics API</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12</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1548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&lt;yourname-CSA&gt;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classroom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subscription&gt;</a:t>
            </a:r>
          </a:p>
          <a:p>
            <a:pPr marL="342900" lvl="0"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nearest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location&gt;</a:t>
            </a:r>
          </a:p>
          <a:p>
            <a:pPr marL="342900" lvl="0"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Pricing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Tier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S1</a:t>
            </a:r>
          </a:p>
          <a:p>
            <a:pPr marL="342900" lvl="0"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&lt;yourname-CSARG&gt;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Cognitive Service is created,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your Cognitive Services account,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clipboard.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start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 terminal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bash terminal, type the following command (replacing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API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API key you copied previously), and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curl -v -X POST "https://westus.api.cognitive.microsoft.com/text/analytics/v2.0/sentiment" -H "Content-Type: application/json" -H "Ocp-Apim-Subscription-Key: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API key&gt;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--data-ascii '{"documents":[{"language":"en","id":"1234","text":"I really love traveling to Spain. The architecture is beyond beautiful and the food exquisite."}]}'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above command can be copied from: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E:\Demofiles\Mod11\CurlCmd.txt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457200" lvl="0">
              <a:lnSpc>
                <a:spcPts val="13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this curl command checks the sentiment score of a sentence.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command sends the phrase “I really love traveling to Spain. The architecture is beyond beautiful and the food exquisite", to the Cognitive Service Text Analytics API. The API responds with a number between 1 (positive sentiment) and 0 (negative sentiment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457200" lvl="0">
              <a:lnSpc>
                <a:spcPts val="1300"/>
              </a:lnSpc>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Cognitive Services Bing Search API with the Kiosk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back to the Azure portal in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Bing Search APIs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Bing Search APIs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13</a:t>
            </a:fld>
            <a:endParaRPr lang="en-GB" dirty="0"/>
          </a:p>
        </p:txBody>
      </p:sp>
      <p:sp>
        <p:nvSpPr>
          <p:cNvPr id="5" name="TextBox 4"/>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44761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&lt;yourname-CSB&gt;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classroom subscription&gt;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Pricing tier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&lt;yourname-CSBRG&gt;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nearest location&gt;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open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IntelligentKioskSample.sln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E:\Demofiles\Mod11\Kiosk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Solution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IntelligentKioskSample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project,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as StartUp Project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F5 to start the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hamburger menu, in the upper left,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Internet Explorer displaying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portal.azure.com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your Cognitive Services account in 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&lt;yourname-CSARG&gt;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Analytics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of the Kiosk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Internet Explorer displaying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portal.azure.com, 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your Cognitive Services account in resource 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&lt;yourname-CSBRG&gt;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Bing Search API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of the Kiosk application.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hamburger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Bing News Analytics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box, type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California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14</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617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the results, noting any outliers in sentiment and clicking on a few news stories.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Also, note the topics listed from the results.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Language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French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notice the difference in articles.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a few more search terms.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the Kiosk application running for the next demonstration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1F7A3C43-DDFB-4C72-9E1E-29C5A63D3BEB}" type="slidenum">
              <a:rPr lang="en-GB" smtClean="0"/>
              <a:t>15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46063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smtClean="0">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11"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Cognitive Services can be used to find inappropriate images and videos online.</a:t>
            </a: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spcBef>
                <a:spcPts val="0"/>
              </a:spcBef>
              <a:spcAft>
                <a:spcPts val="0"/>
              </a:spcAft>
            </a:pPr>
            <a:r>
              <a:rPr lang="en-GB" sz="1000" b="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b="0" dirty="0"/>
          </a:p>
        </p:txBody>
      </p:sp>
    </p:spTree>
    <p:extLst>
      <p:ext uri="{BB962C8B-B14F-4D97-AF65-F5344CB8AC3E}">
        <p14:creationId xmlns:p14="http://schemas.microsoft.com/office/powerpoint/2010/main" val="1050358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4601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5271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4776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Instructors need to have knowledge of Cognitive Services and API driven development. For more information on Cognitive Services, see: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Cognitive Services</a:t>
            </a:r>
          </a:p>
          <a:p>
            <a:pPr>
              <a:lnSpc>
                <a:spcPct val="107000"/>
              </a:lnSpc>
              <a:spcAft>
                <a:spcPts val="800"/>
              </a:spcAft>
            </a:pPr>
            <a:r>
              <a:rPr lang="en-GB"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https://aka.ms/xst2si</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 are demonstrations and labs in this course that require access to Microsoft Azure®. You need to allow sufficient time for the setup and configuration of a Microsoft Azure pass that will give you and your students access to Microsoft Azure.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more information on how to acquire Microsoft Azure passes for your class, see: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Access to Microsoft Learning Azure Passes for Students of Authorized Microsoft Learning Partners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https://aka.ms/jh8wdw</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4071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677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8960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sharing this demo, take 3-5 pictures of yourself from different angles—and which are showing different emotions—then upload these pictures to your classroom computer. You will use these photos during emotion detection and facial detection during the demo. Alternatively, you can use the images in the </a:t>
            </a:r>
            <a:r>
              <a:rPr lang="en-GB" sz="1000" b="1" dirty="0">
                <a:latin typeface="Arial" panose="020B0604020202020204" pitchFamily="34" charset="0"/>
                <a:ea typeface="Calibri" panose="020F0502020204030204" pitchFamily="34" charset="0"/>
                <a:cs typeface="Times New Roman" panose="02020603050405020304" pitchFamily="18" charset="0"/>
              </a:rPr>
              <a:t>E:\Demofiles\Mod11\</a:t>
            </a:r>
            <a:r>
              <a:rPr lang="en-GB" sz="1000" dirty="0">
                <a:latin typeface="Arial" panose="020B0604020202020204" pitchFamily="34" charset="0"/>
                <a:ea typeface="Calibri" panose="020F0502020204030204" pitchFamily="34" charset="0"/>
                <a:cs typeface="Times New Roman" panose="02020603050405020304" pitchFamily="18" charset="0"/>
              </a:rPr>
              <a:t> folder.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the Kiosk application to use Microsoft Cognitive Services’ Face, Emotion, and Computer Vision APIs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Internet Explorer, navigate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https://portal.azure.com.</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prompted, sign in using the Microsoft account that is associated with your Azure Learning Pass subscription.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search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Face API</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Face API</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Account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&lt;yourname-CSC&gt;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classroom subscription&gt;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nearest location&gt;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Pricing Tier : </a:t>
            </a:r>
            <a:r>
              <a:rPr lang="en-US" sz="1000" b="1" dirty="0">
                <a:latin typeface="Arial" panose="020B0604020202020204" pitchFamily="34" charset="0"/>
                <a:ea typeface="Times New Roman" panose="02020603050405020304" pitchFamily="18" charset="0"/>
                <a:cs typeface="Times New Roman" panose="02020603050405020304" pitchFamily="18" charset="0"/>
              </a:rPr>
              <a:t>S0</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New Resource Group: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&lt;yourname-CSCRG&gt;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After the Cognitive Service is created,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latin typeface="Arial" panose="020B0604020202020204" pitchFamily="34" charset="0"/>
                <a:ea typeface="Times New Roman" panose="02020603050405020304" pitchFamily="18" charset="0"/>
                <a:cs typeface="Times New Roman" panose="02020603050405020304" pitchFamily="18" charset="0"/>
              </a:rPr>
              <a:t>, click your Cognitive Services account,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latin typeface="Arial" panose="020B0604020202020204" pitchFamily="34" charset="0"/>
                <a:ea typeface="Times New Roman" panose="02020603050405020304" pitchFamily="18" charset="0"/>
                <a:cs typeface="Times New Roman" panose="02020603050405020304" pitchFamily="18" charset="0"/>
              </a:rPr>
              <a:t>KEY 1</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clipboard.</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Switch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Intelligent Kiosk Application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624930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hamburger menu in the upper left,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the Azure Portal, copy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Face API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paste the key into the appropriate field in the application’s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back to the Azure Portal and repeat steps 3 to 7 twice to create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Emotion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Computer Vision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Cognitive Service APIs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same resource group (use the S1 pricing tier for the Computer Vision API).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the API keys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in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Intelligent Kiosk 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Vision API is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Kiosk application to detect faces and facial expressions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Kiosk application, in the hamburger menu,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Demos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Emotion API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 starting the camera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Using the Pictures menu, browse to the photos you previously uploaded, showing different emotions, and see how the API reacts to your facial expressions.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hamburger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Face API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 starting the camera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 to the photos you previously uploaded, and explore what the Face API returns.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Kiosk application, and then close Visual Studio</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23</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6960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All of the Cognitive Services Recommendation APIs recommendation models support cold item recommendations.</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endParaRPr lang="en-GB" b="0" dirty="0"/>
          </a:p>
        </p:txBody>
      </p:sp>
    </p:spTree>
    <p:extLst>
      <p:ext uri="{BB962C8B-B14F-4D97-AF65-F5344CB8AC3E}">
        <p14:creationId xmlns:p14="http://schemas.microsoft.com/office/powerpoint/2010/main" val="267459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68907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3810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complete this demonstration, you will need the bash prompt enabled.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the Kiosk application to use the Cognitive Services Recommendations API</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Internet Explorer, navigate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https://portal.azure.com</a:t>
            </a:r>
            <a:r>
              <a:rPr lang="en-US" sz="1000" dirty="0">
                <a:latin typeface="Arial" panose="020B0604020202020204" pitchFamily="34" charset="0"/>
                <a:ea typeface="Times New Roman" panose="02020603050405020304" pitchFamily="18" charset="0"/>
                <a:cs typeface="Times New Roman" panose="02020603050405020304" pitchFamily="18" charset="0"/>
              </a:rPr>
              <a:t> and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AI + Cognitive Services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Recommendations API</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specify the following parameters: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Account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&lt;yourname-CSD&gt;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classroom subscription&gt;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 nearest location&gt;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Pricing Tier : </a:t>
            </a:r>
            <a:r>
              <a:rPr lang="en-US" sz="1000" b="1" dirty="0">
                <a:latin typeface="Arial" panose="020B0604020202020204" pitchFamily="34" charset="0"/>
                <a:ea typeface="Times New Roman" panose="02020603050405020304" pitchFamily="18" charset="0"/>
                <a:cs typeface="Times New Roman" panose="02020603050405020304" pitchFamily="18" charset="0"/>
              </a:rPr>
              <a:t>S1</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latin typeface="Arial" panose="020B0604020202020204" pitchFamily="34" charset="0"/>
                <a:ea typeface="Times New Roman" panose="02020603050405020304" pitchFamily="18" charset="0"/>
                <a:cs typeface="Times New Roman" panose="02020603050405020304" pitchFamily="18" charset="0"/>
              </a:rPr>
              <a:t>New Resource Group: </a:t>
            </a:r>
            <a:r>
              <a:rPr lang="en-US" sz="1000" b="1" dirty="0">
                <a:latin typeface="Arial" panose="020B0604020202020204" pitchFamily="34" charset="0"/>
                <a:ea typeface="Times New Roman" panose="02020603050405020304" pitchFamily="18" charset="0"/>
                <a:cs typeface="Times New Roman" panose="02020603050405020304" pitchFamily="18" charset="0"/>
              </a:rPr>
              <a:t>&lt;yourname-CSDRG&gt;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confirmation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After the Cognitive Service is created,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latin typeface="Arial" panose="020B0604020202020204" pitchFamily="34" charset="0"/>
                <a:ea typeface="Times New Roman" panose="02020603050405020304" pitchFamily="18" charset="0"/>
                <a:cs typeface="Times New Roman" panose="02020603050405020304" pitchFamily="18" charset="0"/>
              </a:rPr>
              <a:t>, click your Cognitive Services account,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Show access keys</a:t>
            </a:r>
            <a:r>
              <a:rPr lang="en-US" sz="1000" dirty="0">
                <a:latin typeface="Arial" panose="020B0604020202020204" pitchFamily="34" charset="0"/>
                <a:ea typeface="Times New Roman" panose="02020603050405020304" pitchFamily="18" charset="0"/>
                <a:cs typeface="Times New Roman" panose="02020603050405020304" pitchFamily="18" charset="0"/>
              </a:rPr>
              <a:t>, and copy the value shown for </a:t>
            </a:r>
            <a:r>
              <a:rPr lang="en-US" sz="1000" b="1" dirty="0">
                <a:latin typeface="Arial" panose="020B0604020202020204" pitchFamily="34" charset="0"/>
                <a:ea typeface="Times New Roman" panose="02020603050405020304" pitchFamily="18" charset="0"/>
                <a:cs typeface="Times New Roman" panose="02020603050405020304" pitchFamily="18" charset="0"/>
              </a:rPr>
              <a:t>KEY 1</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clipboard.</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Switch to Visual Studio, and open the Recommendations application located in </a:t>
            </a:r>
            <a:r>
              <a:rPr lang="en-US" sz="1000" b="1" dirty="0">
                <a:latin typeface="Arial" panose="020B0604020202020204" pitchFamily="34" charset="0"/>
                <a:ea typeface="Times New Roman" panose="02020603050405020304" pitchFamily="18" charset="0"/>
                <a:cs typeface="Times New Roman" panose="02020603050405020304" pitchFamily="18" charset="0"/>
              </a:rPr>
              <a:t>E:\Demofiles\Mod11\Recommendations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SampleApp.cs</a:t>
            </a:r>
            <a:r>
              <a:rPr lang="en-US" sz="1000" dirty="0">
                <a:latin typeface="Arial" panose="020B0604020202020204" pitchFamily="34" charset="0"/>
                <a:ea typeface="Times New Roman" panose="02020603050405020304" pitchFamily="18" charset="0"/>
                <a:cs typeface="Times New Roman" panose="02020603050405020304" pitchFamily="18" charset="0"/>
              </a:rPr>
              <a:t> file, paste the account key for your recommendation engine as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AccountKey</a:t>
            </a:r>
            <a:r>
              <a:rPr lang="en-US" sz="1000" dirty="0">
                <a:latin typeface="Arial" panose="020B0604020202020204" pitchFamily="34" charset="0"/>
                <a:ea typeface="Times New Roman" panose="02020603050405020304" pitchFamily="18" charset="0"/>
                <a:cs typeface="Times New Roman" panose="02020603050405020304" pitchFamily="18" charset="0"/>
              </a:rPr>
              <a:t> variable.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the solution by pressing F5.</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your</a:t>
            </a:r>
            <a:r>
              <a:rPr lang="en-US" sz="1000" b="1" dirty="0">
                <a:latin typeface="Arial" panose="020B0604020202020204" pitchFamily="34" charset="0"/>
                <a:ea typeface="Times New Roman" panose="02020603050405020304" pitchFamily="18" charset="0"/>
                <a:cs typeface="Times New Roman" panose="02020603050405020304" pitchFamily="18" charset="0"/>
              </a:rPr>
              <a:t> ModelID</a:t>
            </a:r>
            <a:r>
              <a:rPr lang="en-US" sz="1000" dirty="0">
                <a:latin typeface="Arial" panose="020B0604020202020204" pitchFamily="34" charset="0"/>
                <a:ea typeface="Times New Roman" panose="02020603050405020304" pitchFamily="18" charset="0"/>
                <a:cs typeface="Times New Roman" panose="02020603050405020304" pitchFamily="18" charset="0"/>
              </a:rPr>
              <a:t> because it will be used later in the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console will close after the model is created and you can make requests to the Recommendation API.</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83774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Use a curl command to generate recommendations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enter the bash shell.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bash terminal, type the following command (replacing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API key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API key you copied previously, and the </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&lt;ModelID&gt;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ModelID you noted earlier),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curl -v -X GET "https://westus.api.cognitive.microsoft.com/recommendations/v4.0/models/</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&lt;ModelID&gt;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/recommend/item?itemIds=5C5-00025&amp;numberOfResults=3&amp;minimalScore=.01" -H "Ocp-Apim-Subscription-Key: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API key&gt;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above command can be copied from: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E:\Demofiles\Mod11\CurlCmd2.txt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457200"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Explain that this curl command lists item-item recommendations</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28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81349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Build a language application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first scenario, you will use the Cognitive Services LUIS in a hotel booking bot. You will make a LUIS application that the bot will use to look up the prices and reviews of hotels in any geography.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There are currently some issues using LUIS with IIS Express 10 and Visual Studio 2015 Update 3. To bypass these issues, students will install and configure Internet Information Services and use that instead.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Build a face detection application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build a simple windows application that invokes the Face API to detect and frame faces in an image.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Build a recommendation application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third exercise, you will create a recommendation for an e-commerce store. The recommendations model will be interacted with via curl requests from a bash windows script.</a:t>
            </a:r>
          </a:p>
        </p:txBody>
      </p:sp>
      <p:sp>
        <p:nvSpPr>
          <p:cNvPr id="4" name="Slide Number Placeholder 3"/>
          <p:cNvSpPr>
            <a:spLocks noGrp="1"/>
          </p:cNvSpPr>
          <p:nvPr>
            <p:ph type="sldNum" sz="quarter" idx="10"/>
          </p:nvPr>
        </p:nvSpPr>
        <p:spPr/>
        <p:txBody>
          <a:bodyPr/>
          <a:lstStyle/>
          <a:p>
            <a:fld id="{1F7A3C43-DDFB-4C72-9E1E-29C5A63D3BEB}"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4680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2"/>
          <p:cNvSpPr txBox="1">
            <a:spLocks/>
          </p:cNvSpPr>
          <p:nvPr/>
        </p:nvSpPr>
        <p:spPr>
          <a:xfrm>
            <a:off x="463296" y="2246375"/>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smtClean="0">
                <a:latin typeface="Arial" panose="020B0604020202020204" pitchFamily="34" charset="0"/>
                <a:ea typeface="Calibri" panose="020F0502020204030204" pitchFamily="34" charset="0"/>
                <a:cs typeface="Times New Roman" panose="02020603050405020304" pitchFamily="18" charset="0"/>
              </a:rPr>
              <a:t>Question</a:t>
            </a:r>
            <a:endParaRPr lang="en-GB" sz="1000" b="0" smtClean="0">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True or false? You need to use Machine Learning to access Cognitive Services APIs.</a:t>
            </a: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smtClean="0">
                <a:latin typeface="Arial" panose="020B0604020202020204" pitchFamily="34" charset="0"/>
                <a:ea typeface="Calibri" panose="020F0502020204030204" pitchFamily="34" charset="0"/>
                <a:cs typeface="Times New Roman" panose="02020603050405020304" pitchFamily="18" charset="0"/>
              </a:rPr>
              <a:t>Answer</a:t>
            </a:r>
            <a:endParaRPr lang="en-GB" sz="1000" b="0" smtClean="0">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(√)False</a:t>
            </a:r>
          </a:p>
          <a:p>
            <a:pPr fontAlgn="auto">
              <a:lnSpc>
                <a:spcPct val="107000"/>
              </a:lnSpc>
              <a:spcBef>
                <a:spcPts val="0"/>
              </a:spcBef>
              <a:spcAft>
                <a:spcPts val="800"/>
              </a:spcAft>
            </a:pPr>
            <a:r>
              <a:rPr lang="en-GB" sz="1000" b="0" smtClean="0">
                <a:latin typeface="Arial" panose="020B0604020202020204" pitchFamily="34" charset="0"/>
                <a:ea typeface="Calibri" panose="020F0502020204030204" pitchFamily="34" charset="0"/>
                <a:cs typeface="Times New Roman" panose="02020603050405020304" pitchFamily="18" charset="0"/>
              </a:rPr>
              <a:t>(   )True</a:t>
            </a:r>
            <a:endParaRPr lang="en-GB" sz="1000" b="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8147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F7A3C43-DDFB-4C72-9E1E-29C5A63D3BEB}"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6333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exercise 1, does the Cognitive Services LUIS search Bing for hotel reviews?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LUIS parses the utterance and tells the bot framework if the user is looking for a hotel in a certain geography, or if they are looking for reviews. Logic to search for the hotels must exist outside of LUIS.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73129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Cognitive Services replace Azure Machine Learning for all machine learning tasks?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Cognitive Services and Azure Machine Learning are two separate platforms solving two separate problems. If you need full control over your model, or your use case is not addressed in a cognitive service API, Azure Machine Learning will be necessary for your solution.</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F7A3C43-DDFB-4C72-9E1E-29C5A63D3BEB}"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780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6696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1F7A3C43-DDFB-4C72-9E1E-29C5A63D3BEB}"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6"/>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30350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NLP stands for Natural Language Processing.</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fontAlgn="auto">
              <a:lnSpc>
                <a:spcPct val="107000"/>
              </a:lnSpc>
              <a:spcBef>
                <a:spcPts val="0"/>
              </a:spcBef>
              <a:spcAft>
                <a:spcPts val="800"/>
              </a:spcAft>
            </a:pPr>
            <a:r>
              <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b="0" dirty="0"/>
          </a:p>
        </p:txBody>
      </p:sp>
    </p:spTree>
    <p:extLst>
      <p:ext uri="{BB962C8B-B14F-4D97-AF65-F5344CB8AC3E}">
        <p14:creationId xmlns:p14="http://schemas.microsoft.com/office/powerpoint/2010/main" val="271756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8074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7825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F7A3C43-DDFB-4C72-9E1E-29C5A63D3BEB}"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20774A</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Cognitive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466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4563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524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76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1312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78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54374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196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876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640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37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01999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58290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634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11</a:t>
            </a:r>
            <a:endParaRPr lang="en-GB" dirty="0"/>
          </a:p>
        </p:txBody>
      </p:sp>
      <p:sp>
        <p:nvSpPr>
          <p:cNvPr id="3" name="Subtitle 2"/>
          <p:cNvSpPr>
            <a:spLocks noGrp="1"/>
          </p:cNvSpPr>
          <p:nvPr>
            <p:ph type="subTitle" sz="quarter" idx="1"/>
          </p:nvPr>
        </p:nvSpPr>
        <p:spPr/>
        <p:txBody>
          <a:bodyPr/>
          <a:lstStyle/>
          <a:p>
            <a:r>
              <a:rPr lang="en-GB" dirty="0" smtClean="0"/>
              <a:t>Using Cognitive Services
</a:t>
            </a:r>
            <a:endParaRPr lang="en-GB" dirty="0"/>
          </a:p>
        </p:txBody>
      </p:sp>
    </p:spTree>
    <p:custDataLst>
      <p:tags r:id="rId1"/>
    </p:custDataLst>
    <p:extLst>
      <p:ext uri="{BB962C8B-B14F-4D97-AF65-F5344CB8AC3E}">
        <p14:creationId xmlns:p14="http://schemas.microsoft.com/office/powerpoint/2010/main" val="238475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16aacb2-d88d-4367-9f2b-cc474c4dd5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curl and Microsoft Kiosk with Language APIs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the Cognitive Services Text Analytics API with curl commands</a:t>
            </a:r>
          </a:p>
          <a:p>
            <a:pPr lvl="0"/>
            <a:r>
              <a:rPr lang="en-GB" b="0" kern="0" dirty="0">
                <a:solidFill>
                  <a:srgbClr val="000000"/>
                </a:solidFill>
              </a:rPr>
              <a:t>Use the Cognitive Services Bing Search API with the Kiosk application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4104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4959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734434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236679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09267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12018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Processing image and video</a:t>
            </a:r>
            <a:endParaRPr lang="en-GB" dirty="0"/>
          </a:p>
        </p:txBody>
      </p:sp>
      <p:sp>
        <p:nvSpPr>
          <p:cNvPr id="3" name="Text Placeholder 2"/>
          <p:cNvSpPr>
            <a:spLocks noGrp="1"/>
          </p:cNvSpPr>
          <p:nvPr>
            <p:ph type="body" idx="1"/>
          </p:nvPr>
        </p:nvSpPr>
        <p:spPr/>
        <p:txBody>
          <a:bodyPr/>
          <a:lstStyle/>
          <a:p>
            <a:r>
              <a:rPr lang="en-GB" dirty="0" smtClean="0"/>
              <a:t>Face
Emotion
Content moderator
Video
Computer Vision
Demonstration: Using Microsoft Kiosk with Image and Video APIs</a:t>
            </a:r>
            <a:endParaRPr lang="en-GB" dirty="0"/>
          </a:p>
        </p:txBody>
      </p:sp>
    </p:spTree>
    <p:custDataLst>
      <p:tags r:id="rId1"/>
    </p:custDataLst>
    <p:extLst>
      <p:ext uri="{BB962C8B-B14F-4D97-AF65-F5344CB8AC3E}">
        <p14:creationId xmlns:p14="http://schemas.microsoft.com/office/powerpoint/2010/main" val="387330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Face</a:t>
            </a:r>
            <a:endParaRPr lang="en-GB" dirty="0"/>
          </a:p>
        </p:txBody>
      </p:sp>
      <p:sp>
        <p:nvSpPr>
          <p:cNvPr id="4" name="Content Placeholder 2">
            <a:extLst>
              <a:ext uri="{FF2B5EF4-FFF2-40B4-BE49-F238E27FC236}">
                <a16:creationId xmlns:a16="http://schemas.microsoft.com/office/drawing/2014/main" id="{29C07663-AFD4-4410-9E07-7F8204D8FFD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Person and person groups</a:t>
            </a:r>
          </a:p>
          <a:p>
            <a:pPr lvl="0"/>
            <a:r>
              <a:rPr lang="en-US" b="0" kern="0" dirty="0">
                <a:solidFill>
                  <a:srgbClr val="000000"/>
                </a:solidFill>
              </a:rPr>
              <a:t>Face detection</a:t>
            </a:r>
          </a:p>
          <a:p>
            <a:pPr lvl="0"/>
            <a:r>
              <a:rPr lang="en-US" b="0" kern="0" dirty="0">
                <a:solidFill>
                  <a:srgbClr val="000000"/>
                </a:solidFill>
              </a:rPr>
              <a:t>Face verification</a:t>
            </a:r>
          </a:p>
          <a:p>
            <a:pPr lvl="0"/>
            <a:r>
              <a:rPr lang="en-US" b="0" kern="0" dirty="0">
                <a:solidFill>
                  <a:srgbClr val="000000"/>
                </a:solidFill>
              </a:rPr>
              <a:t>Face identification</a:t>
            </a:r>
          </a:p>
          <a:p>
            <a:pPr lvl="0"/>
            <a:r>
              <a:rPr lang="en-US" b="0" kern="0" dirty="0">
                <a:solidFill>
                  <a:srgbClr val="000000"/>
                </a:solidFill>
              </a:rPr>
              <a:t>Similar face searching</a:t>
            </a:r>
          </a:p>
          <a:p>
            <a:pPr lvl="0"/>
            <a:r>
              <a:rPr lang="en-US" b="0" kern="0" dirty="0">
                <a:solidFill>
                  <a:srgbClr val="000000"/>
                </a:solidFill>
              </a:rPr>
              <a:t>Face grouping</a:t>
            </a:r>
          </a:p>
        </p:txBody>
      </p:sp>
    </p:spTree>
    <p:custDataLst>
      <p:tags r:id="rId1"/>
    </p:custDataLst>
    <p:extLst>
      <p:ext uri="{BB962C8B-B14F-4D97-AF65-F5344CB8AC3E}">
        <p14:creationId xmlns:p14="http://schemas.microsoft.com/office/powerpoint/2010/main" val="245475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9a9f41d-08f5-43e9-9d28-abcf233227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Emotion</a:t>
            </a:r>
            <a:endParaRPr lang="en-GB" dirty="0"/>
          </a:p>
        </p:txBody>
      </p:sp>
      <p:sp>
        <p:nvSpPr>
          <p:cNvPr id="4" name="Content Placeholder 2"/>
          <p:cNvSpPr txBox="1">
            <a:spLocks/>
          </p:cNvSpPr>
          <p:nvPr/>
        </p:nvSpPr>
        <p:spPr>
          <a:xfrm>
            <a:off x="458788" y="1021215"/>
            <a:ext cx="335445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dirty="0">
                <a:solidFill>
                  <a:srgbClr val="000000"/>
                </a:solidFill>
              </a:rPr>
              <a:t> "faceRectangle": {</a:t>
            </a:r>
          </a:p>
          <a:p>
            <a:pPr marL="0" lvl="0" indent="0">
              <a:buNone/>
            </a:pPr>
            <a:r>
              <a:rPr lang="en-US" sz="1800" b="0" kern="0" dirty="0">
                <a:solidFill>
                  <a:srgbClr val="000000"/>
                </a:solidFill>
              </a:rPr>
              <a:t>      "left": 488,</a:t>
            </a:r>
          </a:p>
          <a:p>
            <a:pPr marL="0" lvl="0" indent="0">
              <a:buNone/>
            </a:pPr>
            <a:r>
              <a:rPr lang="en-US" sz="1800" b="0" kern="0" dirty="0">
                <a:solidFill>
                  <a:srgbClr val="000000"/>
                </a:solidFill>
              </a:rPr>
              <a:t>      "top": 263,</a:t>
            </a:r>
          </a:p>
          <a:p>
            <a:pPr marL="0" lvl="0" indent="0">
              <a:buNone/>
            </a:pPr>
            <a:r>
              <a:rPr lang="en-US" sz="1800" b="0" kern="0" dirty="0">
                <a:solidFill>
                  <a:srgbClr val="000000"/>
                </a:solidFill>
              </a:rPr>
              <a:t>      "width": 148,</a:t>
            </a:r>
          </a:p>
          <a:p>
            <a:pPr marL="0" lvl="0" indent="0">
              <a:buNone/>
            </a:pPr>
            <a:r>
              <a:rPr lang="en-US" sz="1800" b="0" kern="0" dirty="0">
                <a:solidFill>
                  <a:srgbClr val="000000"/>
                </a:solidFill>
              </a:rPr>
              <a:t>      "height": 148</a:t>
            </a:r>
          </a:p>
          <a:p>
            <a:pPr marL="0" lvl="0" indent="0">
              <a:buNone/>
            </a:pPr>
            <a:r>
              <a:rPr lang="en-US" sz="1800" b="0" kern="0" dirty="0">
                <a:solidFill>
                  <a:srgbClr val="000000"/>
                </a:solidFill>
              </a:rPr>
              <a:t>    },</a:t>
            </a:r>
          </a:p>
          <a:p>
            <a:pPr marL="0" lvl="0" indent="0">
              <a:buNone/>
            </a:pPr>
            <a:r>
              <a:rPr lang="en-US" sz="1800" b="0" kern="0" dirty="0">
                <a:solidFill>
                  <a:srgbClr val="000000"/>
                </a:solidFill>
              </a:rPr>
              <a:t>    "scores": {</a:t>
            </a:r>
          </a:p>
          <a:p>
            <a:pPr marL="0" lvl="0" indent="0">
              <a:buNone/>
            </a:pPr>
            <a:r>
              <a:rPr lang="en-US" sz="1800" b="0" kern="0" dirty="0">
                <a:solidFill>
                  <a:srgbClr val="000000"/>
                </a:solidFill>
              </a:rPr>
              <a:t>      "anger": 9.075572e-13,</a:t>
            </a:r>
          </a:p>
          <a:p>
            <a:pPr marL="0" lvl="0" indent="0">
              <a:buNone/>
            </a:pPr>
            <a:r>
              <a:rPr lang="en-US" sz="1800" b="0" kern="0" dirty="0">
                <a:solidFill>
                  <a:srgbClr val="000000"/>
                </a:solidFill>
              </a:rPr>
              <a:t>      "contempt": 7.048959e-9,</a:t>
            </a:r>
          </a:p>
          <a:p>
            <a:pPr marL="0" lvl="0" indent="0">
              <a:buNone/>
            </a:pPr>
            <a:r>
              <a:rPr lang="en-US" sz="1800" b="0" kern="0" dirty="0">
                <a:solidFill>
                  <a:srgbClr val="000000"/>
                </a:solidFill>
              </a:rPr>
              <a:t>      "disgust": 1.02152783e-11,</a:t>
            </a:r>
          </a:p>
          <a:p>
            <a:pPr marL="0" lvl="0" indent="0">
              <a:buNone/>
            </a:pPr>
            <a:r>
              <a:rPr lang="en-US" sz="1800" b="0" kern="0" dirty="0">
                <a:solidFill>
                  <a:srgbClr val="000000"/>
                </a:solidFill>
              </a:rPr>
              <a:t>      "fear": 1.778957e-14,</a:t>
            </a:r>
          </a:p>
          <a:p>
            <a:pPr marL="0" lvl="0" indent="0">
              <a:buNone/>
            </a:pPr>
            <a:r>
              <a:rPr lang="en-US" sz="1800" b="0" kern="0" dirty="0">
                <a:solidFill>
                  <a:srgbClr val="000000"/>
                </a:solidFill>
              </a:rPr>
              <a:t>      "happiness": 0.9999999,</a:t>
            </a:r>
          </a:p>
          <a:p>
            <a:pPr marL="0" lvl="0" indent="0">
              <a:buNone/>
            </a:pPr>
            <a:r>
              <a:rPr lang="en-US" sz="1800" b="0" kern="0" dirty="0">
                <a:solidFill>
                  <a:srgbClr val="000000"/>
                </a:solidFill>
              </a:rPr>
              <a:t>      "neutral": 1.31694478e-7,</a:t>
            </a:r>
          </a:p>
          <a:p>
            <a:pPr marL="0" lvl="0" indent="0">
              <a:buNone/>
            </a:pPr>
            <a:r>
              <a:rPr lang="en-US" sz="1800" b="0" kern="0" dirty="0">
                <a:solidFill>
                  <a:srgbClr val="000000"/>
                </a:solidFill>
              </a:rPr>
              <a:t>      "sadness": 6.04054263e-12,</a:t>
            </a:r>
          </a:p>
          <a:p>
            <a:pPr marL="0" lvl="0" indent="0">
              <a:buNone/>
            </a:pPr>
            <a:r>
              <a:rPr lang="en-US" sz="1800" b="0" kern="0" dirty="0">
                <a:solidFill>
                  <a:srgbClr val="000000"/>
                </a:solidFill>
              </a:rPr>
              <a:t>      "surprise": 3.92249462e-11</a:t>
            </a:r>
          </a:p>
          <a:p>
            <a:pPr marL="0" lvl="0" indent="0">
              <a:buNone/>
            </a:pPr>
            <a:r>
              <a:rPr lang="en-US" sz="1800" b="0" kern="0" dirty="0">
                <a:solidFill>
                  <a:srgbClr val="000000"/>
                </a:solidFill>
              </a:rPr>
              <a:t>    }</a:t>
            </a:r>
            <a:endParaRPr lang="en-US" sz="1800" b="0" kern="0" dirty="0"/>
          </a:p>
        </p:txBody>
      </p:sp>
      <p:pic>
        <p:nvPicPr>
          <p:cNvPr id="5" name="Picture 4">
            <a:extLst>
              <a:ext uri="{FF2B5EF4-FFF2-40B4-BE49-F238E27FC236}">
                <a16:creationId xmlns:a16="http://schemas.microsoft.com/office/drawing/2014/main" id="{3B1FB0A0-3849-43DA-8651-9A1D981DBC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0914" y="1483360"/>
            <a:ext cx="5143086" cy="3431205"/>
          </a:xfrm>
          <a:prstGeom prst="rect">
            <a:avLst/>
          </a:prstGeom>
        </p:spPr>
      </p:pic>
      <p:sp>
        <p:nvSpPr>
          <p:cNvPr id="6" name="Rectangle 5">
            <a:extLst>
              <a:ext uri="{FF2B5EF4-FFF2-40B4-BE49-F238E27FC236}">
                <a16:creationId xmlns:a16="http://schemas.microsoft.com/office/drawing/2014/main" id="{89571D95-8774-411E-AA9A-2F8514C384BE}"/>
              </a:ext>
            </a:extLst>
          </p:cNvPr>
          <p:cNvSpPr/>
          <p:nvPr/>
        </p:nvSpPr>
        <p:spPr bwMode="auto">
          <a:xfrm>
            <a:off x="5669280" y="2011680"/>
            <a:ext cx="1056640" cy="1280160"/>
          </a:xfrm>
          <a:prstGeom prst="rect">
            <a:avLst/>
          </a:prstGeom>
          <a:noFill/>
          <a:ln w="41275" cap="flat" cmpd="sng" algn="ctr">
            <a:solidFill>
              <a:srgbClr val="FF33CC"/>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Tree>
    <p:custDataLst>
      <p:tags r:id="rId1"/>
    </p:custDataLst>
    <p:extLst>
      <p:ext uri="{BB962C8B-B14F-4D97-AF65-F5344CB8AC3E}">
        <p14:creationId xmlns:p14="http://schemas.microsoft.com/office/powerpoint/2010/main" val="386436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 moderator</a:t>
            </a:r>
            <a:endParaRPr lang="en-GB" dirty="0"/>
          </a:p>
        </p:txBody>
      </p:sp>
      <p:sp>
        <p:nvSpPr>
          <p:cNvPr id="4" name="Content Placeholder 2">
            <a:extLst>
              <a:ext uri="{FF2B5EF4-FFF2-40B4-BE49-F238E27FC236}">
                <a16:creationId xmlns:a16="http://schemas.microsoft.com/office/drawing/2014/main" id="{F83F436C-4BFA-49FE-99C0-A06A8C70502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Automated</a:t>
            </a:r>
          </a:p>
          <a:p>
            <a:pPr lvl="0"/>
            <a:r>
              <a:rPr lang="en-GB" b="0" kern="0" dirty="0">
                <a:solidFill>
                  <a:srgbClr val="000000"/>
                </a:solidFill>
              </a:rPr>
              <a:t>Human</a:t>
            </a:r>
          </a:p>
          <a:p>
            <a:pPr lvl="0"/>
            <a:r>
              <a:rPr lang="en-GB" b="0" kern="0" dirty="0">
                <a:solidFill>
                  <a:srgbClr val="000000"/>
                </a:solidFill>
              </a:rPr>
              <a:t>Hybrid</a:t>
            </a:r>
          </a:p>
          <a:p>
            <a:pPr lvl="0"/>
            <a:r>
              <a:rPr lang="en-GB" b="0" kern="0" dirty="0">
                <a:solidFill>
                  <a:srgbClr val="000000"/>
                </a:solidFill>
              </a:rPr>
              <a:t>Content Moderator UI</a:t>
            </a:r>
          </a:p>
          <a:p>
            <a:pPr lvl="0"/>
            <a:r>
              <a:rPr lang="en-US" b="0" kern="0" dirty="0">
                <a:solidFill>
                  <a:srgbClr val="000000"/>
                </a:solidFill>
              </a:rPr>
              <a:t>Image moderation</a:t>
            </a:r>
          </a:p>
          <a:p>
            <a:pPr lvl="0"/>
            <a:r>
              <a:rPr lang="en-US" b="0" kern="0" dirty="0">
                <a:solidFill>
                  <a:srgbClr val="000000"/>
                </a:solidFill>
              </a:rPr>
              <a:t>Text Moderation</a:t>
            </a:r>
          </a:p>
        </p:txBody>
      </p:sp>
    </p:spTree>
    <p:custDataLst>
      <p:tags r:id="rId1"/>
    </p:custDataLst>
    <p:extLst>
      <p:ext uri="{BB962C8B-B14F-4D97-AF65-F5344CB8AC3E}">
        <p14:creationId xmlns:p14="http://schemas.microsoft.com/office/powerpoint/2010/main" val="376636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Cognitive Services overview
Processing language
Processing image and video
Recommending products</a:t>
            </a:r>
            <a:endParaRPr lang="en-GB" dirty="0"/>
          </a:p>
        </p:txBody>
      </p:sp>
    </p:spTree>
    <p:custDataLst>
      <p:tags r:id="rId1"/>
    </p:custDataLst>
    <p:extLst>
      <p:ext uri="{BB962C8B-B14F-4D97-AF65-F5344CB8AC3E}">
        <p14:creationId xmlns:p14="http://schemas.microsoft.com/office/powerpoint/2010/main" val="72147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4c4d951-4047-4c2c-972b-1e88e77e6b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Video</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Face detection and tracking</a:t>
            </a:r>
          </a:p>
          <a:p>
            <a:pPr lvl="0"/>
            <a:r>
              <a:rPr lang="en-US" b="0" kern="0" dirty="0">
                <a:solidFill>
                  <a:srgbClr val="000000"/>
                </a:solidFill>
              </a:rPr>
              <a:t>Motion detection</a:t>
            </a:r>
          </a:p>
          <a:p>
            <a:pPr lvl="0"/>
            <a:r>
              <a:rPr lang="en-US" b="0" kern="0" dirty="0">
                <a:solidFill>
                  <a:srgbClr val="000000"/>
                </a:solidFill>
              </a:rPr>
              <a:t>Stabilization</a:t>
            </a:r>
          </a:p>
          <a:p>
            <a:pPr lvl="0"/>
            <a:r>
              <a:rPr lang="en-US" b="0" kern="0" dirty="0">
                <a:solidFill>
                  <a:srgbClr val="000000"/>
                </a:solidFill>
              </a:rPr>
              <a:t>Video thumbnail</a:t>
            </a:r>
          </a:p>
        </p:txBody>
      </p:sp>
    </p:spTree>
    <p:custDataLst>
      <p:tags r:id="rId1"/>
    </p:custDataLst>
    <p:extLst>
      <p:ext uri="{BB962C8B-B14F-4D97-AF65-F5344CB8AC3E}">
        <p14:creationId xmlns:p14="http://schemas.microsoft.com/office/powerpoint/2010/main" val="1804716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a:t>
            </a:r>
            <a:endParaRPr lang="en-GB" dirty="0"/>
          </a:p>
        </p:txBody>
      </p:sp>
      <p:sp>
        <p:nvSpPr>
          <p:cNvPr id="4" name="Content Placeholder 2">
            <a:extLst>
              <a:ext uri="{FF2B5EF4-FFF2-40B4-BE49-F238E27FC236}">
                <a16:creationId xmlns:a16="http://schemas.microsoft.com/office/drawing/2014/main" id="{BEA248FE-ABBC-4B04-BDFF-4F02ECE6D4E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Computer Vision</a:t>
            </a:r>
          </a:p>
          <a:p>
            <a:pPr lvl="0"/>
            <a:r>
              <a:rPr lang="en-US" b="0" kern="0" dirty="0">
                <a:solidFill>
                  <a:srgbClr val="000000"/>
                </a:solidFill>
              </a:rPr>
              <a:t>Tagging images</a:t>
            </a:r>
          </a:p>
          <a:p>
            <a:pPr lvl="0"/>
            <a:r>
              <a:rPr lang="en-US" b="0" kern="0" dirty="0">
                <a:solidFill>
                  <a:srgbClr val="000000"/>
                </a:solidFill>
              </a:rPr>
              <a:t>Categorizing images</a:t>
            </a:r>
          </a:p>
          <a:p>
            <a:pPr lvl="0"/>
            <a:r>
              <a:rPr lang="en-US" b="0" kern="0" dirty="0">
                <a:solidFill>
                  <a:srgbClr val="000000"/>
                </a:solidFill>
              </a:rPr>
              <a:t>Generating descriptions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467201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f3feeab-88b8-4b4e-a3ce-fad246d1b2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Microsoft Kiosk with Image and Video APIs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 </a:t>
            </a:r>
          </a:p>
          <a:p>
            <a:pPr lvl="0"/>
            <a:r>
              <a:rPr lang="en-GB" b="0" kern="0" dirty="0">
                <a:solidFill>
                  <a:srgbClr val="000000"/>
                </a:solidFill>
              </a:rPr>
              <a:t>Configure the Kiosk application to use Microsoft Cognitive Services’ Face, Emotion, and Computer Vision APIs</a:t>
            </a:r>
          </a:p>
          <a:p>
            <a:pPr lvl="0"/>
            <a:r>
              <a:rPr lang="en-GB" b="0" kern="0" dirty="0">
                <a:solidFill>
                  <a:srgbClr val="000000"/>
                </a:solidFill>
              </a:rPr>
              <a:t>Use the Kiosk application to detect faces and facial expressions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60208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7907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0718623e-2f7a-46e0-b860-99da3fb0c5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Recommending products</a:t>
            </a:r>
            <a:endParaRPr lang="en-GB" dirty="0"/>
          </a:p>
        </p:txBody>
      </p:sp>
      <p:sp>
        <p:nvSpPr>
          <p:cNvPr id="3" name="Text Placeholder 2"/>
          <p:cNvSpPr>
            <a:spLocks noGrp="1"/>
          </p:cNvSpPr>
          <p:nvPr>
            <p:ph type="body" idx="1"/>
          </p:nvPr>
        </p:nvSpPr>
        <p:spPr/>
        <p:txBody>
          <a:bodyPr/>
          <a:lstStyle/>
          <a:p>
            <a:r>
              <a:rPr lang="en-GB" dirty="0" smtClean="0"/>
              <a:t>Product recommendations
Using the Cognitive Services Recommendations API
Demonstration: Using curl with the Recommendation API</a:t>
            </a:r>
            <a:endParaRPr lang="en-GB" dirty="0"/>
          </a:p>
        </p:txBody>
      </p:sp>
    </p:spTree>
    <p:custDataLst>
      <p:tags r:id="rId1"/>
    </p:custDataLst>
    <p:extLst>
      <p:ext uri="{BB962C8B-B14F-4D97-AF65-F5344CB8AC3E}">
        <p14:creationId xmlns:p14="http://schemas.microsoft.com/office/powerpoint/2010/main" val="2221972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9eb367-97f9-4c3f-9db5-e7c41a5e52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recommendations</a:t>
            </a:r>
            <a:endParaRPr lang="en-GB" dirty="0"/>
          </a:p>
        </p:txBody>
      </p:sp>
      <p:sp>
        <p:nvSpPr>
          <p:cNvPr id="4" name="Content Placeholder 2">
            <a:extLst>
              <a:ext uri="{FF2B5EF4-FFF2-40B4-BE49-F238E27FC236}">
                <a16:creationId xmlns:a16="http://schemas.microsoft.com/office/drawing/2014/main" id="{A70D4E2D-6B91-4C33-974B-6F69A61487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Frequently bought together recommendations</a:t>
            </a:r>
          </a:p>
          <a:p>
            <a:pPr lvl="0"/>
            <a:r>
              <a:rPr lang="en-US" b="0" kern="0" dirty="0">
                <a:solidFill>
                  <a:srgbClr val="000000"/>
                </a:solidFill>
              </a:rPr>
              <a:t>Item-to-item recommendations</a:t>
            </a:r>
          </a:p>
          <a:p>
            <a:pPr lvl="0"/>
            <a:r>
              <a:rPr lang="en-US" b="0" kern="0" dirty="0">
                <a:solidFill>
                  <a:srgbClr val="000000"/>
                </a:solidFill>
              </a:rPr>
              <a:t>Customer-to-item recommendations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89975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9d9f4b1-fa4f-43b8-8ffc-6978ce2d3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Cognitive Services Recommendations API</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a model</a:t>
            </a:r>
          </a:p>
          <a:p>
            <a:pPr lvl="0"/>
            <a:r>
              <a:rPr lang="en-US" b="0" kern="0" dirty="0">
                <a:solidFill>
                  <a:srgbClr val="000000"/>
                </a:solidFill>
              </a:rPr>
              <a:t>Import catalog data</a:t>
            </a:r>
          </a:p>
          <a:p>
            <a:pPr lvl="0"/>
            <a:r>
              <a:rPr lang="en-US" b="0" kern="0" dirty="0">
                <a:solidFill>
                  <a:srgbClr val="000000"/>
                </a:solidFill>
              </a:rPr>
              <a:t>Import usage data</a:t>
            </a:r>
          </a:p>
          <a:p>
            <a:pPr lvl="0"/>
            <a:r>
              <a:rPr lang="en-US" b="0" kern="0" dirty="0">
                <a:solidFill>
                  <a:srgbClr val="000000"/>
                </a:solidFill>
              </a:rPr>
              <a:t>Build a recommendation model</a:t>
            </a:r>
          </a:p>
          <a:p>
            <a:pPr lvl="0"/>
            <a:r>
              <a:rPr lang="en-US" b="0" kern="0" dirty="0">
                <a:solidFill>
                  <a:srgbClr val="000000"/>
                </a:solidFill>
              </a:rPr>
              <a:t>Consume recommendations </a:t>
            </a:r>
          </a:p>
        </p:txBody>
      </p:sp>
    </p:spTree>
    <p:custDataLst>
      <p:tags r:id="rId1"/>
    </p:custDataLst>
    <p:extLst>
      <p:ext uri="{BB962C8B-B14F-4D97-AF65-F5344CB8AC3E}">
        <p14:creationId xmlns:p14="http://schemas.microsoft.com/office/powerpoint/2010/main" val="3461158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250e8ee8-ebde-413b-9577-e1950c8f5c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curl with the Recommendation API</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Configure the Recommendations application to use the Cognitive Services Recommendations API</a:t>
            </a:r>
          </a:p>
          <a:p>
            <a:pPr lvl="0"/>
            <a:r>
              <a:rPr lang="en-GB" b="0" kern="0" dirty="0">
                <a:solidFill>
                  <a:srgbClr val="000000"/>
                </a:solidFill>
              </a:rPr>
              <a:t>Use a curl command to generate recommendations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961966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4832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Cognitive Services</a:t>
            </a:r>
            <a:endParaRPr lang="en-GB" dirty="0"/>
          </a:p>
        </p:txBody>
      </p:sp>
      <p:sp>
        <p:nvSpPr>
          <p:cNvPr id="3" name="Text Placeholder 2"/>
          <p:cNvSpPr>
            <a:spLocks noGrp="1"/>
          </p:cNvSpPr>
          <p:nvPr>
            <p:ph type="body" idx="1"/>
          </p:nvPr>
        </p:nvSpPr>
        <p:spPr/>
        <p:txBody>
          <a:bodyPr/>
          <a:lstStyle/>
          <a:p>
            <a:r>
              <a:rPr lang="en-GB" dirty="0" smtClean="0"/>
              <a:t>Exercise 1: Build a language application
Exercise 2: Build a face detection application
Exercise 3: Build a recommendation application</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20774A-LON-DEV</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ADATUM\AdatumAdmin</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0413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Cognitive Services overview</a:t>
            </a:r>
            <a:endParaRPr lang="en-GB" dirty="0"/>
          </a:p>
        </p:txBody>
      </p:sp>
      <p:sp>
        <p:nvSpPr>
          <p:cNvPr id="3" name="Text Placeholder 2"/>
          <p:cNvSpPr>
            <a:spLocks noGrp="1"/>
          </p:cNvSpPr>
          <p:nvPr>
            <p:ph type="body" idx="1"/>
          </p:nvPr>
        </p:nvSpPr>
        <p:spPr/>
        <p:txBody>
          <a:bodyPr/>
          <a:lstStyle/>
          <a:p>
            <a:r>
              <a:rPr lang="en-GB" dirty="0" smtClean="0"/>
              <a:t>What is a cognitive service?
Customer scenarios</a:t>
            </a:r>
            <a:endParaRPr lang="en-GB" dirty="0"/>
          </a:p>
        </p:txBody>
      </p:sp>
    </p:spTree>
    <p:custDataLst>
      <p:tags r:id="rId1"/>
    </p:custDataLst>
    <p:extLst>
      <p:ext uri="{BB962C8B-B14F-4D97-AF65-F5344CB8AC3E}">
        <p14:creationId xmlns:p14="http://schemas.microsoft.com/office/powerpoint/2010/main" val="2928649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Content Placeholder 2"/>
          <p:cNvSpPr>
            <a:spLocks noGrp="1"/>
          </p:cNvSpPr>
          <p:nvPr>
            <p:ph idx="1"/>
          </p:nvPr>
        </p:nvSpPr>
        <p:spPr/>
        <p:txBody>
          <a:bodyPr/>
          <a:lstStyle/>
          <a:p>
            <a:pPr marL="0" indent="0">
              <a:buNone/>
            </a:pPr>
            <a:r>
              <a:rPr lang="en-GB" sz="2400" dirty="0"/>
              <a:t>You work as a data scientist for Adatum Consultants, a company that provides machine learning services and advice for a range of clients. One of your clients is planning the deployment of a range of applications that use of the Cognitive Services APIs.</a:t>
            </a:r>
          </a:p>
          <a:p>
            <a:pPr marL="0" indent="0">
              <a:buNone/>
            </a:pPr>
            <a:r>
              <a:rPr lang="en-GB" sz="2400" dirty="0"/>
              <a:t>You are working with a team of business analysts and developers, and are focusing on three scenarios:</a:t>
            </a:r>
          </a:p>
          <a:p>
            <a:r>
              <a:rPr lang="en-GB" sz="2400" dirty="0"/>
              <a:t>Building a hotel bot for hotel reviews and searches, utilizing LUIS.</a:t>
            </a:r>
          </a:p>
          <a:p>
            <a:r>
              <a:rPr lang="en-GB" sz="2400" dirty="0"/>
              <a:t>Using the Face API to analyze photos.</a:t>
            </a:r>
          </a:p>
          <a:p>
            <a:r>
              <a:rPr lang="en-GB" sz="2400" dirty="0"/>
              <a:t>Building a recommendation engine for an e-commerce store</a:t>
            </a:r>
            <a:r>
              <a:rPr lang="en-GB" sz="2400" dirty="0" smtClean="0"/>
              <a:t>.</a:t>
            </a:r>
            <a:endParaRPr lang="en-GB" sz="2400" dirty="0"/>
          </a:p>
        </p:txBody>
      </p:sp>
    </p:spTree>
    <p:custDataLst>
      <p:tags r:id="rId1"/>
    </p:custDataLst>
    <p:extLst>
      <p:ext uri="{BB962C8B-B14F-4D97-AF65-F5344CB8AC3E}">
        <p14:creationId xmlns:p14="http://schemas.microsoft.com/office/powerpoint/2010/main" val="3847916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In exercise 1, does the Cognitive Services LUIS search Bing for hotel reviews?</a:t>
            </a:r>
            <a:endParaRPr lang="en-GB" dirty="0"/>
          </a:p>
        </p:txBody>
      </p:sp>
    </p:spTree>
    <p:custDataLst>
      <p:tags r:id="rId1"/>
    </p:custDataLst>
    <p:extLst>
      <p:ext uri="{BB962C8B-B14F-4D97-AF65-F5344CB8AC3E}">
        <p14:creationId xmlns:p14="http://schemas.microsoft.com/office/powerpoint/2010/main" val="3321797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351320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cognitive service?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Cognitive Services:</a:t>
            </a:r>
          </a:p>
          <a:p>
            <a:pPr lvl="0"/>
            <a:r>
              <a:rPr lang="en-US" sz="2400" kern="0" dirty="0">
                <a:solidFill>
                  <a:srgbClr val="000000"/>
                </a:solidFill>
              </a:rPr>
              <a:t>Vision</a:t>
            </a:r>
            <a:r>
              <a:rPr lang="en-US" sz="2400" b="0" kern="0" dirty="0">
                <a:solidFill>
                  <a:srgbClr val="000000"/>
                </a:solidFill>
              </a:rPr>
              <a:t>. Analyze photos and videos</a:t>
            </a:r>
          </a:p>
          <a:p>
            <a:pPr lvl="0"/>
            <a:r>
              <a:rPr lang="en-US" sz="2400" kern="0" dirty="0">
                <a:solidFill>
                  <a:srgbClr val="000000"/>
                </a:solidFill>
              </a:rPr>
              <a:t>Speech</a:t>
            </a:r>
            <a:r>
              <a:rPr lang="en-US" sz="2400" b="0" kern="0" dirty="0">
                <a:solidFill>
                  <a:srgbClr val="000000"/>
                </a:solidFill>
              </a:rPr>
              <a:t>. Convert speech to text and text to speech</a:t>
            </a:r>
          </a:p>
          <a:p>
            <a:pPr lvl="0"/>
            <a:r>
              <a:rPr lang="en-US" sz="2400" kern="0" dirty="0">
                <a:solidFill>
                  <a:srgbClr val="000000"/>
                </a:solidFill>
              </a:rPr>
              <a:t>Language</a:t>
            </a:r>
            <a:r>
              <a:rPr lang="en-US" sz="2400" b="0" kern="0" dirty="0">
                <a:solidFill>
                  <a:srgbClr val="000000"/>
                </a:solidFill>
              </a:rPr>
              <a:t>. Understand intent from language</a:t>
            </a:r>
          </a:p>
          <a:p>
            <a:pPr lvl="0"/>
            <a:r>
              <a:rPr lang="en-US" sz="2400" kern="0" dirty="0">
                <a:solidFill>
                  <a:srgbClr val="000000"/>
                </a:solidFill>
              </a:rPr>
              <a:t>Knowledge</a:t>
            </a:r>
            <a:r>
              <a:rPr lang="en-US" sz="2400" b="0" kern="0" dirty="0">
                <a:solidFill>
                  <a:srgbClr val="000000"/>
                </a:solidFill>
              </a:rPr>
              <a:t>. Find academic papers and make recommendations </a:t>
            </a:r>
          </a:p>
          <a:p>
            <a:pPr lvl="0"/>
            <a:r>
              <a:rPr lang="en-US" sz="2400" kern="0" dirty="0">
                <a:solidFill>
                  <a:srgbClr val="000000"/>
                </a:solidFill>
              </a:rPr>
              <a:t>Search</a:t>
            </a:r>
            <a:r>
              <a:rPr lang="en-US" sz="2400" b="0" kern="0" dirty="0">
                <a:solidFill>
                  <a:srgbClr val="000000"/>
                </a:solidFill>
              </a:rPr>
              <a:t>. Find information on the web using Bing</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4451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scenarios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Uber driver identification</a:t>
            </a:r>
          </a:p>
          <a:p>
            <a:pPr lvl="0"/>
            <a:r>
              <a:rPr lang="en-US" b="0" kern="0" dirty="0">
                <a:solidFill>
                  <a:srgbClr val="000000"/>
                </a:solidFill>
              </a:rPr>
              <a:t>Wingtip Toys recommendations</a:t>
            </a:r>
          </a:p>
          <a:p>
            <a:pPr lvl="0"/>
            <a:r>
              <a:rPr lang="en-US" b="0" kern="0" dirty="0">
                <a:solidFill>
                  <a:srgbClr val="000000"/>
                </a:solidFill>
              </a:rPr>
              <a:t>Starship Commander voice control</a:t>
            </a:r>
          </a:p>
        </p:txBody>
      </p:sp>
    </p:spTree>
    <p:custDataLst>
      <p:tags r:id="rId1"/>
    </p:custDataLst>
    <p:extLst>
      <p:ext uri="{BB962C8B-B14F-4D97-AF65-F5344CB8AC3E}">
        <p14:creationId xmlns:p14="http://schemas.microsoft.com/office/powerpoint/2010/main" val="221604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Processing language</a:t>
            </a:r>
            <a:endParaRPr lang="en-GB" dirty="0"/>
          </a:p>
        </p:txBody>
      </p:sp>
      <p:sp>
        <p:nvSpPr>
          <p:cNvPr id="3" name="Text Placeholder 2"/>
          <p:cNvSpPr>
            <a:spLocks noGrp="1"/>
          </p:cNvSpPr>
          <p:nvPr>
            <p:ph type="body" idx="1"/>
          </p:nvPr>
        </p:nvSpPr>
        <p:spPr/>
        <p:txBody>
          <a:bodyPr/>
          <a:lstStyle/>
          <a:p>
            <a:r>
              <a:rPr lang="en-GB" dirty="0" smtClean="0"/>
              <a:t>Language
Learning to talk
Using language to make decisions
Demonstration: Using curl and Microsoft Kiosk with Language APIs</a:t>
            </a:r>
            <a:endParaRPr lang="en-GB" dirty="0"/>
          </a:p>
        </p:txBody>
      </p:sp>
    </p:spTree>
    <p:custDataLst>
      <p:tags r:id="rId1"/>
    </p:custDataLst>
    <p:extLst>
      <p:ext uri="{BB962C8B-B14F-4D97-AF65-F5344CB8AC3E}">
        <p14:creationId xmlns:p14="http://schemas.microsoft.com/office/powerpoint/2010/main" val="219440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Language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Natural Language Processing</a:t>
            </a:r>
          </a:p>
          <a:p>
            <a:pPr lvl="0"/>
            <a:r>
              <a:rPr lang="en-US" b="0" kern="0" dirty="0">
                <a:solidFill>
                  <a:srgbClr val="000000"/>
                </a:solidFill>
              </a:rPr>
              <a:t>Part of speech</a:t>
            </a:r>
          </a:p>
          <a:p>
            <a:pPr lvl="1"/>
            <a:r>
              <a:rPr lang="en-US" b="0" kern="0" dirty="0">
                <a:solidFill>
                  <a:srgbClr val="000000"/>
                </a:solidFill>
              </a:rPr>
              <a:t>Nouns</a:t>
            </a:r>
          </a:p>
          <a:p>
            <a:pPr lvl="1"/>
            <a:r>
              <a:rPr lang="en-US" b="0" kern="0" dirty="0">
                <a:solidFill>
                  <a:srgbClr val="000000"/>
                </a:solidFill>
              </a:rPr>
              <a:t>Adjectives</a:t>
            </a:r>
          </a:p>
          <a:p>
            <a:pPr lvl="1"/>
            <a:r>
              <a:rPr lang="en-US" b="0" kern="0" dirty="0">
                <a:solidFill>
                  <a:srgbClr val="000000"/>
                </a:solidFill>
              </a:rPr>
              <a:t>Verbs</a:t>
            </a:r>
          </a:p>
          <a:p>
            <a:pPr lvl="0"/>
            <a:r>
              <a:rPr lang="en-US" b="0" kern="0" dirty="0">
                <a:solidFill>
                  <a:srgbClr val="000000"/>
                </a:solidFill>
              </a:rPr>
              <a:t>Tokens</a:t>
            </a:r>
          </a:p>
          <a:p>
            <a:pPr lvl="1"/>
            <a:r>
              <a:rPr lang="en-US" b="0" kern="0" dirty="0">
                <a:solidFill>
                  <a:srgbClr val="000000"/>
                </a:solidFill>
              </a:rPr>
              <a:t>The yellow fox can’t jump = The – yellow – fox – can –’t –jump</a:t>
            </a:r>
          </a:p>
        </p:txBody>
      </p:sp>
    </p:spTree>
    <p:custDataLst>
      <p:tags r:id="rId1"/>
    </p:custDataLst>
    <p:extLst>
      <p:ext uri="{BB962C8B-B14F-4D97-AF65-F5344CB8AC3E}">
        <p14:creationId xmlns:p14="http://schemas.microsoft.com/office/powerpoint/2010/main" val="296823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to talk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Bing Spell Check</a:t>
            </a:r>
          </a:p>
          <a:p>
            <a:pPr lvl="0"/>
            <a:r>
              <a:rPr lang="en-US" b="0" kern="0" dirty="0">
                <a:solidFill>
                  <a:srgbClr val="000000"/>
                </a:solidFill>
              </a:rPr>
              <a:t>Linguistic analysis</a:t>
            </a:r>
          </a:p>
          <a:p>
            <a:pPr lvl="0"/>
            <a:r>
              <a:rPr lang="en-US" b="0" kern="0" dirty="0">
                <a:solidFill>
                  <a:srgbClr val="000000"/>
                </a:solidFill>
              </a:rPr>
              <a:t>Text analysis</a:t>
            </a:r>
          </a:p>
          <a:p>
            <a:pPr lvl="0"/>
            <a:r>
              <a:rPr lang="en-US" b="0" kern="0" dirty="0">
                <a:solidFill>
                  <a:srgbClr val="000000"/>
                </a:solidFill>
              </a:rPr>
              <a:t>Translator</a:t>
            </a:r>
          </a:p>
          <a:p>
            <a:pPr lvl="0"/>
            <a:r>
              <a:rPr lang="en-US" b="0" kern="0" dirty="0">
                <a:solidFill>
                  <a:srgbClr val="000000"/>
                </a:solidFill>
              </a:rPr>
              <a:t>WebLM</a:t>
            </a:r>
          </a:p>
        </p:txBody>
      </p:sp>
    </p:spTree>
    <p:custDataLst>
      <p:tags r:id="rId1"/>
    </p:custDataLst>
    <p:extLst>
      <p:ext uri="{BB962C8B-B14F-4D97-AF65-F5344CB8AC3E}">
        <p14:creationId xmlns:p14="http://schemas.microsoft.com/office/powerpoint/2010/main" val="1390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language to make decisions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Utterances are translated to intents</a:t>
            </a:r>
          </a:p>
          <a:p>
            <a:pPr lvl="0"/>
            <a:r>
              <a:rPr lang="en-US" b="0" kern="0" dirty="0">
                <a:solidFill>
                  <a:srgbClr val="000000"/>
                </a:solidFill>
              </a:rPr>
              <a:t>Intents drive app decisions</a:t>
            </a:r>
          </a:p>
          <a:p>
            <a:pPr lvl="0"/>
            <a:r>
              <a:rPr lang="en-US" b="0" kern="0" dirty="0">
                <a:solidFill>
                  <a:srgbClr val="000000"/>
                </a:solidFill>
              </a:rPr>
              <a:t>Entities describe information about the intent</a:t>
            </a:r>
          </a:p>
          <a:p>
            <a:pPr lvl="0"/>
            <a:r>
              <a:rPr lang="en-US" b="0" kern="0" dirty="0">
                <a:solidFill>
                  <a:srgbClr val="000000"/>
                </a:solidFill>
              </a:rPr>
              <a:t>Features help identify intents and entities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987572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NG_MOC_CORE_MODULENEW2" val="etV4p9dC"/>
  <p:tag name="ARTICULATE_SLIDE_COUNT" val="3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13</TotalTime>
  <Words>3487</Words>
  <Application>Microsoft Office PowerPoint</Application>
  <PresentationFormat>On-screen Show (4:3)</PresentationFormat>
  <Paragraphs>441</Paragraphs>
  <Slides>32</Slides>
  <Notes>32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Wingdings</vt:lpstr>
      <vt:lpstr>Verdana</vt:lpstr>
      <vt:lpstr>Times New Roman</vt:lpstr>
      <vt:lpstr>Segoe UI</vt:lpstr>
      <vt:lpstr>Symbol</vt:lpstr>
      <vt:lpstr>Arial</vt:lpstr>
      <vt:lpstr>NG_MOC_Core_ModuleNew2</vt:lpstr>
      <vt:lpstr>Module 11</vt:lpstr>
      <vt:lpstr>Module Overview</vt:lpstr>
      <vt:lpstr>Lesson 1: Cognitive Services overview</vt:lpstr>
      <vt:lpstr>What is a cognitive service?</vt:lpstr>
      <vt:lpstr>Customer scenarios</vt:lpstr>
      <vt:lpstr>Lesson 2: Processing language</vt:lpstr>
      <vt:lpstr>Language</vt:lpstr>
      <vt:lpstr>Learning to talk</vt:lpstr>
      <vt:lpstr>Using language to make decisions</vt:lpstr>
      <vt:lpstr>Demonstration: Using curl and Microsoft Kiosk with Language APIs</vt:lpstr>
      <vt:lpstr>PowerPoint Presentation</vt:lpstr>
      <vt:lpstr>PowerPoint Presentation</vt:lpstr>
      <vt:lpstr>PowerPoint Presentation</vt:lpstr>
      <vt:lpstr>PowerPoint Presentation</vt:lpstr>
      <vt:lpstr>PowerPoint Presentation</vt:lpstr>
      <vt:lpstr>Lesson 3: Processing image and video</vt:lpstr>
      <vt:lpstr>Face</vt:lpstr>
      <vt:lpstr>Emotion</vt:lpstr>
      <vt:lpstr>Content moderator</vt:lpstr>
      <vt:lpstr>Video</vt:lpstr>
      <vt:lpstr>Computer Vision</vt:lpstr>
      <vt:lpstr>Demonstration: Using Microsoft Kiosk with Image and Video APIs</vt:lpstr>
      <vt:lpstr>PowerPoint Presentation</vt:lpstr>
      <vt:lpstr>Lesson 4: Recommending products</vt:lpstr>
      <vt:lpstr>Product recommendations</vt:lpstr>
      <vt:lpstr>Using the Cognitive Services Recommendations API</vt:lpstr>
      <vt:lpstr>Demonstration: Using curl with the Recommendation API</vt:lpstr>
      <vt:lpstr>PowerPoint Presentation</vt:lpstr>
      <vt:lpstr>Lab: Using Cognitive Services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Richard Strange</dc:creator>
  <cp:lastModifiedBy>Richard Strange</cp:lastModifiedBy>
  <cp:revision>5</cp:revision>
  <dcterms:created xsi:type="dcterms:W3CDTF">2017-05-30T11:08:10Z</dcterms:created>
  <dcterms:modified xsi:type="dcterms:W3CDTF">2017-05-30T11:53:59Z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D818EA94-4342-4D4C-9D62-4F919F69F92E</vt:lpwstr>
  </property>
  <property fmtid="{D5CDD505-2E9C-101B-9397-08002B2CF9AE}" pid="3" name="ArticulatePath">
    <vt:lpwstr>20774A_11</vt:lpwstr>
  </property>
</Properties>
</file>