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Lst>
  <p:notesMasterIdLst>
    <p:notesMasterId r:id="rId61"/>
  </p:notesMasterIdLst>
  <p:sldIdLst>
    <p:sldId id="256" r:id="rId31"/>
    <p:sldId id="257" r:id="rId32"/>
    <p:sldId id="258" r:id="rId33"/>
    <p:sldId id="259" r:id="rId34"/>
    <p:sldId id="260" r:id="rId35"/>
    <p:sldId id="261" r:id="rId36"/>
    <p:sldId id="262" r:id="rId37"/>
    <p:sldId id="263" r:id="rId38"/>
    <p:sldId id="281" r:id="rId39"/>
    <p:sldId id="282" r:id="rId40"/>
    <p:sldId id="264" r:id="rId41"/>
    <p:sldId id="265" r:id="rId42"/>
    <p:sldId id="266" r:id="rId43"/>
    <p:sldId id="267" r:id="rId44"/>
    <p:sldId id="268" r:id="rId45"/>
    <p:sldId id="269" r:id="rId46"/>
    <p:sldId id="283" r:id="rId47"/>
    <p:sldId id="270" r:id="rId48"/>
    <p:sldId id="271" r:id="rId49"/>
    <p:sldId id="272" r:id="rId50"/>
    <p:sldId id="273" r:id="rId51"/>
    <p:sldId id="274" r:id="rId52"/>
    <p:sldId id="275" r:id="rId53"/>
    <p:sldId id="276" r:id="rId54"/>
    <p:sldId id="284" r:id="rId55"/>
    <p:sldId id="285" r:id="rId56"/>
    <p:sldId id="277" r:id="rId57"/>
    <p:sldId id="278" r:id="rId58"/>
    <p:sldId id="279" r:id="rId59"/>
    <p:sldId id="280" r:id="rId60"/>
  </p:sldIdLst>
  <p:sldSz cx="9144000" cy="6858000" type="screen4x3"/>
  <p:notesSz cx="6858000" cy="9144000"/>
  <p:embeddedFontLst>
    <p:embeddedFont>
      <p:font typeface="Segoe UI" panose="020B0502040204020203" pitchFamily="34" charset="0"/>
      <p:regular r:id="rId62"/>
      <p:bold r:id="rId63"/>
      <p:italic r:id="rId64"/>
      <p:boldItalic r:id="rId65"/>
    </p:embeddedFont>
    <p:embeddedFont>
      <p:font typeface="Calibri" panose="020F0502020204030204" pitchFamily="34" charset="0"/>
      <p:regular r:id="rId66"/>
      <p:bold r:id="rId67"/>
      <p:italic r:id="rId68"/>
      <p:boldItalic r:id="rId69"/>
    </p:embeddedFont>
    <p:embeddedFont>
      <p:font typeface="Verdana" panose="020B0604030504040204" pitchFamily="34" charset="0"/>
      <p:regular r:id="rId70"/>
      <p:bold r:id="rId71"/>
      <p:italic r:id="rId72"/>
      <p:boldItalic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4" y="-245"/>
      </p:cViewPr>
      <p:guideLst/>
    </p:cSldViewPr>
  </p:slideViewPr>
  <p:notesTextViewPr>
    <p:cViewPr>
      <p:scale>
        <a:sx n="1" d="1"/>
        <a:sy n="1" d="1"/>
      </p:scale>
      <p:origin x="0" y="0"/>
    </p:cViewPr>
  </p:notesTextViewPr>
  <p:notesViewPr>
    <p:cSldViewPr snapToGrid="0">
      <p:cViewPr>
        <p:scale>
          <a:sx n="100" d="100"/>
          <a:sy n="100" d="100"/>
        </p:scale>
        <p:origin x="2323" y="-117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font" Target="fonts/font5.fntdata"/><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font" Target="fonts/font4.fntdata"/><Relationship Id="rId73"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font" Target="fonts/font6.fntdata"/><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792DF5-9DC9-4FFC-9086-462AE7F53CBC}" type="datetimeFigureOut">
              <a:rPr lang="en-GB" smtClean="0"/>
              <a:t>24/05/2017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A5E25-F9EE-4D31-8B11-E16EB90BCA40}" type="slidenum">
              <a:rPr lang="en-GB" smtClean="0"/>
              <a:t>‹#›</a:t>
            </a:fld>
            <a:endParaRPr lang="en-GB" dirty="0"/>
          </a:p>
        </p:txBody>
      </p:sp>
    </p:spTree>
    <p:extLst>
      <p:ext uri="{BB962C8B-B14F-4D97-AF65-F5344CB8AC3E}">
        <p14:creationId xmlns:p14="http://schemas.microsoft.com/office/powerpoint/2010/main" val="264319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02AA5E25-F9EE-4D31-8B11-E16EB90BCA4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72968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note the estimated cost per hour of this cluster; to avoid using up your Azure Pass allowance, it is important that you remove the cluster when you are not using 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deployment might take 20–30 minutes to complete. Do not wait for the cluster to be provisioned; instead, explain that you will return to this deployment during the next module. Do not continue with this exercise until the status shows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That concludes this demonstration.</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0646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Azure HDInsight cluster types are best suited for processing streaming data in real-time?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Hadoop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Spark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Storm</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HBase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R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Server</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3</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Storm</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8602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3705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6796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43892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396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commands in this demo are case-sensitive. They can be copied from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E:\Demofiles\Mod12\Demo2Cmds.txt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pasted by right-clicking the SSH console window.</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ADATUM\AdatumAdmin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View the cluster dashboard</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logged in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Internet Explorer®, in the Microsoft Azure Portal,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check that the status shows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Running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your cluster, and then,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blade, view the summary information for your cluster.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Scale Cluster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note that you can dynamically scale the number of worker nodes to meet processing demand.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Dashboard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you are prompted, log in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hadmin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a password of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Explore the dashboard for your cluster. The dashboard is an Apache Ambari web application in which you can view and configure settings for the Hadoop services running in the cluster.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you are finished, close its tab and return to the Azure Portal tab.</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Connect to the cluster using SSH</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Microsoft Azure Portal,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pane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blade for your HDInsight cluster,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Secure Shell (SSH)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users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copy the host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&gt;-ssh.azurehdinsight.net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clipboard.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1160" y="8651760"/>
            <a:ext cx="2971800" cy="458787"/>
          </a:xfrm>
        </p:spPr>
        <p:txBody>
          <a:bodyPr/>
          <a:lstStyle/>
          <a:p>
            <a:fld id="{02AA5E25-F9EE-4D31-8B11-E16EB90BCA4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02283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Windows command prompt.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Command Prompt window,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tabLst>
                <a:tab pos="104648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putty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PuTTY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paste the host name from step 2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Host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a security warning that the host certificate cannot be verified is displayed,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continue.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you are prompted,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credentials.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SSH to browse HDFS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SSH console window, type the following command to view the contents of the root folder in the HDFS file system: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view the contents of the /example folder in the HDFS file system. This folder contains subfolders for sample apps, data, and JAR components: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view the contents of the /example/data/gutenberg folder, which contains sample text files: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/example/data/gutenberg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on one line to view the text in the ulysses.txt 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-text /example/data/gutenberg/ulysses.txt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file contains large volumes of unstructured text.</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17</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987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statements about Spark are true?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Spark uses a lazy evaluation model.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Spark has its own cluster manager.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Spark processes data in-memory.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Spark processing is based on resilient distributed datasets.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Spark supports Java, Python, and Scala APIs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1</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Spark uses a lazy evaluation model.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2</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Spark has its own cluster manager.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3</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Spark processes data in-memory.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4</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Spark processing is based on resilient distributed datasets.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5</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Spark supports Java, Python, and Scala APIs.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21290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5341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7378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8545" y="8664522"/>
            <a:ext cx="2971800" cy="458787"/>
          </a:xfrm>
        </p:spPr>
        <p:txBody>
          <a:bodyPr/>
          <a:lstStyle/>
          <a:p>
            <a:fld id="{02AA5E25-F9EE-4D31-8B11-E16EB90BCA4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83795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5804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51854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73689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commands in this demo are case-sensitive. They can be copied from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E:\Demofiles\Mod12\Demo3Cmds.txt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pasted by right-clicking the SSH console window.</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ADATUM\AdatumAdmin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the Python Spark shell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SSH console window, launch the pyspark shell by typing the following command, and then press Enter: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tabLst>
                <a:tab pos="104648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pyspark</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Point out the Spark log appearing with a &gt;&gt;&gt; prompt.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pyspark shell will give you the Spark context by default.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that you will now create an RDD for a text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txtRdd = sc.textFile(‘/example/data/gutenberg/ulysses.txt’)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that you will now call an action method on the RDD to count the number of records in the RDD by calling the following function: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txtRdd.count()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Point out that you can do simple transformations, such as filtering lines that have the word ‘good’ in the lines, by calling a transformation API such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before you call an Action API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count()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txtRdd = txtRdd.filter(lambda x: ‘good’ in 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539750" marR="73025">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txtRdd.count()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859005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Type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following command, and then press Enter:</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again to return to the command line.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 a MapReduce job</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SSH console window,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ls /usr/hdp/current/hadoop-mapreduce-client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sample JAR files stored in the cluster head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list of MapReduce functions in the hadoop-mapreduce-examples.jar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wordcount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help text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wordcount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function.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wordcount /example/data/gutenberg/ulysses.txt /example/results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this command runs a MapReduce job to process a text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ulysses.txt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store the results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/example/results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MapReduce job has completed, type the following command, and then press Enter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53498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dfs -ls /example/results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25</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90725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 that a file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part-r-00000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been created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-text /example/results/part-r-00000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type of data in the output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SSH console window.</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17876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Important: After students have completed the lab, they should delete their HDInsight cluster. If they do not do this, there is a risk that they may use up all their Azure Pass credits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1: Provision an HDInsight cluster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 part of your planning for big data processing, you must first deploy Hadoop using HDInsight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Use HDInsight for MapReduce and Spark jobs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second part of your planning, you will test some options for text processing on HDInsight. You will do this by using MapReduce and Spark commands to perform filtering and word counts on large text files.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Explain that, in Task 4, if students want to rerun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SparkCount.py</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script, they must first delete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spark_output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folder by using the following command:</a:t>
            </a: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hdfs dfs -rm -r /example/</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spark_output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82298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25592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In your own organization, why might you choose Windows over Linux as the operating system for an HDInsight cluster</a:t>
            </a:r>
            <a:r>
              <a:rPr lang="en-GB" sz="1000" dirty="0" smtClean="0">
                <a:effectLst/>
                <a:latin typeface="Arial" panose="020B0604020202020204" pitchFamily="34" charset="0"/>
                <a:ea typeface="Calibri" panose="020F0502020204030204" pitchFamily="34" charset="0"/>
                <a:cs typeface="Arial" panose="020B0604020202020204" pitchFamily="34" charset="0"/>
              </a:rPr>
              <a:t>?</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r>
              <a:rPr lang="en-US" sz="1000" dirty="0" smtClean="0">
                <a:latin typeface="Arial" panose="020B0604020202020204" pitchFamily="34" charset="0"/>
                <a:cs typeface="Arial" panose="020B0604020202020204" pitchFamily="34" charset="0"/>
              </a:rPr>
              <a:t>.</a:t>
            </a:r>
          </a:p>
          <a:p>
            <a:pPr>
              <a:lnSpc>
                <a:spcPct val="107000"/>
              </a:lnSpc>
              <a:spcAft>
                <a:spcPts val="800"/>
              </a:spcAft>
            </a:pPr>
            <a:endParaRPr lang="en-GB" sz="1000" dirty="0">
              <a:latin typeface="Arial" panose="020B060402020202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True or false: To create a basic HDInsight cluster, you select Hadoop as the cluster type.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True. Hadoop is the standard HDInsight cluster.</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877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are valid storage locations for Azure HDInsight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HDFS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Azure Storage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Azure Data Lake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HBase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Hortonworks Data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Platform</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2</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Azure Storage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3</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Azure Data Lake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0098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describe a typical dataset that your organization might want to process using the HDInsight platform? What might need to be considered when deciding what type of cluster to deploy</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Arial" panose="020B0604020202020204" pitchFamily="34" charset="0"/>
              </a:rPr>
              <a:t>Answer</a:t>
            </a:r>
            <a:endParaRPr lang="en-GB" sz="1000" dirty="0">
              <a:latin typeface="Arial" panose="020B0604020202020204" pitchFamily="34" charset="0"/>
              <a:ea typeface="Calibri" panose="020F050202020403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Answers will vary, depending on the students’ experience.</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765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8807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83271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9842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4030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ADATUM\AdatumAdmin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Start a cluster configuration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on the Start menu, start to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http://azure.microsoft.com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Portal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sign in using the Microsoft account that is associated with your Azure Learning Pass subscription.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verify that there are no existing HDInsight clusters in your subscription.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Azure Portal, in the left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 Analytics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HDInsight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Configure basic cluster details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HDInsight Cluster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blade, type the following details,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Cluster 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Cluster name: &lt;</a:t>
            </a:r>
            <a:r>
              <a:rPr lang="en-US" sz="1000" b="1" i="1" dirty="0" smtClean="0">
                <a:effectLst/>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smtClean="0">
                <a:effectLst/>
                <a:latin typeface="Arial" panose="020B0604020202020204" pitchFamily="34" charset="0"/>
                <a:ea typeface="Times New Roman" panose="02020603050405020304" pitchFamily="18" charset="0"/>
                <a:cs typeface="Times New Roman" panose="02020603050405020304" pitchFamily="18" charset="0"/>
              </a:rPr>
              <a:t>date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Enter the following details,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Cluster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Hadoop</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Operating system: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Linux</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Version: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Leave at default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Cluster tier: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STANDARD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55761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68288" indent="-268288">
              <a:lnSpc>
                <a:spcPct val="115000"/>
              </a:lnSpc>
              <a:spcAft>
                <a:spcPts val="995"/>
              </a:spcAft>
              <a:buFont typeface="+mj-lt"/>
              <a:buAutoNum type="arabicPeriod" startAt="3"/>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Enter </a:t>
            </a:r>
            <a:r>
              <a:rPr lang="en-US" sz="1000" dirty="0">
                <a:latin typeface="Arial" panose="020B0604020202020204" pitchFamily="34" charset="0"/>
                <a:ea typeface="Times New Roman" panose="02020603050405020304" pitchFamily="18" charset="0"/>
                <a:cs typeface="Times New Roman" panose="02020603050405020304" pitchFamily="18" charset="0"/>
              </a:rPr>
              <a:t>the following details,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username: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login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Shell (SSH) username: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hadooprg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your region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cluster storage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Storage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Storage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replace the suggested name with the name of your cluster (for example,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all other settings at their defaults,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Configure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cluster size and create the cluster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 of Worker nodes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Worker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your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A3 General Purpose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your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A3 General Purpose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Using Machine Learning with HDInsight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6789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1767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2949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646635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09865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424286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26370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747102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906726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986718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339583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429429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0227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1015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18362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846457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942309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433439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1990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7474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486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385285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623617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3948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8209563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364062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7377522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1218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51899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540199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8041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88096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7096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074479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6458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079929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5157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75986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3702620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252898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414959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194708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442734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261595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327019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120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521519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249659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117896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79049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518460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3630160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655162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620783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432102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287048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039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51223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176945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87335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146010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66203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964119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450944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9203344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8905028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19192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8534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94313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795753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197119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1452837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24359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599563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432789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176667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331764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2805335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00382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338384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60660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6043463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746983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1966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470559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19954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020118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992302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771637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8202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655995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1840214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6295815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364636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605590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959822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630835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669203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970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263181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990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542404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043911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74172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9428948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7129621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745840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791777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503377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796035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557904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92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3640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571731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071981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707431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635017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296875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729716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5891028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67138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673754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696446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6717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988970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682756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54474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964406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079408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645395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496259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5591747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4867977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799123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5370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659234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156348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118551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124271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47022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088726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216367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949555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31181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9840897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2591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185154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21333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5873087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906545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901401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948693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58805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728445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140209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364671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9784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700348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5088983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706745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551431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4414670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816359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020932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4928776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32629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641567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1478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376703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566573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606912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9654051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76289570"/>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531176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627451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643884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567943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709871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96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348631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088159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294305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717143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96195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9996018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9805212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909974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030073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259632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59528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002807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714458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80077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388709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131965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921800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671947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73806013"/>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575380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087070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71308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194352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17393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503658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584895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00602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288402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31519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926269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875887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5252983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4043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667854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759420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2073506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68499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435358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3019350"/>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81310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88946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159205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951823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469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62760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907016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5404103"/>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1285371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949181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381186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0640976"/>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84160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623830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03646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960962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0443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018148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037535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189437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7820303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90019390"/>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621628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078464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346552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13667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2905209"/>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29369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433623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145081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932058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54497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628474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4331802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67841333"/>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3776550"/>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6084024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155362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27472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281958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8049363"/>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52138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5654762"/>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633645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3183184"/>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39188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5433640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93719135"/>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99329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8829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328350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984846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4968885"/>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5055757"/>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04594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133401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123491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810274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504478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39944611"/>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670934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2578912"/>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082147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0410448"/>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163368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084769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4912562"/>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838635"/>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9503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303852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6015690"/>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3834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25188709"/>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8877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518970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57060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3820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9456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1378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19389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7674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393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58434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53941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0598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9464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09587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64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27372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72517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032566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939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25020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47503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681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93089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94260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4638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50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87959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494160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36214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39963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97079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42214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576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29548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1878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24472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673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6230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69671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89313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743848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18440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82607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5258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82979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17371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15405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04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890230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76538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2536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2713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89143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225752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815662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73460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4095571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44125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365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045128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59472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574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93957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171354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79895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58450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98066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6528836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753580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194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9659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4000666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763673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765397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960549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6204829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9506237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0007609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6709996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6268886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1740578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02438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3465472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8506720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95640254"/>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6202783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5809021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6391469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5221393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9907143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558112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546554"/>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2075307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2599368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703848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452965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4273246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6734759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008720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8935267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12</a:t>
            </a:r>
            <a:endParaRPr lang="en-GB" dirty="0"/>
          </a:p>
        </p:txBody>
      </p:sp>
      <p:sp>
        <p:nvSpPr>
          <p:cNvPr id="3" name="Subtitle 2"/>
          <p:cNvSpPr>
            <a:spLocks noGrp="1"/>
          </p:cNvSpPr>
          <p:nvPr>
            <p:ph type="subTitle" sz="quarter" idx="1"/>
          </p:nvPr>
        </p:nvSpPr>
        <p:spPr/>
        <p:txBody>
          <a:bodyPr/>
          <a:lstStyle/>
          <a:p>
            <a:r>
              <a:rPr lang="en-GB" dirty="0" smtClean="0"/>
              <a:t>Using Machine Learning with HDInsight
</a:t>
            </a:r>
            <a:endParaRPr lang="en-GB" dirty="0"/>
          </a:p>
        </p:txBody>
      </p:sp>
    </p:spTree>
    <p:extLst>
      <p:ext uri="{BB962C8B-B14F-4D97-AF65-F5344CB8AC3E}">
        <p14:creationId xmlns:p14="http://schemas.microsoft.com/office/powerpoint/2010/main" val="1288557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8377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3d78f1a0-e73c-4bcc-84e8-e256821aea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HDInsight clusters</a:t>
            </a:r>
            <a:endParaRPr lang="en-GB" dirty="0"/>
          </a:p>
        </p:txBody>
      </p:sp>
      <p:sp>
        <p:nvSpPr>
          <p:cNvPr id="3" name="Text Placeholder 2"/>
          <p:cNvSpPr>
            <a:spLocks noGrp="1"/>
          </p:cNvSpPr>
          <p:nvPr>
            <p:ph type="body" idx="1"/>
          </p:nvPr>
        </p:nvSpPr>
        <p:spPr/>
        <p:txBody>
          <a:bodyPr/>
          <a:lstStyle/>
          <a:p>
            <a:r>
              <a:rPr lang="en-GB" dirty="0" smtClean="0"/>
              <a:t>Hadoop clusters in HDInsight
HBase clusters in HDInsight
Storm clusters in HDInsight
Deploying HDInsight clusters
Demonstration: Managing a Hadoop cluster on HDInsight</a:t>
            </a:r>
            <a:endParaRPr lang="en-GB" dirty="0"/>
          </a:p>
        </p:txBody>
      </p:sp>
    </p:spTree>
    <p:extLst>
      <p:ext uri="{BB962C8B-B14F-4D97-AF65-F5344CB8AC3E}">
        <p14:creationId xmlns:p14="http://schemas.microsoft.com/office/powerpoint/2010/main" val="357000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b00526e-35a2-4a42-ac2a-d2fc0b40a0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clusters in HDInsight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Hadoop cluster</a:t>
            </a:r>
          </a:p>
          <a:p>
            <a:pPr lvl="1"/>
            <a:r>
              <a:rPr lang="en-GB" kern="0" dirty="0">
                <a:solidFill>
                  <a:srgbClr val="000000"/>
                </a:solidFill>
              </a:rPr>
              <a:t>Name nodes—usually two for redundancy</a:t>
            </a:r>
          </a:p>
          <a:p>
            <a:pPr lvl="1"/>
            <a:r>
              <a:rPr lang="en-GB" kern="0" dirty="0">
                <a:solidFill>
                  <a:srgbClr val="000000"/>
                </a:solidFill>
              </a:rPr>
              <a:t>Data nodes—as many data nodes as required for the volume of data</a:t>
            </a:r>
          </a:p>
          <a:p>
            <a:pPr lvl="0"/>
            <a:endParaRPr lang="en-GB" kern="0" dirty="0">
              <a:solidFill>
                <a:srgbClr val="000000"/>
              </a:solidFill>
            </a:endParaRPr>
          </a:p>
          <a:p>
            <a:pPr lvl="0"/>
            <a:r>
              <a:rPr lang="en-GB" kern="0" dirty="0">
                <a:solidFill>
                  <a:srgbClr val="000000"/>
                </a:solidFill>
              </a:rPr>
              <a:t>Hadoop Distributed File System (HDFS)</a:t>
            </a:r>
          </a:p>
          <a:p>
            <a:pPr lvl="1"/>
            <a:r>
              <a:rPr lang="en-GB" kern="0" dirty="0">
                <a:solidFill>
                  <a:srgbClr val="000000"/>
                </a:solidFill>
              </a:rPr>
              <a:t>Common shared file system striped across the data nodes</a:t>
            </a:r>
          </a:p>
          <a:p>
            <a:pPr lvl="0"/>
            <a:endParaRPr lang="en-GB" kern="0" dirty="0">
              <a:solidFill>
                <a:srgbClr val="000000"/>
              </a:solidFill>
            </a:endParaRPr>
          </a:p>
          <a:p>
            <a:pPr lvl="0"/>
            <a:r>
              <a:rPr lang="en-GB" kern="0" dirty="0">
                <a:solidFill>
                  <a:srgbClr val="000000"/>
                </a:solidFill>
              </a:rPr>
              <a:t>YARN</a:t>
            </a:r>
          </a:p>
          <a:p>
            <a:pPr lvl="1"/>
            <a:r>
              <a:rPr lang="en-GB" kern="0" dirty="0">
                <a:solidFill>
                  <a:srgbClr val="000000"/>
                </a:solidFill>
              </a:rPr>
              <a:t>Coordinates all the work performed on the cluster</a:t>
            </a:r>
            <a:endParaRPr lang="en-US" kern="0" dirty="0">
              <a:solidFill>
                <a:srgbClr val="000000"/>
              </a:solidFill>
            </a:endParaRPr>
          </a:p>
        </p:txBody>
      </p:sp>
    </p:spTree>
    <p:extLst>
      <p:ext uri="{BB962C8B-B14F-4D97-AF65-F5344CB8AC3E}">
        <p14:creationId xmlns:p14="http://schemas.microsoft.com/office/powerpoint/2010/main" val="225477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9a98813-5413-4ec2-9ebe-da162a15e1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HBase clusters in HDInsight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HBase Storage</a:t>
            </a:r>
          </a:p>
          <a:p>
            <a:pPr lvl="1"/>
            <a:r>
              <a:rPr lang="en-GB" sz="2000" kern="0" dirty="0">
                <a:solidFill>
                  <a:srgbClr val="000000"/>
                </a:solidFill>
              </a:rPr>
              <a:t>Data is stored on HDFS in Azure storage</a:t>
            </a:r>
          </a:p>
          <a:p>
            <a:pPr lvl="1"/>
            <a:r>
              <a:rPr lang="en-GB" sz="2000" kern="0" dirty="0">
                <a:solidFill>
                  <a:srgbClr val="000000"/>
                </a:solidFill>
              </a:rPr>
              <a:t>Do not use an HBase storage account for other services</a:t>
            </a:r>
          </a:p>
          <a:p>
            <a:pPr lvl="0"/>
            <a:endParaRPr lang="en-GB" sz="2400" kern="0" dirty="0">
              <a:solidFill>
                <a:srgbClr val="000000"/>
              </a:solidFill>
            </a:endParaRPr>
          </a:p>
          <a:p>
            <a:pPr lvl="0"/>
            <a:r>
              <a:rPr lang="en-GB" sz="2400" kern="0" dirty="0">
                <a:solidFill>
                  <a:srgbClr val="000000"/>
                </a:solidFill>
              </a:rPr>
              <a:t>HBase compute</a:t>
            </a:r>
          </a:p>
          <a:p>
            <a:pPr lvl="1"/>
            <a:r>
              <a:rPr lang="en-GB" sz="2000" kern="0" dirty="0">
                <a:solidFill>
                  <a:srgbClr val="000000"/>
                </a:solidFill>
              </a:rPr>
              <a:t>HBase uses a lot of CPU and memory </a:t>
            </a:r>
          </a:p>
          <a:p>
            <a:pPr lvl="1"/>
            <a:r>
              <a:rPr lang="en-GB" sz="2000" kern="0" dirty="0">
                <a:solidFill>
                  <a:srgbClr val="000000"/>
                </a:solidFill>
              </a:rPr>
              <a:t>Do not use an HBase cluster for other Hadoop applications such as Hive and Spark</a:t>
            </a:r>
          </a:p>
          <a:p>
            <a:pPr lvl="0"/>
            <a:endParaRPr lang="en-GB" sz="2400" kern="0" dirty="0">
              <a:solidFill>
                <a:srgbClr val="000000"/>
              </a:solidFill>
            </a:endParaRPr>
          </a:p>
          <a:p>
            <a:pPr lvl="0"/>
            <a:r>
              <a:rPr lang="en-GB" sz="2400" kern="0" dirty="0">
                <a:solidFill>
                  <a:srgbClr val="000000"/>
                </a:solidFill>
              </a:rPr>
              <a:t>Use a VPN on an HBase cluster for on-premises applications to connect directly to a cloud instance of HBase</a:t>
            </a:r>
            <a:endParaRPr lang="en-US" sz="2400" kern="0" dirty="0">
              <a:solidFill>
                <a:srgbClr val="000000"/>
              </a:solidFill>
            </a:endParaRPr>
          </a:p>
        </p:txBody>
      </p:sp>
    </p:spTree>
    <p:extLst>
      <p:ext uri="{BB962C8B-B14F-4D97-AF65-F5344CB8AC3E}">
        <p14:creationId xmlns:p14="http://schemas.microsoft.com/office/powerpoint/2010/main" val="298237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045263f-d5ed-4554-ade4-75716c76b5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Storm clusters in HDInsight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kern="0" dirty="0" smtClean="0"/>
              <a:t>Storm on HDInsight</a:t>
            </a:r>
          </a:p>
          <a:p>
            <a:pPr lvl="1"/>
            <a:r>
              <a:rPr lang="en-GB" sz="2000" kern="0" dirty="0" smtClean="0"/>
              <a:t>SLA of 99.9%</a:t>
            </a:r>
          </a:p>
          <a:p>
            <a:endParaRPr lang="en-GB" sz="2400" kern="0" dirty="0" smtClean="0"/>
          </a:p>
          <a:p>
            <a:r>
              <a:rPr lang="en-GB" sz="2400" kern="0" dirty="0" smtClean="0"/>
              <a:t>Reliability</a:t>
            </a:r>
          </a:p>
          <a:p>
            <a:pPr lvl="1"/>
            <a:r>
              <a:rPr lang="en-GB" sz="2000" kern="0" dirty="0" smtClean="0"/>
              <a:t>Nimbus node is responsible for assigning tasks to worker nodes through Zookeeper</a:t>
            </a:r>
          </a:p>
          <a:p>
            <a:pPr lvl="1"/>
            <a:r>
              <a:rPr lang="en-GB" sz="2000" kern="0" dirty="0" smtClean="0"/>
              <a:t>Storm on HDInsight deploys two Nimbus nodes for high availability</a:t>
            </a:r>
          </a:p>
          <a:p>
            <a:pPr lvl="1"/>
            <a:r>
              <a:rPr lang="en-GB" sz="2000" kern="0" dirty="0" smtClean="0"/>
              <a:t>Zookeeper nodes manage communication between the active Nimbus node and worker threads</a:t>
            </a:r>
          </a:p>
          <a:p>
            <a:endParaRPr lang="en-GB" sz="2400" kern="0" dirty="0" smtClean="0"/>
          </a:p>
          <a:p>
            <a:r>
              <a:rPr lang="en-GB" sz="2400" kern="0" dirty="0" smtClean="0"/>
              <a:t>Scalability</a:t>
            </a:r>
          </a:p>
          <a:p>
            <a:pPr lvl="1"/>
            <a:r>
              <a:rPr lang="en-GB" sz="2000" kern="0" dirty="0" smtClean="0"/>
              <a:t>Change the number of nodes in a cluster at any time</a:t>
            </a:r>
            <a:endParaRPr lang="en-US" sz="2000" kern="0" dirty="0"/>
          </a:p>
        </p:txBody>
      </p:sp>
    </p:spTree>
    <p:extLst>
      <p:ext uri="{BB962C8B-B14F-4D97-AF65-F5344CB8AC3E}">
        <p14:creationId xmlns:p14="http://schemas.microsoft.com/office/powerpoint/2010/main" val="362834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7207c8c-d69c-496f-8d4f-f5cc4ba3ac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HDInsight clusters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Cluster configuration:</a:t>
            </a:r>
          </a:p>
          <a:p>
            <a:pPr lvl="1"/>
            <a:r>
              <a:rPr lang="en-GB" kern="0" dirty="0">
                <a:solidFill>
                  <a:srgbClr val="000000"/>
                </a:solidFill>
              </a:rPr>
              <a:t>Cluster type</a:t>
            </a:r>
          </a:p>
          <a:p>
            <a:pPr lvl="1"/>
            <a:r>
              <a:rPr lang="en-GB" kern="0" dirty="0">
                <a:solidFill>
                  <a:srgbClr val="000000"/>
                </a:solidFill>
              </a:rPr>
              <a:t>Operating system</a:t>
            </a:r>
          </a:p>
          <a:p>
            <a:pPr lvl="1"/>
            <a:r>
              <a:rPr lang="en-GB" kern="0" dirty="0">
                <a:solidFill>
                  <a:srgbClr val="000000"/>
                </a:solidFill>
              </a:rPr>
              <a:t>HDInsight version</a:t>
            </a:r>
          </a:p>
          <a:p>
            <a:pPr lvl="1"/>
            <a:r>
              <a:rPr lang="en-GB" kern="0" dirty="0">
                <a:solidFill>
                  <a:srgbClr val="000000"/>
                </a:solidFill>
              </a:rPr>
              <a:t>Cluster tier</a:t>
            </a:r>
          </a:p>
          <a:p>
            <a:pPr lvl="1"/>
            <a:r>
              <a:rPr lang="en-GB" kern="0" dirty="0">
                <a:solidFill>
                  <a:srgbClr val="000000"/>
                </a:solidFill>
              </a:rPr>
              <a:t>Resource group</a:t>
            </a:r>
          </a:p>
          <a:p>
            <a:pPr lvl="1"/>
            <a:r>
              <a:rPr lang="en-GB" kern="0" dirty="0">
                <a:solidFill>
                  <a:srgbClr val="000000"/>
                </a:solidFill>
              </a:rPr>
              <a:t>Login user</a:t>
            </a:r>
          </a:p>
          <a:p>
            <a:pPr lvl="1"/>
            <a:r>
              <a:rPr lang="en-GB" kern="0" dirty="0">
                <a:solidFill>
                  <a:srgbClr val="000000"/>
                </a:solidFill>
              </a:rPr>
              <a:t>Storage</a:t>
            </a:r>
          </a:p>
          <a:p>
            <a:pPr lvl="1"/>
            <a:r>
              <a:rPr lang="en-GB" kern="0" dirty="0">
                <a:solidFill>
                  <a:srgbClr val="000000"/>
                </a:solidFill>
              </a:rPr>
              <a:t>Cluster location</a:t>
            </a:r>
            <a:endParaRPr lang="en-US" kern="0" dirty="0">
              <a:solidFill>
                <a:srgbClr val="000000"/>
              </a:solidFill>
            </a:endParaRPr>
          </a:p>
        </p:txBody>
      </p:sp>
    </p:spTree>
    <p:extLst>
      <p:ext uri="{BB962C8B-B14F-4D97-AF65-F5344CB8AC3E}">
        <p14:creationId xmlns:p14="http://schemas.microsoft.com/office/powerpoint/2010/main" val="20138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2d25455-3898-40f3-b5ee-cf6fa35f6b08">
    <p:spTree>
      <p:nvGrpSpPr>
        <p:cNvPr id="1" name=""/>
        <p:cNvGrpSpPr/>
        <p:nvPr/>
      </p:nvGrpSpPr>
      <p:grpSpPr>
        <a:xfrm>
          <a:off x="0" y="0"/>
          <a:ext cx="0" cy="0"/>
          <a:chOff x="0" y="0"/>
          <a:chExt cx="0" cy="0"/>
        </a:xfrm>
      </p:grpSpPr>
      <p:sp>
        <p:nvSpPr>
          <p:cNvPr id="2" name="Title 1"/>
          <p:cNvSpPr>
            <a:spLocks noGrp="1"/>
          </p:cNvSpPr>
          <p:nvPr>
            <p:ph type="title"/>
          </p:nvPr>
        </p:nvSpPr>
        <p:spPr>
          <a:xfrm>
            <a:off x="216503" y="0"/>
            <a:ext cx="8603726" cy="740664"/>
          </a:xfrm>
        </p:spPr>
        <p:txBody>
          <a:bodyPr/>
          <a:lstStyle/>
          <a:p>
            <a:r>
              <a:rPr lang="en-GB" sz="2600" dirty="0" smtClean="0"/>
              <a:t>Demonstration: Managing a Hadoop cluster on HDInsight</a:t>
            </a:r>
            <a:endParaRPr lang="en-GB" sz="26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View the cluster dashboard</a:t>
            </a:r>
          </a:p>
          <a:p>
            <a:pPr lvl="0"/>
            <a:r>
              <a:rPr lang="en-GB" kern="0" dirty="0">
                <a:solidFill>
                  <a:srgbClr val="000000"/>
                </a:solidFill>
              </a:rPr>
              <a:t>Connect to the cluster using SSH</a:t>
            </a:r>
          </a:p>
          <a:p>
            <a:pPr lvl="0"/>
            <a:r>
              <a:rPr lang="en-GB" kern="0" dirty="0">
                <a:solidFill>
                  <a:srgbClr val="000000"/>
                </a:solidFill>
              </a:rPr>
              <a:t>Use SSH to browse HDFS</a:t>
            </a:r>
          </a:p>
          <a:p>
            <a:pPr lvl="0"/>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758240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5154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GB" dirty="0" smtClean="0"/>
              <a:t>Lesson 3: HDInsight and machine learning models</a:t>
            </a:r>
            <a:endParaRPr lang="en-GB" dirty="0"/>
          </a:p>
        </p:txBody>
      </p:sp>
      <p:sp>
        <p:nvSpPr>
          <p:cNvPr id="3" name="Text Placeholder 2"/>
          <p:cNvSpPr>
            <a:spLocks noGrp="1"/>
          </p:cNvSpPr>
          <p:nvPr>
            <p:ph type="body" idx="1"/>
          </p:nvPr>
        </p:nvSpPr>
        <p:spPr/>
        <p:txBody>
          <a:bodyPr/>
          <a:lstStyle/>
          <a:p>
            <a:r>
              <a:rPr lang="en-GB" dirty="0" smtClean="0"/>
              <a:t>Introduction to Spark
Working with data in Spark
Exploring data with Spark SQL
Using Spark with machine learning
Using MapReduce with machine learning
Demonstration: Working with HDInsight</a:t>
            </a:r>
            <a:endParaRPr lang="en-GB" dirty="0"/>
          </a:p>
        </p:txBody>
      </p:sp>
    </p:spTree>
    <p:extLst>
      <p:ext uri="{BB962C8B-B14F-4D97-AF65-F5344CB8AC3E}">
        <p14:creationId xmlns:p14="http://schemas.microsoft.com/office/powerpoint/2010/main" val="273554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Spark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Apache Spark</a:t>
            </a:r>
          </a:p>
          <a:p>
            <a:pPr lvl="1"/>
            <a:r>
              <a:rPr lang="en-GB" kern="0" dirty="0">
                <a:solidFill>
                  <a:srgbClr val="000000"/>
                </a:solidFill>
              </a:rPr>
              <a:t>Fast, general-purpose computation engine that supports in-memory operations</a:t>
            </a:r>
          </a:p>
          <a:p>
            <a:pPr lvl="1"/>
            <a:r>
              <a:rPr lang="en-GB" kern="0" dirty="0">
                <a:solidFill>
                  <a:srgbClr val="000000"/>
                </a:solidFill>
              </a:rPr>
              <a:t>Lazy evaluation model</a:t>
            </a:r>
          </a:p>
          <a:p>
            <a:pPr lvl="1"/>
            <a:r>
              <a:rPr lang="en-GB" kern="0" dirty="0">
                <a:solidFill>
                  <a:srgbClr val="000000"/>
                </a:solidFill>
              </a:rPr>
              <a:t>Adapts to large volumes of data and multiple cores, including on hyperthreaded CPUs</a:t>
            </a:r>
          </a:p>
          <a:p>
            <a:pPr lvl="1"/>
            <a:r>
              <a:rPr lang="en-GB" kern="0" dirty="0">
                <a:solidFill>
                  <a:srgbClr val="000000"/>
                </a:solidFill>
              </a:rPr>
              <a:t>Manages cluster and jobs with its own cluster manager and does not depend on YARN</a:t>
            </a:r>
          </a:p>
          <a:p>
            <a:pPr lvl="0"/>
            <a:endParaRPr lang="en-GB" kern="0" dirty="0">
              <a:solidFill>
                <a:srgbClr val="000000"/>
              </a:solidFill>
            </a:endParaRPr>
          </a:p>
        </p:txBody>
      </p:sp>
    </p:spTree>
    <p:extLst>
      <p:ext uri="{BB962C8B-B14F-4D97-AF65-F5344CB8AC3E}">
        <p14:creationId xmlns:p14="http://schemas.microsoft.com/office/powerpoint/2010/main" val="3630200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HDInsight
HDInsight clusters
HDInsight and machine learning models</a:t>
            </a:r>
            <a:endParaRPr lang="en-GB" dirty="0"/>
          </a:p>
        </p:txBody>
      </p:sp>
    </p:spTree>
    <p:extLst>
      <p:ext uri="{BB962C8B-B14F-4D97-AF65-F5344CB8AC3E}">
        <p14:creationId xmlns:p14="http://schemas.microsoft.com/office/powerpoint/2010/main" val="569531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e3453dd4-de0d-40bf-9e66-286624da9b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data in Spark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Resilient distributed dataset (RDD)</a:t>
            </a:r>
          </a:p>
          <a:p>
            <a:pPr lvl="1"/>
            <a:r>
              <a:rPr lang="en-GB" kern="0" dirty="0">
                <a:solidFill>
                  <a:srgbClr val="000000"/>
                </a:solidFill>
              </a:rPr>
              <a:t>Collection of items with own data properties</a:t>
            </a:r>
          </a:p>
          <a:p>
            <a:pPr lvl="0"/>
            <a:endParaRPr lang="en-GB" kern="0" dirty="0">
              <a:solidFill>
                <a:srgbClr val="000000"/>
              </a:solidFill>
            </a:endParaRPr>
          </a:p>
          <a:p>
            <a:pPr lvl="0"/>
            <a:r>
              <a:rPr lang="en-GB" kern="0" dirty="0">
                <a:solidFill>
                  <a:srgbClr val="000000"/>
                </a:solidFill>
              </a:rPr>
              <a:t>Working with Spark</a:t>
            </a:r>
          </a:p>
          <a:p>
            <a:pPr lvl="1"/>
            <a:r>
              <a:rPr lang="en-GB" kern="0" dirty="0">
                <a:solidFill>
                  <a:srgbClr val="000000"/>
                </a:solidFill>
              </a:rPr>
              <a:t>Java, Python, and Scala APIs</a:t>
            </a:r>
          </a:p>
          <a:p>
            <a:pPr lvl="1"/>
            <a:r>
              <a:rPr lang="en-GB" kern="0" dirty="0">
                <a:solidFill>
                  <a:srgbClr val="000000"/>
                </a:solidFill>
              </a:rPr>
              <a:t>Jupyter notebooks for Spark</a:t>
            </a:r>
            <a:endParaRPr lang="en-US" kern="0" dirty="0">
              <a:solidFill>
                <a:srgbClr val="000000"/>
              </a:solidFill>
            </a:endParaRPr>
          </a:p>
          <a:p>
            <a:pPr lvl="0"/>
            <a:endParaRPr lang="en-GB" kern="0" dirty="0">
              <a:solidFill>
                <a:srgbClr val="000000"/>
              </a:solidFill>
            </a:endParaRPr>
          </a:p>
          <a:p>
            <a:pPr lvl="0"/>
            <a:r>
              <a:rPr lang="en-GB" kern="0" dirty="0">
                <a:solidFill>
                  <a:srgbClr val="000000"/>
                </a:solidFill>
              </a:rPr>
              <a:t>Working with RDDs</a:t>
            </a:r>
          </a:p>
          <a:p>
            <a:pPr lvl="1"/>
            <a:r>
              <a:rPr lang="en-GB" kern="0" dirty="0">
                <a:solidFill>
                  <a:srgbClr val="000000"/>
                </a:solidFill>
              </a:rPr>
              <a:t>Spark context</a:t>
            </a:r>
          </a:p>
          <a:p>
            <a:pPr lvl="1"/>
            <a:r>
              <a:rPr lang="en-GB" kern="0" dirty="0">
                <a:solidFill>
                  <a:srgbClr val="000000"/>
                </a:solidFill>
              </a:rPr>
              <a:t>Transformations</a:t>
            </a:r>
          </a:p>
          <a:p>
            <a:pPr lvl="1"/>
            <a:r>
              <a:rPr lang="en-GB" kern="0" dirty="0">
                <a:solidFill>
                  <a:srgbClr val="000000"/>
                </a:solidFill>
              </a:rPr>
              <a:t>Actions</a:t>
            </a:r>
            <a:endParaRPr lang="en-US" kern="0" dirty="0">
              <a:solidFill>
                <a:srgbClr val="000000"/>
              </a:solidFill>
            </a:endParaRPr>
          </a:p>
        </p:txBody>
      </p:sp>
    </p:spTree>
    <p:extLst>
      <p:ext uri="{BB962C8B-B14F-4D97-AF65-F5344CB8AC3E}">
        <p14:creationId xmlns:p14="http://schemas.microsoft.com/office/powerpoint/2010/main" val="2312849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c1f28387-f64e-45b4-8650-8067b6d22b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Exploring data with Spark 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Dataframes</a:t>
            </a:r>
          </a:p>
          <a:p>
            <a:pPr lvl="1"/>
            <a:r>
              <a:rPr lang="en-GB" kern="0" dirty="0">
                <a:solidFill>
                  <a:srgbClr val="000000"/>
                </a:solidFill>
              </a:rPr>
              <a:t>Load data directly</a:t>
            </a:r>
          </a:p>
          <a:p>
            <a:pPr lvl="1"/>
            <a:r>
              <a:rPr lang="en-GB" kern="0" dirty="0">
                <a:solidFill>
                  <a:srgbClr val="000000"/>
                </a:solidFill>
              </a:rPr>
              <a:t>Convert existing RDDs</a:t>
            </a:r>
          </a:p>
          <a:p>
            <a:pPr lvl="0"/>
            <a:endParaRPr lang="en-GB" kern="0" dirty="0">
              <a:solidFill>
                <a:srgbClr val="000000"/>
              </a:solidFill>
            </a:endParaRPr>
          </a:p>
          <a:p>
            <a:pPr lvl="0"/>
            <a:r>
              <a:rPr lang="en-GB" kern="0" dirty="0">
                <a:solidFill>
                  <a:srgbClr val="000000"/>
                </a:solidFill>
              </a:rPr>
              <a:t>Querying dataframes</a:t>
            </a:r>
          </a:p>
          <a:p>
            <a:pPr lvl="1"/>
            <a:r>
              <a:rPr lang="en-GB" kern="0" dirty="0">
                <a:solidFill>
                  <a:srgbClr val="000000"/>
                </a:solidFill>
              </a:rPr>
              <a:t>Use standard SQL</a:t>
            </a:r>
          </a:p>
          <a:p>
            <a:pPr lvl="1"/>
            <a:r>
              <a:rPr lang="en-GB" kern="0" dirty="0">
                <a:solidFill>
                  <a:srgbClr val="000000"/>
                </a:solidFill>
              </a:rPr>
              <a:t>Specify or infer the schema</a:t>
            </a:r>
          </a:p>
        </p:txBody>
      </p:sp>
    </p:spTree>
    <p:extLst>
      <p:ext uri="{BB962C8B-B14F-4D97-AF65-F5344CB8AC3E}">
        <p14:creationId xmlns:p14="http://schemas.microsoft.com/office/powerpoint/2010/main" val="2687439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5562e91c-b166-46ce-9583-aeb6efe5cf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Spark with machine learning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Spark includes the MLlib machine learning library, which is:</a:t>
            </a:r>
          </a:p>
          <a:p>
            <a:pPr lvl="0"/>
            <a:r>
              <a:rPr lang="en-US" kern="0" dirty="0">
                <a:solidFill>
                  <a:srgbClr val="000000"/>
                </a:solidFill>
              </a:rPr>
              <a:t>Built on Spark and will use existing Spark infrastructure and projects</a:t>
            </a:r>
          </a:p>
          <a:p>
            <a:pPr lvl="0"/>
            <a:r>
              <a:rPr lang="en-US" kern="0" dirty="0">
                <a:solidFill>
                  <a:srgbClr val="000000"/>
                </a:solidFill>
              </a:rPr>
              <a:t>Straightforward, but powerful</a:t>
            </a:r>
          </a:p>
          <a:p>
            <a:pPr lvl="0"/>
            <a:r>
              <a:rPr lang="en-US" kern="0" dirty="0">
                <a:solidFill>
                  <a:srgbClr val="000000"/>
                </a:solidFill>
              </a:rPr>
              <a:t>Compatible with many tools and languages</a:t>
            </a:r>
          </a:p>
        </p:txBody>
      </p:sp>
    </p:spTree>
    <p:extLst>
      <p:ext uri="{BB962C8B-B14F-4D97-AF65-F5344CB8AC3E}">
        <p14:creationId xmlns:p14="http://schemas.microsoft.com/office/powerpoint/2010/main" val="3854851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66672fcc-e0d7-488d-8041-95d8fd2f3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MapReduce with machine learning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Map phase</a:t>
            </a:r>
          </a:p>
          <a:p>
            <a:pPr lvl="1"/>
            <a:r>
              <a:rPr lang="en-GB" kern="0" dirty="0">
                <a:solidFill>
                  <a:srgbClr val="000000"/>
                </a:solidFill>
              </a:rPr>
              <a:t>Split the data into key and value pairs</a:t>
            </a:r>
          </a:p>
          <a:p>
            <a:pPr lvl="0"/>
            <a:endParaRPr lang="en-GB" kern="0" dirty="0">
              <a:solidFill>
                <a:srgbClr val="000000"/>
              </a:solidFill>
            </a:endParaRPr>
          </a:p>
          <a:p>
            <a:pPr lvl="0"/>
            <a:r>
              <a:rPr lang="en-GB" kern="0" dirty="0">
                <a:solidFill>
                  <a:srgbClr val="000000"/>
                </a:solidFill>
              </a:rPr>
              <a:t>Reduce phase</a:t>
            </a:r>
          </a:p>
          <a:p>
            <a:pPr lvl="1"/>
            <a:r>
              <a:rPr lang="en-GB" kern="0" dirty="0">
                <a:solidFill>
                  <a:srgbClr val="000000"/>
                </a:solidFill>
              </a:rPr>
              <a:t>Take each unique key and operate only on its values</a:t>
            </a:r>
          </a:p>
          <a:p>
            <a:pPr lvl="0"/>
            <a:endParaRPr lang="en-GB" kern="0" dirty="0">
              <a:solidFill>
                <a:srgbClr val="000000"/>
              </a:solidFill>
            </a:endParaRPr>
          </a:p>
          <a:p>
            <a:pPr lvl="0"/>
            <a:r>
              <a:rPr lang="en-GB" kern="0" dirty="0">
                <a:solidFill>
                  <a:srgbClr val="000000"/>
                </a:solidFill>
              </a:rPr>
              <a:t>MapReduce engine</a:t>
            </a:r>
          </a:p>
          <a:p>
            <a:pPr lvl="1"/>
            <a:r>
              <a:rPr lang="en-GB" kern="0" dirty="0">
                <a:solidFill>
                  <a:srgbClr val="000000"/>
                </a:solidFill>
              </a:rPr>
              <a:t>Original Hadoop engine</a:t>
            </a:r>
          </a:p>
          <a:p>
            <a:pPr lvl="1"/>
            <a:r>
              <a:rPr lang="en-GB" kern="0" dirty="0">
                <a:solidFill>
                  <a:srgbClr val="000000"/>
                </a:solidFill>
              </a:rPr>
              <a:t>Hive and Pig include the Tez engine</a:t>
            </a:r>
            <a:endParaRPr lang="en-US" kern="0" dirty="0">
              <a:solidFill>
                <a:srgbClr val="000000"/>
              </a:solidFill>
            </a:endParaRPr>
          </a:p>
        </p:txBody>
      </p:sp>
    </p:spTree>
    <p:extLst>
      <p:ext uri="{BB962C8B-B14F-4D97-AF65-F5344CB8AC3E}">
        <p14:creationId xmlns:p14="http://schemas.microsoft.com/office/powerpoint/2010/main" val="2171492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80fd6e8c-8f41-4733-8c0d-87e27a58ea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HDInsight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Use the Python Spark shell</a:t>
            </a:r>
          </a:p>
          <a:p>
            <a:pPr lvl="0"/>
            <a:r>
              <a:rPr lang="en-GB" kern="0" dirty="0">
                <a:solidFill>
                  <a:srgbClr val="000000"/>
                </a:solidFill>
              </a:rPr>
              <a:t>Run a MapReduce job</a:t>
            </a:r>
          </a:p>
          <a:p>
            <a:pPr lvl="0"/>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4216841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1608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6122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a2505e29-03b4-4b61-987a-79f9dfea7d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machine learning with HDInsight</a:t>
            </a:r>
            <a:endParaRPr lang="en-GB" dirty="0"/>
          </a:p>
        </p:txBody>
      </p:sp>
      <p:sp>
        <p:nvSpPr>
          <p:cNvPr id="3" name="Text Placeholder 2"/>
          <p:cNvSpPr>
            <a:spLocks noGrp="1"/>
          </p:cNvSpPr>
          <p:nvPr>
            <p:ph type="body" idx="1"/>
          </p:nvPr>
        </p:nvSpPr>
        <p:spPr/>
        <p:txBody>
          <a:bodyPr/>
          <a:lstStyle/>
          <a:p>
            <a:r>
              <a:rPr lang="en-GB" dirty="0" smtClean="0"/>
              <a:t>Exercise 1: Provision an HDInsight cluster
Exercise 2: Use HDInsight for MapReduce and Spark jobs</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20774A-LON-DEV</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ADATUM\AdatumAdmin</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Pa55w.rd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75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264309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Lab Scenario34674588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work as a data scientist for Adatum Consultants, a company that provides machine learning services and advice for a range of clients. One of your clients is planning the deployment of HDInsight to support large-scale big data analysis and machine learning applications.</a:t>
            </a:r>
          </a:p>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 </a:t>
            </a:r>
          </a:p>
          <a:p>
            <a:pPr>
              <a:spcBef>
                <a:spcPts val="600"/>
              </a:spcBef>
              <a:spcAft>
                <a:spcPts val="800"/>
              </a:spcAft>
            </a:pPr>
            <a:r>
              <a:rPr lang="en-GB" sz="28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You are working with a team of business analysts and, as part of your planning, you will deploy an HDInsight cluster and then use this cluster to evaluate MapReduce and Spark operations.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8357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89bd8ced-f3cc-421d-86fe-5fb7065e89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In this lab, you learned how to:</a:t>
            </a:r>
            <a:endParaRPr lang="en-GB" dirty="0"/>
          </a:p>
          <a:p>
            <a:pPr lvl="1"/>
            <a:r>
              <a:rPr lang="en-US" dirty="0"/>
              <a:t>Provision an HDInsight cluster.</a:t>
            </a:r>
            <a:endParaRPr lang="en-GB" dirty="0"/>
          </a:p>
          <a:p>
            <a:pPr lvl="1"/>
            <a:r>
              <a:rPr lang="en-US" dirty="0"/>
              <a:t>Use HDInsight for MapReduce and Spark jobs.</a:t>
            </a:r>
            <a:endParaRPr lang="en-GB" dirty="0"/>
          </a:p>
        </p:txBody>
      </p:sp>
    </p:spTree>
    <p:extLst>
      <p:ext uri="{BB962C8B-B14F-4D97-AF65-F5344CB8AC3E}">
        <p14:creationId xmlns:p14="http://schemas.microsoft.com/office/powerpoint/2010/main" val="123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HDInsight</a:t>
            </a:r>
            <a:endParaRPr lang="en-GB" dirty="0"/>
          </a:p>
        </p:txBody>
      </p:sp>
      <p:sp>
        <p:nvSpPr>
          <p:cNvPr id="3" name="Text Placeholder 2"/>
          <p:cNvSpPr>
            <a:spLocks noGrp="1"/>
          </p:cNvSpPr>
          <p:nvPr>
            <p:ph type="body" idx="1"/>
          </p:nvPr>
        </p:nvSpPr>
        <p:spPr/>
        <p:txBody>
          <a:bodyPr/>
          <a:lstStyle/>
          <a:p>
            <a:r>
              <a:rPr lang="en-GB" dirty="0" smtClean="0"/>
              <a:t>HDInsight and big data
Introducing Azure HDInsight
HBase on HDInsight
Storm on HDInsight
Demonstration: Provisioning a Hadoop cluster on HDInsight</a:t>
            </a:r>
            <a:endParaRPr lang="en-GB" dirty="0"/>
          </a:p>
        </p:txBody>
      </p:sp>
    </p:spTree>
    <p:extLst>
      <p:ext uri="{BB962C8B-B14F-4D97-AF65-F5344CB8AC3E}">
        <p14:creationId xmlns:p14="http://schemas.microsoft.com/office/powerpoint/2010/main" val="4253355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pPr marL="0" indent="0">
              <a:buNone/>
            </a:pPr>
            <a:r>
              <a:rPr lang="en-US" dirty="0"/>
              <a:t>In this module, you learned about:</a:t>
            </a:r>
            <a:endParaRPr lang="en-GB" dirty="0"/>
          </a:p>
          <a:p>
            <a:pPr lvl="1"/>
            <a:r>
              <a:rPr lang="en-US" dirty="0"/>
              <a:t>HDInsight, and how Hadoop, HBase, and Storm can be used on the HDInsight platform.</a:t>
            </a:r>
            <a:endParaRPr lang="en-GB" dirty="0"/>
          </a:p>
          <a:p>
            <a:pPr lvl="1"/>
            <a:r>
              <a:rPr lang="en-US" dirty="0"/>
              <a:t>HDInsight cluster types, and how HDInsight clusters are deployed.</a:t>
            </a:r>
            <a:endParaRPr lang="en-GB" dirty="0"/>
          </a:p>
          <a:p>
            <a:pPr lvl="1"/>
            <a:r>
              <a:rPr lang="en-US" dirty="0"/>
              <a:t>How to use HDInsight for machine learning and data-processing tasks.</a:t>
            </a:r>
            <a:endParaRPr lang="en-GB" dirty="0"/>
          </a:p>
          <a:p>
            <a:endParaRPr lang="en-GB" dirty="0"/>
          </a:p>
        </p:txBody>
      </p:sp>
    </p:spTree>
    <p:extLst>
      <p:ext uri="{BB962C8B-B14F-4D97-AF65-F5344CB8AC3E}">
        <p14:creationId xmlns:p14="http://schemas.microsoft.com/office/powerpoint/2010/main" val="4023059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HDInsight and big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Big data:</a:t>
            </a:r>
          </a:p>
          <a:p>
            <a:pPr lvl="1"/>
            <a:r>
              <a:rPr lang="en-GB" kern="0" dirty="0">
                <a:solidFill>
                  <a:srgbClr val="000000"/>
                </a:solidFill>
              </a:rPr>
              <a:t>Volume</a:t>
            </a:r>
          </a:p>
          <a:p>
            <a:pPr lvl="1"/>
            <a:r>
              <a:rPr lang="en-GB" kern="0" dirty="0">
                <a:solidFill>
                  <a:srgbClr val="000000"/>
                </a:solidFill>
              </a:rPr>
              <a:t>Variety</a:t>
            </a:r>
          </a:p>
          <a:p>
            <a:pPr lvl="1"/>
            <a:r>
              <a:rPr lang="en-GB" kern="0" dirty="0">
                <a:solidFill>
                  <a:srgbClr val="000000"/>
                </a:solidFill>
              </a:rPr>
              <a:t>Velocity </a:t>
            </a:r>
          </a:p>
          <a:p>
            <a:pPr lvl="0"/>
            <a:endParaRPr lang="en-GB" kern="0" dirty="0">
              <a:solidFill>
                <a:srgbClr val="000000"/>
              </a:solidFill>
            </a:endParaRPr>
          </a:p>
          <a:p>
            <a:pPr lvl="0"/>
            <a:r>
              <a:rPr lang="en-GB" kern="0" dirty="0">
                <a:solidFill>
                  <a:srgbClr val="000000"/>
                </a:solidFill>
              </a:rPr>
              <a:t>Processing big data:</a:t>
            </a:r>
          </a:p>
          <a:p>
            <a:pPr lvl="1"/>
            <a:r>
              <a:rPr lang="en-GB" kern="0" dirty="0">
                <a:solidFill>
                  <a:srgbClr val="000000"/>
                </a:solidFill>
              </a:rPr>
              <a:t>Batch processing</a:t>
            </a:r>
          </a:p>
          <a:p>
            <a:pPr lvl="1"/>
            <a:r>
              <a:rPr lang="en-GB" kern="0" dirty="0">
                <a:solidFill>
                  <a:srgbClr val="000000"/>
                </a:solidFill>
              </a:rPr>
              <a:t>Batch processing and machine learning</a:t>
            </a:r>
          </a:p>
          <a:p>
            <a:pPr lvl="1"/>
            <a:r>
              <a:rPr lang="en-GB" kern="0" dirty="0">
                <a:solidFill>
                  <a:srgbClr val="000000"/>
                </a:solidFill>
              </a:rPr>
              <a:t>Real-time streaming</a:t>
            </a:r>
          </a:p>
          <a:p>
            <a:pPr lvl="1"/>
            <a:r>
              <a:rPr lang="en-GB" kern="0" dirty="0">
                <a:solidFill>
                  <a:srgbClr val="000000"/>
                </a:solidFill>
              </a:rPr>
              <a:t>Real-time streaming and machine learning</a:t>
            </a:r>
          </a:p>
          <a:p>
            <a:pPr lvl="1"/>
            <a:r>
              <a:rPr lang="en-GB" kern="0" dirty="0">
                <a:solidFill>
                  <a:srgbClr val="000000"/>
                </a:solidFill>
              </a:rPr>
              <a:t>Simple statistical analysis and visualizations</a:t>
            </a:r>
            <a:endParaRPr lang="en-US" kern="0" dirty="0">
              <a:solidFill>
                <a:srgbClr val="000000"/>
              </a:solidFill>
            </a:endParaRPr>
          </a:p>
        </p:txBody>
      </p:sp>
    </p:spTree>
    <p:extLst>
      <p:ext uri="{BB962C8B-B14F-4D97-AF65-F5344CB8AC3E}">
        <p14:creationId xmlns:p14="http://schemas.microsoft.com/office/powerpoint/2010/main" val="406370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2f44ce7-7985-4f0a-b038-939cb50235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Azure HDInsight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Azure HDInsight:</a:t>
            </a:r>
          </a:p>
          <a:p>
            <a:pPr lvl="1"/>
            <a:r>
              <a:rPr lang="en-US" kern="0" dirty="0">
                <a:solidFill>
                  <a:srgbClr val="000000"/>
                </a:solidFill>
              </a:rPr>
              <a:t>Apache Hadoop running on Microsoft Azure</a:t>
            </a:r>
          </a:p>
          <a:p>
            <a:pPr lvl="1"/>
            <a:r>
              <a:rPr lang="en-US" kern="0" dirty="0">
                <a:solidFill>
                  <a:srgbClr val="000000"/>
                </a:solidFill>
              </a:rPr>
              <a:t>HDP Hadoop instances running on Azure virtual machines</a:t>
            </a:r>
          </a:p>
          <a:p>
            <a:pPr lvl="0"/>
            <a:endParaRPr lang="en-US" kern="0" dirty="0">
              <a:solidFill>
                <a:srgbClr val="000000"/>
              </a:solidFill>
            </a:endParaRPr>
          </a:p>
          <a:p>
            <a:pPr lvl="0"/>
            <a:r>
              <a:rPr lang="en-US" kern="0" dirty="0">
                <a:solidFill>
                  <a:srgbClr val="000000"/>
                </a:solidFill>
              </a:rPr>
              <a:t>HDFS in Azure:</a:t>
            </a:r>
          </a:p>
          <a:p>
            <a:pPr lvl="1"/>
            <a:r>
              <a:rPr lang="en-US" kern="0" dirty="0">
                <a:solidFill>
                  <a:srgbClr val="000000"/>
                </a:solidFill>
              </a:rPr>
              <a:t>Azure storage account</a:t>
            </a:r>
          </a:p>
          <a:p>
            <a:pPr lvl="1"/>
            <a:r>
              <a:rPr lang="en-US" kern="0" dirty="0">
                <a:solidFill>
                  <a:srgbClr val="000000"/>
                </a:solidFill>
              </a:rPr>
              <a:t>Azure Data Lake</a:t>
            </a:r>
          </a:p>
        </p:txBody>
      </p:sp>
    </p:spTree>
    <p:extLst>
      <p:ext uri="{BB962C8B-B14F-4D97-AF65-F5344CB8AC3E}">
        <p14:creationId xmlns:p14="http://schemas.microsoft.com/office/powerpoint/2010/main" val="179073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e59ce4a-6a4a-4b41-b711-4f752a7e2b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HBase on HDInsight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Apache HBase:</a:t>
            </a:r>
          </a:p>
          <a:p>
            <a:pPr lvl="1"/>
            <a:r>
              <a:rPr lang="en-GB" sz="2000" kern="0" dirty="0">
                <a:solidFill>
                  <a:srgbClr val="000000"/>
                </a:solidFill>
              </a:rPr>
              <a:t>Nonrelational table store built on Hadoop technologies</a:t>
            </a:r>
          </a:p>
          <a:p>
            <a:pPr lvl="1"/>
            <a:r>
              <a:rPr lang="en-GB" sz="2000" kern="0" dirty="0">
                <a:solidFill>
                  <a:srgbClr val="000000"/>
                </a:solidFill>
              </a:rPr>
              <a:t>Distributes workload across Hadoop cluster nodes</a:t>
            </a:r>
          </a:p>
          <a:p>
            <a:pPr lvl="1"/>
            <a:r>
              <a:rPr lang="en-GB" sz="2000" kern="0" dirty="0">
                <a:solidFill>
                  <a:srgbClr val="000000"/>
                </a:solidFill>
              </a:rPr>
              <a:t>Typically used to store large databases of unstructured and semi-structured data that needs random </a:t>
            </a:r>
            <a:r>
              <a:rPr lang="en-GB" sz="2000" kern="0" dirty="0" smtClean="0">
                <a:solidFill>
                  <a:srgbClr val="000000"/>
                </a:solidFill>
              </a:rPr>
              <a:t>read/write</a:t>
            </a:r>
          </a:p>
          <a:p>
            <a:pPr marL="288925" lvl="1" indent="0">
              <a:buNone/>
            </a:pPr>
            <a:endParaRPr lang="en-GB" sz="2000" kern="0" dirty="0">
              <a:solidFill>
                <a:srgbClr val="000000"/>
              </a:solidFill>
            </a:endParaRPr>
          </a:p>
          <a:p>
            <a:pPr lvl="0"/>
            <a:r>
              <a:rPr lang="en-GB" sz="2400" kern="0" dirty="0" smtClean="0">
                <a:solidFill>
                  <a:srgbClr val="000000"/>
                </a:solidFill>
              </a:rPr>
              <a:t>Uses </a:t>
            </a:r>
            <a:r>
              <a:rPr lang="en-GB" sz="2400" kern="0" dirty="0">
                <a:solidFill>
                  <a:srgbClr val="000000"/>
                </a:solidFill>
              </a:rPr>
              <a:t>NoSQL:</a:t>
            </a:r>
          </a:p>
          <a:p>
            <a:pPr lvl="1"/>
            <a:r>
              <a:rPr lang="en-GB" sz="2000" kern="0" dirty="0">
                <a:solidFill>
                  <a:srgbClr val="000000"/>
                </a:solidFill>
              </a:rPr>
              <a:t>Cannot use regular queries</a:t>
            </a:r>
          </a:p>
          <a:p>
            <a:pPr lvl="1"/>
            <a:r>
              <a:rPr lang="en-GB" sz="2000" kern="0" dirty="0">
                <a:solidFill>
                  <a:srgbClr val="000000"/>
                </a:solidFill>
              </a:rPr>
              <a:t>Stores data in tables as key-value pairs</a:t>
            </a:r>
          </a:p>
          <a:p>
            <a:pPr lvl="1"/>
            <a:r>
              <a:rPr lang="en-GB" sz="2000" kern="0" dirty="0">
                <a:solidFill>
                  <a:srgbClr val="000000"/>
                </a:solidFill>
              </a:rPr>
              <a:t>Each key can have multiple columns</a:t>
            </a:r>
          </a:p>
          <a:p>
            <a:pPr lvl="1"/>
            <a:r>
              <a:rPr lang="en-GB" sz="2000" kern="0" dirty="0">
                <a:solidFill>
                  <a:srgbClr val="000000"/>
                </a:solidFill>
              </a:rPr>
              <a:t>Each column can contain multiple updates</a:t>
            </a:r>
          </a:p>
          <a:p>
            <a:pPr lvl="1"/>
            <a:r>
              <a:rPr lang="en-GB" sz="2000" kern="0" dirty="0">
                <a:solidFill>
                  <a:srgbClr val="000000"/>
                </a:solidFill>
              </a:rPr>
              <a:t>Values of a key are arranged into column families </a:t>
            </a:r>
            <a:endParaRPr lang="en-US" sz="2000" kern="0" dirty="0">
              <a:solidFill>
                <a:srgbClr val="000000"/>
              </a:solidFill>
            </a:endParaRPr>
          </a:p>
        </p:txBody>
      </p:sp>
    </p:spTree>
    <p:extLst>
      <p:ext uri="{BB962C8B-B14F-4D97-AF65-F5344CB8AC3E}">
        <p14:creationId xmlns:p14="http://schemas.microsoft.com/office/powerpoint/2010/main" val="4293400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7a5c2a2a-d16c-42c4-8723-183852c9c0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Storm on HDInsight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Apache Storm is designed for working with a live feed of streaming data </a:t>
            </a:r>
          </a:p>
          <a:p>
            <a:pPr lvl="0"/>
            <a:endParaRPr lang="en-GB" kern="0" dirty="0">
              <a:solidFill>
                <a:srgbClr val="000000"/>
              </a:solidFill>
            </a:endParaRPr>
          </a:p>
          <a:p>
            <a:pPr lvl="0"/>
            <a:r>
              <a:rPr lang="en-GB" kern="0" dirty="0">
                <a:solidFill>
                  <a:srgbClr val="000000"/>
                </a:solidFill>
              </a:rPr>
              <a:t>Typical scenarios include: </a:t>
            </a:r>
          </a:p>
          <a:p>
            <a:pPr lvl="1"/>
            <a:r>
              <a:rPr lang="en-GB" kern="0" dirty="0">
                <a:solidFill>
                  <a:srgbClr val="000000"/>
                </a:solidFill>
              </a:rPr>
              <a:t>The Internet of Things </a:t>
            </a:r>
          </a:p>
          <a:p>
            <a:pPr lvl="1"/>
            <a:r>
              <a:rPr lang="en-GB" kern="0" dirty="0">
                <a:solidFill>
                  <a:srgbClr val="000000"/>
                </a:solidFill>
              </a:rPr>
              <a:t>Fraud detection</a:t>
            </a:r>
          </a:p>
          <a:p>
            <a:pPr lvl="1"/>
            <a:r>
              <a:rPr lang="en-GB" kern="0" dirty="0">
                <a:solidFill>
                  <a:srgbClr val="000000"/>
                </a:solidFill>
              </a:rPr>
              <a:t>Social analytics</a:t>
            </a:r>
          </a:p>
          <a:p>
            <a:pPr lvl="1"/>
            <a:r>
              <a:rPr lang="en-GB" kern="0" dirty="0">
                <a:solidFill>
                  <a:srgbClr val="000000"/>
                </a:solidFill>
              </a:rPr>
              <a:t>Extract, transform, and load (ETL)</a:t>
            </a:r>
          </a:p>
          <a:p>
            <a:pPr lvl="1"/>
            <a:r>
              <a:rPr lang="en-GB" kern="0" dirty="0">
                <a:solidFill>
                  <a:srgbClr val="000000"/>
                </a:solidFill>
              </a:rPr>
              <a:t>Network monitoring</a:t>
            </a:r>
          </a:p>
          <a:p>
            <a:pPr lvl="1"/>
            <a:r>
              <a:rPr lang="en-GB" kern="0" dirty="0">
                <a:solidFill>
                  <a:srgbClr val="000000"/>
                </a:solidFill>
              </a:rPr>
              <a:t>Search</a:t>
            </a:r>
          </a:p>
          <a:p>
            <a:pPr lvl="1"/>
            <a:r>
              <a:rPr lang="en-GB" kern="0" dirty="0">
                <a:solidFill>
                  <a:srgbClr val="000000"/>
                </a:solidFill>
              </a:rPr>
              <a:t>Mobile engagement</a:t>
            </a:r>
            <a:endParaRPr lang="en-US" kern="0" dirty="0">
              <a:solidFill>
                <a:srgbClr val="000000"/>
              </a:solidFill>
            </a:endParaRPr>
          </a:p>
        </p:txBody>
      </p:sp>
    </p:spTree>
    <p:extLst>
      <p:ext uri="{BB962C8B-B14F-4D97-AF65-F5344CB8AC3E}">
        <p14:creationId xmlns:p14="http://schemas.microsoft.com/office/powerpoint/2010/main" val="279050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140a1c92-d85e-4eab-8cf4-003286300a65">
    <p:spTree>
      <p:nvGrpSpPr>
        <p:cNvPr id="1" name=""/>
        <p:cNvGrpSpPr/>
        <p:nvPr/>
      </p:nvGrpSpPr>
      <p:grpSpPr>
        <a:xfrm>
          <a:off x="0" y="0"/>
          <a:ext cx="0" cy="0"/>
          <a:chOff x="0" y="0"/>
          <a:chExt cx="0" cy="0"/>
        </a:xfrm>
      </p:grpSpPr>
      <p:sp>
        <p:nvSpPr>
          <p:cNvPr id="2" name="Title 1"/>
          <p:cNvSpPr>
            <a:spLocks noGrp="1"/>
          </p:cNvSpPr>
          <p:nvPr>
            <p:ph type="title"/>
          </p:nvPr>
        </p:nvSpPr>
        <p:spPr>
          <a:xfrm>
            <a:off x="97286" y="0"/>
            <a:ext cx="8842159" cy="740664"/>
          </a:xfrm>
        </p:spPr>
        <p:txBody>
          <a:bodyPr/>
          <a:lstStyle/>
          <a:p>
            <a:r>
              <a:rPr lang="en-GB" sz="2600" dirty="0" smtClean="0"/>
              <a:t>Demonstration: Provisioning a Hadoop cluster on HDInsight</a:t>
            </a:r>
            <a:endParaRPr lang="en-GB" sz="26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Start a cluster configuration</a:t>
            </a:r>
          </a:p>
          <a:p>
            <a:pPr lvl="0"/>
            <a:r>
              <a:rPr lang="en-GB" kern="0" dirty="0">
                <a:solidFill>
                  <a:srgbClr val="000000"/>
                </a:solidFill>
              </a:rPr>
              <a:t>Configure basic cluster details</a:t>
            </a:r>
          </a:p>
          <a:p>
            <a:pPr lvl="0"/>
            <a:r>
              <a:rPr lang="en-GB" kern="0" dirty="0">
                <a:solidFill>
                  <a:srgbClr val="000000"/>
                </a:solidFill>
              </a:rPr>
              <a:t>Configure cluster storage</a:t>
            </a:r>
          </a:p>
          <a:p>
            <a:pPr lvl="0"/>
            <a:r>
              <a:rPr lang="en-GB" kern="0" dirty="0">
                <a:solidFill>
                  <a:srgbClr val="000000"/>
                </a:solidFill>
              </a:rPr>
              <a:t>Configure cluster size and create the cluster</a:t>
            </a:r>
          </a:p>
          <a:p>
            <a:pPr lvl="0"/>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85443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9779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30</TotalTime>
  <Words>3151</Words>
  <Application>Microsoft Office PowerPoint</Application>
  <PresentationFormat>On-screen Show (4:3)</PresentationFormat>
  <Paragraphs>453</Paragraphs>
  <Slides>30</Slides>
  <Notes>30</Notes>
  <HiddenSlides>5</HiddenSlides>
  <MMClips>0</MMClips>
  <ScaleCrop>false</ScaleCrop>
  <HeadingPairs>
    <vt:vector size="6" baseType="variant">
      <vt:variant>
        <vt:lpstr>Fonts Used</vt:lpstr>
      </vt:variant>
      <vt:variant>
        <vt:i4>7</vt:i4>
      </vt:variant>
      <vt:variant>
        <vt:lpstr>Theme</vt:lpstr>
      </vt:variant>
      <vt:variant>
        <vt:i4>30</vt:i4>
      </vt:variant>
      <vt:variant>
        <vt:lpstr>Slide Titles</vt:lpstr>
      </vt:variant>
      <vt:variant>
        <vt:i4>30</vt:i4>
      </vt:variant>
    </vt:vector>
  </HeadingPairs>
  <TitlesOfParts>
    <vt:vector size="67" baseType="lpstr">
      <vt:lpstr>Segoe UI</vt:lpstr>
      <vt:lpstr>Symbol</vt:lpstr>
      <vt:lpstr>Calibri</vt:lpstr>
      <vt:lpstr>Times New Roman</vt:lpstr>
      <vt:lpstr>Verdana</vt:lpstr>
      <vt:lpstr>Wingdings</vt:lpstr>
      <vt:lpstr>Arial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Module 12</vt:lpstr>
      <vt:lpstr>Module Overview</vt:lpstr>
      <vt:lpstr>Lesson 1: Introduction to HDInsight</vt:lpstr>
      <vt:lpstr>HDInsight and big data</vt:lpstr>
      <vt:lpstr>Introducing Azure HDInsight</vt:lpstr>
      <vt:lpstr>HBase on HDInsight</vt:lpstr>
      <vt:lpstr>Storm on HDInsight</vt:lpstr>
      <vt:lpstr>Demonstration: Provisioning a Hadoop cluster on HDInsight</vt:lpstr>
      <vt:lpstr>PowerPoint Presentation</vt:lpstr>
      <vt:lpstr>PowerPoint Presentation</vt:lpstr>
      <vt:lpstr>Lesson 2: HDInsight clusters</vt:lpstr>
      <vt:lpstr>Hadoop clusters in HDInsight</vt:lpstr>
      <vt:lpstr>HBase clusters in HDInsight</vt:lpstr>
      <vt:lpstr>Storm clusters in HDInsight</vt:lpstr>
      <vt:lpstr>Deploying HDInsight clusters</vt:lpstr>
      <vt:lpstr>Demonstration: Managing a Hadoop cluster on HDInsight</vt:lpstr>
      <vt:lpstr>PowerPoint Presentation</vt:lpstr>
      <vt:lpstr>Lesson 3: HDInsight and machine learning models</vt:lpstr>
      <vt:lpstr>Introduction to Spark</vt:lpstr>
      <vt:lpstr>Working with data in Spark</vt:lpstr>
      <vt:lpstr>Exploring data with Spark SQL</vt:lpstr>
      <vt:lpstr>Using Spark with machine learning</vt:lpstr>
      <vt:lpstr>Using MapReduce with machine learning</vt:lpstr>
      <vt:lpstr>Demonstration: Working with HDInsight</vt:lpstr>
      <vt:lpstr>PowerPoint Presentation</vt:lpstr>
      <vt:lpstr>PowerPoint Presentation</vt:lpstr>
      <vt:lpstr>Lab: Using machine learning with HDInsight</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Catherine Dunn</dc:creator>
  <cp:lastModifiedBy>Catherine Dunn</cp:lastModifiedBy>
  <cp:revision>6</cp:revision>
  <dcterms:created xsi:type="dcterms:W3CDTF">2017-05-24T13:49:26Z</dcterms:created>
  <dcterms:modified xsi:type="dcterms:W3CDTF">2017-05-24T14:20:30Z</dcterms:modified>
</cp:coreProperties>
</file>