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5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94" r:id="rId13"/>
    <p:sldId id="293" r:id="rId14"/>
    <p:sldId id="296" r:id="rId15"/>
    <p:sldId id="297" r:id="rId16"/>
    <p:sldId id="336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295" r:id="rId25"/>
    <p:sldId id="312" r:id="rId26"/>
    <p:sldId id="337" r:id="rId27"/>
    <p:sldId id="338" r:id="rId28"/>
    <p:sldId id="315" r:id="rId29"/>
    <p:sldId id="316" r:id="rId30"/>
    <p:sldId id="317" r:id="rId31"/>
    <p:sldId id="318" r:id="rId32"/>
    <p:sldId id="322" r:id="rId33"/>
    <p:sldId id="335" r:id="rId34"/>
    <p:sldId id="323" r:id="rId35"/>
    <p:sldId id="334" r:id="rId36"/>
    <p:sldId id="339" r:id="rId37"/>
    <p:sldId id="326" r:id="rId38"/>
    <p:sldId id="328" r:id="rId39"/>
    <p:sldId id="324" r:id="rId40"/>
    <p:sldId id="291" r:id="rId41"/>
    <p:sldId id="292" r:id="rId42"/>
    <p:sldId id="319" r:id="rId43"/>
    <p:sldId id="32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6600"/>
    <a:srgbClr val="1EE23A"/>
    <a:srgbClr val="ED5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1" d="100"/>
          <a:sy n="51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3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4480"/>
            <a:ext cx="7886700" cy="49377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5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8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9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7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3667-2BB2-4382-BE27-2B668CD813E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513" y="2732565"/>
            <a:ext cx="3292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제</a:t>
            </a:r>
            <a:r>
              <a:rPr lang="en-US" sz="3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장 자료구조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599626"/>
            <a:ext cx="7886700" cy="503554"/>
          </a:xfrm>
        </p:spPr>
        <p:txBody>
          <a:bodyPr/>
          <a:lstStyle/>
          <a:p>
            <a:r>
              <a:rPr lang="ko-KR" altLang="en-US" sz="2800" dirty="0"/>
              <a:t>등교 시간 분석</a:t>
            </a:r>
            <a:endParaRPr 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en-US" sz="2400" dirty="0"/>
              <a:t>집을 나와서 지하철역까지는 </a:t>
            </a:r>
            <a:r>
              <a:rPr lang="en-US" sz="2400" dirty="0"/>
              <a:t>5</a:t>
            </a:r>
            <a:r>
              <a:rPr lang="ko-KR" altLang="en-US" sz="2400" dirty="0"/>
              <a:t>분</a:t>
            </a:r>
            <a:r>
              <a:rPr lang="en-US" sz="2400" dirty="0"/>
              <a:t>, </a:t>
            </a:r>
            <a:r>
              <a:rPr lang="ko-KR" altLang="en-US" sz="2400" dirty="0"/>
              <a:t>지하철을 타면 학교까지 </a:t>
            </a:r>
            <a:r>
              <a:rPr lang="en-US" sz="2400" dirty="0"/>
              <a:t>30</a:t>
            </a:r>
            <a:r>
              <a:rPr lang="ko-KR" altLang="en-US" sz="2400" dirty="0"/>
              <a:t>분</a:t>
            </a:r>
            <a:r>
              <a:rPr lang="en-US" sz="2400" dirty="0"/>
              <a:t>, </a:t>
            </a:r>
            <a:r>
              <a:rPr lang="ko-KR" altLang="en-US" sz="2400" dirty="0"/>
              <a:t>강의실까지는 걸어서 </a:t>
            </a:r>
            <a:r>
              <a:rPr lang="en-US" sz="2400" dirty="0"/>
              <a:t>10</a:t>
            </a:r>
            <a:r>
              <a:rPr lang="ko-KR" altLang="en-US" sz="2400" dirty="0"/>
              <a:t>분 걸린다</a:t>
            </a:r>
            <a:endParaRPr lang="en-US" sz="2400" dirty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3333FF"/>
                </a:solidFill>
              </a:rPr>
              <a:t>최선경우</a:t>
            </a:r>
            <a:r>
              <a:rPr lang="en-US" altLang="ko-KR" sz="2400" dirty="0">
                <a:solidFill>
                  <a:srgbClr val="3333FF"/>
                </a:solidFill>
              </a:rPr>
              <a:t>:</a:t>
            </a:r>
            <a:r>
              <a:rPr lang="ko-KR" altLang="en-US" sz="2400" dirty="0">
                <a:solidFill>
                  <a:srgbClr val="3333FF"/>
                </a:solidFill>
              </a:rPr>
              <a:t> </a:t>
            </a:r>
            <a:r>
              <a:rPr lang="ko-KR" altLang="en-US" sz="2400" dirty="0"/>
              <a:t>집을 나와서 </a:t>
            </a:r>
            <a:r>
              <a:rPr lang="en-US" sz="2400" dirty="0"/>
              <a:t>5</a:t>
            </a:r>
            <a:r>
              <a:rPr lang="ko-KR" altLang="en-US" sz="2400" dirty="0"/>
              <a:t>분 후 지하철역에 도착하고</a:t>
            </a:r>
            <a:r>
              <a:rPr lang="en-US" sz="2400" dirty="0"/>
              <a:t>, </a:t>
            </a:r>
            <a:r>
              <a:rPr lang="ko-KR" altLang="en-US" sz="2400" dirty="0"/>
              <a:t>운이 좋게 바로 열차를 탄 경우를 의미한다</a:t>
            </a:r>
            <a:r>
              <a:rPr lang="en-US" sz="2400" dirty="0"/>
              <a:t>. </a:t>
            </a:r>
            <a:r>
              <a:rPr lang="ko-KR" altLang="en-US" sz="2400" dirty="0"/>
              <a:t>따라서 최선경우 시간은 </a:t>
            </a:r>
            <a:r>
              <a:rPr lang="en-US" sz="2400" dirty="0"/>
              <a:t>5 + 20 + 10 = </a:t>
            </a:r>
            <a:r>
              <a:rPr lang="en-US" sz="2400" dirty="0">
                <a:solidFill>
                  <a:srgbClr val="C00000"/>
                </a:solidFill>
              </a:rPr>
              <a:t>35</a:t>
            </a:r>
            <a:r>
              <a:rPr lang="ko-KR" altLang="en-US" sz="2400" dirty="0"/>
              <a:t>분</a:t>
            </a:r>
            <a:endParaRPr lang="en-US" sz="2400" dirty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en-US" sz="2400" dirty="0">
                <a:solidFill>
                  <a:srgbClr val="3333FF"/>
                </a:solidFill>
              </a:rPr>
              <a:t>최악경우</a:t>
            </a:r>
            <a:r>
              <a:rPr lang="en-US" altLang="ko-KR" sz="2400" dirty="0">
                <a:solidFill>
                  <a:srgbClr val="3333FF"/>
                </a:solidFill>
              </a:rPr>
              <a:t>:</a:t>
            </a:r>
            <a:r>
              <a:rPr lang="ko-KR" altLang="en-US" sz="2400" dirty="0">
                <a:solidFill>
                  <a:srgbClr val="3333FF"/>
                </a:solidFill>
              </a:rPr>
              <a:t> </a:t>
            </a:r>
            <a:r>
              <a:rPr lang="ko-KR" altLang="en-US" sz="2400" dirty="0"/>
              <a:t>열차에 승차하려는 순간</a:t>
            </a:r>
            <a:r>
              <a:rPr lang="en-US" sz="2400" dirty="0"/>
              <a:t>, </a:t>
            </a:r>
            <a:r>
              <a:rPr lang="ko-KR" altLang="en-US" sz="2400" dirty="0"/>
              <a:t>열차의 문이 닫혀서 다음 열차를 기다려야 하고 다음 열차가 </a:t>
            </a:r>
            <a:r>
              <a:rPr lang="en-US" sz="2400" dirty="0"/>
              <a:t>10</a:t>
            </a:r>
            <a:r>
              <a:rPr lang="ko-KR" altLang="en-US" sz="2400" dirty="0"/>
              <a:t>분 후에 도착한다면</a:t>
            </a:r>
            <a:r>
              <a:rPr lang="en-US" sz="2400" dirty="0"/>
              <a:t>, </a:t>
            </a:r>
            <a:r>
              <a:rPr lang="ko-KR" altLang="en-US" sz="2400" dirty="0"/>
              <a:t>최악경우는 </a:t>
            </a:r>
            <a:r>
              <a:rPr lang="en-US" sz="2400" dirty="0"/>
              <a:t>5 + 10 + 20 + 10 = </a:t>
            </a:r>
            <a:r>
              <a:rPr lang="en-US" sz="2400" dirty="0">
                <a:solidFill>
                  <a:srgbClr val="C00000"/>
                </a:solidFill>
              </a:rPr>
              <a:t>45</a:t>
            </a:r>
            <a:r>
              <a:rPr lang="ko-KR" altLang="en-US" sz="2400" dirty="0"/>
              <a:t>분</a:t>
            </a:r>
            <a:endParaRPr lang="en-US" altLang="ko-KR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14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9848"/>
            <a:ext cx="7886700" cy="493776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ko-KR" altLang="en-US" sz="2400" dirty="0"/>
              <a:t>평균 시간</a:t>
            </a:r>
            <a:r>
              <a:rPr lang="en-US" altLang="ko-KR" sz="2400" dirty="0"/>
              <a:t>:</a:t>
            </a:r>
            <a:r>
              <a:rPr lang="ko-KR" altLang="en-US" sz="2400" dirty="0"/>
              <a:t> 대략 최악과 최선의 중간이라고 가정했을 때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C00000"/>
                </a:solidFill>
              </a:rPr>
              <a:t> 40</a:t>
            </a:r>
            <a:r>
              <a:rPr lang="ko-KR" altLang="en-US" sz="2400" dirty="0"/>
              <a:t>분이 된다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7" y="2593951"/>
            <a:ext cx="2275523" cy="19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517" y="2509179"/>
            <a:ext cx="1942783" cy="2126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548" y="2509179"/>
            <a:ext cx="2182177" cy="20215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656502" y="4963189"/>
            <a:ext cx="7769868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algn="just">
              <a:lnSpc>
                <a:spcPct val="107000"/>
              </a:lnSpc>
            </a:pPr>
            <a:r>
              <a:rPr lang="en-US" sz="24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   (a) </a:t>
            </a:r>
            <a:r>
              <a:rPr lang="ko-KR" alt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최선 경우</a:t>
            </a:r>
            <a:r>
              <a:rPr lang="en-US" sz="24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       (b) </a:t>
            </a:r>
            <a:r>
              <a:rPr lang="ko-KR" alt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최악 경우</a:t>
            </a:r>
            <a:r>
              <a:rPr lang="en-US" sz="24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	            (c) </a:t>
            </a:r>
            <a:r>
              <a:rPr lang="ko-KR" alt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평균 경우</a:t>
            </a:r>
            <a:endParaRPr lang="en-US" sz="2400" dirty="0">
              <a:solidFill>
                <a:prstClr val="black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4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파이썬</a:t>
            </a:r>
            <a:r>
              <a:rPr lang="ko-KR" altLang="ko-KR" dirty="0"/>
              <a:t> 언어에 대한 기본적인 지식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830" y="5025862"/>
            <a:ext cx="8515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FF"/>
                </a:solidFill>
              </a:rPr>
              <a:t>인스턴스 변수</a:t>
            </a:r>
            <a:r>
              <a:rPr lang="en-US" altLang="ko-KR" sz="2400" dirty="0"/>
              <a:t>:</a:t>
            </a:r>
            <a:r>
              <a:rPr lang="ko-KR" altLang="en-US" sz="2400" dirty="0"/>
              <a:t> 객체에 정보를 저장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FF"/>
                </a:solidFill>
              </a:rPr>
              <a:t>객체 </a:t>
            </a:r>
            <a:r>
              <a:rPr lang="ko-KR" altLang="en-US" sz="2400" dirty="0" err="1">
                <a:solidFill>
                  <a:srgbClr val="3333FF"/>
                </a:solidFill>
              </a:rPr>
              <a:t>생성자</a:t>
            </a:r>
            <a:r>
              <a:rPr lang="en-US" altLang="ko-KR" sz="2400" dirty="0">
                <a:solidFill>
                  <a:srgbClr val="3333FF"/>
                </a:solidFill>
              </a:rPr>
              <a:t>(</a:t>
            </a:r>
            <a:r>
              <a:rPr lang="en-US" altLang="ko-KR" sz="2400" dirty="0"/>
              <a:t>Constructor): </a:t>
            </a:r>
            <a:r>
              <a:rPr lang="ko-KR" altLang="en-US" sz="2400" dirty="0"/>
              <a:t>객체를 생성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rgbClr val="3333FF"/>
                </a:solidFill>
              </a:rPr>
              <a:t>메소드</a:t>
            </a:r>
            <a:r>
              <a:rPr lang="en-US" altLang="ko-KR" sz="2400" dirty="0"/>
              <a:t>: </a:t>
            </a:r>
            <a:r>
              <a:rPr lang="ko-KR" altLang="en-US" sz="2400" dirty="0"/>
              <a:t>객체 혹은 객체 내부 인스턴스 변수에 대한 연산 수행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22451" y="1842072"/>
            <a:ext cx="6012425" cy="2628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pc="1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class</a:t>
            </a:r>
            <a:r>
              <a:rPr lang="en-US" altLang="ko-KR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pc="10" dirty="0" err="1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클래스이름</a:t>
            </a:r>
            <a:r>
              <a:rPr lang="en-US" altLang="ko-KR" spc="10" dirty="0">
                <a:solidFill>
                  <a:srgbClr val="5555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</a:t>
            </a:r>
            <a:endParaRPr lang="ko-KR" altLang="ko-KR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ko-KR" spc="10" dirty="0">
                <a:solidFill>
                  <a:srgbClr val="5555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pc="10" dirty="0" err="1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def</a:t>
            </a:r>
            <a:r>
              <a:rPr lang="en-US" altLang="ko-KR" spc="1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pc="10" dirty="0">
                <a:solidFill>
                  <a:srgbClr val="5555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__</a:t>
            </a:r>
            <a:r>
              <a:rPr lang="en-US" altLang="ko-KR" spc="10" dirty="0" err="1">
                <a:solidFill>
                  <a:srgbClr val="5555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init</a:t>
            </a:r>
            <a:r>
              <a:rPr lang="en-US" altLang="ko-KR" spc="10" dirty="0">
                <a:solidFill>
                  <a:srgbClr val="5555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__(</a:t>
            </a:r>
            <a:r>
              <a:rPr lang="en-US" altLang="ko-KR" spc="10" dirty="0">
                <a:latin typeface="Consolas" panose="020B0609020204030204" pitchFamily="49" charset="0"/>
                <a:cs typeface="Calibri" panose="020F0502020204030204" pitchFamily="34" charset="0"/>
              </a:rPr>
              <a:t>self,</a:t>
            </a:r>
            <a:r>
              <a:rPr lang="en-US" altLang="ko-KR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pc="10" dirty="0">
                <a:latin typeface="Calibri" panose="020F0502020204030204" pitchFamily="34" charset="0"/>
                <a:cs typeface="Calibri" panose="020F0502020204030204" pitchFamily="34" charset="0"/>
              </a:rPr>
              <a:t>인자</a:t>
            </a:r>
            <a:r>
              <a:rPr lang="en-US" altLang="ko-KR" spc="10" dirty="0">
                <a:latin typeface="Consolas" panose="020B0609020204030204" pitchFamily="49" charset="0"/>
                <a:cs typeface="Calibri" panose="020F0502020204030204" pitchFamily="34" charset="0"/>
              </a:rPr>
              <a:t>1, ...</a:t>
            </a:r>
            <a:r>
              <a:rPr lang="en-US" altLang="ko-KR" spc="10" dirty="0">
                <a:solidFill>
                  <a:srgbClr val="5555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):</a:t>
            </a:r>
            <a:r>
              <a:rPr lang="en-US" altLang="ko-KR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pc="1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</a:t>
            </a:r>
            <a:r>
              <a:rPr lang="en-US" altLang="ko-KR" spc="1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pc="1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객체 </a:t>
            </a:r>
            <a:r>
              <a:rPr lang="ko-KR" altLang="ko-KR" spc="1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생성자</a:t>
            </a:r>
            <a:endParaRPr lang="ko-KR" altLang="ko-KR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ko-KR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pc="10" dirty="0">
                <a:latin typeface="Consolas" panose="020B0609020204030204" pitchFamily="49" charset="0"/>
                <a:cs typeface="Calibri" panose="020F0502020204030204" pitchFamily="34" charset="0"/>
              </a:rPr>
              <a:t>self.</a:t>
            </a:r>
            <a:r>
              <a:rPr lang="ko-KR" altLang="ko-KR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인스턴스 변수</a:t>
            </a:r>
            <a:r>
              <a:rPr lang="en-US" altLang="ko-KR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pc="10" dirty="0">
                <a:solidFill>
                  <a:srgbClr val="5555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ko-KR" altLang="ko-KR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인자</a:t>
            </a:r>
            <a:r>
              <a:rPr lang="en-US" altLang="ko-KR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pc="10" dirty="0">
                <a:solidFill>
                  <a:srgbClr val="55555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altLang="ko-KR" spc="10" dirty="0">
                <a:solidFill>
                  <a:srgbClr val="5555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pc="1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def  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pc="1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:        </a:t>
            </a:r>
            <a:r>
              <a:rPr lang="ko-KR" altLang="ko-KR" spc="1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객체에 대한 </a:t>
            </a:r>
            <a:r>
              <a:rPr lang="ko-KR" altLang="en-US" spc="1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메소드</a:t>
            </a:r>
            <a:endParaRPr lang="en-US" altLang="ko-KR" spc="1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altLang="ko-KR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pc="1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def</a:t>
            </a:r>
            <a:endParaRPr lang="ko-KR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오른쪽 대괄호 8"/>
          <p:cNvSpPr/>
          <p:nvPr/>
        </p:nvSpPr>
        <p:spPr>
          <a:xfrm>
            <a:off x="2805560" y="3479272"/>
            <a:ext cx="98323" cy="796413"/>
          </a:xfrm>
          <a:prstGeom prst="rightBracke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903883" y="3862731"/>
            <a:ext cx="334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8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4181" y="576400"/>
            <a:ext cx="788055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dirty="0"/>
              <a:t>[</a:t>
            </a:r>
            <a:r>
              <a:rPr lang="ko-KR" altLang="en-US" sz="2400" dirty="0"/>
              <a:t>예제</a:t>
            </a:r>
            <a:r>
              <a:rPr lang="en-US" altLang="ko-KR" sz="2400" dirty="0"/>
              <a:t>] </a:t>
            </a:r>
            <a:r>
              <a:rPr lang="ko-KR" altLang="en-US" sz="2400" dirty="0"/>
              <a:t>학생을 객체로 표현하기 위해 </a:t>
            </a:r>
            <a:r>
              <a:rPr lang="en-US" altLang="ko-KR" sz="2400" dirty="0"/>
              <a:t>Student </a:t>
            </a:r>
            <a:r>
              <a:rPr lang="ko-KR" altLang="en-US" sz="2400" dirty="0"/>
              <a:t>클래스 </a:t>
            </a:r>
            <a:endParaRPr lang="en-US" altLang="ko-KR" sz="24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각 </a:t>
            </a:r>
            <a:r>
              <a:rPr lang="en-US" altLang="ko-KR" sz="2400" dirty="0"/>
              <a:t>Student </a:t>
            </a:r>
            <a:r>
              <a:rPr lang="ko-KR" altLang="en-US" sz="2400" dirty="0"/>
              <a:t>객체는 이름과 학번을 각각 저장하는 인스턴스 변수 </a:t>
            </a:r>
            <a:r>
              <a:rPr lang="en-US" altLang="ko-KR" sz="2400" dirty="0"/>
              <a:t>name</a:t>
            </a:r>
            <a:r>
              <a:rPr lang="ko-KR" altLang="en-US" sz="2400" dirty="0"/>
              <a:t>과 </a:t>
            </a:r>
            <a:r>
              <a:rPr lang="en-US" altLang="ko-KR" sz="2400" dirty="0"/>
              <a:t>id</a:t>
            </a:r>
            <a:r>
              <a:rPr lang="ko-KR" altLang="en-US" sz="2400" dirty="0"/>
              <a:t>를 가진다고 가정</a:t>
            </a:r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22" y="2094195"/>
            <a:ext cx="7040671" cy="37679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3463033" y="617964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1-1]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63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00" y="1264458"/>
            <a:ext cx="7615812" cy="13910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2659463" y="2931048"/>
            <a:ext cx="3825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1-1]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결과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70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4849" y="269173"/>
            <a:ext cx="7772402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3333FF"/>
                </a:solidFill>
                <a:latin typeface="+mj-ea"/>
                <a:ea typeface="+mj-ea"/>
              </a:rPr>
              <a:t>리스트</a:t>
            </a:r>
            <a:r>
              <a:rPr lang="en-US" altLang="ko-KR" sz="2400" dirty="0">
                <a:solidFill>
                  <a:srgbClr val="3333FF"/>
                </a:solidFill>
                <a:latin typeface="+mj-ea"/>
                <a:ea typeface="+mj-ea"/>
              </a:rPr>
              <a:t>(List)</a:t>
            </a:r>
            <a:r>
              <a:rPr lang="ko-KR" altLang="ko-KR" sz="2400" dirty="0">
                <a:latin typeface="+mj-ea"/>
                <a:ea typeface="+mj-ea"/>
              </a:rPr>
              <a:t>는 </a:t>
            </a:r>
            <a:r>
              <a:rPr lang="en-US" altLang="ko-KR" sz="2400" dirty="0">
                <a:latin typeface="+mj-ea"/>
                <a:ea typeface="+mj-ea"/>
              </a:rPr>
              <a:t>C</a:t>
            </a:r>
            <a:r>
              <a:rPr lang="ko-KR" altLang="ko-KR" sz="2400" dirty="0">
                <a:latin typeface="+mj-ea"/>
                <a:ea typeface="+mj-ea"/>
              </a:rPr>
              <a:t>나 자바 언어의 배열과 유사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</a:p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+mj-ea"/>
                <a:ea typeface="+mj-ea"/>
              </a:rPr>
              <a:t>배열은 동일한 타입의 항목들을 저장하는 반면에 리스트는 </a:t>
            </a:r>
            <a:r>
              <a:rPr lang="ko-KR" altLang="ko-KR" sz="2400" dirty="0">
                <a:solidFill>
                  <a:srgbClr val="FF0000"/>
                </a:solidFill>
                <a:latin typeface="+mj-ea"/>
                <a:ea typeface="+mj-ea"/>
              </a:rPr>
              <a:t>서로 다른 타입의 항목들을 저장할 수 있</a:t>
            </a:r>
            <a:r>
              <a:rPr lang="ko-KR" altLang="en-US" sz="2400" dirty="0">
                <a:solidFill>
                  <a:srgbClr val="FF0000"/>
                </a:solidFill>
                <a:latin typeface="+mj-ea"/>
                <a:ea typeface="+mj-ea"/>
              </a:rPr>
              <a:t>음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endParaRPr lang="ko-KR" altLang="ko-KR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58" y="1941187"/>
            <a:ext cx="7256785" cy="281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99" y="5232751"/>
            <a:ext cx="7302444" cy="14444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3259243" y="4759890"/>
            <a:ext cx="1673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ko-KR" altLang="ko-KR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프로그램</a:t>
            </a:r>
            <a:r>
              <a:rPr lang="en-US" altLang="ko-KR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1-2]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866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17007" y="297851"/>
            <a:ext cx="8201107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algn="just">
              <a:lnSpc>
                <a:spcPct val="107000"/>
              </a:lnSpc>
              <a:spcAft>
                <a:spcPts val="0"/>
              </a:spcAft>
            </a:pPr>
            <a:r>
              <a:rPr lang="en-US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ko-KR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프로그램</a:t>
            </a:r>
            <a:r>
              <a:rPr lang="en-US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1-2] line 03</a:t>
            </a:r>
            <a:r>
              <a:rPr lang="ko-KR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에서</a:t>
            </a:r>
            <a:r>
              <a:rPr lang="en-US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 = [40, 10, 70, 60]</a:t>
            </a:r>
            <a:r>
              <a:rPr lang="ko-KR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 수행되면</a:t>
            </a:r>
            <a:r>
              <a:rPr lang="en-US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</a:t>
            </a:r>
            <a:r>
              <a:rPr lang="ko-KR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개의 정수들이 </a:t>
            </a:r>
            <a:r>
              <a:rPr lang="en-US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r>
              <a:rPr lang="ko-KR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와 같이 저장되는 것이 아니라 실제로 </a:t>
            </a:r>
            <a:r>
              <a:rPr lang="en-US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r>
              <a:rPr lang="ko-KR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와 같이 메모리에 저장된다</a:t>
            </a:r>
            <a:r>
              <a:rPr lang="en-US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02" y="2430613"/>
            <a:ext cx="3200126" cy="5811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090" y="1982362"/>
            <a:ext cx="3950115" cy="190160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281085" y="3466381"/>
            <a:ext cx="521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6407810" y="3883967"/>
            <a:ext cx="536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ko-KR" altLang="en-US" sz="2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25" y="4382659"/>
            <a:ext cx="3537365" cy="1692101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844147" y="4844324"/>
            <a:ext cx="4572000" cy="9852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c[1] = 40</a:t>
            </a:r>
            <a:r>
              <a:rPr lang="ko-KR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 수행</a:t>
            </a:r>
            <a:r>
              <a:rPr lang="ko-KR" altLang="en-US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된 후의</a:t>
            </a:r>
            <a:r>
              <a:rPr lang="ko-KR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400" spc="10" dirty="0">
              <a:solidFill>
                <a:srgbClr val="55555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리스트 </a:t>
            </a:r>
            <a:r>
              <a:rPr lang="en-US" altLang="ko-KR" sz="24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5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1831" y="586233"/>
            <a:ext cx="793954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FF"/>
                </a:solidFill>
              </a:rPr>
              <a:t>if-</a:t>
            </a:r>
            <a:r>
              <a:rPr lang="ko-KR" altLang="ko-KR" sz="2400" dirty="0">
                <a:solidFill>
                  <a:srgbClr val="3333FF"/>
                </a:solidFill>
              </a:rPr>
              <a:t>문</a:t>
            </a:r>
            <a:r>
              <a:rPr lang="ko-KR" altLang="ko-KR" sz="2400" dirty="0"/>
              <a:t>은 조건문으로서 하나 또는 여러가지 조건을 검사하도록 선언</a:t>
            </a:r>
            <a:endParaRPr lang="en-US" altLang="ko-KR" sz="2400" dirty="0"/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/>
              <a:t>조건식이 </a:t>
            </a:r>
            <a:r>
              <a:rPr lang="en-US" altLang="ko-KR" sz="2400" dirty="0"/>
              <a:t>True</a:t>
            </a:r>
            <a:r>
              <a:rPr lang="ko-KR" altLang="ko-KR" sz="2400" dirty="0"/>
              <a:t>이면 해당 명령문을 수행하고</a:t>
            </a:r>
            <a:r>
              <a:rPr lang="en-US" altLang="ko-KR" sz="2400" dirty="0"/>
              <a:t>, False</a:t>
            </a:r>
            <a:r>
              <a:rPr lang="ko-KR" altLang="ko-KR" sz="2400" dirty="0"/>
              <a:t>이면</a:t>
            </a:r>
            <a:r>
              <a:rPr lang="en-US" altLang="ko-KR" sz="2400" dirty="0"/>
              <a:t> else</a:t>
            </a:r>
            <a:r>
              <a:rPr lang="ko-KR" altLang="ko-KR" sz="2400" dirty="0"/>
              <a:t>의 명령문을 수행</a:t>
            </a:r>
            <a:endParaRPr lang="en-US" altLang="ko-KR" sz="2400" dirty="0"/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/>
              <a:t>여러 조건으로 세분화시켜야 하는 경우에는</a:t>
            </a:r>
            <a:r>
              <a:rPr lang="en-US" altLang="ko-KR" sz="2400" dirty="0">
                <a:solidFill>
                  <a:srgbClr val="3333FF"/>
                </a:solidFill>
              </a:rPr>
              <a:t> if – elif – </a:t>
            </a:r>
            <a:r>
              <a:rPr lang="en-US" altLang="ko-KR" sz="2400" dirty="0">
                <a:solidFill>
                  <a:srgbClr val="3333FF"/>
                </a:solidFill>
                <a:sym typeface="MT Extra" panose="05050102010205020202" pitchFamily="18" charset="2"/>
              </a:rPr>
              <a:t></a:t>
            </a:r>
            <a:r>
              <a:rPr lang="en-US" altLang="ko-KR" sz="2400" dirty="0">
                <a:solidFill>
                  <a:srgbClr val="3333FF"/>
                </a:solidFill>
              </a:rPr>
              <a:t> – else</a:t>
            </a:r>
            <a:r>
              <a:rPr lang="en-US" altLang="ko-KR" sz="2400" dirty="0"/>
              <a:t> </a:t>
            </a:r>
            <a:r>
              <a:rPr lang="ko-KR" altLang="ko-KR" sz="2400" dirty="0"/>
              <a:t>문을 사용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5131" y="3369300"/>
            <a:ext cx="2040194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if</a:t>
            </a: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조건식</a:t>
            </a: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	</a:t>
            </a:r>
            <a:r>
              <a:rPr kumimoji="0" lang="ko-KR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명령문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else</a:t>
            </a: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	</a:t>
            </a:r>
            <a:r>
              <a:rPr kumimoji="0" lang="ko-KR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명령문</a:t>
            </a: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3931" y="3369300"/>
            <a:ext cx="3131574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6213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if </a:t>
            </a:r>
            <a:r>
              <a:rPr kumimoji="0" lang="ko-KR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조건식</a:t>
            </a: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176213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	</a:t>
            </a:r>
            <a:r>
              <a:rPr kumimoji="0" lang="ko-KR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명령문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176213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1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elif</a:t>
            </a: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조건식</a:t>
            </a: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176213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	</a:t>
            </a:r>
            <a:r>
              <a:rPr kumimoji="0" lang="ko-KR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명령문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176213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…</a:t>
            </a:r>
          </a:p>
          <a:p>
            <a:pPr marL="176213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else</a:t>
            </a: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</a:p>
          <a:p>
            <a:pPr marL="176213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	</a:t>
            </a:r>
            <a:r>
              <a:rPr kumimoji="0" lang="ko-KR" altLang="ko-KR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명령문</a:t>
            </a:r>
            <a:endParaRPr kumimoji="0" lang="en-US" altLang="ko-KR" sz="2000" b="0" i="0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7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42335" y="407556"/>
            <a:ext cx="7900219" cy="2451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/>
              <a:t>반복문에는 </a:t>
            </a:r>
            <a:r>
              <a:rPr lang="en-US" altLang="ko-KR" sz="2400" dirty="0">
                <a:solidFill>
                  <a:srgbClr val="3333FF"/>
                </a:solidFill>
              </a:rPr>
              <a:t>for</a:t>
            </a:r>
            <a:r>
              <a:rPr lang="en-US" altLang="ko-KR" sz="2400" dirty="0"/>
              <a:t>-</a:t>
            </a:r>
            <a:r>
              <a:rPr lang="ko-KR" altLang="ko-KR" sz="2400" dirty="0"/>
              <a:t>문과</a:t>
            </a:r>
            <a:r>
              <a:rPr lang="en-US" altLang="ko-KR" sz="2400" dirty="0">
                <a:solidFill>
                  <a:srgbClr val="3333FF"/>
                </a:solidFill>
              </a:rPr>
              <a:t> while</a:t>
            </a:r>
            <a:r>
              <a:rPr lang="en-US" altLang="ko-KR" sz="2400" dirty="0"/>
              <a:t>-</a:t>
            </a:r>
            <a:r>
              <a:rPr lang="ko-KR" altLang="ko-KR" sz="2400" dirty="0"/>
              <a:t>문이 있다</a:t>
            </a:r>
            <a:r>
              <a:rPr lang="en-US" altLang="ko-KR" sz="2400" dirty="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FF"/>
                </a:solidFill>
              </a:rPr>
              <a:t>for</a:t>
            </a:r>
            <a:r>
              <a:rPr lang="en-US" altLang="ko-KR" sz="2400" dirty="0"/>
              <a:t>-</a:t>
            </a:r>
            <a:r>
              <a:rPr lang="ko-KR" altLang="ko-KR" sz="2400" dirty="0"/>
              <a:t>문은 리스트</a:t>
            </a:r>
            <a:r>
              <a:rPr lang="en-US" altLang="ko-KR" sz="2400" dirty="0"/>
              <a:t>, </a:t>
            </a:r>
            <a:r>
              <a:rPr lang="ko-KR" altLang="ko-KR" sz="2400" dirty="0"/>
              <a:t>튜플</a:t>
            </a:r>
            <a:r>
              <a:rPr lang="en-US" altLang="ko-KR" sz="2400" dirty="0"/>
              <a:t>, </a:t>
            </a:r>
            <a:r>
              <a:rPr lang="ko-KR" altLang="ko-KR" sz="2400" dirty="0"/>
              <a:t>스트링 등의 순서형 자료의 항목들을 차례로 읽으며 명령문을 처리하는 방식과 내장 함수인 </a:t>
            </a:r>
            <a:r>
              <a:rPr lang="en-US" altLang="ko-KR" sz="2400" dirty="0"/>
              <a:t>range()</a:t>
            </a:r>
            <a:r>
              <a:rPr lang="ko-KR" altLang="ko-KR" sz="2400" dirty="0"/>
              <a:t>를 사용하는 방식</a:t>
            </a:r>
            <a:endParaRPr lang="en-US" altLang="ko-KR" sz="2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FF"/>
                </a:solidFill>
              </a:rPr>
              <a:t>while</a:t>
            </a:r>
            <a:r>
              <a:rPr lang="en-US" altLang="ko-KR" sz="2400" dirty="0"/>
              <a:t>-</a:t>
            </a:r>
            <a:r>
              <a:rPr lang="ko-KR" altLang="ko-KR" sz="2400" dirty="0"/>
              <a:t>문은 조건식이 만족된 동안에만 반복 수행</a:t>
            </a:r>
            <a:endParaRPr lang="ko-KR" altLang="en-US" sz="3200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92" y="3527694"/>
            <a:ext cx="7088914" cy="2722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68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33546" y="473785"/>
            <a:ext cx="722069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range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()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함수는 다음과 같은 형식을 갖는다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.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2635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range(N)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635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range(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시작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, N)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635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range(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시작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, N,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증감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그림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" y="3434503"/>
            <a:ext cx="7624492" cy="2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75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8314" y="532275"/>
            <a:ext cx="7886700" cy="65595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자료구조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9824" y="1764399"/>
            <a:ext cx="7886700" cy="46682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sz="2400" dirty="0"/>
              <a:t>자료구조</a:t>
            </a:r>
            <a:r>
              <a:rPr lang="en-US" sz="2400" dirty="0"/>
              <a:t>(Data Structure)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3333FF"/>
                </a:solidFill>
              </a:rPr>
              <a:t>일련의 동일한 타입의 데이터를 정돈하여 저장한 구성체</a:t>
            </a:r>
            <a:endParaRPr lang="en-US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sz="2400" dirty="0"/>
              <a:t>데이터를 정돈하는 목적</a:t>
            </a:r>
            <a:r>
              <a:rPr lang="en-US" altLang="ko-KR" sz="2400" dirty="0"/>
              <a:t>:</a:t>
            </a:r>
            <a:r>
              <a:rPr lang="ko-KR" altLang="en-US" sz="2400" dirty="0"/>
              <a:t> 프로그램에서 저장하는 데이터에 대해 탐색</a:t>
            </a:r>
            <a:r>
              <a:rPr lang="en-US" sz="2400" dirty="0"/>
              <a:t>, </a:t>
            </a:r>
            <a:r>
              <a:rPr lang="ko-KR" altLang="en-US" sz="2400" dirty="0"/>
              <a:t>삽입</a:t>
            </a:r>
            <a:r>
              <a:rPr lang="en-US" sz="2400" dirty="0"/>
              <a:t>, </a:t>
            </a:r>
            <a:r>
              <a:rPr lang="ko-KR" altLang="en-US" sz="2400" dirty="0"/>
              <a:t>삭제 등의 연산을 효율적으로 수행하기 위해서</a:t>
            </a:r>
            <a:r>
              <a:rPr lang="en-US" sz="2400" dirty="0"/>
              <a:t>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sz="2400" dirty="0"/>
              <a:t>자료구조를 설계할 때에는 </a:t>
            </a:r>
            <a:r>
              <a:rPr lang="ko-KR" altLang="en-US" sz="2400" dirty="0">
                <a:solidFill>
                  <a:srgbClr val="3333FF"/>
                </a:solidFill>
              </a:rPr>
              <a:t>데이터와 데이터에 관련된 연산들을 함께 고려</a:t>
            </a:r>
            <a:r>
              <a:rPr lang="ko-KR" altLang="en-US" sz="2400" dirty="0"/>
              <a:t>해야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58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5" y="1949754"/>
            <a:ext cx="7946199" cy="421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621602" y="587390"/>
            <a:ext cx="7946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의사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난수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(Pseudo-random Number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생성을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이용해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리스트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만들기와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실행시간을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측정하기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621602" y="6324840"/>
            <a:ext cx="8259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time.time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1970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월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초로부터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현재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시각을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몇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초인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지를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010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8033" y="847369"/>
            <a:ext cx="7922712" cy="463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내장 함수</a:t>
            </a:r>
            <a:endParaRPr lang="en-US" altLang="ko-KR" sz="2800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altLang="ko-KR" sz="2400" dirty="0">
                <a:solidFill>
                  <a:srgbClr val="3333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ord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‘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문자</a:t>
            </a:r>
            <a:r>
              <a:rPr lang="en-US" altLang="ko-K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’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lvl="0">
              <a:lnSpc>
                <a:spcPct val="107000"/>
              </a:lnSpc>
              <a:spcAft>
                <a:spcPts val="1200"/>
              </a:spcAft>
            </a:pP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문자의 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Unicode 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값을 리턴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예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2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ord(</a:t>
            </a:r>
            <a:r>
              <a:rPr lang="en-US" altLang="ko-KR" sz="2400" dirty="0">
                <a:solidFill>
                  <a:srgbClr val="80808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‘</a:t>
            </a:r>
            <a:r>
              <a:rPr lang="en-US" altLang="ko-KR" sz="2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altLang="ko-KR" sz="2400" dirty="0">
                <a:solidFill>
                  <a:srgbClr val="80808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’</a:t>
            </a:r>
            <a:r>
              <a:rPr lang="en-US" altLang="ko-KR" sz="2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는 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65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 리턴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altLang="ko-KR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list(</a:t>
            </a:r>
            <a:r>
              <a:rPr lang="en-US" altLang="ko-KR" sz="2400" dirty="0">
                <a:solidFill>
                  <a:srgbClr val="3333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reversed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리스트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))  </a:t>
            </a:r>
          </a:p>
          <a:p>
            <a:pPr lvl="0">
              <a:lnSpc>
                <a:spcPct val="107000"/>
              </a:lnSpc>
              <a:spcAft>
                <a:spcPts val="1200"/>
              </a:spcAft>
            </a:pP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역순으로 된 리스트를 리턴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리스트</a:t>
            </a:r>
            <a:r>
              <a:rPr lang="en-US" altLang="ko-KR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altLang="ko-KR" sz="2400" dirty="0">
                <a:solidFill>
                  <a:srgbClr val="3333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reverse</a:t>
            </a:r>
            <a:r>
              <a:rPr lang="en-US" altLang="ko-KR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() </a:t>
            </a:r>
            <a:endParaRPr lang="en-US" altLang="ko-KR" sz="2400" dirty="0">
              <a:solidFill>
                <a:srgbClr val="80808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1200"/>
              </a:spcAft>
            </a:pP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리스트를 역순으로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  <a:spcAft>
                <a:spcPts val="1200"/>
              </a:spcAft>
            </a:pP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예</a:t>
            </a:r>
            <a:r>
              <a:rPr lang="en-US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2400" dirty="0" err="1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a.reverse</a:t>
            </a:r>
            <a:r>
              <a:rPr lang="en-US" altLang="ko-KR" sz="2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는 리스트 </a:t>
            </a:r>
            <a:r>
              <a:rPr lang="en-US" altLang="ko-KR" sz="24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ko-KR" altLang="ko-KR" sz="2400" dirty="0">
                <a:solidFill>
                  <a:srgbClr val="80808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 역순으로 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040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4558" y="836753"/>
            <a:ext cx="759541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FF"/>
                </a:solidFill>
              </a:rPr>
              <a:t>lambda </a:t>
            </a:r>
            <a:r>
              <a:rPr lang="ko-KR" altLang="ko-KR" sz="2400" dirty="0">
                <a:solidFill>
                  <a:srgbClr val="3333FF"/>
                </a:solidFill>
              </a:rPr>
              <a:t>함수</a:t>
            </a:r>
            <a:endParaRPr lang="en-US" altLang="ko-KR" sz="2400" dirty="0"/>
          </a:p>
          <a:p>
            <a:pPr lvl="0"/>
            <a:r>
              <a:rPr lang="en-US" altLang="ko-KR" sz="2400" dirty="0"/>
              <a:t>     </a:t>
            </a:r>
            <a:r>
              <a:rPr lang="ko-KR" altLang="ko-KR" sz="2400" dirty="0"/>
              <a:t>함수의 이름도</a:t>
            </a:r>
            <a:r>
              <a:rPr lang="en-US" altLang="ko-KR" sz="2400" dirty="0"/>
              <a:t> return</a:t>
            </a:r>
            <a:r>
              <a:rPr lang="ko-KR" altLang="ko-KR" sz="2400" dirty="0"/>
              <a:t>도 없이 수행되는 함수</a:t>
            </a:r>
            <a:r>
              <a:rPr lang="en-US" altLang="ko-KR" sz="2400" dirty="0"/>
              <a:t> </a:t>
            </a:r>
            <a:endParaRPr lang="ko-KR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    lambda </a:t>
            </a:r>
            <a:r>
              <a:rPr lang="ko-KR" altLang="ko-KR" sz="2400" dirty="0"/>
              <a:t>인자</a:t>
            </a:r>
            <a:r>
              <a:rPr lang="en-US" altLang="ko-KR" sz="2400" dirty="0"/>
              <a:t>(arguments): </a:t>
            </a:r>
            <a:r>
              <a:rPr lang="ko-KR" altLang="ko-KR" sz="2400" dirty="0"/>
              <a:t>식</a:t>
            </a:r>
            <a:r>
              <a:rPr lang="en-US" altLang="ko-KR" sz="2400" dirty="0"/>
              <a:t>(expression)</a:t>
            </a:r>
            <a:endParaRPr lang="ko-KR" altLang="ko-KR" sz="2400" dirty="0"/>
          </a:p>
          <a:p>
            <a:r>
              <a:rPr lang="en-US" altLang="ko-KR" sz="2400" dirty="0"/>
              <a:t>     lambda </a:t>
            </a:r>
            <a:r>
              <a:rPr lang="ko-KR" altLang="ko-KR" sz="2400" dirty="0"/>
              <a:t>함수는 </a:t>
            </a:r>
            <a:r>
              <a:rPr lang="en-US" altLang="ko-KR" sz="2400" dirty="0"/>
              <a:t>filter() </a:t>
            </a:r>
            <a:r>
              <a:rPr lang="ko-KR" altLang="ko-KR" sz="2400" dirty="0"/>
              <a:t>또는</a:t>
            </a:r>
            <a:r>
              <a:rPr lang="en-US" altLang="ko-KR" sz="2400" dirty="0"/>
              <a:t> map() </a:t>
            </a:r>
            <a:r>
              <a:rPr lang="ko-KR" altLang="ko-KR" sz="2400" dirty="0"/>
              <a:t>함수의 인자로 사용</a:t>
            </a:r>
          </a:p>
          <a:p>
            <a:pPr lvl="0"/>
            <a:endParaRPr lang="en-US" altLang="ko-KR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3333FF"/>
                </a:solidFill>
              </a:rPr>
              <a:t>filter(expression, sequence)</a:t>
            </a:r>
            <a:endParaRPr lang="ko-KR" altLang="ko-KR" sz="2800" dirty="0">
              <a:solidFill>
                <a:srgbClr val="3333FF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3333FF"/>
                </a:solidFill>
              </a:rPr>
              <a:t>map(expression, sequence)</a:t>
            </a:r>
            <a:endParaRPr lang="ko-KR" altLang="ko-KR" sz="2800" dirty="0">
              <a:solidFill>
                <a:srgbClr val="3333FF"/>
              </a:solidFill>
            </a:endParaRPr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lambda </a:t>
            </a:r>
            <a:r>
              <a:rPr lang="ko-KR" altLang="ko-KR" sz="2400" dirty="0"/>
              <a:t>함수는 일반적으로 간단한 함수를 대신할 수 있어 매우 유용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415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0" y="256740"/>
            <a:ext cx="8336376" cy="356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38" y="4664144"/>
            <a:ext cx="7835334" cy="16489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3541385" y="3589605"/>
            <a:ext cx="1887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10" dirty="0">
                <a:solidFill>
                  <a:srgbClr val="555555"/>
                </a:solidFill>
                <a:latin typeface="Calibri" panose="020F0502020204030204" pitchFamily="34" charset="0"/>
              </a:rPr>
              <a:t>[</a:t>
            </a:r>
            <a:r>
              <a:rPr lang="ko-KR" altLang="ko-KR" sz="2000" spc="1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프로그램</a:t>
            </a:r>
            <a:r>
              <a:rPr lang="ko-KR" altLang="ko-KR" sz="2400" spc="10" dirty="0">
                <a:solidFill>
                  <a:srgbClr val="555555"/>
                </a:solidFill>
                <a:ea typeface="Calibri" panose="020F0502020204030204" pitchFamily="34" charset="0"/>
              </a:rPr>
              <a:t> </a:t>
            </a:r>
            <a:r>
              <a:rPr lang="en-US" altLang="ko-KR" sz="2400" spc="10" dirty="0">
                <a:solidFill>
                  <a:srgbClr val="555555"/>
                </a:solidFill>
                <a:ea typeface="Calibri" panose="020F0502020204030204" pitchFamily="34" charset="0"/>
              </a:rPr>
              <a:t>1-4]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6642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1-5 </a:t>
            </a:r>
            <a:r>
              <a:rPr lang="ko-KR" altLang="en-US" dirty="0"/>
              <a:t>순환</a:t>
            </a:r>
            <a:r>
              <a:rPr lang="en-US" altLang="ko-KR" dirty="0"/>
              <a:t>(Recursion)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1305" y="1554480"/>
            <a:ext cx="8161389" cy="2339094"/>
          </a:xfrm>
        </p:spPr>
        <p:txBody>
          <a:bodyPr/>
          <a:lstStyle/>
          <a:p>
            <a:r>
              <a:rPr lang="ko-KR" altLang="ko-KR" sz="2400" dirty="0">
                <a:solidFill>
                  <a:srgbClr val="3333FF"/>
                </a:solidFill>
              </a:rPr>
              <a:t>순환</a:t>
            </a:r>
            <a:r>
              <a:rPr lang="en-US" altLang="ko-KR" sz="2400" dirty="0">
                <a:solidFill>
                  <a:srgbClr val="3333FF"/>
                </a:solidFill>
              </a:rPr>
              <a:t>(Recursion)</a:t>
            </a:r>
            <a:r>
              <a:rPr lang="en-US" altLang="ko-KR" sz="2400" dirty="0"/>
              <a:t>:</a:t>
            </a:r>
            <a:r>
              <a:rPr lang="ko-KR" altLang="ko-KR" sz="2400" dirty="0"/>
              <a:t> </a:t>
            </a:r>
            <a:r>
              <a:rPr lang="ko-KR" altLang="en-US" sz="2400" dirty="0"/>
              <a:t>함수</a:t>
            </a:r>
            <a:r>
              <a:rPr lang="en-US" altLang="ko-KR" sz="2400" dirty="0"/>
              <a:t>/</a:t>
            </a:r>
            <a:r>
              <a:rPr lang="ko-KR" altLang="en-US" sz="2400" dirty="0"/>
              <a:t>메소드</a:t>
            </a:r>
            <a:r>
              <a:rPr lang="ko-KR" altLang="ko-KR" sz="2400" dirty="0"/>
              <a:t>의 실행 과정 중 스스로를 호출하는 것</a:t>
            </a:r>
            <a:endParaRPr lang="en-US" altLang="ko-KR" sz="2400" dirty="0"/>
          </a:p>
          <a:p>
            <a:r>
              <a:rPr lang="ko-KR" altLang="ko-KR" sz="2400" dirty="0"/>
              <a:t>순환은 </a:t>
            </a:r>
            <a:r>
              <a:rPr lang="ko-KR" altLang="ko-KR" sz="2400" dirty="0" err="1"/>
              <a:t>팩토리얼</a:t>
            </a:r>
            <a:r>
              <a:rPr lang="en-US" altLang="ko-KR" sz="2400" dirty="0"/>
              <a:t>, </a:t>
            </a:r>
            <a:r>
              <a:rPr lang="ko-KR" altLang="ko-KR" sz="2400" dirty="0"/>
              <a:t>조합을 계산하기 위한 식의 표현</a:t>
            </a:r>
            <a:r>
              <a:rPr lang="en-US" altLang="ko-KR" sz="2400" dirty="0"/>
              <a:t>, </a:t>
            </a:r>
            <a:r>
              <a:rPr lang="ko-KR" altLang="ko-KR" sz="2400" dirty="0"/>
              <a:t>무한한 길이의 숫자 스트림을 만들기</a:t>
            </a:r>
            <a:r>
              <a:rPr lang="en-US" altLang="ko-KR" sz="2400" dirty="0"/>
              <a:t>, </a:t>
            </a:r>
            <a:r>
              <a:rPr lang="ko-KR" altLang="ko-KR" sz="2400" dirty="0"/>
              <a:t>분기하여 자라나는 트리 자료구조</a:t>
            </a:r>
            <a:r>
              <a:rPr lang="en-US" altLang="ko-KR" sz="2400" dirty="0"/>
              <a:t>, </a:t>
            </a:r>
            <a:r>
              <a:rPr lang="ko-KR" altLang="ko-KR" sz="2400" dirty="0"/>
              <a:t>프랙털</a:t>
            </a:r>
            <a:r>
              <a:rPr lang="en-US" altLang="ko-KR" sz="2400" dirty="0"/>
              <a:t>(Fractal) </a:t>
            </a:r>
            <a:r>
              <a:rPr lang="ko-KR" altLang="ko-KR" sz="2400" dirty="0"/>
              <a:t>등의 기본 개념으로 사용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4" y="4296697"/>
            <a:ext cx="3310402" cy="16434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89" y="3942655"/>
            <a:ext cx="2360837" cy="2154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670" y="4198374"/>
            <a:ext cx="2179820" cy="18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22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6025" y="535376"/>
            <a:ext cx="81853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함수가 자기 자신을 호출할 때 무한 호출을 방지해야 함</a:t>
            </a:r>
            <a:endParaRPr lang="en-US" altLang="ko-KR" sz="2400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다음의 프로그램을 실행시키면 </a:t>
            </a:r>
            <a:r>
              <a:rPr lang="en-US" altLang="ko-KR" sz="2400" dirty="0" err="1">
                <a:solidFill>
                  <a:srgbClr val="00B0F0"/>
                </a:solidFill>
              </a:rPr>
              <a:t>RecurrsionError</a:t>
            </a:r>
            <a:r>
              <a:rPr lang="ko-KR" altLang="en-US" sz="2400" dirty="0">
                <a:solidFill>
                  <a:srgbClr val="00B0F0"/>
                </a:solidFill>
              </a:rPr>
              <a:t> </a:t>
            </a:r>
            <a:r>
              <a:rPr lang="ko-KR" altLang="en-US" sz="2400" dirty="0"/>
              <a:t>발생</a:t>
            </a:r>
            <a:endParaRPr lang="en-US" altLang="ko-KR" sz="2400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이는 스스로의 호출을 중단시킬 수 있는 </a:t>
            </a:r>
            <a:r>
              <a:rPr lang="ko-KR" altLang="en-US" sz="2400" dirty="0" err="1"/>
              <a:t>조건문이</a:t>
            </a:r>
            <a:r>
              <a:rPr lang="ko-KR" altLang="en-US" sz="2400" dirty="0"/>
              <a:t> 없기 때문</a:t>
            </a:r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06" y="3242240"/>
            <a:ext cx="3225061" cy="1667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7449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78" y="1108332"/>
            <a:ext cx="8549093" cy="31379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직선 화살표 연결선 3"/>
          <p:cNvCxnSpPr/>
          <p:nvPr/>
        </p:nvCxnSpPr>
        <p:spPr>
          <a:xfrm flipH="1" flipV="1">
            <a:off x="1342768" y="4246323"/>
            <a:ext cx="980302" cy="113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05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78" y="3325375"/>
            <a:ext cx="3784005" cy="30164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9" y="538923"/>
            <a:ext cx="4223322" cy="25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5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3845" y="1152265"/>
            <a:ext cx="787072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ko-KR" altLang="en-US" sz="2400" dirty="0"/>
              <a:t>순환으로 구현된 함수는 두 부분으로 구성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FF"/>
                </a:solidFill>
              </a:rPr>
              <a:t>기본</a:t>
            </a:r>
            <a:r>
              <a:rPr lang="en-US" altLang="ko-KR" sz="2400" dirty="0">
                <a:solidFill>
                  <a:srgbClr val="3333FF"/>
                </a:solidFill>
              </a:rPr>
              <a:t>(Base) case</a:t>
            </a:r>
            <a:r>
              <a:rPr lang="en-US" altLang="ko-KR" sz="2400" dirty="0"/>
              <a:t>: </a:t>
            </a:r>
            <a:r>
              <a:rPr lang="ko-KR" altLang="en-US" sz="2400" dirty="0"/>
              <a:t>스스로를 더 이상 호출하지 않는 부분</a:t>
            </a:r>
            <a:endParaRPr lang="en-US" altLang="ko-KR" sz="2400" dirty="0"/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FF"/>
                </a:solidFill>
              </a:rPr>
              <a:t>순환 </a:t>
            </a:r>
            <a:r>
              <a:rPr lang="en-US" altLang="ko-KR" sz="2400" dirty="0">
                <a:solidFill>
                  <a:srgbClr val="3333FF"/>
                </a:solidFill>
              </a:rPr>
              <a:t>case</a:t>
            </a:r>
            <a:r>
              <a:rPr lang="en-US" altLang="ko-KR" sz="2400" dirty="0"/>
              <a:t>:</a:t>
            </a:r>
            <a:r>
              <a:rPr lang="ko-KR" altLang="en-US" sz="2400" dirty="0"/>
              <a:t> 스스로를 호출하는 부분</a:t>
            </a:r>
            <a:endParaRPr lang="en-US" altLang="ko-KR" sz="24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무한 호출을 방지하기 위해 선언한 변수 또는 수식의 값이 호출이 일어날 때마다 순환 </a:t>
            </a:r>
            <a:r>
              <a:rPr lang="en-US" altLang="ko-KR" sz="2400" dirty="0"/>
              <a:t>case</a:t>
            </a:r>
            <a:r>
              <a:rPr lang="ko-KR" altLang="en-US" sz="2400" dirty="0"/>
              <a:t>에서 감소되어  최종적으로 </a:t>
            </a:r>
            <a:r>
              <a:rPr lang="en-US" altLang="ko-KR" sz="2400" dirty="0"/>
              <a:t>if-</a:t>
            </a:r>
            <a:r>
              <a:rPr lang="ko-KR" altLang="en-US" sz="2400" dirty="0"/>
              <a:t>문의 조건식에서 기본 </a:t>
            </a:r>
            <a:r>
              <a:rPr lang="en-US" altLang="ko-KR" sz="2400" dirty="0"/>
              <a:t>case</a:t>
            </a:r>
            <a:r>
              <a:rPr lang="ko-KR" altLang="en-US" sz="2400" dirty="0"/>
              <a:t>를 실행하도록 제어해야</a:t>
            </a:r>
            <a:r>
              <a:rPr lang="en-US" altLang="ko-KR" sz="2400" dirty="0"/>
              <a:t> </a:t>
            </a:r>
            <a:r>
              <a:rPr lang="ko-KR" altLang="en-US" sz="2400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4286073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93" y="2367062"/>
            <a:ext cx="4971481" cy="39288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71831" y="566569"/>
            <a:ext cx="8165691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0"/>
              </a:spcAft>
            </a:pPr>
            <a:r>
              <a:rPr lang="ko-KR" altLang="en-US" sz="2800" dirty="0">
                <a:solidFill>
                  <a:srgbClr val="C00000"/>
                </a:solidFill>
              </a:rPr>
              <a:t>팩토리얼 계산</a:t>
            </a:r>
            <a:endParaRPr lang="en-US" altLang="ko-KR" sz="2800" dirty="0">
              <a:solidFill>
                <a:srgbClr val="C0000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Line 07</a:t>
            </a:r>
            <a:r>
              <a:rPr lang="ko-KR" altLang="en-US" sz="2400" dirty="0"/>
              <a:t>에서 </a:t>
            </a:r>
            <a:r>
              <a:rPr lang="en-US" altLang="ko-KR" sz="2400" dirty="0"/>
              <a:t>factorial(4)</a:t>
            </a:r>
            <a:r>
              <a:rPr lang="ko-KR" altLang="en-US" sz="2400" dirty="0"/>
              <a:t>로 함수 호출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[</a:t>
            </a:r>
            <a:r>
              <a:rPr lang="ko-KR" altLang="en-US" sz="2400" dirty="0"/>
              <a:t>그림</a:t>
            </a:r>
            <a:r>
              <a:rPr lang="en-US" altLang="ko-KR" sz="2400" dirty="0"/>
              <a:t>]</a:t>
            </a:r>
            <a:r>
              <a:rPr lang="ko-KR" altLang="en-US" sz="2400" dirty="0"/>
              <a:t>의 번호 순서대로 수행되어 </a:t>
            </a:r>
            <a:r>
              <a:rPr lang="en-US" altLang="ko-KR" sz="2400" dirty="0"/>
              <a:t>24</a:t>
            </a:r>
            <a:r>
              <a:rPr lang="ko-KR" altLang="en-US" sz="2400" dirty="0"/>
              <a:t>를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7" y="3486545"/>
            <a:ext cx="4674271" cy="2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0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501" y="825768"/>
            <a:ext cx="7886700" cy="503554"/>
          </a:xfrm>
        </p:spPr>
        <p:txBody>
          <a:bodyPr/>
          <a:lstStyle/>
          <a:p>
            <a:pPr algn="ctr"/>
            <a:r>
              <a:rPr lang="ko-KR" altLang="en-US" sz="2800" dirty="0"/>
              <a:t>추상데이터타입</a:t>
            </a:r>
            <a:endParaRPr 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927122"/>
            <a:ext cx="7886700" cy="38149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sz="2400" dirty="0"/>
              <a:t>추상데이터타입</a:t>
            </a:r>
            <a:r>
              <a:rPr lang="en-US" sz="2400" dirty="0"/>
              <a:t>(Abstract Data Type)</a:t>
            </a:r>
            <a:r>
              <a:rPr lang="ko-KR" altLang="en-US" sz="2400" dirty="0"/>
              <a:t>은 </a:t>
            </a:r>
            <a:r>
              <a:rPr lang="ko-KR" altLang="en-US" sz="2400" dirty="0">
                <a:solidFill>
                  <a:srgbClr val="3333FF"/>
                </a:solidFill>
              </a:rPr>
              <a:t>데이터와 그 데이터에 대한 추상적인 연산들</a:t>
            </a:r>
            <a:r>
              <a:rPr lang="ko-KR" altLang="en-US" sz="2400" dirty="0"/>
              <a:t>로써 구성</a:t>
            </a:r>
            <a:r>
              <a:rPr lang="en-US" sz="2400" dirty="0"/>
              <a:t>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‘</a:t>
            </a:r>
            <a:r>
              <a:rPr lang="ko-KR" altLang="en-US" sz="2400" dirty="0"/>
              <a:t>추상</a:t>
            </a:r>
            <a:r>
              <a:rPr lang="en-US" sz="2400" dirty="0"/>
              <a:t>’</a:t>
            </a:r>
            <a:r>
              <a:rPr lang="ko-KR" altLang="en-US" sz="2400" dirty="0"/>
              <a:t>의 의미</a:t>
            </a:r>
            <a:r>
              <a:rPr lang="en-US" altLang="ko-KR" sz="2400" dirty="0"/>
              <a:t>:</a:t>
            </a:r>
            <a:r>
              <a:rPr lang="ko-KR" altLang="en-US" sz="2400" dirty="0"/>
              <a:t> 연산을 구체적으로 어떻게 구현하여야 한다는 세부 명세를 포함하고 있지 않다는 의미</a:t>
            </a:r>
            <a:r>
              <a:rPr lang="en-US" sz="2400" dirty="0"/>
              <a:t>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sz="2400" dirty="0"/>
              <a:t>자료구조는 추상데이터타입을 구체적</a:t>
            </a:r>
            <a:r>
              <a:rPr lang="en-US" sz="2400" dirty="0"/>
              <a:t>(</a:t>
            </a:r>
            <a:r>
              <a:rPr lang="ko-KR" altLang="en-US" sz="2400" dirty="0"/>
              <a:t>실제 프로그램</a:t>
            </a:r>
            <a:r>
              <a:rPr lang="en-US" sz="2400" dirty="0"/>
              <a:t>)</a:t>
            </a:r>
            <a:r>
              <a:rPr lang="ko-KR" altLang="en-US" sz="2400" dirty="0"/>
              <a:t>으로 구현한 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6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5354" y="603354"/>
            <a:ext cx="7910051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C00000"/>
                </a:solidFill>
              </a:rPr>
              <a:t>반복문으로</a:t>
            </a:r>
            <a:r>
              <a:rPr lang="ko-KR" altLang="en-US" sz="2800" dirty="0">
                <a:solidFill>
                  <a:srgbClr val="C00000"/>
                </a:solidFill>
              </a:rPr>
              <a:t> </a:t>
            </a:r>
            <a:r>
              <a:rPr lang="ko-KR" altLang="en-US" sz="2800" dirty="0" err="1">
                <a:solidFill>
                  <a:srgbClr val="C00000"/>
                </a:solidFill>
              </a:rPr>
              <a:t>팩토리얼을</a:t>
            </a:r>
            <a:r>
              <a:rPr lang="ko-KR" altLang="en-US" sz="2800" dirty="0">
                <a:solidFill>
                  <a:srgbClr val="C00000"/>
                </a:solidFill>
              </a:rPr>
              <a:t> 계산하는 프로그램</a:t>
            </a:r>
            <a:endParaRPr lang="en-US" altLang="ko-KR" sz="28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반복문을 이용한 계산은 함수 호출로 인해 시스템 스택을 사용 하지 않으므로 순환을 이용한 계산보다 매우 간단하며 메모리도 적게 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627" y="3417797"/>
            <a:ext cx="3607702" cy="16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12837" y="724391"/>
            <a:ext cx="784122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FF"/>
                </a:solidFill>
              </a:rPr>
              <a:t>꼬리 순환</a:t>
            </a:r>
            <a:r>
              <a:rPr lang="en-US" altLang="ko-KR" sz="2400" dirty="0">
                <a:solidFill>
                  <a:srgbClr val="3333FF"/>
                </a:solidFill>
              </a:rPr>
              <a:t>(Tail Recursion):</a:t>
            </a:r>
            <a:r>
              <a:rPr lang="en-US" altLang="ko-KR" sz="2400" dirty="0"/>
              <a:t> </a:t>
            </a:r>
            <a:r>
              <a:rPr lang="ko-KR" altLang="en-US" sz="2400" dirty="0"/>
              <a:t>함수의 마지막 부분에서 순환하는 것</a:t>
            </a:r>
            <a:endParaRPr lang="en-US" altLang="ko-KR" sz="2400" dirty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꼬리 순환은 </a:t>
            </a:r>
            <a:r>
              <a:rPr lang="ko-KR" altLang="en-US" sz="2400" dirty="0" err="1"/>
              <a:t>반복문으로</a:t>
            </a:r>
            <a:r>
              <a:rPr lang="ko-KR" altLang="en-US" sz="2400" dirty="0"/>
              <a:t> 변환하는 것이 수행 속도와 메모리 사용 측면에서 </a:t>
            </a:r>
            <a:r>
              <a:rPr lang="ko-KR" altLang="en-US" sz="2400" dirty="0" err="1"/>
              <a:t>효율적임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4125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/>
          <p:cNvSpPr/>
          <p:nvPr/>
        </p:nvSpPr>
        <p:spPr>
          <a:xfrm>
            <a:off x="614760" y="555248"/>
            <a:ext cx="828343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dirty="0"/>
              <a:t>[</a:t>
            </a:r>
            <a:r>
              <a:rPr lang="ko-KR" altLang="en-US" sz="2400" dirty="0"/>
              <a:t>예제</a:t>
            </a:r>
            <a:r>
              <a:rPr lang="en-US" altLang="ko-KR" sz="2400" dirty="0"/>
              <a:t>] </a:t>
            </a:r>
            <a:r>
              <a:rPr lang="ko-KR" altLang="en-US" sz="2400" dirty="0"/>
              <a:t>남태평양에 있는 어느 나라에 </a:t>
            </a:r>
            <a:r>
              <a:rPr lang="en-US" altLang="ko-KR" sz="2400" dirty="0"/>
              <a:t>11</a:t>
            </a:r>
            <a:r>
              <a:rPr lang="ko-KR" altLang="en-US" sz="2400" dirty="0"/>
              <a:t>개의 섬이 그림과 같이 다리로 연결되어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이 나라의 관광청에서는 관광객들이 모든 </a:t>
            </a:r>
            <a:r>
              <a:rPr lang="en-US" altLang="ko-KR" sz="2400" dirty="0"/>
              <a:t>11</a:t>
            </a:r>
            <a:r>
              <a:rPr lang="ko-KR" altLang="en-US" sz="2400" dirty="0"/>
              <a:t>개의 섬들의 방문 순서가 다른 </a:t>
            </a:r>
            <a:r>
              <a:rPr lang="en-US" altLang="ko-KR" sz="2400" dirty="0"/>
              <a:t>3</a:t>
            </a:r>
            <a:r>
              <a:rPr lang="ko-KR" altLang="en-US" sz="2400" dirty="0"/>
              <a:t>개의 관광코스를 개설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59" y="3090862"/>
            <a:ext cx="57150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66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6194" y="460109"/>
            <a:ext cx="7585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각 코스의 관광은 섬 </a:t>
            </a:r>
            <a:r>
              <a:rPr lang="en-US" altLang="ko-KR" sz="2400" dirty="0"/>
              <a:t>H</a:t>
            </a:r>
            <a:r>
              <a:rPr lang="ko-KR" altLang="en-US" sz="2400" dirty="0"/>
              <a:t>에서 시작하며</a:t>
            </a:r>
            <a:r>
              <a:rPr lang="en-US" altLang="ko-KR" sz="2400" dirty="0"/>
              <a:t>, </a:t>
            </a:r>
            <a:r>
              <a:rPr lang="ko-KR" altLang="en-US" sz="2400" dirty="0"/>
              <a:t>관관청에서는 각 관광 코스의 방문 순서를 다음과 같은 규칙 하에 만들었다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12839" y="1914437"/>
            <a:ext cx="7733071" cy="142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/>
              <a:t>A-</a:t>
            </a:r>
            <a:r>
              <a:rPr lang="ko-KR" altLang="en-US" sz="2400" dirty="0"/>
              <a:t>코스</a:t>
            </a:r>
            <a:r>
              <a:rPr lang="en-US" altLang="ko-KR" sz="2400" dirty="0"/>
              <a:t>: </a:t>
            </a:r>
            <a:r>
              <a:rPr lang="ko-KR" altLang="en-US" sz="2400" dirty="0"/>
              <a:t>섬에 도착하면 항상 도착한 섬을 먼저 관광하고</a:t>
            </a:r>
            <a:r>
              <a:rPr lang="en-US" altLang="ko-KR" sz="2400" dirty="0"/>
              <a:t>, </a:t>
            </a:r>
            <a:r>
              <a:rPr lang="ko-KR" altLang="en-US" sz="2400" dirty="0"/>
              <a:t>그 다음엔 왼쪽 섬으로 관광을 진행하고 왼쪽 방향의 모든 섬들을 방문한 후에 오른쪽 섬으로 관광을 진행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9" y="4039073"/>
            <a:ext cx="6889382" cy="16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72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5857" y="476384"/>
            <a:ext cx="8352503" cy="3194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/>
              <a:t>B-</a:t>
            </a:r>
            <a:r>
              <a:rPr lang="ko-KR" altLang="en-US" sz="2400" dirty="0"/>
              <a:t>코스</a:t>
            </a:r>
            <a:r>
              <a:rPr lang="en-US" altLang="ko-KR" sz="2400" dirty="0"/>
              <a:t>: </a:t>
            </a:r>
            <a:r>
              <a:rPr lang="ko-KR" altLang="en-US" sz="2400" dirty="0"/>
              <a:t>섬에 도착하면 도착한 섬의 관광을 미루고</a:t>
            </a:r>
            <a:r>
              <a:rPr lang="en-US" altLang="ko-KR" sz="2400" dirty="0"/>
              <a:t>, </a:t>
            </a:r>
            <a:r>
              <a:rPr lang="ko-KR" altLang="en-US" sz="2400" dirty="0"/>
              <a:t>먼저 왼쪽 섬으로 관광을 진행하고 왼쪽 방향의 모든 섬들을 방문한 후에 돌아와서 섬을 관광한다</a:t>
            </a:r>
            <a:r>
              <a:rPr lang="en-US" altLang="ko-KR" sz="2400" dirty="0"/>
              <a:t>. </a:t>
            </a:r>
            <a:r>
              <a:rPr lang="ko-KR" altLang="en-US" sz="2400" dirty="0"/>
              <a:t>그 다음엔 오른쪽 섬으로 관광을 진행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 marL="265113" indent="-265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섬 </a:t>
            </a:r>
            <a:r>
              <a:rPr lang="en-US" altLang="ko-KR" sz="2400" dirty="0"/>
              <a:t>H</a:t>
            </a:r>
            <a:r>
              <a:rPr lang="ko-KR" altLang="en-US" sz="2400" dirty="0"/>
              <a:t>는 왼쪽 방향의 섬 </a:t>
            </a:r>
            <a:r>
              <a:rPr lang="en-US" altLang="ko-KR" sz="2400" dirty="0"/>
              <a:t>F, U, N, E, A, T</a:t>
            </a:r>
            <a:r>
              <a:rPr lang="ko-KR" altLang="en-US" sz="2400" dirty="0"/>
              <a:t>를 모두 관광한 다음에 관광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8" y="4155116"/>
            <a:ext cx="7341303" cy="17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74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4013" y="543513"/>
            <a:ext cx="8214852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/>
              <a:t>C-</a:t>
            </a:r>
            <a:r>
              <a:rPr lang="ko-KR" altLang="en-US" sz="2400" dirty="0"/>
              <a:t>코스</a:t>
            </a:r>
            <a:r>
              <a:rPr lang="en-US" altLang="ko-KR" sz="2400" dirty="0"/>
              <a:t>: </a:t>
            </a:r>
            <a:r>
              <a:rPr lang="ko-KR" altLang="en-US" sz="2400" dirty="0"/>
              <a:t>섬에 도착하면 도착한 섬의 관광을 미루고</a:t>
            </a:r>
            <a:r>
              <a:rPr lang="en-US" altLang="ko-KR" sz="2400" dirty="0"/>
              <a:t>, </a:t>
            </a:r>
            <a:r>
              <a:rPr lang="ko-KR" altLang="en-US" sz="2400" dirty="0"/>
              <a:t>먼저 왼쪽 섬으로 관광을 진행하고 왼쪽 방향의 모든 섬들을 관광한 후에 돌아와서</a:t>
            </a:r>
            <a:r>
              <a:rPr lang="en-US" altLang="ko-KR" sz="2400" dirty="0"/>
              <a:t>, </a:t>
            </a:r>
            <a:r>
              <a:rPr lang="ko-KR" altLang="en-US" sz="2400" dirty="0"/>
              <a:t>오른쪽 섬으로 관광을 진행하고 오른쪽 방향의 모든 섬들을 관광한 후에 돌아와서</a:t>
            </a:r>
            <a:r>
              <a:rPr lang="en-US" altLang="ko-KR" sz="2400" dirty="0"/>
              <a:t>, </a:t>
            </a:r>
            <a:r>
              <a:rPr lang="ko-KR" altLang="en-US" sz="2400" dirty="0"/>
              <a:t>드디어 섬을 관광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섬 </a:t>
            </a:r>
            <a:r>
              <a:rPr lang="en-US" altLang="ko-KR" sz="2400" dirty="0"/>
              <a:t>H</a:t>
            </a:r>
            <a:r>
              <a:rPr lang="ko-KR" altLang="en-US" sz="2400" dirty="0"/>
              <a:t>는 왼쪽 방향의 섬 </a:t>
            </a:r>
            <a:r>
              <a:rPr lang="en-US" altLang="ko-KR" sz="2400" dirty="0"/>
              <a:t>F, U, N, E, A, T</a:t>
            </a:r>
            <a:r>
              <a:rPr lang="ko-KR" altLang="en-US" sz="2400" dirty="0"/>
              <a:t>를 모두 관광하고 오른쪽 방향의 모든 섬 </a:t>
            </a:r>
            <a:r>
              <a:rPr lang="en-US" altLang="ko-KR" sz="2400" dirty="0"/>
              <a:t>S, Z, K, Y</a:t>
            </a:r>
            <a:r>
              <a:rPr lang="ko-KR" altLang="en-US" sz="2400" dirty="0"/>
              <a:t>를 관광한 다음에 마지막으로 관광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3" y="4475293"/>
            <a:ext cx="7133303" cy="16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22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6" y="835981"/>
            <a:ext cx="8842592" cy="50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50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49" y="157946"/>
            <a:ext cx="6263210" cy="653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37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7665" y="707923"/>
            <a:ext cx="2615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C00000"/>
                </a:solidFill>
              </a:rPr>
              <a:t>수행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5858" y="3844413"/>
            <a:ext cx="809686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4</a:t>
            </a:r>
            <a:r>
              <a:rPr lang="ko-KR" altLang="en-US" sz="2200" dirty="0"/>
              <a:t>장의 이진트리에서 트리를 순회하는 방법을 공부하는데 관광코스가 </a:t>
            </a:r>
            <a:r>
              <a:rPr lang="ko-KR" altLang="en-US" sz="2200" dirty="0" err="1"/>
              <a:t>이진트리의</a:t>
            </a:r>
            <a:r>
              <a:rPr lang="ko-KR" altLang="en-US" sz="2200" dirty="0"/>
              <a:t> </a:t>
            </a:r>
            <a:r>
              <a:rPr lang="en-US" altLang="ko-KR" sz="2200" dirty="0"/>
              <a:t>3</a:t>
            </a:r>
            <a:r>
              <a:rPr lang="ko-KR" altLang="en-US" sz="2200" dirty="0"/>
              <a:t>가지 순회 방법</a:t>
            </a:r>
            <a:endParaRPr lang="en-US" altLang="ko-KR" sz="2200" dirty="0"/>
          </a:p>
          <a:p>
            <a:pPr marL="774700" indent="-342900">
              <a:spcAft>
                <a:spcPts val="600"/>
              </a:spcAft>
              <a:buFontTx/>
              <a:buChar char="-"/>
            </a:pPr>
            <a:r>
              <a:rPr lang="en-US" altLang="ko-KR" sz="2200" dirty="0"/>
              <a:t>A-</a:t>
            </a:r>
            <a:r>
              <a:rPr lang="ko-KR" altLang="en-US" sz="2200" dirty="0"/>
              <a:t>코스 </a:t>
            </a:r>
            <a:r>
              <a:rPr lang="en-US" altLang="ko-KR" sz="2200" dirty="0"/>
              <a:t>= </a:t>
            </a:r>
            <a:r>
              <a:rPr lang="ko-KR" altLang="en-US" sz="2200" dirty="0" err="1">
                <a:solidFill>
                  <a:srgbClr val="3333FF"/>
                </a:solidFill>
              </a:rPr>
              <a:t>전위순회</a:t>
            </a:r>
            <a:endParaRPr lang="en-US" altLang="ko-KR" sz="2200" dirty="0">
              <a:solidFill>
                <a:srgbClr val="3333FF"/>
              </a:solidFill>
            </a:endParaRPr>
          </a:p>
          <a:p>
            <a:pPr marL="774700" indent="-342900">
              <a:spcAft>
                <a:spcPts val="600"/>
              </a:spcAft>
              <a:buFontTx/>
              <a:buChar char="-"/>
            </a:pPr>
            <a:r>
              <a:rPr lang="en-US" altLang="ko-KR" sz="2200" dirty="0"/>
              <a:t>B-</a:t>
            </a:r>
            <a:r>
              <a:rPr lang="ko-KR" altLang="en-US" sz="2200" dirty="0"/>
              <a:t>코스 </a:t>
            </a:r>
            <a:r>
              <a:rPr lang="en-US" altLang="ko-KR" sz="2200" dirty="0"/>
              <a:t>= </a:t>
            </a:r>
            <a:r>
              <a:rPr lang="ko-KR" altLang="en-US" sz="2200" dirty="0" err="1">
                <a:solidFill>
                  <a:srgbClr val="3333FF"/>
                </a:solidFill>
              </a:rPr>
              <a:t>중위순회</a:t>
            </a:r>
            <a:endParaRPr lang="en-US" altLang="ko-KR" sz="2200" dirty="0">
              <a:solidFill>
                <a:srgbClr val="3333FF"/>
              </a:solidFill>
            </a:endParaRPr>
          </a:p>
          <a:p>
            <a:pPr marL="774700" indent="-342900">
              <a:spcAft>
                <a:spcPts val="600"/>
              </a:spcAft>
              <a:buFontTx/>
              <a:buChar char="-"/>
            </a:pPr>
            <a:r>
              <a:rPr lang="en-US" altLang="ko-KR" sz="2200" dirty="0"/>
              <a:t>C-</a:t>
            </a:r>
            <a:r>
              <a:rPr lang="ko-KR" altLang="en-US" sz="2200" dirty="0"/>
              <a:t>코스 </a:t>
            </a:r>
            <a:r>
              <a:rPr lang="en-US" altLang="ko-KR" sz="2200" dirty="0"/>
              <a:t>= </a:t>
            </a:r>
            <a:r>
              <a:rPr lang="ko-KR" altLang="en-US" sz="2200" dirty="0" err="1">
                <a:solidFill>
                  <a:srgbClr val="3333FF"/>
                </a:solidFill>
              </a:rPr>
              <a:t>후위순회</a:t>
            </a:r>
            <a:endParaRPr lang="en-US" altLang="ko-KR" sz="2200" dirty="0">
              <a:solidFill>
                <a:srgbClr val="3333FF"/>
              </a:solidFill>
            </a:endParaRPr>
          </a:p>
          <a:p>
            <a:pPr>
              <a:spcAft>
                <a:spcPts val="600"/>
              </a:spcAft>
            </a:pPr>
            <a:endParaRPr lang="ko-KR" alt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15" y="1728592"/>
            <a:ext cx="83629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84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6193" y="998053"/>
            <a:ext cx="7880554" cy="4664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prstClr val="black"/>
                </a:solidFill>
              </a:rPr>
              <a:t>일반적으로 순환은 프로그램</a:t>
            </a:r>
            <a:r>
              <a:rPr lang="en-US" altLang="ko-KR" sz="2400" dirty="0">
                <a:solidFill>
                  <a:prstClr val="black"/>
                </a:solidFill>
              </a:rPr>
              <a:t>(</a:t>
            </a:r>
            <a:r>
              <a:rPr lang="ko-KR" altLang="en-US" sz="2400" dirty="0">
                <a:solidFill>
                  <a:prstClr val="black"/>
                </a:solidFill>
              </a:rPr>
              <a:t>알고리즘</a:t>
            </a:r>
            <a:r>
              <a:rPr lang="en-US" altLang="ko-KR" sz="2400" dirty="0">
                <a:solidFill>
                  <a:prstClr val="black"/>
                </a:solidFill>
              </a:rPr>
              <a:t>)</a:t>
            </a:r>
            <a:r>
              <a:rPr lang="ko-KR" altLang="en-US" sz="2400" dirty="0">
                <a:solidFill>
                  <a:prstClr val="black"/>
                </a:solidFill>
              </a:rPr>
              <a:t>의 </a:t>
            </a:r>
            <a:r>
              <a:rPr lang="ko-KR" altLang="en-US" sz="2400" dirty="0" err="1">
                <a:solidFill>
                  <a:srgbClr val="3333FF"/>
                </a:solidFill>
              </a:rPr>
              <a:t>가독성</a:t>
            </a:r>
            <a:r>
              <a:rPr lang="ko-KR" altLang="en-US" sz="2400" dirty="0" err="1">
                <a:solidFill>
                  <a:prstClr val="black"/>
                </a:solidFill>
              </a:rPr>
              <a:t>을</a:t>
            </a:r>
            <a:r>
              <a:rPr lang="ko-KR" altLang="en-US" sz="2400" dirty="0">
                <a:solidFill>
                  <a:prstClr val="black"/>
                </a:solidFill>
              </a:rPr>
              <a:t> 높일 수 있는 장점을 갖지만 시스템 스택을 사용하기 때문에 </a:t>
            </a:r>
            <a:r>
              <a:rPr lang="ko-KR" altLang="en-US" sz="2400" dirty="0">
                <a:solidFill>
                  <a:srgbClr val="3333FF"/>
                </a:solidFill>
              </a:rPr>
              <a:t>메모리 사용 측면에서 </a:t>
            </a:r>
            <a:r>
              <a:rPr lang="ko-KR" altLang="en-US" sz="2400" dirty="0" err="1">
                <a:solidFill>
                  <a:srgbClr val="3333FF"/>
                </a:solidFill>
              </a:rPr>
              <a:t>비효율적</a:t>
            </a:r>
            <a:r>
              <a:rPr lang="ko-KR" altLang="en-US" sz="2400" dirty="0" err="1">
                <a:solidFill>
                  <a:prstClr val="black"/>
                </a:solidFill>
              </a:rPr>
              <a:t>임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2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prstClr val="black"/>
                </a:solidFill>
              </a:rPr>
              <a:t>반복문으로</a:t>
            </a:r>
            <a:r>
              <a:rPr lang="ko-KR" altLang="en-US" sz="2400" dirty="0">
                <a:solidFill>
                  <a:prstClr val="black"/>
                </a:solidFill>
              </a:rPr>
              <a:t> 변환하기 어려운 순환도 존재하며</a:t>
            </a:r>
            <a:r>
              <a:rPr lang="en-US" altLang="ko-KR" sz="2400" dirty="0">
                <a:solidFill>
                  <a:prstClr val="black"/>
                </a:solidFill>
              </a:rPr>
              <a:t>, </a:t>
            </a:r>
            <a:r>
              <a:rPr lang="ko-KR" altLang="en-US" sz="2400" dirty="0">
                <a:solidFill>
                  <a:prstClr val="black"/>
                </a:solidFill>
              </a:rPr>
              <a:t>억지로 </a:t>
            </a:r>
            <a:r>
              <a:rPr lang="ko-KR" altLang="en-US" sz="2400" dirty="0" err="1">
                <a:solidFill>
                  <a:prstClr val="black"/>
                </a:solidFill>
              </a:rPr>
              <a:t>반복문으로</a:t>
            </a:r>
            <a:r>
              <a:rPr lang="ko-KR" altLang="en-US" sz="2400" dirty="0">
                <a:solidFill>
                  <a:prstClr val="black"/>
                </a:solidFill>
              </a:rPr>
              <a:t> 변환하는 경우 프로그래머가 시스템 스택의 수행을 처리해야 하므로 프로그램이 매우 복잡해질 수 밖에 없음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2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prstClr val="black"/>
                </a:solidFill>
              </a:rPr>
              <a:t>반복문으로</a:t>
            </a:r>
            <a:r>
              <a:rPr lang="ko-KR" altLang="en-US" sz="2400" dirty="0">
                <a:solidFill>
                  <a:prstClr val="black"/>
                </a:solidFill>
              </a:rPr>
              <a:t> 변환된 프로그램의 수행 속도가 순환으로 구현된 프로그램보다 항상 빠르다는 보장 없음</a:t>
            </a:r>
          </a:p>
        </p:txBody>
      </p:sp>
    </p:spTree>
    <p:extLst>
      <p:ext uri="{BB962C8B-B14F-4D97-AF65-F5344CB8AC3E}">
        <p14:creationId xmlns:p14="http://schemas.microsoft.com/office/powerpoint/2010/main" val="244475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6147" y="2162356"/>
            <a:ext cx="2016000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추상데이터타입</a:t>
            </a:r>
            <a:endParaRPr lang="en-US" altLang="ko-KR" dirty="0">
              <a:solidFill>
                <a:prstClr val="black"/>
              </a:solidFill>
            </a:endParaRPr>
          </a:p>
          <a:p>
            <a:pPr algn="ctr"/>
            <a:r>
              <a:rPr lang="en-US" dirty="0">
                <a:solidFill>
                  <a:prstClr val="black"/>
                </a:solidFill>
              </a:rPr>
              <a:t>(ADT)</a:t>
            </a:r>
          </a:p>
        </p:txBody>
      </p:sp>
      <p:sp>
        <p:nvSpPr>
          <p:cNvPr id="3" name="TextBox 2"/>
          <p:cNvSpPr txBox="1"/>
          <p:nvPr/>
        </p:nvSpPr>
        <p:spPr>
          <a:xfrm rot="5400000">
            <a:off x="1337097" y="3265320"/>
            <a:ext cx="1015663" cy="369332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vert="vert270"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데이터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2122" y="2193133"/>
            <a:ext cx="1980000" cy="40011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prstClr val="black"/>
                </a:solidFill>
              </a:rPr>
              <a:t>자료구조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2920" y="2978178"/>
            <a:ext cx="1109927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구체화된 관련 연산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6745" y="3123919"/>
            <a:ext cx="1044000" cy="648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관련 연산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5471" y="3235941"/>
            <a:ext cx="252000" cy="36933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5099472" y="3255795"/>
            <a:ext cx="1015663" cy="369332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vert="vert270"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데이터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18796" y="3226416"/>
            <a:ext cx="252000" cy="36933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4609746" y="3063122"/>
            <a:ext cx="314325" cy="6023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4077759" y="3196428"/>
            <a:ext cx="738664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vert270"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prstClr val="white"/>
                </a:solidFill>
              </a:rPr>
              <a:t>구현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1456" y="714791"/>
            <a:ext cx="5870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추상데이터타입과</a:t>
            </a:r>
            <a:r>
              <a:rPr lang="ko-KR" altLang="en-US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자료구조</a:t>
            </a:r>
            <a:r>
              <a:rPr lang="ko-KR" altLang="en-US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관계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3" y="4441933"/>
            <a:ext cx="2536603" cy="164046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03" y="4441933"/>
            <a:ext cx="2634705" cy="15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요약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32155"/>
            <a:ext cx="7886700" cy="4860084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ko-KR" altLang="en-US" sz="2400" dirty="0">
                <a:solidFill>
                  <a:srgbClr val="3333FF"/>
                </a:solidFill>
              </a:rPr>
              <a:t>자료구조</a:t>
            </a:r>
            <a:r>
              <a:rPr lang="en-US" altLang="ko-KR" sz="2400" dirty="0"/>
              <a:t>:</a:t>
            </a:r>
            <a:r>
              <a:rPr lang="ko-KR" altLang="en-US" sz="2400" dirty="0"/>
              <a:t> 일련의 동일한 타입의 데이터를 정돈하여 저장한 구성체</a:t>
            </a:r>
            <a:endParaRPr lang="en-US" sz="2400" dirty="0"/>
          </a:p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ko-KR" altLang="en-US" sz="2400" dirty="0">
                <a:solidFill>
                  <a:srgbClr val="3333FF"/>
                </a:solidFill>
              </a:rPr>
              <a:t>추상데이터타입</a:t>
            </a:r>
            <a:r>
              <a:rPr lang="ko-KR" altLang="en-US" sz="2400" dirty="0"/>
              <a:t>은 데이터와 그 데이터에 관련된 추상적인 연산들로서 구성된다</a:t>
            </a:r>
            <a:r>
              <a:rPr lang="en-US" sz="2400" dirty="0"/>
              <a:t>. </a:t>
            </a:r>
            <a:r>
              <a:rPr lang="ko-KR" altLang="en-US" sz="2400" dirty="0"/>
              <a:t>추상적이란 연산을 구체적으로 어떻게 구현하여야 한다는 상세를 포함하고 있지 않다는 뜻이다</a:t>
            </a:r>
            <a:r>
              <a:rPr lang="en-US" sz="2400" dirty="0"/>
              <a:t>. </a:t>
            </a:r>
            <a:r>
              <a:rPr lang="ko-KR" altLang="en-US" sz="2400" dirty="0"/>
              <a:t>자료구조는 추상데이터타입을 구체적</a:t>
            </a:r>
            <a:r>
              <a:rPr lang="en-US" sz="2400" dirty="0"/>
              <a:t>(</a:t>
            </a:r>
            <a:r>
              <a:rPr lang="ko-KR" altLang="en-US" sz="2400" dirty="0"/>
              <a:t>실제 프로그램</a:t>
            </a:r>
            <a:r>
              <a:rPr lang="en-US" sz="2400" dirty="0"/>
              <a:t>)</a:t>
            </a:r>
            <a:r>
              <a:rPr lang="ko-KR" altLang="en-US" sz="2400" dirty="0"/>
              <a:t>으로 구현한 것</a:t>
            </a:r>
            <a:endParaRPr lang="en-US" sz="2400" dirty="0"/>
          </a:p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ko-KR" altLang="en-US" sz="2400" dirty="0">
                <a:solidFill>
                  <a:srgbClr val="3333FF"/>
                </a:solidFill>
              </a:rPr>
              <a:t>수행시간</a:t>
            </a:r>
            <a:r>
              <a:rPr lang="ko-KR" altLang="en-US" sz="2400" dirty="0"/>
              <a:t>은 알고리즘이 수행하는 기본적인 연산 횟수를 입력 크기에 대한 함수로 표현</a:t>
            </a:r>
            <a:endParaRPr 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7644"/>
            <a:ext cx="615950" cy="7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68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80618"/>
            <a:ext cx="7886700" cy="531162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ko-KR" altLang="en-US" sz="2400" dirty="0"/>
              <a:t>알고리즘의 수행시간 분석 방법</a:t>
            </a:r>
            <a:r>
              <a:rPr lang="en-US" sz="2400" dirty="0"/>
              <a:t>: </a:t>
            </a:r>
            <a:r>
              <a:rPr lang="ko-KR" altLang="en-US" sz="2400" dirty="0"/>
              <a:t>최악경우</a:t>
            </a:r>
            <a:r>
              <a:rPr lang="en-US" sz="2400" dirty="0"/>
              <a:t>, </a:t>
            </a:r>
            <a:r>
              <a:rPr lang="ko-KR" altLang="en-US" sz="2400" dirty="0"/>
              <a:t>평균경우</a:t>
            </a:r>
            <a:r>
              <a:rPr lang="en-US" sz="2400" dirty="0"/>
              <a:t>, </a:t>
            </a:r>
            <a:r>
              <a:rPr lang="ko-KR" altLang="en-US" sz="2400" dirty="0"/>
              <a:t>최선경우 분석</a:t>
            </a:r>
            <a:endParaRPr lang="en-US" sz="2400" dirty="0"/>
          </a:p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ko-KR" altLang="en-US" sz="2400" dirty="0"/>
              <a:t>점근표기법</a:t>
            </a:r>
            <a:r>
              <a:rPr lang="en-US" sz="2400" dirty="0"/>
              <a:t>: </a:t>
            </a:r>
            <a:r>
              <a:rPr lang="ko-KR" altLang="en-US" sz="2400" dirty="0"/>
              <a:t>입력 크기가 증가함에 따른 수행시간의 간단한 표기법</a:t>
            </a:r>
            <a:endParaRPr lang="en-US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O(Big-Oh)-</a:t>
            </a:r>
            <a:r>
              <a:rPr lang="ko-KR" altLang="en-US" sz="2400" dirty="0"/>
              <a:t>표기</a:t>
            </a:r>
            <a:r>
              <a:rPr lang="en-US" sz="2400" dirty="0"/>
              <a:t>: </a:t>
            </a:r>
            <a:r>
              <a:rPr lang="ko-KR" altLang="en-US" sz="2400" dirty="0"/>
              <a:t>점근적 상한</a:t>
            </a:r>
            <a:endParaRPr lang="en-US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Ω(Big-Omega)-</a:t>
            </a:r>
            <a:r>
              <a:rPr lang="ko-KR" altLang="en-US" sz="2400" dirty="0"/>
              <a:t>표기</a:t>
            </a:r>
            <a:r>
              <a:rPr lang="en-US" sz="2400" dirty="0"/>
              <a:t>: </a:t>
            </a:r>
            <a:r>
              <a:rPr lang="ko-KR" altLang="en-US" sz="2400" dirty="0"/>
              <a:t>점근적 하한</a:t>
            </a:r>
            <a:endParaRPr lang="en-US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Θ(Theta)-</a:t>
            </a:r>
            <a:r>
              <a:rPr lang="ko-KR" altLang="en-US" sz="2400" dirty="0"/>
              <a:t>표기</a:t>
            </a:r>
            <a:r>
              <a:rPr lang="en-US" sz="2400" dirty="0"/>
              <a:t>: </a:t>
            </a:r>
            <a:r>
              <a:rPr lang="ko-KR" altLang="en-US" sz="2400" dirty="0"/>
              <a:t>동일한 증가율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996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93173" y="1346731"/>
            <a:ext cx="7880555" cy="205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>
              <a:lnSpc>
                <a:spcPct val="130000"/>
              </a:lnSpc>
              <a:spcAft>
                <a:spcPts val="1200"/>
              </a:spcAft>
            </a:pPr>
            <a:r>
              <a:rPr lang="en-US" altLang="ko-KR" sz="2400" dirty="0"/>
              <a:t>• </a:t>
            </a:r>
            <a:r>
              <a:rPr lang="ko-KR" altLang="en-US" sz="2400" dirty="0"/>
              <a:t>파이썬 언어는 객체지향 프로그래밍 언어로서 클래스를 선언하여 데이터를 객체에 저장하고 메소드를 선언하여 객체들에 대한 연산 구현</a:t>
            </a:r>
            <a:endParaRPr lang="en-US" altLang="ko-KR" sz="2400" dirty="0"/>
          </a:p>
          <a:p>
            <a:pPr marL="265113" indent="-265113">
              <a:spcAft>
                <a:spcPts val="1200"/>
              </a:spcAft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55189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50606" y="767617"/>
            <a:ext cx="8229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400" dirty="0"/>
              <a:t>• </a:t>
            </a:r>
            <a:r>
              <a:rPr lang="ko-KR" altLang="en-US" sz="2400" dirty="0">
                <a:solidFill>
                  <a:srgbClr val="3333FF"/>
                </a:solidFill>
              </a:rPr>
              <a:t>순환</a:t>
            </a:r>
            <a:r>
              <a:rPr lang="en-US" altLang="ko-KR" sz="2400" dirty="0">
                <a:solidFill>
                  <a:srgbClr val="3333FF"/>
                </a:solidFill>
              </a:rPr>
              <a:t>(Recursion)</a:t>
            </a:r>
            <a:r>
              <a:rPr lang="en-US" altLang="ko-KR" sz="2400" dirty="0"/>
              <a:t>:</a:t>
            </a:r>
            <a:r>
              <a:rPr lang="ko-KR" altLang="en-US" sz="2400" dirty="0"/>
              <a:t> 함수가 스스로를 호출하는 것</a:t>
            </a:r>
            <a:endParaRPr lang="en-US" altLang="ko-KR" sz="2400" dirty="0"/>
          </a:p>
          <a:p>
            <a:pPr>
              <a:spcAft>
                <a:spcPts val="1200"/>
              </a:spcAft>
            </a:pPr>
            <a:r>
              <a:rPr lang="en-US" altLang="ko-KR" sz="2400" dirty="0"/>
              <a:t>• </a:t>
            </a:r>
            <a:r>
              <a:rPr lang="ko-KR" altLang="en-US" sz="2400" dirty="0"/>
              <a:t>순환으로 구현된 함수는 두 부분으로 구성</a:t>
            </a:r>
            <a:r>
              <a:rPr lang="en-US" altLang="ko-KR" sz="2400" dirty="0"/>
              <a:t> 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ko-KR" altLang="en-US" sz="2400" dirty="0">
                <a:solidFill>
                  <a:srgbClr val="3333FF"/>
                </a:solidFill>
              </a:rPr>
              <a:t>기본</a:t>
            </a:r>
            <a:r>
              <a:rPr lang="en-US" altLang="ko-KR" sz="2400" dirty="0">
                <a:solidFill>
                  <a:srgbClr val="3333FF"/>
                </a:solidFill>
              </a:rPr>
              <a:t>(Base) case</a:t>
            </a:r>
            <a:r>
              <a:rPr lang="en-US" altLang="ko-KR" sz="2400" dirty="0"/>
              <a:t>:</a:t>
            </a:r>
            <a:r>
              <a:rPr lang="ko-KR" altLang="en-US" sz="2400" dirty="0"/>
              <a:t> 스스로를 더 이상 호출하지 않는 부분</a:t>
            </a:r>
            <a:endParaRPr lang="en-US" altLang="ko-KR" sz="2400" dirty="0"/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ko-KR" altLang="en-US" sz="2400" dirty="0">
                <a:solidFill>
                  <a:srgbClr val="3333FF"/>
                </a:solidFill>
              </a:rPr>
              <a:t>순환 </a:t>
            </a:r>
            <a:r>
              <a:rPr lang="en-US" altLang="ko-KR" sz="2400" dirty="0">
                <a:solidFill>
                  <a:srgbClr val="3333FF"/>
                </a:solidFill>
              </a:rPr>
              <a:t>case</a:t>
            </a:r>
            <a:r>
              <a:rPr lang="en-US" altLang="ko-KR" sz="2400" dirty="0"/>
              <a:t>:</a:t>
            </a:r>
            <a:r>
              <a:rPr lang="ko-KR" altLang="en-US" sz="2400" dirty="0"/>
              <a:t> 스스로를 호출하는 부분</a:t>
            </a:r>
            <a:endParaRPr lang="en-US" altLang="ko-KR" sz="24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무한 호출을 방지하기 위해 선언한 변수 또는 수식의 값이 호출이 일어날 때마다 순환 </a:t>
            </a:r>
            <a:r>
              <a:rPr lang="en-US" altLang="ko-KR" sz="2400" dirty="0"/>
              <a:t>case</a:t>
            </a:r>
            <a:r>
              <a:rPr lang="ko-KR" altLang="en-US" sz="2400" dirty="0"/>
              <a:t>에서 감소되어 최종적으로 </a:t>
            </a:r>
            <a:r>
              <a:rPr lang="en-US" altLang="ko-KR" sz="2400" dirty="0"/>
              <a:t>if-</a:t>
            </a:r>
            <a:r>
              <a:rPr lang="ko-KR" altLang="en-US" sz="2400" dirty="0"/>
              <a:t>문의 조건식에서 기본 </a:t>
            </a:r>
            <a:r>
              <a:rPr lang="en-US" altLang="ko-KR" sz="2400" dirty="0"/>
              <a:t>case</a:t>
            </a:r>
            <a:r>
              <a:rPr lang="ko-KR" altLang="en-US" sz="2400" dirty="0"/>
              <a:t>를 실행하도록 제어해야 함</a:t>
            </a:r>
            <a:endParaRPr lang="en-US" altLang="ko-KR" sz="2400" dirty="0"/>
          </a:p>
          <a:p>
            <a:pPr marL="265113" indent="-265113">
              <a:spcAft>
                <a:spcPts val="1200"/>
              </a:spcAft>
            </a:pPr>
            <a:r>
              <a:rPr lang="en-US" altLang="ko-KR" sz="2400" dirty="0"/>
              <a:t>•</a:t>
            </a:r>
            <a:r>
              <a:rPr lang="en-US" altLang="ko-KR" sz="2400" dirty="0">
                <a:solidFill>
                  <a:srgbClr val="3333FF"/>
                </a:solidFill>
              </a:rPr>
              <a:t> </a:t>
            </a:r>
            <a:r>
              <a:rPr lang="ko-KR" altLang="en-US" sz="2400" dirty="0">
                <a:solidFill>
                  <a:srgbClr val="3333FF"/>
                </a:solidFill>
              </a:rPr>
              <a:t>꼬리 순환</a:t>
            </a:r>
            <a:r>
              <a:rPr lang="en-US" altLang="ko-KR" sz="2400" dirty="0">
                <a:solidFill>
                  <a:srgbClr val="3333FF"/>
                </a:solidFill>
              </a:rPr>
              <a:t>(Tail Recursion)</a:t>
            </a:r>
            <a:r>
              <a:rPr lang="en-US" altLang="ko-KR" sz="2400" dirty="0"/>
              <a:t>: </a:t>
            </a:r>
            <a:r>
              <a:rPr lang="ko-KR" altLang="en-US" sz="2400" dirty="0"/>
              <a:t>함수의 마지막 부분에서 순환하는 것</a:t>
            </a:r>
            <a:r>
              <a:rPr lang="en-US" altLang="ko-KR" sz="2400" dirty="0"/>
              <a:t>. </a:t>
            </a:r>
            <a:r>
              <a:rPr lang="ko-KR" altLang="en-US" sz="2400" dirty="0"/>
              <a:t>꼬리 순환은 </a:t>
            </a:r>
            <a:r>
              <a:rPr lang="ko-KR" altLang="en-US" sz="2400" dirty="0" err="1"/>
              <a:t>반복문으로</a:t>
            </a:r>
            <a:r>
              <a:rPr lang="ko-KR" altLang="en-US" sz="2400" dirty="0"/>
              <a:t> 변환하는 것이 수행 </a:t>
            </a:r>
          </a:p>
          <a:p>
            <a:pPr marL="265113" indent="-2651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순환은 프로그램</a:t>
            </a:r>
            <a:r>
              <a:rPr lang="en-US" altLang="ko-KR" sz="2400" dirty="0"/>
              <a:t>(</a:t>
            </a:r>
            <a:r>
              <a:rPr lang="ko-KR" altLang="en-US" sz="2400" dirty="0"/>
              <a:t>알고리즘</a:t>
            </a:r>
            <a:r>
              <a:rPr lang="en-US" altLang="ko-KR" sz="2400" dirty="0"/>
              <a:t>)</a:t>
            </a:r>
            <a:r>
              <a:rPr lang="ko-KR" altLang="en-US" sz="2400" dirty="0"/>
              <a:t>의 </a:t>
            </a:r>
            <a:r>
              <a:rPr lang="ko-KR" altLang="en-US" sz="2400" dirty="0" err="1">
                <a:solidFill>
                  <a:srgbClr val="3333FF"/>
                </a:solidFill>
              </a:rPr>
              <a:t>가독성</a:t>
            </a:r>
            <a:r>
              <a:rPr lang="ko-KR" altLang="en-US" sz="2400" dirty="0" err="1"/>
              <a:t>을</a:t>
            </a:r>
            <a:r>
              <a:rPr lang="ko-KR" altLang="en-US" sz="2400" dirty="0"/>
              <a:t> 높일 수 있다는 장점을 갖지만</a:t>
            </a:r>
            <a:r>
              <a:rPr lang="en-US" altLang="ko-KR" sz="2400" dirty="0"/>
              <a:t>, </a:t>
            </a:r>
            <a:r>
              <a:rPr lang="ko-KR" altLang="en-US" sz="2400" dirty="0"/>
              <a:t>시스템 스택을 사용하기 때문에 메모리 사용 측면에서는 </a:t>
            </a:r>
            <a:r>
              <a:rPr lang="ko-KR" altLang="en-US" sz="2400" dirty="0" err="1"/>
              <a:t>비효율적임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8759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1-2 </a:t>
            </a:r>
            <a:r>
              <a:rPr lang="ko-KR" altLang="en-US" dirty="0"/>
              <a:t>수행시간의 분석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61651"/>
            <a:ext cx="7886700" cy="45153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en-US" sz="2400" dirty="0"/>
              <a:t>자료구조의 효율성은 자료구조에 대해 수행되는 연산의 수행시간으로 측정</a:t>
            </a:r>
            <a:r>
              <a:rPr lang="en-US" sz="2400" dirty="0"/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en-US" sz="2400" dirty="0"/>
              <a:t>자료구조에 대한 연산 수행시간 측정 방식은 알고리즘의 성능을 측정하는 방식과 동일</a:t>
            </a:r>
            <a:r>
              <a:rPr lang="en-US" sz="2400" dirty="0"/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en-US" sz="2400" dirty="0"/>
              <a:t>알고리즘의 성능</a:t>
            </a:r>
            <a:r>
              <a:rPr lang="en-US" altLang="ko-KR" sz="2400" dirty="0"/>
              <a:t>:</a:t>
            </a:r>
            <a:r>
              <a:rPr lang="ko-KR" altLang="en-US" sz="2400" dirty="0"/>
              <a:t> 수행시간을 나타내는 </a:t>
            </a:r>
            <a:r>
              <a:rPr lang="ko-KR" altLang="en-US" sz="2400" dirty="0">
                <a:solidFill>
                  <a:srgbClr val="3333FF"/>
                </a:solidFill>
              </a:rPr>
              <a:t>시간복잡도</a:t>
            </a:r>
            <a:r>
              <a:rPr lang="en-US" sz="2400" dirty="0">
                <a:solidFill>
                  <a:srgbClr val="3333FF"/>
                </a:solidFill>
              </a:rPr>
              <a:t>(Time Complexity)</a:t>
            </a:r>
            <a:r>
              <a:rPr lang="ko-KR" altLang="en-US" sz="2400" dirty="0"/>
              <a:t>와 알고리즘이 수행되는 동안 사용되는 메모리 공간의 크기를 나타내는 </a:t>
            </a:r>
            <a:r>
              <a:rPr lang="ko-KR" altLang="en-US" sz="2400" dirty="0">
                <a:solidFill>
                  <a:srgbClr val="3333FF"/>
                </a:solidFill>
              </a:rPr>
              <a:t>공간복잡도</a:t>
            </a:r>
            <a:r>
              <a:rPr lang="en-US" sz="2400" dirty="0">
                <a:solidFill>
                  <a:srgbClr val="3333FF"/>
                </a:solidFill>
              </a:rPr>
              <a:t>(Space Complexity)</a:t>
            </a:r>
            <a:r>
              <a:rPr lang="ko-KR" altLang="en-US" sz="2400" dirty="0"/>
              <a:t>에 기반하여 분석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9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833376"/>
            <a:ext cx="7886700" cy="53435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/>
              <a:t>대부분의 경우 시간복잡도만을 사용하여 알고리즘의 성능을 분석</a:t>
            </a:r>
            <a:r>
              <a:rPr lang="en-US" altLang="ko-KR" sz="2400" dirty="0"/>
              <a:t>,</a:t>
            </a:r>
            <a:r>
              <a:rPr lang="en-US" sz="2400" dirty="0"/>
              <a:t> </a:t>
            </a:r>
            <a:r>
              <a:rPr lang="ko-KR" altLang="en-US" sz="2400" dirty="0"/>
              <a:t>주어진 문제를 해결하기 위한 대부분의 알고리즘들이 비슷한 크기의 메모리 공간을 사용하므로</a:t>
            </a:r>
            <a:r>
              <a:rPr lang="en-US" sz="2400" dirty="0"/>
              <a:t> </a:t>
            </a:r>
          </a:p>
          <a:p>
            <a:pPr>
              <a:lnSpc>
                <a:spcPct val="110000"/>
              </a:lnSpc>
            </a:pPr>
            <a:r>
              <a:rPr lang="ko-KR" altLang="en-US" sz="2400" dirty="0"/>
              <a:t>알고리즘의 성능은 알고리즘을 구현한 프로그램을 실제로 컴퓨터에서 실행시킨 후 실행 완료까지 소요된 시간으로 측정할 수도 있다</a:t>
            </a:r>
            <a:r>
              <a:rPr lang="en-US" sz="2400" dirty="0"/>
              <a:t>. 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400" dirty="0"/>
              <a:t>실제 측정된 시간으로 알고리즘의 성능을 </a:t>
            </a:r>
            <a:r>
              <a:rPr lang="ko-KR" altLang="en-US" sz="2400" dirty="0">
                <a:solidFill>
                  <a:srgbClr val="3333FF"/>
                </a:solidFill>
              </a:rPr>
              <a:t>객관적으로 평가하는 데는 한계가 존재</a:t>
            </a:r>
            <a:r>
              <a:rPr lang="ko-KR" altLang="en-US" sz="2400" dirty="0"/>
              <a:t>한다</a:t>
            </a:r>
            <a:r>
              <a:rPr lang="en-US" sz="2400" dirty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2400" dirty="0"/>
              <a:t>프로그래머의 숙련도</a:t>
            </a:r>
            <a:r>
              <a:rPr lang="en-US" sz="2400" dirty="0"/>
              <a:t>, </a:t>
            </a:r>
            <a:r>
              <a:rPr lang="ko-KR" altLang="en-US" sz="2400" dirty="0"/>
              <a:t>구현에 사용된 프로그래밍 언어의 종류 그리고 알고리즘을 실행한 컴퓨터의 성능에 따라서 수행시간은 얼마든지 달라질 수 있기 때문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57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78284"/>
            <a:ext cx="7886700" cy="503554"/>
          </a:xfrm>
        </p:spPr>
        <p:txBody>
          <a:bodyPr/>
          <a:lstStyle/>
          <a:p>
            <a:pPr algn="ctr"/>
            <a:r>
              <a:rPr lang="ko-KR" altLang="en-US" dirty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66344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/>
              <a:t>시간복잡도는 알고리즘</a:t>
            </a:r>
            <a:r>
              <a:rPr lang="en-US" altLang="ko-KR" sz="2400" dirty="0"/>
              <a:t>(</a:t>
            </a:r>
            <a:r>
              <a:rPr lang="ko-KR" altLang="en-US" sz="2400" dirty="0"/>
              <a:t>연산</a:t>
            </a:r>
            <a:r>
              <a:rPr lang="en-US" altLang="ko-KR" sz="2400" dirty="0"/>
              <a:t>)</a:t>
            </a:r>
            <a:r>
              <a:rPr lang="ko-KR" altLang="en-US" sz="2400" dirty="0"/>
              <a:t>이 실행되는 동안에 사용된 </a:t>
            </a:r>
            <a:r>
              <a:rPr lang="ko-KR" altLang="en-US" sz="2400" dirty="0">
                <a:solidFill>
                  <a:srgbClr val="3333FF"/>
                </a:solidFill>
              </a:rPr>
              <a:t>기본적인 연산 횟수를 입력 크기의 함수</a:t>
            </a:r>
            <a:r>
              <a:rPr lang="ko-KR" altLang="en-US" sz="2400" dirty="0"/>
              <a:t>로 나타낸다</a:t>
            </a:r>
            <a:r>
              <a:rPr lang="en-US" sz="2400" dirty="0"/>
              <a:t>. </a:t>
            </a:r>
          </a:p>
          <a:p>
            <a:pPr>
              <a:lnSpc>
                <a:spcPct val="130000"/>
              </a:lnSpc>
            </a:pPr>
            <a:endParaRPr lang="en-US" sz="2400" dirty="0"/>
          </a:p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rgbClr val="3333FF"/>
                </a:solidFill>
              </a:rPr>
              <a:t>기본 연산</a:t>
            </a:r>
            <a:r>
              <a:rPr lang="en-US" sz="2400" dirty="0"/>
              <a:t>(Elementary Operation)</a:t>
            </a:r>
            <a:r>
              <a:rPr lang="ko-KR" altLang="en-US" sz="2400" dirty="0"/>
              <a:t>이란 탐색</a:t>
            </a:r>
            <a:r>
              <a:rPr lang="en-US" sz="2400" dirty="0"/>
              <a:t>, </a:t>
            </a:r>
            <a:r>
              <a:rPr lang="ko-KR" altLang="en-US" sz="2400" dirty="0"/>
              <a:t>삽입이나 삭제와 같은 연산이 아닌</a:t>
            </a:r>
            <a:r>
              <a:rPr lang="en-US" sz="2400" dirty="0"/>
              <a:t>, </a:t>
            </a:r>
            <a:r>
              <a:rPr lang="ko-KR" altLang="en-US" sz="2400" dirty="0"/>
              <a:t>데이터 간 크기 비교</a:t>
            </a:r>
            <a:r>
              <a:rPr lang="en-US" sz="2400" dirty="0"/>
              <a:t>, </a:t>
            </a:r>
            <a:r>
              <a:rPr lang="ko-KR" altLang="en-US" sz="2400" dirty="0"/>
              <a:t>데이터 읽기 및 갱신</a:t>
            </a:r>
            <a:r>
              <a:rPr lang="en-US" sz="2400" dirty="0"/>
              <a:t>, </a:t>
            </a:r>
            <a:r>
              <a:rPr lang="ko-KR" altLang="en-US" sz="2400" dirty="0"/>
              <a:t>숫자 계산 등과 같은 단순한 연산을 의미</a:t>
            </a:r>
            <a:r>
              <a:rPr lang="en-US" sz="2400" dirty="0"/>
              <a:t> 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99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88116"/>
            <a:ext cx="7886700" cy="503554"/>
          </a:xfrm>
        </p:spPr>
        <p:txBody>
          <a:bodyPr/>
          <a:lstStyle/>
          <a:p>
            <a:r>
              <a:rPr lang="en-US" dirty="0"/>
              <a:t>3 </a:t>
            </a:r>
            <a:r>
              <a:rPr lang="ko-KR" altLang="en-US" dirty="0"/>
              <a:t>종류의 분석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68128"/>
            <a:ext cx="7886700" cy="4624111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en-US" sz="2400" dirty="0"/>
              <a:t>최악경우 분석</a:t>
            </a:r>
            <a:r>
              <a:rPr lang="en-US" sz="2400" dirty="0"/>
              <a:t>(Worst-case Analysis)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en-US" sz="2400" dirty="0"/>
              <a:t>평균경우 분석</a:t>
            </a:r>
            <a:r>
              <a:rPr lang="en-US" sz="2400" dirty="0"/>
              <a:t>(Average-case Analysis)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en-US" sz="2400" dirty="0"/>
              <a:t>최선경우 분석</a:t>
            </a:r>
            <a:r>
              <a:rPr lang="en-US" sz="2400" dirty="0"/>
              <a:t>(Best-case Analysis)</a:t>
            </a:r>
          </a:p>
        </p:txBody>
      </p:sp>
    </p:spTree>
    <p:extLst>
      <p:ext uri="{BB962C8B-B14F-4D97-AF65-F5344CB8AC3E}">
        <p14:creationId xmlns:p14="http://schemas.microsoft.com/office/powerpoint/2010/main" val="38645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3598" y="713983"/>
            <a:ext cx="8375510" cy="55277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400" dirty="0"/>
              <a:t>일반적으로 알고리즘의 </a:t>
            </a:r>
            <a:r>
              <a:rPr lang="ko-KR" altLang="en-US" sz="2400" u="sng" dirty="0"/>
              <a:t>수행시간은 최악경우 분석으로 표현</a:t>
            </a:r>
            <a:endParaRPr lang="en-US" altLang="ko-KR" sz="2400" u="sng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u="sng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400" dirty="0">
                <a:solidFill>
                  <a:srgbClr val="3333FF"/>
                </a:solidFill>
              </a:rPr>
              <a:t>최악경우 분석</a:t>
            </a:r>
            <a:r>
              <a:rPr lang="en-US" altLang="ko-KR" sz="2400" dirty="0">
                <a:solidFill>
                  <a:srgbClr val="3333FF"/>
                </a:solidFill>
              </a:rPr>
              <a:t>:</a:t>
            </a:r>
            <a:r>
              <a:rPr lang="ko-KR" altLang="en-US" sz="2400" dirty="0"/>
              <a:t> </a:t>
            </a:r>
            <a:r>
              <a:rPr lang="en-US" sz="2400" dirty="0"/>
              <a:t>‘</a:t>
            </a:r>
            <a:r>
              <a:rPr lang="ko-KR" altLang="en-US" sz="2400" dirty="0"/>
              <a:t>어떤 입력이 주어지더라도 알고리즘의 수행시간이 얼마 이상은 넘지 않는다</a:t>
            </a:r>
            <a:r>
              <a:rPr lang="en-US" sz="2400" dirty="0"/>
              <a:t>’</a:t>
            </a:r>
            <a:r>
              <a:rPr lang="ko-KR" altLang="en-US" sz="2400" dirty="0"/>
              <a:t>라는 상한</a:t>
            </a:r>
            <a:r>
              <a:rPr lang="en-US" sz="2400" dirty="0"/>
              <a:t>(Upper Bound)</a:t>
            </a:r>
            <a:r>
              <a:rPr lang="ko-KR" altLang="en-US" sz="2400" dirty="0"/>
              <a:t>의 의미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400" dirty="0">
                <a:solidFill>
                  <a:srgbClr val="3333FF"/>
                </a:solidFill>
              </a:rPr>
              <a:t>평균경우 분석</a:t>
            </a:r>
            <a:r>
              <a:rPr lang="en-US" altLang="ko-KR" sz="2400" dirty="0"/>
              <a:t>:</a:t>
            </a:r>
            <a:r>
              <a:rPr lang="ko-KR" altLang="en-US" sz="2400" dirty="0"/>
              <a:t> 입력의 확률 분포를 가정하여 분석하는데</a:t>
            </a:r>
            <a:r>
              <a:rPr lang="en-US" sz="2400" dirty="0"/>
              <a:t>, </a:t>
            </a:r>
            <a:r>
              <a:rPr lang="ko-KR" altLang="en-US" sz="2400" dirty="0"/>
              <a:t>일반적으로 균등분포</a:t>
            </a:r>
            <a:r>
              <a:rPr lang="en-US" sz="2400" dirty="0"/>
              <a:t>(Uniform Distribution)</a:t>
            </a:r>
            <a:r>
              <a:rPr lang="ko-KR" altLang="en-US" sz="2400" dirty="0"/>
              <a:t>를 가정</a:t>
            </a:r>
            <a:endParaRPr lang="en-US" altLang="ko-KR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400" dirty="0">
                <a:solidFill>
                  <a:srgbClr val="3333FF"/>
                </a:solidFill>
              </a:rPr>
              <a:t>최선경우 분석</a:t>
            </a:r>
            <a:r>
              <a:rPr lang="en-US" altLang="ko-KR" sz="2400" dirty="0"/>
              <a:t>:</a:t>
            </a:r>
            <a:r>
              <a:rPr lang="ko-KR" altLang="en-US" sz="2400" dirty="0"/>
              <a:t> 가장 빠른 </a:t>
            </a:r>
            <a:r>
              <a:rPr lang="ko-KR" altLang="en-US" sz="2400" dirty="0" err="1"/>
              <a:t>수행시간을</a:t>
            </a:r>
            <a:r>
              <a:rPr lang="ko-KR" altLang="en-US" sz="2400" dirty="0"/>
              <a:t> 분석 </a:t>
            </a:r>
            <a:endParaRPr lang="en-US" altLang="ko-KR" sz="24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/>
              <a:t>- </a:t>
            </a:r>
            <a:r>
              <a:rPr lang="ko-KR" altLang="en-US" dirty="0"/>
              <a:t>최적</a:t>
            </a:r>
            <a:r>
              <a:rPr lang="en-US" dirty="0"/>
              <a:t>(Optimal) </a:t>
            </a:r>
            <a:r>
              <a:rPr lang="ko-KR" altLang="en-US" dirty="0"/>
              <a:t>알고리즘을 찾는데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62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1566</Words>
  <Application>Microsoft Office PowerPoint</Application>
  <PresentationFormat>화면 슬라이드 쇼(4:3)</PresentationFormat>
  <Paragraphs>167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맑은 고딕</vt:lpstr>
      <vt:lpstr>Arial</vt:lpstr>
      <vt:lpstr>Calibri</vt:lpstr>
      <vt:lpstr>Calibri Light</vt:lpstr>
      <vt:lpstr>Comic Sans MS</vt:lpstr>
      <vt:lpstr>Consolas</vt:lpstr>
      <vt:lpstr>MT Extra</vt:lpstr>
      <vt:lpstr>Symbol</vt:lpstr>
      <vt:lpstr>Times New Roman</vt:lpstr>
      <vt:lpstr>Office 테마</vt:lpstr>
      <vt:lpstr>PowerPoint 프레젠테이션</vt:lpstr>
      <vt:lpstr>자료구조</vt:lpstr>
      <vt:lpstr>추상데이터타입</vt:lpstr>
      <vt:lpstr>PowerPoint 프레젠테이션</vt:lpstr>
      <vt:lpstr>1-2 수행시간의 분석</vt:lpstr>
      <vt:lpstr>PowerPoint 프레젠테이션</vt:lpstr>
      <vt:lpstr>시간복잡도</vt:lpstr>
      <vt:lpstr>3 종류의 분석</vt:lpstr>
      <vt:lpstr>PowerPoint 프레젠테이션</vt:lpstr>
      <vt:lpstr>등교 시간 분석</vt:lpstr>
      <vt:lpstr>PowerPoint 프레젠테이션</vt:lpstr>
      <vt:lpstr>1-4 파이썬 언어에 대한 기본적인 지식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1-5 순환(Recursion)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요약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</cp:revision>
  <dcterms:created xsi:type="dcterms:W3CDTF">2017-03-16T00:57:55Z</dcterms:created>
  <dcterms:modified xsi:type="dcterms:W3CDTF">2019-07-11T00:09:21Z</dcterms:modified>
</cp:coreProperties>
</file>