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336" r:id="rId3"/>
    <p:sldId id="352" r:id="rId4"/>
    <p:sldId id="353" r:id="rId5"/>
    <p:sldId id="354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06" r:id="rId14"/>
    <p:sldId id="391" r:id="rId15"/>
    <p:sldId id="362" r:id="rId16"/>
    <p:sldId id="363" r:id="rId17"/>
    <p:sldId id="313" r:id="rId18"/>
    <p:sldId id="314" r:id="rId19"/>
    <p:sldId id="380" r:id="rId20"/>
    <p:sldId id="382" r:id="rId21"/>
    <p:sldId id="383" r:id="rId22"/>
    <p:sldId id="384" r:id="rId23"/>
    <p:sldId id="385" r:id="rId24"/>
    <p:sldId id="381" r:id="rId25"/>
    <p:sldId id="325" r:id="rId26"/>
    <p:sldId id="366" r:id="rId27"/>
    <p:sldId id="386" r:id="rId28"/>
    <p:sldId id="367" r:id="rId29"/>
    <p:sldId id="368" r:id="rId30"/>
    <p:sldId id="328" r:id="rId31"/>
    <p:sldId id="327" r:id="rId32"/>
    <p:sldId id="387" r:id="rId33"/>
    <p:sldId id="388" r:id="rId34"/>
    <p:sldId id="389" r:id="rId35"/>
    <p:sldId id="390" r:id="rId36"/>
    <p:sldId id="334" r:id="rId37"/>
    <p:sldId id="369" r:id="rId38"/>
    <p:sldId id="370" r:id="rId39"/>
    <p:sldId id="371" r:id="rId40"/>
    <p:sldId id="372" r:id="rId41"/>
    <p:sldId id="33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3955" autoAdjust="0"/>
  </p:normalViewPr>
  <p:slideViewPr>
    <p:cSldViewPr snapToGrid="0">
      <p:cViewPr varScale="1">
        <p:scale>
          <a:sx n="65" d="100"/>
          <a:sy n="65" d="100"/>
        </p:scale>
        <p:origin x="12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6469-43E1-47C9-B191-7E451C2FFD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75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94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1807"/>
            <a:ext cx="7886700" cy="503554"/>
          </a:xfrm>
        </p:spPr>
        <p:txBody>
          <a:bodyPr>
            <a:no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347537"/>
            <a:ext cx="7886700" cy="514470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6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en-US" altLang="ko-KR" dirty="0" smtClean="0"/>
              <a:t>- </a:t>
            </a:r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548942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049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6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48508"/>
            <a:ext cx="7886700" cy="5209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25433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62886" y="2933939"/>
            <a:ext cx="4265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제 </a:t>
            </a:r>
            <a:r>
              <a:rPr lang="en-US" sz="4000" dirty="0" smtClean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4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장</a:t>
            </a:r>
            <a:r>
              <a:rPr lang="ko-KR" sz="4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4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연결</a:t>
            </a:r>
            <a:r>
              <a:rPr lang="ko-KR" altLang="en-US" sz="4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리스트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1267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1650609" y="3883856"/>
            <a:ext cx="1997612" cy="516623"/>
          </a:xfrm>
          <a:custGeom>
            <a:avLst/>
            <a:gdLst>
              <a:gd name="connsiteX0" fmla="*/ 0 w 2164080"/>
              <a:gd name="connsiteY0" fmla="*/ 0 h 559675"/>
              <a:gd name="connsiteX1" fmla="*/ 1036320 w 2164080"/>
              <a:gd name="connsiteY1" fmla="*/ 487680 h 559675"/>
              <a:gd name="connsiteX2" fmla="*/ 2052320 w 2164080"/>
              <a:gd name="connsiteY2" fmla="*/ 518160 h 559675"/>
              <a:gd name="connsiteX3" fmla="*/ 1920240 w 2164080"/>
              <a:gd name="connsiteY3" fmla="*/ 111760 h 559675"/>
              <a:gd name="connsiteX4" fmla="*/ 2164080 w 2164080"/>
              <a:gd name="connsiteY4" fmla="*/ 0 h 55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080" h="559675">
                <a:moveTo>
                  <a:pt x="0" y="0"/>
                </a:moveTo>
                <a:cubicBezTo>
                  <a:pt x="347133" y="200660"/>
                  <a:pt x="694267" y="401320"/>
                  <a:pt x="1036320" y="487680"/>
                </a:cubicBezTo>
                <a:cubicBezTo>
                  <a:pt x="1378373" y="574040"/>
                  <a:pt x="1905000" y="580813"/>
                  <a:pt x="2052320" y="518160"/>
                </a:cubicBezTo>
                <a:cubicBezTo>
                  <a:pt x="2199640" y="455507"/>
                  <a:pt x="1901613" y="198120"/>
                  <a:pt x="1920240" y="111760"/>
                </a:cubicBezTo>
                <a:cubicBezTo>
                  <a:pt x="1938867" y="25400"/>
                  <a:pt x="2051473" y="12700"/>
                  <a:pt x="2164080" y="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43" name="TextBox 42"/>
          <p:cNvSpPr txBox="1"/>
          <p:nvPr/>
        </p:nvSpPr>
        <p:spPr>
          <a:xfrm>
            <a:off x="1381492" y="1169057"/>
            <a:ext cx="731158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2" dirty="0"/>
              <a:t>head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625986" y="1509978"/>
            <a:ext cx="265876" cy="26587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725670" y="1632875"/>
            <a:ext cx="922011" cy="6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3847399" y="1377040"/>
            <a:ext cx="3183951" cy="536728"/>
            <a:chOff x="3984852" y="2697196"/>
            <a:chExt cx="3449280" cy="581455"/>
          </a:xfrm>
        </p:grpSpPr>
        <p:sp>
          <p:nvSpPr>
            <p:cNvPr id="52" name="직사각형 51"/>
            <p:cNvSpPr/>
            <p:nvPr/>
          </p:nvSpPr>
          <p:spPr>
            <a:xfrm>
              <a:off x="5240716" y="2697196"/>
              <a:ext cx="647756" cy="5814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84852" y="2697196"/>
              <a:ext cx="647756" cy="581454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537176" y="2697196"/>
              <a:ext cx="647756" cy="581454"/>
            </a:xfrm>
            <a:prstGeom prst="rect">
              <a:avLst/>
            </a:prstGeom>
            <a:solidFill>
              <a:srgbClr val="FFCC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8203" y="2741436"/>
              <a:ext cx="446400" cy="48982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6436" y="2741436"/>
              <a:ext cx="446400" cy="47940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7854" y="2757751"/>
              <a:ext cx="446400" cy="463088"/>
            </a:xfrm>
            <a:prstGeom prst="rect">
              <a:avLst/>
            </a:prstGeom>
            <a:ln>
              <a:noFill/>
            </a:ln>
          </p:spPr>
        </p:pic>
        <p:sp>
          <p:nvSpPr>
            <p:cNvPr id="58" name="직사각형 57"/>
            <p:cNvSpPr/>
            <p:nvPr/>
          </p:nvSpPr>
          <p:spPr>
            <a:xfrm>
              <a:off x="4632608" y="2697196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888788" y="2697197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184932" y="2697197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>
              <a:off x="4735481" y="2987923"/>
              <a:ext cx="4917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>
              <a:off x="6045432" y="2987923"/>
              <a:ext cx="4917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7426274" y="2697196"/>
              <a:ext cx="7858" cy="4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184932" y="2697196"/>
              <a:ext cx="249200" cy="5814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/>
          <p:cNvGrpSpPr/>
          <p:nvPr/>
        </p:nvGrpSpPr>
        <p:grpSpPr>
          <a:xfrm>
            <a:off x="2644401" y="1381367"/>
            <a:ext cx="827959" cy="536728"/>
            <a:chOff x="2720752" y="2697196"/>
            <a:chExt cx="896956" cy="581455"/>
          </a:xfrm>
        </p:grpSpPr>
        <p:sp>
          <p:nvSpPr>
            <p:cNvPr id="66" name="직사각형 65"/>
            <p:cNvSpPr/>
            <p:nvPr/>
          </p:nvSpPr>
          <p:spPr>
            <a:xfrm>
              <a:off x="2720752" y="2697197"/>
              <a:ext cx="647756" cy="581454"/>
            </a:xfrm>
            <a:prstGeom prst="rect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7954" y="2764888"/>
              <a:ext cx="446400" cy="440889"/>
            </a:xfrm>
            <a:prstGeom prst="rect">
              <a:avLst/>
            </a:prstGeom>
            <a:ln>
              <a:noFill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3368508" y="2697196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</p:grpSp>
      <p:cxnSp>
        <p:nvCxnSpPr>
          <p:cNvPr id="69" name="직선 화살표 연결선 68"/>
          <p:cNvCxnSpPr/>
          <p:nvPr/>
        </p:nvCxnSpPr>
        <p:spPr>
          <a:xfrm>
            <a:off x="3357345" y="1647892"/>
            <a:ext cx="4539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248554" y="3411121"/>
            <a:ext cx="731158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2" dirty="0"/>
              <a:t>head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493048" y="3752042"/>
            <a:ext cx="265876" cy="26587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1592732" y="3874938"/>
            <a:ext cx="922011" cy="6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3714461" y="3619103"/>
            <a:ext cx="3183951" cy="536728"/>
            <a:chOff x="3984852" y="2697196"/>
            <a:chExt cx="3449280" cy="581455"/>
          </a:xfrm>
        </p:grpSpPr>
        <p:sp>
          <p:nvSpPr>
            <p:cNvPr id="74" name="직사각형 73"/>
            <p:cNvSpPr/>
            <p:nvPr/>
          </p:nvSpPr>
          <p:spPr>
            <a:xfrm>
              <a:off x="5240716" y="2697196"/>
              <a:ext cx="647756" cy="5814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984852" y="2697196"/>
              <a:ext cx="647756" cy="581454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537176" y="2697196"/>
              <a:ext cx="647756" cy="581454"/>
            </a:xfrm>
            <a:prstGeom prst="rect">
              <a:avLst/>
            </a:prstGeom>
            <a:solidFill>
              <a:srgbClr val="FFCC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8203" y="2741436"/>
              <a:ext cx="446400" cy="48982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6436" y="2741436"/>
              <a:ext cx="446400" cy="47940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7854" y="2757751"/>
              <a:ext cx="446400" cy="463088"/>
            </a:xfrm>
            <a:prstGeom prst="rect">
              <a:avLst/>
            </a:prstGeom>
            <a:ln>
              <a:noFill/>
            </a:ln>
          </p:spPr>
        </p:pic>
        <p:sp>
          <p:nvSpPr>
            <p:cNvPr id="80" name="직사각형 79"/>
            <p:cNvSpPr/>
            <p:nvPr/>
          </p:nvSpPr>
          <p:spPr>
            <a:xfrm>
              <a:off x="4632608" y="2697196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888788" y="2697197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184932" y="2697197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>
              <a:off x="4735481" y="2987923"/>
              <a:ext cx="4917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/>
            <p:nvPr/>
          </p:nvCxnSpPr>
          <p:spPr>
            <a:xfrm>
              <a:off x="6045432" y="2987923"/>
              <a:ext cx="4917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H="1">
              <a:off x="7426274" y="2697196"/>
              <a:ext cx="7858" cy="4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7184932" y="2697196"/>
              <a:ext cx="249200" cy="5814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>
            <a:off x="2511464" y="3623431"/>
            <a:ext cx="827959" cy="536728"/>
            <a:chOff x="2720752" y="2697196"/>
            <a:chExt cx="896956" cy="581455"/>
          </a:xfrm>
        </p:grpSpPr>
        <p:sp>
          <p:nvSpPr>
            <p:cNvPr id="88" name="직사각형 87"/>
            <p:cNvSpPr/>
            <p:nvPr/>
          </p:nvSpPr>
          <p:spPr>
            <a:xfrm>
              <a:off x="2720752" y="2697197"/>
              <a:ext cx="647756" cy="581454"/>
            </a:xfrm>
            <a:prstGeom prst="rect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7954" y="2764888"/>
              <a:ext cx="446400" cy="440889"/>
            </a:xfrm>
            <a:prstGeom prst="rect">
              <a:avLst/>
            </a:prstGeom>
            <a:ln>
              <a:noFill/>
            </a:ln>
          </p:spPr>
        </p:pic>
        <p:sp>
          <p:nvSpPr>
            <p:cNvPr id="90" name="직사각형 89"/>
            <p:cNvSpPr/>
            <p:nvPr/>
          </p:nvSpPr>
          <p:spPr>
            <a:xfrm>
              <a:off x="3368508" y="2697196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</p:grpSp>
      <p:cxnSp>
        <p:nvCxnSpPr>
          <p:cNvPr id="91" name="직선 화살표 연결선 90"/>
          <p:cNvCxnSpPr/>
          <p:nvPr/>
        </p:nvCxnSpPr>
        <p:spPr>
          <a:xfrm>
            <a:off x="3224407" y="3889955"/>
            <a:ext cx="4539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733971" y="4218051"/>
            <a:ext cx="375422" cy="3481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62" b="1" dirty="0">
                <a:solidFill>
                  <a:srgbClr val="3333FF"/>
                </a:solidFill>
                <a:ea typeface="맑은 고딕" panose="020B0503020000020004" pitchFamily="50" charset="-127"/>
              </a:rPr>
              <a:t>①</a:t>
            </a:r>
            <a:endParaRPr lang="en-US" sz="1662" b="1" dirty="0">
              <a:solidFill>
                <a:srgbClr val="3333FF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06504" y="3685916"/>
            <a:ext cx="337000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dirty="0">
                <a:solidFill>
                  <a:srgbClr val="3333FF"/>
                </a:solidFill>
              </a:rPr>
              <a:t>x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953228" y="3486892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b="1" dirty="0">
                <a:solidFill>
                  <a:srgbClr val="3333FF"/>
                </a:solidFill>
                <a:ea typeface="맑은 고딕" panose="020B0503020000020004" pitchFamily="50" charset="-127"/>
              </a:rPr>
              <a:t>①</a:t>
            </a:r>
            <a:endParaRPr lang="en-US" sz="1662" b="1" dirty="0">
              <a:solidFill>
                <a:srgbClr val="3333FF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0206" y="5596501"/>
            <a:ext cx="8268203" cy="946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738"/>
              </a:spcAft>
            </a:pPr>
            <a:r>
              <a:rPr 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(b) </a:t>
            </a:r>
            <a:r>
              <a:rPr lang="ko-KR" alt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첫 노드 삭제 후</a:t>
            </a:r>
            <a:r>
              <a:rPr 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그림</a:t>
            </a:r>
            <a:r>
              <a:rPr 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2-4] </a:t>
            </a:r>
            <a:r>
              <a:rPr lang="en-US" sz="24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delete_front</a:t>
            </a:r>
            <a:r>
              <a:rPr 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함수</a:t>
            </a:r>
            <a:endParaRPr 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3622068" y="2260585"/>
            <a:ext cx="2234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(a) </a:t>
            </a:r>
            <a:r>
              <a:rPr lang="ko-KR" alt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첫 노드 삭제 전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861" y="4695198"/>
            <a:ext cx="4132385" cy="62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9255" y="1045423"/>
            <a:ext cx="731158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2" dirty="0"/>
              <a:t>head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93749" y="1434933"/>
            <a:ext cx="265876" cy="26587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793433" y="1557830"/>
            <a:ext cx="922011" cy="6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3915162" y="1301995"/>
            <a:ext cx="3183951" cy="536728"/>
            <a:chOff x="3984852" y="2697196"/>
            <a:chExt cx="3449280" cy="581455"/>
          </a:xfrm>
        </p:grpSpPr>
        <p:sp>
          <p:nvSpPr>
            <p:cNvPr id="7" name="직사각형 6"/>
            <p:cNvSpPr/>
            <p:nvPr/>
          </p:nvSpPr>
          <p:spPr>
            <a:xfrm>
              <a:off x="5240716" y="2697196"/>
              <a:ext cx="647756" cy="5814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84852" y="2697196"/>
              <a:ext cx="647756" cy="581454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537176" y="2697196"/>
              <a:ext cx="647756" cy="581454"/>
            </a:xfrm>
            <a:prstGeom prst="rect">
              <a:avLst/>
            </a:prstGeom>
            <a:solidFill>
              <a:srgbClr val="FFCC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8203" y="2741436"/>
              <a:ext cx="446400" cy="48982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6436" y="2741436"/>
              <a:ext cx="446400" cy="47940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7854" y="2757751"/>
              <a:ext cx="446400" cy="463088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직사각형 12"/>
            <p:cNvSpPr/>
            <p:nvPr/>
          </p:nvSpPr>
          <p:spPr>
            <a:xfrm>
              <a:off x="4632608" y="2697196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888788" y="2697197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184932" y="2697197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735481" y="2987923"/>
              <a:ext cx="4917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6045432" y="2987923"/>
              <a:ext cx="4917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7426274" y="2697196"/>
              <a:ext cx="7858" cy="4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2712165" y="1306322"/>
            <a:ext cx="827959" cy="536728"/>
            <a:chOff x="2720752" y="2697196"/>
            <a:chExt cx="896956" cy="581455"/>
          </a:xfrm>
        </p:grpSpPr>
        <p:sp>
          <p:nvSpPr>
            <p:cNvPr id="21" name="직사각형 20"/>
            <p:cNvSpPr/>
            <p:nvPr/>
          </p:nvSpPr>
          <p:spPr>
            <a:xfrm>
              <a:off x="2720752" y="2697197"/>
              <a:ext cx="647756" cy="581454"/>
            </a:xfrm>
            <a:prstGeom prst="rect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7954" y="2764888"/>
              <a:ext cx="446400" cy="440889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직사각형 22"/>
            <p:cNvSpPr/>
            <p:nvPr/>
          </p:nvSpPr>
          <p:spPr>
            <a:xfrm>
              <a:off x="3368508" y="2697196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</p:grpSp>
      <p:cxnSp>
        <p:nvCxnSpPr>
          <p:cNvPr id="24" name="직선 화살표 연결선 23"/>
          <p:cNvCxnSpPr/>
          <p:nvPr/>
        </p:nvCxnSpPr>
        <p:spPr>
          <a:xfrm>
            <a:off x="3425108" y="1572846"/>
            <a:ext cx="4539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26767" y="789306"/>
            <a:ext cx="265846" cy="348109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62" dirty="0"/>
              <a:t> 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926174" y="959766"/>
            <a:ext cx="324812" cy="311967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95490" y="447203"/>
            <a:ext cx="353905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2" dirty="0"/>
              <a:t>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2123" y="4019083"/>
            <a:ext cx="731158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2" dirty="0"/>
              <a:t>head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216617" y="4408593"/>
            <a:ext cx="265876" cy="26587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370936" y="4531490"/>
            <a:ext cx="86400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3438030" y="4275655"/>
            <a:ext cx="3183951" cy="536728"/>
            <a:chOff x="3984852" y="2697196"/>
            <a:chExt cx="3449280" cy="581455"/>
          </a:xfrm>
        </p:grpSpPr>
        <p:sp>
          <p:nvSpPr>
            <p:cNvPr id="32" name="직사각형 31"/>
            <p:cNvSpPr/>
            <p:nvPr/>
          </p:nvSpPr>
          <p:spPr>
            <a:xfrm>
              <a:off x="5240716" y="2697196"/>
              <a:ext cx="647756" cy="5814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84852" y="2697196"/>
              <a:ext cx="647756" cy="581454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537176" y="2697196"/>
              <a:ext cx="647756" cy="581454"/>
            </a:xfrm>
            <a:prstGeom prst="rect">
              <a:avLst/>
            </a:prstGeom>
            <a:solidFill>
              <a:srgbClr val="FFCC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8203" y="2741436"/>
              <a:ext cx="446400" cy="48982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6436" y="2741436"/>
              <a:ext cx="446400" cy="47940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7854" y="2757751"/>
              <a:ext cx="446400" cy="463088"/>
            </a:xfrm>
            <a:prstGeom prst="rect">
              <a:avLst/>
            </a:prstGeom>
            <a:ln>
              <a:noFill/>
            </a:ln>
          </p:spPr>
        </p:pic>
        <p:sp>
          <p:nvSpPr>
            <p:cNvPr id="38" name="직사각형 37"/>
            <p:cNvSpPr/>
            <p:nvPr/>
          </p:nvSpPr>
          <p:spPr>
            <a:xfrm>
              <a:off x="4632608" y="2697196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88788" y="2697197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184932" y="2697197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4735481" y="2987923"/>
              <a:ext cx="491744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6045432" y="2987923"/>
              <a:ext cx="491744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7426274" y="2697196"/>
              <a:ext cx="7858" cy="4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2235033" y="4279982"/>
            <a:ext cx="827959" cy="536728"/>
            <a:chOff x="2720752" y="2697196"/>
            <a:chExt cx="896956" cy="581455"/>
          </a:xfrm>
        </p:grpSpPr>
        <p:sp>
          <p:nvSpPr>
            <p:cNvPr id="46" name="직사각형 45"/>
            <p:cNvSpPr/>
            <p:nvPr/>
          </p:nvSpPr>
          <p:spPr>
            <a:xfrm>
              <a:off x="2720752" y="2697197"/>
              <a:ext cx="647756" cy="581454"/>
            </a:xfrm>
            <a:prstGeom prst="rect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7954" y="2764888"/>
              <a:ext cx="446400" cy="440889"/>
            </a:xfrm>
            <a:prstGeom prst="rect">
              <a:avLst/>
            </a:prstGeom>
            <a:ln>
              <a:noFill/>
            </a:ln>
          </p:spPr>
        </p:pic>
        <p:sp>
          <p:nvSpPr>
            <p:cNvPr id="48" name="직사각형 47"/>
            <p:cNvSpPr/>
            <p:nvPr/>
          </p:nvSpPr>
          <p:spPr>
            <a:xfrm>
              <a:off x="3368508" y="2697196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</p:grpSp>
      <p:cxnSp>
        <p:nvCxnSpPr>
          <p:cNvPr id="49" name="직선 화살표 연결선 48"/>
          <p:cNvCxnSpPr/>
          <p:nvPr/>
        </p:nvCxnSpPr>
        <p:spPr>
          <a:xfrm>
            <a:off x="2947976" y="4546506"/>
            <a:ext cx="45391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49635" y="3762966"/>
            <a:ext cx="265846" cy="348109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62" dirty="0"/>
              <a:t> </a:t>
            </a: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3449042" y="3933426"/>
            <a:ext cx="324812" cy="311967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18358" y="3420863"/>
            <a:ext cx="353905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2" dirty="0"/>
              <a:t>p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69570" y="3762966"/>
            <a:ext cx="265846" cy="348109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62" dirty="0"/>
              <a:t> 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4568977" y="3933426"/>
            <a:ext cx="324812" cy="311967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338293" y="3420863"/>
            <a:ext cx="353905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2" dirty="0"/>
              <a:t>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713204" y="3784691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b="1" dirty="0">
                <a:solidFill>
                  <a:srgbClr val="3333FF"/>
                </a:solidFill>
                <a:ea typeface="맑은 고딕" panose="020B0503020000020004" pitchFamily="50" charset="-127"/>
              </a:rPr>
              <a:t>①</a:t>
            </a:r>
            <a:endParaRPr lang="en-US" sz="1662" b="1" dirty="0">
              <a:solidFill>
                <a:srgbClr val="3333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89667" y="4184155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b="1" dirty="0">
                <a:solidFill>
                  <a:srgbClr val="3333FF"/>
                </a:solidFill>
                <a:ea typeface="맑은 고딕" panose="020B0503020000020004" pitchFamily="50" charset="-127"/>
              </a:rPr>
              <a:t>②</a:t>
            </a:r>
            <a:endParaRPr lang="en-US" sz="1662" b="1" dirty="0">
              <a:solidFill>
                <a:srgbClr val="3333FF"/>
              </a:solidFill>
            </a:endParaRPr>
          </a:p>
        </p:txBody>
      </p:sp>
      <p:sp>
        <p:nvSpPr>
          <p:cNvPr id="73" name="자유형 72"/>
          <p:cNvSpPr/>
          <p:nvPr/>
        </p:nvSpPr>
        <p:spPr>
          <a:xfrm>
            <a:off x="4140005" y="4531391"/>
            <a:ext cx="1650609" cy="568485"/>
          </a:xfrm>
          <a:custGeom>
            <a:avLst/>
            <a:gdLst>
              <a:gd name="connsiteX0" fmla="*/ 0 w 1788160"/>
              <a:gd name="connsiteY0" fmla="*/ 0 h 615859"/>
              <a:gd name="connsiteX1" fmla="*/ 467360 w 1788160"/>
              <a:gd name="connsiteY1" fmla="*/ 538480 h 615859"/>
              <a:gd name="connsiteX2" fmla="*/ 1391920 w 1788160"/>
              <a:gd name="connsiteY2" fmla="*/ 558800 h 615859"/>
              <a:gd name="connsiteX3" fmla="*/ 1788160 w 1788160"/>
              <a:gd name="connsiteY3" fmla="*/ 30480 h 6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8160" h="615859">
                <a:moveTo>
                  <a:pt x="0" y="0"/>
                </a:moveTo>
                <a:cubicBezTo>
                  <a:pt x="117686" y="222673"/>
                  <a:pt x="235373" y="445347"/>
                  <a:pt x="467360" y="538480"/>
                </a:cubicBezTo>
                <a:cubicBezTo>
                  <a:pt x="699347" y="631613"/>
                  <a:pt x="1171787" y="643467"/>
                  <a:pt x="1391920" y="558800"/>
                </a:cubicBezTo>
                <a:cubicBezTo>
                  <a:pt x="1612053" y="474133"/>
                  <a:pt x="1788160" y="30480"/>
                  <a:pt x="1788160" y="3048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60" name="TextBox 59"/>
          <p:cNvSpPr txBox="1"/>
          <p:nvPr/>
        </p:nvSpPr>
        <p:spPr>
          <a:xfrm>
            <a:off x="5088626" y="4910284"/>
            <a:ext cx="375422" cy="3481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62" b="1" dirty="0">
                <a:solidFill>
                  <a:srgbClr val="3333FF"/>
                </a:solidFill>
                <a:ea typeface="맑은 고딕" panose="020B0503020000020004" pitchFamily="50" charset="-127"/>
              </a:rPr>
              <a:t>②</a:t>
            </a:r>
            <a:endParaRPr lang="en-US" sz="1662" b="1" dirty="0">
              <a:solidFill>
                <a:srgbClr val="3333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41251" y="4357784"/>
            <a:ext cx="272254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dirty="0">
                <a:solidFill>
                  <a:srgbClr val="3333FF"/>
                </a:solidFill>
              </a:rPr>
              <a:t>x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693749" y="5782878"/>
            <a:ext cx="5808853" cy="880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738"/>
              </a:spcAft>
            </a:pPr>
            <a:r>
              <a:rPr lang="en-US" sz="1662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   (b) </a:t>
            </a:r>
            <a:r>
              <a:rPr lang="ko-KR" alt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노드 삭제 후</a:t>
            </a:r>
            <a:endParaRPr lang="en-US" sz="1662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그림</a:t>
            </a:r>
            <a:r>
              <a:rPr 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2-5] </a:t>
            </a:r>
            <a:r>
              <a:rPr lang="en-US" sz="24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delete_after</a:t>
            </a:r>
            <a:r>
              <a:rPr 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함수</a:t>
            </a:r>
            <a:endParaRPr lang="en-US" sz="2400" dirty="0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6907275" y="1570358"/>
            <a:ext cx="4539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6430143" y="4525076"/>
            <a:ext cx="4539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84714" y="1369191"/>
            <a:ext cx="734954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2" dirty="0"/>
              <a:t>…</a:t>
            </a:r>
            <a:endParaRPr lang="ko-KR" altLang="en-US" sz="1662" dirty="0"/>
          </a:p>
        </p:txBody>
      </p:sp>
      <p:sp>
        <p:nvSpPr>
          <p:cNvPr id="70" name="TextBox 69"/>
          <p:cNvSpPr txBox="1"/>
          <p:nvPr/>
        </p:nvSpPr>
        <p:spPr>
          <a:xfrm>
            <a:off x="6922465" y="4294546"/>
            <a:ext cx="734954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2" dirty="0"/>
              <a:t>…</a:t>
            </a:r>
            <a:endParaRPr lang="ko-KR" altLang="en-US" sz="1662" dirty="0"/>
          </a:p>
        </p:txBody>
      </p:sp>
      <p:sp>
        <p:nvSpPr>
          <p:cNvPr id="62" name="직사각형 61"/>
          <p:cNvSpPr/>
          <p:nvPr/>
        </p:nvSpPr>
        <p:spPr>
          <a:xfrm>
            <a:off x="3545370" y="2093054"/>
            <a:ext cx="2954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 (a) </a:t>
            </a:r>
            <a:r>
              <a:rPr lang="ko-KR" alt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노드 삭제 전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ko-KR" altLang="en-US" sz="20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7064" y="3279196"/>
            <a:ext cx="2804746" cy="62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3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15394" y="6343869"/>
            <a:ext cx="2241896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2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1662" dirty="0">
                <a:latin typeface="Calibri" panose="020F0502020204030204" pitchFamily="34" charset="0"/>
                <a:cs typeface="Times New Roman" panose="02020603050405020304" pitchFamily="18" charset="0"/>
              </a:rPr>
              <a:t>프로그램</a:t>
            </a:r>
            <a:r>
              <a:rPr lang="en-US" sz="1662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2-2] main.py</a:t>
            </a:r>
            <a:endParaRPr lang="en-US" sz="1662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42874"/>
            <a:ext cx="8058150" cy="620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7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68430" y="3803618"/>
            <a:ext cx="4126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프로그램</a:t>
            </a:r>
            <a:r>
              <a:rPr lang="ko-KR" alt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2-1, 2]</a:t>
            </a:r>
            <a:r>
              <a:rPr lang="ko-K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ko-KR" alt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결과</a:t>
            </a:r>
            <a:endParaRPr 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76" y="621431"/>
            <a:ext cx="8756724" cy="269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738823"/>
            <a:ext cx="2184400" cy="46767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09600" y="1725136"/>
            <a:ext cx="8013700" cy="275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단순연결리스트는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매우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광범위하게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활용되는데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중에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장의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스택과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자료구조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장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해싱의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체이닝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(Chaining)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사용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장의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트리도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단순연결리스트의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개념을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확장시킨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자료구조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6697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25677"/>
            <a:ext cx="7886700" cy="506656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 sz="2400" dirty="0"/>
              <a:t>search()</a:t>
            </a:r>
            <a:r>
              <a:rPr lang="ko-KR" altLang="ko-KR" sz="2400" dirty="0"/>
              <a:t>는 탐색을 위해 연결리스트의 노드들을 첫 노드부터 순차적으로 방문해야 하므로 </a:t>
            </a:r>
            <a:r>
              <a:rPr lang="en-US" altLang="ko-KR" sz="2400" dirty="0"/>
              <a:t>O(N) </a:t>
            </a:r>
            <a:r>
              <a:rPr lang="ko-KR" altLang="ko-KR" sz="2400" dirty="0" smtClean="0"/>
              <a:t>시간 소요</a:t>
            </a:r>
            <a:endParaRPr lang="en-US" altLang="ko-KR" sz="2400" dirty="0" smtClean="0"/>
          </a:p>
          <a:p>
            <a:pPr>
              <a:lnSpc>
                <a:spcPct val="140000"/>
              </a:lnSpc>
            </a:pPr>
            <a:r>
              <a:rPr lang="ko-KR" altLang="ko-KR" sz="2400" dirty="0" smtClean="0"/>
              <a:t>삽입이나 </a:t>
            </a:r>
            <a:r>
              <a:rPr lang="ko-KR" altLang="ko-KR" sz="2400" dirty="0"/>
              <a:t>삭제 연산은 각각</a:t>
            </a:r>
            <a:r>
              <a:rPr lang="en-US" altLang="ko-KR" sz="2400" dirty="0"/>
              <a:t> O(1) </a:t>
            </a:r>
            <a:r>
              <a:rPr lang="ko-KR" altLang="ko-KR" sz="2400" dirty="0"/>
              <a:t>개의 레퍼런스만을 갱신하므로 </a:t>
            </a:r>
            <a:r>
              <a:rPr lang="en-US" altLang="ko-KR" sz="2400" dirty="0"/>
              <a:t>O(1) </a:t>
            </a:r>
            <a:r>
              <a:rPr lang="ko-KR" altLang="ko-KR" sz="2400" dirty="0" smtClean="0"/>
              <a:t>시간 소요</a:t>
            </a:r>
            <a:r>
              <a:rPr lang="en-US" altLang="ko-KR" sz="2400" dirty="0" smtClean="0"/>
              <a:t> </a:t>
            </a:r>
            <a:endParaRPr lang="en-US" altLang="ko-KR" sz="2400" dirty="0" smtClean="0"/>
          </a:p>
          <a:p>
            <a:pPr lvl="1">
              <a:lnSpc>
                <a:spcPct val="140000"/>
              </a:lnSpc>
            </a:pPr>
            <a:r>
              <a:rPr lang="ko-KR" altLang="ko-KR" dirty="0" smtClean="0"/>
              <a:t>단</a:t>
            </a:r>
            <a:r>
              <a:rPr lang="en-US" altLang="ko-KR" dirty="0"/>
              <a:t>, insert_after()</a:t>
            </a:r>
            <a:r>
              <a:rPr lang="ko-KR" altLang="ko-KR" dirty="0"/>
              <a:t>나 </a:t>
            </a:r>
            <a:r>
              <a:rPr lang="en-US" altLang="ko-KR" dirty="0"/>
              <a:t>delete_after()</a:t>
            </a:r>
            <a:r>
              <a:rPr lang="ko-KR" altLang="ko-KR" dirty="0"/>
              <a:t>의 경우에 특정 노드 </a:t>
            </a:r>
            <a:r>
              <a:rPr lang="en-US" altLang="ko-KR" dirty="0"/>
              <a:t>p</a:t>
            </a:r>
            <a:r>
              <a:rPr lang="ko-KR" altLang="ko-KR" dirty="0"/>
              <a:t>의 레퍼런스가 주어지지 않으면 </a:t>
            </a:r>
            <a:r>
              <a:rPr lang="en-US" altLang="ko-KR" dirty="0"/>
              <a:t>head</a:t>
            </a:r>
            <a:r>
              <a:rPr lang="ko-KR" altLang="ko-KR" dirty="0"/>
              <a:t>로부터</a:t>
            </a:r>
            <a:r>
              <a:rPr lang="en-US" altLang="ko-KR" dirty="0"/>
              <a:t> p</a:t>
            </a:r>
            <a:r>
              <a:rPr lang="ko-KR" altLang="ko-KR" dirty="0"/>
              <a:t>를 찾기 위해 </a:t>
            </a:r>
            <a:r>
              <a:rPr lang="en-US" altLang="ko-KR" dirty="0"/>
              <a:t>search()</a:t>
            </a:r>
            <a:r>
              <a:rPr lang="ko-KR" altLang="ko-KR" dirty="0"/>
              <a:t>를 수행해야 하므로 </a:t>
            </a:r>
            <a:r>
              <a:rPr lang="en-US" altLang="ko-KR" dirty="0"/>
              <a:t>O(N) </a:t>
            </a:r>
            <a:r>
              <a:rPr lang="ko-KR" altLang="ko-KR" dirty="0" smtClean="0"/>
              <a:t>시간 </a:t>
            </a:r>
            <a:r>
              <a:rPr lang="ko-KR" altLang="ko-KR" dirty="0"/>
              <a:t>소요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4364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2.2 </a:t>
            </a:r>
            <a:r>
              <a:rPr lang="ko-KR" altLang="en-US" dirty="0" smtClean="0"/>
              <a:t>이중연결리스트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400" dirty="0">
                <a:solidFill>
                  <a:srgbClr val="3333FF"/>
                </a:solidFill>
              </a:rPr>
              <a:t>이중연결리스트</a:t>
            </a:r>
            <a:r>
              <a:rPr lang="en-US" altLang="ko-KR" sz="2400" dirty="0">
                <a:solidFill>
                  <a:srgbClr val="3333FF"/>
                </a:solidFill>
              </a:rPr>
              <a:t>(Doubly Linked List)</a:t>
            </a:r>
            <a:r>
              <a:rPr lang="ko-KR" altLang="ko-KR" sz="2400" dirty="0"/>
              <a:t>는 각 노드가 두 개의 레퍼런스를 가지고 각각 이전 노드와 다음 노드를 가리키는 </a:t>
            </a:r>
            <a:r>
              <a:rPr lang="ko-KR" altLang="ko-KR" sz="2400" dirty="0" err="1" smtClean="0"/>
              <a:t>연결리스트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ko-KR" sz="2400" dirty="0" smtClean="0"/>
              <a:t>단순연결리스트는 삽입이나 </a:t>
            </a:r>
            <a:r>
              <a:rPr lang="ko-KR" altLang="ko-KR" sz="2400" dirty="0"/>
              <a:t>삭제할 때 </a:t>
            </a:r>
            <a:r>
              <a:rPr lang="ko-KR" altLang="ko-KR" sz="2400" dirty="0">
                <a:solidFill>
                  <a:srgbClr val="3333FF"/>
                </a:solidFill>
              </a:rPr>
              <a:t>반드시 이전 노드를 가리키는 레퍼런스를 추가로 알아내야</a:t>
            </a:r>
            <a:r>
              <a:rPr lang="ko-KR" altLang="ko-KR" sz="2400" dirty="0"/>
              <a:t> 하고</a:t>
            </a:r>
            <a:r>
              <a:rPr lang="en-US" altLang="ko-KR" sz="2400" dirty="0"/>
              <a:t>, </a:t>
            </a:r>
            <a:r>
              <a:rPr lang="ko-KR" altLang="ko-KR" sz="2400" dirty="0"/>
              <a:t>역방향으로 노드들을 탐색할 수 </a:t>
            </a:r>
            <a:r>
              <a:rPr lang="ko-KR" altLang="ko-KR" sz="2400" dirty="0" smtClean="0"/>
              <a:t>없</a:t>
            </a:r>
            <a:r>
              <a:rPr lang="ko-KR" altLang="en-US" sz="2400" dirty="0" smtClean="0"/>
              <a:t>음</a:t>
            </a:r>
            <a:r>
              <a:rPr lang="en-US" altLang="ko-KR" sz="2400" dirty="0" smtClean="0"/>
              <a:t> </a:t>
            </a:r>
          </a:p>
          <a:p>
            <a:r>
              <a:rPr lang="ko-KR" altLang="ko-KR" sz="2400" dirty="0" smtClean="0"/>
              <a:t>이중연결리스트는 </a:t>
            </a:r>
            <a:r>
              <a:rPr lang="ko-KR" altLang="ko-KR" sz="2400" dirty="0"/>
              <a:t>단순연결리스트의 이러한 단점을 </a:t>
            </a:r>
            <a:r>
              <a:rPr lang="ko-KR" altLang="ko-KR" sz="2400" dirty="0" smtClean="0"/>
              <a:t>보완</a:t>
            </a:r>
            <a:r>
              <a:rPr lang="ko-KR" altLang="en-US" sz="2400" dirty="0" smtClean="0"/>
              <a:t>하</a:t>
            </a:r>
            <a:r>
              <a:rPr lang="ko-KR" altLang="ko-KR" sz="2400" dirty="0" smtClean="0"/>
              <a:t>나</a:t>
            </a:r>
            <a:r>
              <a:rPr lang="en-US" altLang="ko-KR" sz="2400" dirty="0"/>
              <a:t>, </a:t>
            </a:r>
            <a:r>
              <a:rPr lang="ko-KR" altLang="ko-KR" sz="2400" dirty="0"/>
              <a:t>각 </a:t>
            </a:r>
            <a:r>
              <a:rPr lang="ko-KR" altLang="ko-KR" sz="2400" dirty="0" err="1"/>
              <a:t>노드마다</a:t>
            </a:r>
            <a:r>
              <a:rPr lang="ko-KR" altLang="ko-KR" sz="2400" dirty="0"/>
              <a:t> 추가로 한 개의 레퍼런스를 추가로 저장해야 한다는 단점을 </a:t>
            </a:r>
            <a:r>
              <a:rPr lang="ko-KR" altLang="ko-KR" sz="2400" dirty="0" smtClean="0"/>
              <a:t>가</a:t>
            </a:r>
            <a:r>
              <a:rPr lang="ko-KR" altLang="en-US" sz="2400" dirty="0" smtClean="0"/>
              <a:t>짐</a:t>
            </a:r>
            <a:endParaRPr lang="ko-KR" altLang="en-US" sz="2400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608" y="2833550"/>
            <a:ext cx="4853045" cy="547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7038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2202" y="458887"/>
            <a:ext cx="764005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이중연결리스트를</a:t>
            </a:r>
            <a:r>
              <a:rPr lang="ko-KR" altLang="ko-KR" sz="26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위한</a:t>
            </a:r>
            <a:r>
              <a:rPr lang="ko-KR" altLang="ko-KR" sz="2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600" dirty="0" err="1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DList</a:t>
            </a:r>
            <a:r>
              <a:rPr lang="en-US" altLang="ko-KR" sz="26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endParaRPr lang="ko-KR" altLang="en-US" sz="2600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5" y="1751832"/>
            <a:ext cx="8705286" cy="420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06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4" y="322262"/>
            <a:ext cx="8614483" cy="624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06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99" y="500062"/>
            <a:ext cx="8498879" cy="428783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60610" y="5352534"/>
            <a:ext cx="3047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프로그램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2-3] dlist.py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213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3333FF"/>
                </a:solidFill>
              </a:rPr>
              <a:t>일반적인 </a:t>
            </a:r>
            <a:r>
              <a:rPr lang="ko-KR" altLang="ko-KR" dirty="0" smtClean="0">
                <a:solidFill>
                  <a:srgbClr val="3333FF"/>
                </a:solidFill>
              </a:rPr>
              <a:t>리스트</a:t>
            </a:r>
            <a:r>
              <a:rPr lang="en-US" altLang="ko-KR" dirty="0">
                <a:solidFill>
                  <a:srgbClr val="3333FF"/>
                </a:solidFill>
              </a:rPr>
              <a:t>(List)</a:t>
            </a:r>
            <a:r>
              <a:rPr lang="ko-KR" altLang="ko-KR" dirty="0"/>
              <a:t>는 일련의 동일한 타입의 항목</a:t>
            </a:r>
            <a:r>
              <a:rPr lang="en-US" altLang="ko-KR" dirty="0"/>
              <a:t>(item)</a:t>
            </a:r>
            <a:r>
              <a:rPr lang="ko-KR" altLang="ko-KR" dirty="0" smtClean="0"/>
              <a:t>들</a:t>
            </a:r>
            <a:r>
              <a:rPr lang="en-US" altLang="ko-KR" dirty="0" smtClean="0"/>
              <a:t> </a:t>
            </a:r>
          </a:p>
          <a:p>
            <a:r>
              <a:rPr lang="ko-KR" altLang="ko-KR" dirty="0" smtClean="0"/>
              <a:t>실생활</a:t>
            </a:r>
            <a:r>
              <a:rPr lang="ko-KR" altLang="en-US" dirty="0" smtClean="0"/>
              <a:t>의 예</a:t>
            </a:r>
            <a:r>
              <a:rPr lang="en-US" altLang="ko-KR" dirty="0" smtClean="0"/>
              <a:t>:</a:t>
            </a:r>
            <a:r>
              <a:rPr lang="ko-KR" altLang="ko-KR" dirty="0" smtClean="0"/>
              <a:t> 학생 명단</a:t>
            </a:r>
            <a:r>
              <a:rPr lang="en-US" altLang="ko-KR" dirty="0" smtClean="0"/>
              <a:t>,</a:t>
            </a:r>
            <a:r>
              <a:rPr lang="ko-KR" altLang="ko-KR" dirty="0" smtClean="0"/>
              <a:t> </a:t>
            </a:r>
            <a:r>
              <a:rPr lang="ko-KR" altLang="ko-KR" dirty="0"/>
              <a:t>시험 성적</a:t>
            </a:r>
            <a:r>
              <a:rPr lang="en-US" altLang="ko-KR" dirty="0"/>
              <a:t>, </a:t>
            </a:r>
            <a:r>
              <a:rPr lang="ko-KR" altLang="ko-KR" dirty="0"/>
              <a:t>서점의 신간 서적</a:t>
            </a:r>
            <a:r>
              <a:rPr lang="en-US" altLang="ko-KR" dirty="0"/>
              <a:t>, </a:t>
            </a:r>
            <a:r>
              <a:rPr lang="ko-KR" altLang="ko-KR" dirty="0"/>
              <a:t>상점의 판매 품목</a:t>
            </a:r>
            <a:r>
              <a:rPr lang="en-US" altLang="ko-KR" dirty="0"/>
              <a:t>, </a:t>
            </a:r>
            <a:r>
              <a:rPr lang="ko-KR" altLang="ko-KR" dirty="0"/>
              <a:t>실시간 급상승 </a:t>
            </a:r>
            <a:r>
              <a:rPr lang="ko-KR" altLang="ko-KR" dirty="0" err="1"/>
              <a:t>검색어</a:t>
            </a:r>
            <a:r>
              <a:rPr lang="en-US" altLang="ko-KR" dirty="0"/>
              <a:t>, </a:t>
            </a:r>
            <a:r>
              <a:rPr lang="ko-KR" altLang="ko-KR" dirty="0" err="1"/>
              <a:t>버킷</a:t>
            </a:r>
            <a:r>
              <a:rPr lang="ko-KR" altLang="ko-KR" dirty="0"/>
              <a:t> 리스트 </a:t>
            </a:r>
            <a:r>
              <a:rPr lang="ko-KR" altLang="ko-KR" dirty="0" smtClean="0"/>
              <a:t>등</a:t>
            </a:r>
            <a:r>
              <a:rPr lang="en-US" altLang="ko-KR" dirty="0" smtClean="0"/>
              <a:t> </a:t>
            </a:r>
          </a:p>
          <a:p>
            <a:pPr>
              <a:spcAft>
                <a:spcPts val="600"/>
              </a:spcAft>
            </a:pPr>
            <a:r>
              <a:rPr lang="ko-KR" altLang="en-US" dirty="0" smtClean="0"/>
              <a:t>일반적인 </a:t>
            </a:r>
            <a:r>
              <a:rPr lang="ko-KR" altLang="ko-KR" dirty="0" smtClean="0"/>
              <a:t>리스트</a:t>
            </a:r>
            <a:r>
              <a:rPr lang="ko-KR" altLang="en-US" dirty="0" smtClean="0"/>
              <a:t>의 구현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ko-KR" dirty="0"/>
              <a:t>차원 </a:t>
            </a:r>
            <a:r>
              <a:rPr lang="ko-KR" altLang="en-US" dirty="0" smtClean="0"/>
              <a:t>파이썬 리스트</a:t>
            </a:r>
            <a:r>
              <a:rPr lang="en-US" altLang="ko-KR" dirty="0" smtClean="0"/>
              <a:t>(list)</a:t>
            </a: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ko-KR" altLang="en-US" dirty="0" smtClean="0"/>
              <a:t>단순</a:t>
            </a:r>
            <a:r>
              <a:rPr lang="ko-KR" altLang="ko-KR" dirty="0" smtClean="0"/>
              <a:t>연결리스트</a:t>
            </a:r>
            <a:endParaRPr lang="en-US" altLang="ko-KR" dirty="0" smtClean="0"/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ko-KR" altLang="en-US" dirty="0" smtClean="0"/>
              <a:t>이중연결리스트</a:t>
            </a:r>
            <a:endParaRPr lang="en-US" altLang="ko-KR" dirty="0" smtClean="0"/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ko-KR" altLang="en-US" dirty="0" smtClean="0"/>
              <a:t>원형연결리스트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1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14526" y="2081425"/>
            <a:ext cx="86400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6" dirty="0">
                <a:solidFill>
                  <a:srgbClr val="00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header</a:t>
            </a:r>
            <a:endParaRPr lang="en-US" sz="1846" dirty="0">
              <a:solidFill>
                <a:srgbClr val="0033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9000" y="2450756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913243" y="2585220"/>
            <a:ext cx="63138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66693" y="2117195"/>
            <a:ext cx="340653" cy="43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1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</a:t>
            </a:r>
            <a:endParaRPr lang="en-US" sz="2215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80434" y="2690744"/>
            <a:ext cx="340653" cy="43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1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</a:t>
            </a:r>
            <a:endParaRPr lang="en-US" sz="2215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3808" y="2349722"/>
            <a:ext cx="664689" cy="46528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sp>
        <p:nvSpPr>
          <p:cNvPr id="30" name="직사각형 29"/>
          <p:cNvSpPr/>
          <p:nvPr/>
        </p:nvSpPr>
        <p:spPr>
          <a:xfrm>
            <a:off x="3508497" y="2349722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sp>
        <p:nvSpPr>
          <p:cNvPr id="32" name="직사각형 31"/>
          <p:cNvSpPr/>
          <p:nvPr/>
        </p:nvSpPr>
        <p:spPr>
          <a:xfrm>
            <a:off x="2577932" y="2349722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sp>
        <p:nvSpPr>
          <p:cNvPr id="33" name="TextBox 32"/>
          <p:cNvSpPr txBox="1"/>
          <p:nvPr/>
        </p:nvSpPr>
        <p:spPr>
          <a:xfrm>
            <a:off x="6034316" y="2033153"/>
            <a:ext cx="598154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6" dirty="0">
                <a:solidFill>
                  <a:srgbClr val="00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tail</a:t>
            </a:r>
            <a:endParaRPr lang="en-US" sz="1846" dirty="0">
              <a:solidFill>
                <a:srgbClr val="0033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33723" y="2455811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5738744" y="2588734"/>
            <a:ext cx="631385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4505531" y="2351038"/>
            <a:ext cx="1196441" cy="465282"/>
            <a:chOff x="4880888" y="2276872"/>
            <a:chExt cx="1296144" cy="504056"/>
          </a:xfrm>
        </p:grpSpPr>
        <p:sp>
          <p:nvSpPr>
            <p:cNvPr id="36" name="직사각형 35"/>
            <p:cNvSpPr/>
            <p:nvPr/>
          </p:nvSpPr>
          <p:spPr>
            <a:xfrm>
              <a:off x="5168920" y="2276872"/>
              <a:ext cx="720080" cy="504056"/>
            </a:xfrm>
            <a:prstGeom prst="rect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889000" y="2276872"/>
              <a:ext cx="288032" cy="504056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880888" y="2276872"/>
              <a:ext cx="288032" cy="504056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/>
            </a:p>
          </p:txBody>
        </p:sp>
      </p:grpSp>
      <p:cxnSp>
        <p:nvCxnSpPr>
          <p:cNvPr id="18" name="직선 화살표 연결선 17"/>
          <p:cNvCxnSpPr/>
          <p:nvPr/>
        </p:nvCxnSpPr>
        <p:spPr>
          <a:xfrm flipH="1">
            <a:off x="3807700" y="2498435"/>
            <a:ext cx="830769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641531" y="2697842"/>
            <a:ext cx="86400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577932" y="2349722"/>
            <a:ext cx="265876" cy="4652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443971" y="2349722"/>
            <a:ext cx="258001" cy="4652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138027" y="3258540"/>
            <a:ext cx="2492221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2" dirty="0"/>
              <a:t>[</a:t>
            </a:r>
            <a:r>
              <a:rPr lang="ko-KR" altLang="en-US" sz="1662" dirty="0"/>
              <a:t>그림 </a:t>
            </a:r>
            <a:r>
              <a:rPr lang="en-US" sz="1662" dirty="0" smtClean="0"/>
              <a:t>2-8] </a:t>
            </a:r>
            <a:r>
              <a:rPr lang="en-US" sz="1662" dirty="0"/>
              <a:t>DList </a:t>
            </a:r>
            <a:r>
              <a:rPr lang="ko-KR" altLang="en-US" sz="1662" dirty="0"/>
              <a:t>객체 생성</a:t>
            </a:r>
            <a:endParaRPr lang="en-US" sz="1662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792709"/>
            <a:ext cx="7112977" cy="117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4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0899" y="3973278"/>
            <a:ext cx="1296188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6" dirty="0">
                <a:solidFill>
                  <a:srgbClr val="00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newNode</a:t>
            </a:r>
            <a:endParaRPr lang="en-US" sz="1846" dirty="0">
              <a:solidFill>
                <a:srgbClr val="0033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60753" y="4038140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893691" y="4171064"/>
            <a:ext cx="614710" cy="21192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488208" y="2861232"/>
            <a:ext cx="664689" cy="46528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sp>
        <p:nvSpPr>
          <p:cNvPr id="8" name="직사각형 7"/>
          <p:cNvSpPr/>
          <p:nvPr/>
        </p:nvSpPr>
        <p:spPr>
          <a:xfrm>
            <a:off x="3152897" y="2861232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sp>
        <p:nvSpPr>
          <p:cNvPr id="9" name="직사각형 8"/>
          <p:cNvSpPr/>
          <p:nvPr/>
        </p:nvSpPr>
        <p:spPr>
          <a:xfrm>
            <a:off x="2222332" y="2861232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grpSp>
        <p:nvGrpSpPr>
          <p:cNvPr id="13" name="그룹 12"/>
          <p:cNvGrpSpPr/>
          <p:nvPr/>
        </p:nvGrpSpPr>
        <p:grpSpPr>
          <a:xfrm>
            <a:off x="4149931" y="2862549"/>
            <a:ext cx="1196441" cy="465282"/>
            <a:chOff x="4880888" y="2276872"/>
            <a:chExt cx="1296144" cy="504056"/>
          </a:xfrm>
        </p:grpSpPr>
        <p:sp>
          <p:nvSpPr>
            <p:cNvPr id="14" name="직사각형 13"/>
            <p:cNvSpPr/>
            <p:nvPr/>
          </p:nvSpPr>
          <p:spPr>
            <a:xfrm>
              <a:off x="5168920" y="2276872"/>
              <a:ext cx="720080" cy="504056"/>
            </a:xfrm>
            <a:prstGeom prst="rect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889000" y="2276872"/>
              <a:ext cx="288032" cy="504056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880888" y="2276872"/>
              <a:ext cx="288032" cy="504056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/>
            </a:p>
          </p:txBody>
        </p:sp>
      </p:grpSp>
      <p:cxnSp>
        <p:nvCxnSpPr>
          <p:cNvPr id="17" name="직선 화살표 연결선 16"/>
          <p:cNvCxnSpPr/>
          <p:nvPr/>
        </p:nvCxnSpPr>
        <p:spPr>
          <a:xfrm flipH="1">
            <a:off x="3452100" y="3009945"/>
            <a:ext cx="830769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285931" y="3209352"/>
            <a:ext cx="8640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01562" y="5217542"/>
            <a:ext cx="332249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6" dirty="0">
                <a:solidFill>
                  <a:srgbClr val="00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t</a:t>
            </a:r>
            <a:endParaRPr lang="en-US" sz="1846" dirty="0">
              <a:solidFill>
                <a:srgbClr val="0033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46774" y="5284254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000031" y="5432131"/>
            <a:ext cx="54421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843712" y="5232337"/>
            <a:ext cx="664689" cy="46528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sp>
        <p:nvSpPr>
          <p:cNvPr id="29" name="직사각형 28"/>
          <p:cNvSpPr/>
          <p:nvPr/>
        </p:nvSpPr>
        <p:spPr>
          <a:xfrm>
            <a:off x="3508401" y="5232337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sp>
        <p:nvSpPr>
          <p:cNvPr id="30" name="직사각형 29"/>
          <p:cNvSpPr/>
          <p:nvPr/>
        </p:nvSpPr>
        <p:spPr>
          <a:xfrm>
            <a:off x="2577836" y="5232337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sp>
        <p:nvSpPr>
          <p:cNvPr id="31" name="직사각형 30"/>
          <p:cNvSpPr/>
          <p:nvPr/>
        </p:nvSpPr>
        <p:spPr>
          <a:xfrm>
            <a:off x="6179394" y="5285564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5701876" y="5433060"/>
            <a:ext cx="564923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4505435" y="5233653"/>
            <a:ext cx="1196441" cy="465282"/>
            <a:chOff x="4880888" y="2276872"/>
            <a:chExt cx="1296144" cy="504056"/>
          </a:xfrm>
        </p:grpSpPr>
        <p:sp>
          <p:nvSpPr>
            <p:cNvPr id="34" name="직사각형 33"/>
            <p:cNvSpPr/>
            <p:nvPr/>
          </p:nvSpPr>
          <p:spPr>
            <a:xfrm>
              <a:off x="5168920" y="2276872"/>
              <a:ext cx="720080" cy="504056"/>
            </a:xfrm>
            <a:prstGeom prst="rect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889000" y="2276872"/>
              <a:ext cx="288032" cy="504056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880888" y="2276872"/>
              <a:ext cx="288032" cy="504056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/>
            </a:p>
          </p:txBody>
        </p:sp>
      </p:grpSp>
      <p:cxnSp>
        <p:nvCxnSpPr>
          <p:cNvPr id="37" name="직선 화살표 연결선 36"/>
          <p:cNvCxnSpPr/>
          <p:nvPr/>
        </p:nvCxnSpPr>
        <p:spPr>
          <a:xfrm flipH="1" flipV="1">
            <a:off x="3807604" y="5381050"/>
            <a:ext cx="823030" cy="1861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641435" y="5580457"/>
            <a:ext cx="864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99599" y="5196666"/>
            <a:ext cx="299077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6" dirty="0">
                <a:solidFill>
                  <a:srgbClr val="00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p</a:t>
            </a:r>
            <a:endParaRPr lang="en-US" sz="1846" dirty="0">
              <a:solidFill>
                <a:srgbClr val="0033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75105" y="3987275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b="1" dirty="0">
                <a:solidFill>
                  <a:srgbClr val="3333FF"/>
                </a:solidFill>
                <a:ea typeface="맑은 고딕" panose="020B0503020000020004" pitchFamily="50" charset="-127"/>
              </a:rPr>
              <a:t>④</a:t>
            </a:r>
            <a:endParaRPr lang="en-US" sz="1662" b="1" dirty="0">
              <a:solidFill>
                <a:srgbClr val="3333FF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119435" y="5429006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b="1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sz="1662" b="1" dirty="0">
              <a:solidFill>
                <a:srgbClr val="3333FF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774277" y="4353686"/>
            <a:ext cx="664689" cy="46528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sp>
        <p:nvSpPr>
          <p:cNvPr id="77" name="직사각형 76"/>
          <p:cNvSpPr/>
          <p:nvPr/>
        </p:nvSpPr>
        <p:spPr>
          <a:xfrm>
            <a:off x="4438966" y="4353686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sp>
        <p:nvSpPr>
          <p:cNvPr id="78" name="직사각형 77"/>
          <p:cNvSpPr/>
          <p:nvPr/>
        </p:nvSpPr>
        <p:spPr>
          <a:xfrm>
            <a:off x="3508401" y="4353686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sp>
        <p:nvSpPr>
          <p:cNvPr id="87" name="직사각형 86"/>
          <p:cNvSpPr/>
          <p:nvPr/>
        </p:nvSpPr>
        <p:spPr>
          <a:xfrm>
            <a:off x="5823890" y="2882691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cxnSp>
        <p:nvCxnSpPr>
          <p:cNvPr id="88" name="직선 화살표 연결선 87"/>
          <p:cNvCxnSpPr/>
          <p:nvPr/>
        </p:nvCxnSpPr>
        <p:spPr>
          <a:xfrm flipV="1">
            <a:off x="5346372" y="3030186"/>
            <a:ext cx="564923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177362" y="2793793"/>
            <a:ext cx="299077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6" dirty="0">
                <a:solidFill>
                  <a:srgbClr val="00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p</a:t>
            </a:r>
            <a:endParaRPr lang="en-US" sz="1846" dirty="0">
              <a:solidFill>
                <a:srgbClr val="003300"/>
              </a:solidFill>
            </a:endParaRPr>
          </a:p>
        </p:txBody>
      </p:sp>
      <p:cxnSp>
        <p:nvCxnSpPr>
          <p:cNvPr id="93" name="꺾인 연결선 92"/>
          <p:cNvCxnSpPr>
            <a:endCxn id="28" idx="0"/>
          </p:cNvCxnSpPr>
          <p:nvPr/>
        </p:nvCxnSpPr>
        <p:spPr>
          <a:xfrm rot="5400000">
            <a:off x="3085693" y="4676691"/>
            <a:ext cx="646010" cy="46528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793755" y="4787690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b="1" dirty="0">
                <a:solidFill>
                  <a:srgbClr val="3333FF"/>
                </a:solidFill>
                <a:ea typeface="맑은 고딕" panose="020B0503020000020004" pitchFamily="50" charset="-127"/>
              </a:rPr>
              <a:t>②</a:t>
            </a:r>
            <a:endParaRPr lang="en-US" sz="1662" b="1" dirty="0">
              <a:solidFill>
                <a:srgbClr val="3333FF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074777" y="4839101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b="1" dirty="0">
                <a:solidFill>
                  <a:srgbClr val="3333FF"/>
                </a:solidFill>
                <a:ea typeface="맑은 고딕" panose="020B0503020000020004" pitchFamily="50" charset="-127"/>
              </a:rPr>
              <a:t>③</a:t>
            </a:r>
            <a:endParaRPr lang="en-US" sz="1662" b="1" dirty="0">
              <a:solidFill>
                <a:srgbClr val="3333FF"/>
              </a:solidFill>
            </a:endParaRPr>
          </a:p>
        </p:txBody>
      </p:sp>
      <p:cxnSp>
        <p:nvCxnSpPr>
          <p:cNvPr id="98" name="꺾인 연결선 97"/>
          <p:cNvCxnSpPr>
            <a:endCxn id="77" idx="3"/>
          </p:cNvCxnSpPr>
          <p:nvPr/>
        </p:nvCxnSpPr>
        <p:spPr>
          <a:xfrm rot="5400000" flipH="1" flipV="1">
            <a:off x="4267029" y="4936851"/>
            <a:ext cx="788335" cy="87289"/>
          </a:xfrm>
          <a:prstGeom prst="bentConnector4">
            <a:avLst>
              <a:gd name="adj1" fmla="val 35245"/>
              <a:gd name="adj2" fmla="val 34174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endCxn id="34" idx="0"/>
          </p:cNvCxnSpPr>
          <p:nvPr/>
        </p:nvCxnSpPr>
        <p:spPr>
          <a:xfrm rot="16200000" flipH="1">
            <a:off x="4514117" y="4644114"/>
            <a:ext cx="647326" cy="531751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143173" y="5053732"/>
            <a:ext cx="375422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7" dirty="0">
                <a:solidFill>
                  <a:srgbClr val="FF0000"/>
                </a:solidFill>
                <a:ea typeface="맑은 고딕" panose="020B0503020000020004" pitchFamily="50" charset="-127"/>
              </a:rPr>
              <a:t>⑤</a:t>
            </a:r>
            <a:endParaRPr lang="en-US" sz="1477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767683" y="5574776"/>
            <a:ext cx="375422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7" dirty="0">
                <a:solidFill>
                  <a:srgbClr val="FF0000"/>
                </a:solidFill>
                <a:ea typeface="맑은 고딕" panose="020B0503020000020004" pitchFamily="50" charset="-127"/>
              </a:rPr>
              <a:t>⑥</a:t>
            </a:r>
            <a:endParaRPr lang="en-US" sz="1477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85643" y="4478489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b="1" dirty="0">
                <a:solidFill>
                  <a:srgbClr val="3333FF"/>
                </a:solidFill>
                <a:ea typeface="맑은 고딕" panose="020B0503020000020004" pitchFamily="50" charset="-127"/>
              </a:rPr>
              <a:t>⑤</a:t>
            </a:r>
            <a:endParaRPr lang="en-US" sz="1662" b="1" dirty="0">
              <a:solidFill>
                <a:srgbClr val="3333FF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647924" y="4916139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b="1" dirty="0">
                <a:solidFill>
                  <a:srgbClr val="3333FF"/>
                </a:solidFill>
                <a:ea typeface="맑은 고딕" panose="020B0503020000020004" pitchFamily="50" charset="-127"/>
              </a:rPr>
              <a:t>⑥</a:t>
            </a:r>
            <a:endParaRPr lang="en-US" sz="1662" b="1" dirty="0">
              <a:solidFill>
                <a:srgbClr val="3333FF"/>
              </a:solidFill>
            </a:endParaRPr>
          </a:p>
        </p:txBody>
      </p:sp>
      <p:cxnSp>
        <p:nvCxnSpPr>
          <p:cNvPr id="115" name="꺾인 연결선 114"/>
          <p:cNvCxnSpPr>
            <a:endCxn id="78" idx="1"/>
          </p:cNvCxnSpPr>
          <p:nvPr/>
        </p:nvCxnSpPr>
        <p:spPr>
          <a:xfrm rot="16200000" flipV="1">
            <a:off x="3074597" y="5020131"/>
            <a:ext cx="1000547" cy="132938"/>
          </a:xfrm>
          <a:prstGeom prst="bentConnector4">
            <a:avLst>
              <a:gd name="adj1" fmla="val 51497"/>
              <a:gd name="adj2" fmla="val 258732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4173181" y="5190858"/>
            <a:ext cx="301686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2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en-US" sz="1662" dirty="0">
              <a:solidFill>
                <a:srgbClr val="FF0000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797542" y="5382911"/>
            <a:ext cx="301686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2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en-US" sz="1662" dirty="0">
              <a:solidFill>
                <a:srgbClr val="FF0000"/>
              </a:solidFill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484" y="2903951"/>
            <a:ext cx="363418" cy="398769"/>
          </a:xfrm>
          <a:prstGeom prst="rect">
            <a:avLst/>
          </a:prstGeom>
          <a:ln>
            <a:noFill/>
          </a:ln>
        </p:spPr>
      </p:pic>
      <p:pic>
        <p:nvPicPr>
          <p:cNvPr id="128" name="그림 1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8" y="5241828"/>
            <a:ext cx="393703" cy="432000"/>
          </a:xfrm>
          <a:prstGeom prst="rect">
            <a:avLst/>
          </a:prstGeom>
          <a:ln>
            <a:noFill/>
          </a:ln>
        </p:spPr>
      </p:pic>
      <p:pic>
        <p:nvPicPr>
          <p:cNvPr id="129" name="그림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234" y="5232035"/>
            <a:ext cx="412062" cy="442526"/>
          </a:xfrm>
          <a:prstGeom prst="rect">
            <a:avLst/>
          </a:prstGeom>
          <a:ln>
            <a:noFill/>
          </a:ln>
        </p:spPr>
      </p:pic>
      <p:pic>
        <p:nvPicPr>
          <p:cNvPr id="131" name="그림 1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466" y="4373628"/>
            <a:ext cx="398562" cy="393642"/>
          </a:xfrm>
          <a:prstGeom prst="rect">
            <a:avLst/>
          </a:prstGeom>
          <a:ln>
            <a:noFill/>
          </a:ln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992" y="2864062"/>
            <a:ext cx="402260" cy="43200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2541527" y="6175479"/>
            <a:ext cx="4274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그림</a:t>
            </a:r>
            <a:r>
              <a:rPr lang="ko-KR" alt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2-9] </a:t>
            </a:r>
            <a:r>
              <a:rPr lang="en-US" sz="20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insert_before</a:t>
            </a:r>
            <a:r>
              <a:rPr 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ko-KR" alt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ko-KR" alt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endParaRPr lang="en-US" sz="2000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6325" y="699721"/>
            <a:ext cx="4106008" cy="160020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0813" y="1365346"/>
            <a:ext cx="408495" cy="398769"/>
          </a:xfrm>
          <a:prstGeom prst="rect">
            <a:avLst/>
          </a:prstGeom>
        </p:spPr>
      </p:pic>
      <p:sp>
        <p:nvSpPr>
          <p:cNvPr id="57" name="오른쪽 화살표 56"/>
          <p:cNvSpPr/>
          <p:nvPr/>
        </p:nvSpPr>
        <p:spPr>
          <a:xfrm>
            <a:off x="914400" y="4129548"/>
            <a:ext cx="363794" cy="40136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643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직사각형 110"/>
          <p:cNvSpPr/>
          <p:nvPr/>
        </p:nvSpPr>
        <p:spPr>
          <a:xfrm>
            <a:off x="2968911" y="2420115"/>
            <a:ext cx="664689" cy="46528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sp>
        <p:nvSpPr>
          <p:cNvPr id="112" name="직사각형 111"/>
          <p:cNvSpPr/>
          <p:nvPr/>
        </p:nvSpPr>
        <p:spPr>
          <a:xfrm>
            <a:off x="3633600" y="2420115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sp>
        <p:nvSpPr>
          <p:cNvPr id="113" name="직사각형 112"/>
          <p:cNvSpPr/>
          <p:nvPr/>
        </p:nvSpPr>
        <p:spPr>
          <a:xfrm>
            <a:off x="2703035" y="2420115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grpSp>
        <p:nvGrpSpPr>
          <p:cNvPr id="114" name="그룹 113"/>
          <p:cNvGrpSpPr/>
          <p:nvPr/>
        </p:nvGrpSpPr>
        <p:grpSpPr>
          <a:xfrm>
            <a:off x="4630634" y="2421432"/>
            <a:ext cx="1196441" cy="465282"/>
            <a:chOff x="4880888" y="2276872"/>
            <a:chExt cx="1296144" cy="504056"/>
          </a:xfrm>
        </p:grpSpPr>
        <p:sp>
          <p:nvSpPr>
            <p:cNvPr id="115" name="직사각형 114"/>
            <p:cNvSpPr/>
            <p:nvPr/>
          </p:nvSpPr>
          <p:spPr>
            <a:xfrm>
              <a:off x="5168920" y="2276872"/>
              <a:ext cx="720080" cy="504056"/>
            </a:xfrm>
            <a:prstGeom prst="rect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889000" y="2276872"/>
              <a:ext cx="288032" cy="504056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880888" y="2276872"/>
              <a:ext cx="288032" cy="504056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/>
            </a:p>
          </p:txBody>
        </p:sp>
      </p:grpSp>
      <p:cxnSp>
        <p:nvCxnSpPr>
          <p:cNvPr id="118" name="직선 화살표 연결선 117"/>
          <p:cNvCxnSpPr/>
          <p:nvPr/>
        </p:nvCxnSpPr>
        <p:spPr>
          <a:xfrm flipH="1">
            <a:off x="3932803" y="2568828"/>
            <a:ext cx="830769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3766634" y="2768235"/>
            <a:ext cx="8640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971877" y="2441574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cxnSp>
        <p:nvCxnSpPr>
          <p:cNvPr id="121" name="직선 화살표 연결선 120"/>
          <p:cNvCxnSpPr/>
          <p:nvPr/>
        </p:nvCxnSpPr>
        <p:spPr>
          <a:xfrm flipV="1">
            <a:off x="2104815" y="2589069"/>
            <a:ext cx="564923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672800" y="2389663"/>
            <a:ext cx="299077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6" dirty="0">
                <a:solidFill>
                  <a:srgbClr val="00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p</a:t>
            </a:r>
            <a:endParaRPr lang="en-US" sz="1846" dirty="0">
              <a:solidFill>
                <a:srgbClr val="0033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752137" y="3435198"/>
            <a:ext cx="1296188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6" dirty="0">
                <a:solidFill>
                  <a:srgbClr val="00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newNode</a:t>
            </a:r>
            <a:endParaRPr lang="en-US" sz="1846" dirty="0">
              <a:solidFill>
                <a:srgbClr val="003300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2931991" y="3500060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cxnSp>
        <p:nvCxnSpPr>
          <p:cNvPr id="160" name="직선 화살표 연결선 159"/>
          <p:cNvCxnSpPr/>
          <p:nvPr/>
        </p:nvCxnSpPr>
        <p:spPr>
          <a:xfrm>
            <a:off x="3064929" y="3632984"/>
            <a:ext cx="614710" cy="21192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1672800" y="4679462"/>
            <a:ext cx="332249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6" dirty="0">
                <a:solidFill>
                  <a:srgbClr val="00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p</a:t>
            </a:r>
            <a:endParaRPr lang="en-US" sz="1846" dirty="0">
              <a:solidFill>
                <a:srgbClr val="003300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2018012" y="4746174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cxnSp>
        <p:nvCxnSpPr>
          <p:cNvPr id="163" name="직선 화살표 연결선 162"/>
          <p:cNvCxnSpPr/>
          <p:nvPr/>
        </p:nvCxnSpPr>
        <p:spPr>
          <a:xfrm>
            <a:off x="2171269" y="4894051"/>
            <a:ext cx="54421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/>
          <p:cNvSpPr/>
          <p:nvPr/>
        </p:nvSpPr>
        <p:spPr>
          <a:xfrm>
            <a:off x="3014950" y="4694257"/>
            <a:ext cx="664689" cy="46528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sp>
        <p:nvSpPr>
          <p:cNvPr id="165" name="직사각형 164"/>
          <p:cNvSpPr/>
          <p:nvPr/>
        </p:nvSpPr>
        <p:spPr>
          <a:xfrm>
            <a:off x="3679639" y="4694257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sp>
        <p:nvSpPr>
          <p:cNvPr id="166" name="직사각형 165"/>
          <p:cNvSpPr/>
          <p:nvPr/>
        </p:nvSpPr>
        <p:spPr>
          <a:xfrm>
            <a:off x="2749074" y="4694257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sp>
        <p:nvSpPr>
          <p:cNvPr id="167" name="직사각형 166"/>
          <p:cNvSpPr/>
          <p:nvPr/>
        </p:nvSpPr>
        <p:spPr>
          <a:xfrm>
            <a:off x="6350632" y="4747484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cxnSp>
        <p:nvCxnSpPr>
          <p:cNvPr id="168" name="직선 화살표 연결선 167"/>
          <p:cNvCxnSpPr/>
          <p:nvPr/>
        </p:nvCxnSpPr>
        <p:spPr>
          <a:xfrm flipV="1">
            <a:off x="5873114" y="4894980"/>
            <a:ext cx="564923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그룹 168"/>
          <p:cNvGrpSpPr/>
          <p:nvPr/>
        </p:nvGrpSpPr>
        <p:grpSpPr>
          <a:xfrm>
            <a:off x="4676673" y="4695573"/>
            <a:ext cx="1196441" cy="465282"/>
            <a:chOff x="4880888" y="2276872"/>
            <a:chExt cx="1296144" cy="504056"/>
          </a:xfrm>
        </p:grpSpPr>
        <p:sp>
          <p:nvSpPr>
            <p:cNvPr id="170" name="직사각형 169"/>
            <p:cNvSpPr/>
            <p:nvPr/>
          </p:nvSpPr>
          <p:spPr>
            <a:xfrm>
              <a:off x="5168920" y="2276872"/>
              <a:ext cx="720080" cy="504056"/>
            </a:xfrm>
            <a:prstGeom prst="rect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5889000" y="2276872"/>
              <a:ext cx="288032" cy="504056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/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4880888" y="2276872"/>
              <a:ext cx="288032" cy="504056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/>
            </a:p>
          </p:txBody>
        </p:sp>
      </p:grpSp>
      <p:cxnSp>
        <p:nvCxnSpPr>
          <p:cNvPr id="173" name="직선 화살표 연결선 172"/>
          <p:cNvCxnSpPr/>
          <p:nvPr/>
        </p:nvCxnSpPr>
        <p:spPr>
          <a:xfrm flipH="1" flipV="1">
            <a:off x="3978842" y="4842970"/>
            <a:ext cx="823030" cy="1861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3812673" y="5042377"/>
            <a:ext cx="864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6670837" y="4658586"/>
            <a:ext cx="299077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6" dirty="0">
                <a:solidFill>
                  <a:srgbClr val="00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t</a:t>
            </a:r>
            <a:endParaRPr lang="en-US" sz="1846" dirty="0">
              <a:solidFill>
                <a:srgbClr val="0033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246343" y="3449195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b="1" dirty="0">
                <a:solidFill>
                  <a:srgbClr val="3333FF"/>
                </a:solidFill>
                <a:ea typeface="맑은 고딕" panose="020B0503020000020004" pitchFamily="50" charset="-127"/>
              </a:rPr>
              <a:t>④</a:t>
            </a:r>
            <a:endParaRPr lang="en-US" sz="1662" b="1" dirty="0">
              <a:solidFill>
                <a:srgbClr val="3333FF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963071" y="4857427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b="1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sz="1662" b="1" dirty="0">
              <a:solidFill>
                <a:srgbClr val="3333FF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3945515" y="3815606"/>
            <a:ext cx="664689" cy="46528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sp>
        <p:nvSpPr>
          <p:cNvPr id="179" name="직사각형 178"/>
          <p:cNvSpPr/>
          <p:nvPr/>
        </p:nvSpPr>
        <p:spPr>
          <a:xfrm>
            <a:off x="4610204" y="3815606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sp>
        <p:nvSpPr>
          <p:cNvPr id="180" name="직사각형 179"/>
          <p:cNvSpPr/>
          <p:nvPr/>
        </p:nvSpPr>
        <p:spPr>
          <a:xfrm>
            <a:off x="3679639" y="3815606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cxnSp>
        <p:nvCxnSpPr>
          <p:cNvPr id="181" name="꺾인 연결선 180"/>
          <p:cNvCxnSpPr>
            <a:endCxn id="164" idx="0"/>
          </p:cNvCxnSpPr>
          <p:nvPr/>
        </p:nvCxnSpPr>
        <p:spPr>
          <a:xfrm rot="5400000">
            <a:off x="3256931" y="4138611"/>
            <a:ext cx="646010" cy="46528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꺾인 연결선 183"/>
          <p:cNvCxnSpPr>
            <a:endCxn id="179" idx="3"/>
          </p:cNvCxnSpPr>
          <p:nvPr/>
        </p:nvCxnSpPr>
        <p:spPr>
          <a:xfrm rot="5400000" flipH="1" flipV="1">
            <a:off x="4438267" y="4398771"/>
            <a:ext cx="788335" cy="87289"/>
          </a:xfrm>
          <a:prstGeom prst="bentConnector4">
            <a:avLst>
              <a:gd name="adj1" fmla="val 35245"/>
              <a:gd name="adj2" fmla="val 34174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꺾인 연결선 184"/>
          <p:cNvCxnSpPr>
            <a:endCxn id="170" idx="0"/>
          </p:cNvCxnSpPr>
          <p:nvPr/>
        </p:nvCxnSpPr>
        <p:spPr>
          <a:xfrm rot="16200000" flipH="1">
            <a:off x="4685355" y="4106034"/>
            <a:ext cx="647326" cy="531751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4327507" y="4530909"/>
            <a:ext cx="375422" cy="29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2" dirty="0">
                <a:solidFill>
                  <a:srgbClr val="FF0000"/>
                </a:solidFill>
                <a:ea typeface="맑은 고딕" panose="020B0503020000020004" pitchFamily="50" charset="-127"/>
              </a:rPr>
              <a:t>⑤</a:t>
            </a:r>
            <a:endParaRPr lang="en-US" sz="1292" dirty="0">
              <a:solidFill>
                <a:srgbClr val="FF0000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944624" y="5042377"/>
            <a:ext cx="375422" cy="29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2" dirty="0">
                <a:solidFill>
                  <a:srgbClr val="FF0000"/>
                </a:solidFill>
                <a:ea typeface="맑은 고딕" panose="020B0503020000020004" pitchFamily="50" charset="-127"/>
              </a:rPr>
              <a:t>⑥</a:t>
            </a:r>
            <a:endParaRPr lang="en-US" sz="1292" dirty="0">
              <a:solidFill>
                <a:srgbClr val="FF000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056881" y="3940409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b="1" dirty="0">
                <a:solidFill>
                  <a:srgbClr val="3333FF"/>
                </a:solidFill>
                <a:ea typeface="맑은 고딕" panose="020B0503020000020004" pitchFamily="50" charset="-127"/>
              </a:rPr>
              <a:t>⑤</a:t>
            </a:r>
            <a:endParaRPr lang="en-US" sz="1662" b="1" dirty="0">
              <a:solidFill>
                <a:srgbClr val="3333FF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819162" y="4378059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b="1" dirty="0">
                <a:solidFill>
                  <a:srgbClr val="3333FF"/>
                </a:solidFill>
                <a:ea typeface="맑은 고딕" panose="020B0503020000020004" pitchFamily="50" charset="-127"/>
              </a:rPr>
              <a:t>⑥</a:t>
            </a:r>
            <a:endParaRPr lang="en-US" sz="1662" b="1" dirty="0">
              <a:solidFill>
                <a:srgbClr val="3333FF"/>
              </a:solidFill>
            </a:endParaRPr>
          </a:p>
        </p:txBody>
      </p:sp>
      <p:cxnSp>
        <p:nvCxnSpPr>
          <p:cNvPr id="190" name="꺾인 연결선 189"/>
          <p:cNvCxnSpPr>
            <a:endCxn id="180" idx="1"/>
          </p:cNvCxnSpPr>
          <p:nvPr/>
        </p:nvCxnSpPr>
        <p:spPr>
          <a:xfrm rot="16200000" flipV="1">
            <a:off x="3245835" y="4482051"/>
            <a:ext cx="1000547" cy="132938"/>
          </a:xfrm>
          <a:prstGeom prst="bentConnector4">
            <a:avLst>
              <a:gd name="adj1" fmla="val 51497"/>
              <a:gd name="adj2" fmla="val 258732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4344419" y="4652778"/>
            <a:ext cx="301686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2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en-US" sz="1662" dirty="0">
              <a:solidFill>
                <a:srgbClr val="FF0000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3968780" y="4844831"/>
            <a:ext cx="301686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2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en-US" sz="1662" dirty="0">
              <a:solidFill>
                <a:srgbClr val="FF0000"/>
              </a:solidFill>
            </a:endParaRPr>
          </a:p>
        </p:txBody>
      </p:sp>
      <p:pic>
        <p:nvPicPr>
          <p:cNvPr id="199" name="그림 1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449" y="2456132"/>
            <a:ext cx="363418" cy="398769"/>
          </a:xfrm>
          <a:prstGeom prst="rect">
            <a:avLst/>
          </a:prstGeom>
          <a:ln>
            <a:noFill/>
          </a:ln>
        </p:spPr>
      </p:pic>
      <p:pic>
        <p:nvPicPr>
          <p:cNvPr id="203" name="그림 2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768" y="4718824"/>
            <a:ext cx="393703" cy="432000"/>
          </a:xfrm>
          <a:prstGeom prst="rect">
            <a:avLst/>
          </a:prstGeom>
          <a:ln>
            <a:noFill/>
          </a:ln>
        </p:spPr>
      </p:pic>
      <p:pic>
        <p:nvPicPr>
          <p:cNvPr id="204" name="그림 2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053" y="4697996"/>
            <a:ext cx="412062" cy="442526"/>
          </a:xfrm>
          <a:prstGeom prst="rect">
            <a:avLst/>
          </a:prstGeom>
          <a:ln>
            <a:noFill/>
          </a:ln>
        </p:spPr>
      </p:pic>
      <p:pic>
        <p:nvPicPr>
          <p:cNvPr id="206" name="그림 2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300" y="3827423"/>
            <a:ext cx="398562" cy="393642"/>
          </a:xfrm>
          <a:prstGeom prst="rect">
            <a:avLst/>
          </a:prstGeom>
          <a:ln>
            <a:noFill/>
          </a:ln>
        </p:spPr>
      </p:pic>
      <p:pic>
        <p:nvPicPr>
          <p:cNvPr id="207" name="그림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918" y="2430635"/>
            <a:ext cx="412062" cy="442526"/>
          </a:xfrm>
          <a:prstGeom prst="rect">
            <a:avLst/>
          </a:prstGeom>
          <a:ln>
            <a:noFill/>
          </a:ln>
        </p:spPr>
      </p:pic>
      <p:sp>
        <p:nvSpPr>
          <p:cNvPr id="58" name="TextBox 57"/>
          <p:cNvSpPr txBox="1"/>
          <p:nvPr/>
        </p:nvSpPr>
        <p:spPr>
          <a:xfrm>
            <a:off x="3015046" y="4284129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b="1" dirty="0">
                <a:solidFill>
                  <a:srgbClr val="3333FF"/>
                </a:solidFill>
                <a:ea typeface="맑은 고딕" panose="020B0503020000020004" pitchFamily="50" charset="-127"/>
              </a:rPr>
              <a:t>②</a:t>
            </a:r>
            <a:endParaRPr lang="en-US" sz="1662" b="1" dirty="0">
              <a:solidFill>
                <a:srgbClr val="3333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31913" y="4292706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b="1" dirty="0">
                <a:solidFill>
                  <a:srgbClr val="3333FF"/>
                </a:solidFill>
                <a:ea typeface="맑은 고딕" panose="020B0503020000020004" pitchFamily="50" charset="-127"/>
              </a:rPr>
              <a:t>③</a:t>
            </a:r>
            <a:endParaRPr lang="en-US" sz="1662" b="1" dirty="0">
              <a:solidFill>
                <a:srgbClr val="3333FF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018012" y="5907482"/>
            <a:ext cx="5022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그림</a:t>
            </a:r>
            <a:r>
              <a:rPr lang="ko-KR" alt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2-10] </a:t>
            </a:r>
            <a:r>
              <a:rPr lang="en-US" sz="24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insert_after</a:t>
            </a:r>
            <a:r>
              <a:rPr 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ko-KR" alt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endParaRPr lang="en-US" sz="2400" dirty="0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24" y="383877"/>
            <a:ext cx="3644900" cy="14665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8995" y="954930"/>
            <a:ext cx="332308" cy="324396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>
            <a:off x="914400" y="4129548"/>
            <a:ext cx="363794" cy="40136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61475" y="4626815"/>
            <a:ext cx="375422" cy="29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2" dirty="0">
                <a:solidFill>
                  <a:srgbClr val="FF0000"/>
                </a:solidFill>
                <a:ea typeface="맑은 고딕" panose="020B0503020000020004" pitchFamily="50" charset="-127"/>
              </a:rPr>
              <a:t>③</a:t>
            </a:r>
            <a:endParaRPr lang="en-US" sz="1292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29546" y="4959607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b="1" dirty="0">
                <a:solidFill>
                  <a:srgbClr val="3333FF"/>
                </a:solidFill>
                <a:ea typeface="맑은 고딕" panose="020B0503020000020004" pitchFamily="50" charset="-127"/>
              </a:rPr>
              <a:t>③</a:t>
            </a:r>
            <a:endParaRPr lang="en-US" sz="1662" b="1" dirty="0">
              <a:solidFill>
                <a:srgbClr val="3333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47495" y="3864448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b="1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sz="1662" b="1" dirty="0">
              <a:solidFill>
                <a:srgbClr val="3333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4437" y="3822613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b="1" dirty="0">
                <a:solidFill>
                  <a:srgbClr val="3333FF"/>
                </a:solidFill>
                <a:ea typeface="맑은 고딕" panose="020B0503020000020004" pitchFamily="50" charset="-127"/>
              </a:rPr>
              <a:t>②</a:t>
            </a:r>
            <a:endParaRPr lang="en-US" sz="1662" b="1" dirty="0">
              <a:solidFill>
                <a:srgbClr val="3333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48909" y="4228002"/>
            <a:ext cx="375422" cy="29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2" dirty="0">
                <a:solidFill>
                  <a:srgbClr val="FF0000"/>
                </a:solidFill>
                <a:ea typeface="맑은 고딕" panose="020B0503020000020004" pitchFamily="50" charset="-127"/>
              </a:rPr>
              <a:t>④</a:t>
            </a:r>
            <a:endParaRPr lang="en-US" sz="1292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28380" y="3812445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b="1" dirty="0">
                <a:solidFill>
                  <a:srgbClr val="3333FF"/>
                </a:solidFill>
                <a:ea typeface="맑은 고딕" panose="020B0503020000020004" pitchFamily="50" charset="-127"/>
              </a:rPr>
              <a:t>④</a:t>
            </a:r>
            <a:endParaRPr lang="en-US" sz="1662" b="1" dirty="0">
              <a:solidFill>
                <a:srgbClr val="3333FF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2943634" y="2412935"/>
            <a:ext cx="830769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2777465" y="2583644"/>
            <a:ext cx="8640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106747" y="1673222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cxnSp>
        <p:nvCxnSpPr>
          <p:cNvPr id="46" name="직선 화살표 연결선 45"/>
          <p:cNvCxnSpPr>
            <a:endCxn id="40" idx="0"/>
          </p:cNvCxnSpPr>
          <p:nvPr/>
        </p:nvCxnSpPr>
        <p:spPr>
          <a:xfrm>
            <a:off x="4239685" y="1835008"/>
            <a:ext cx="0" cy="43053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07670" y="1621311"/>
            <a:ext cx="299077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6" dirty="0">
                <a:solidFill>
                  <a:srgbClr val="00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x</a:t>
            </a:r>
            <a:endParaRPr lang="en-US" sz="1846" dirty="0">
              <a:solidFill>
                <a:srgbClr val="003300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535766" y="2233770"/>
            <a:ext cx="1196441" cy="465282"/>
            <a:chOff x="4880888" y="2276872"/>
            <a:chExt cx="1296144" cy="504056"/>
          </a:xfrm>
        </p:grpSpPr>
        <p:sp>
          <p:nvSpPr>
            <p:cNvPr id="49" name="직사각형 48"/>
            <p:cNvSpPr/>
            <p:nvPr/>
          </p:nvSpPr>
          <p:spPr>
            <a:xfrm>
              <a:off x="5168920" y="2276872"/>
              <a:ext cx="720080" cy="504056"/>
            </a:xfrm>
            <a:prstGeom prst="rect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889000" y="2276872"/>
              <a:ext cx="288032" cy="504056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880888" y="2276872"/>
              <a:ext cx="288032" cy="504056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/>
            </a:p>
          </p:txBody>
        </p:sp>
      </p:grpSp>
      <p:cxnSp>
        <p:nvCxnSpPr>
          <p:cNvPr id="52" name="직선 화살표 연결선 51"/>
          <p:cNvCxnSpPr/>
          <p:nvPr/>
        </p:nvCxnSpPr>
        <p:spPr>
          <a:xfrm flipH="1">
            <a:off x="4837935" y="2381166"/>
            <a:ext cx="830769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4671766" y="2551876"/>
            <a:ext cx="8640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112680" y="4324027"/>
            <a:ext cx="664689" cy="46528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sp>
        <p:nvSpPr>
          <p:cNvPr id="56" name="직사각형 55"/>
          <p:cNvSpPr/>
          <p:nvPr/>
        </p:nvSpPr>
        <p:spPr>
          <a:xfrm>
            <a:off x="2777369" y="4324027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sp>
        <p:nvSpPr>
          <p:cNvPr id="57" name="직사각형 56"/>
          <p:cNvSpPr/>
          <p:nvPr/>
        </p:nvSpPr>
        <p:spPr>
          <a:xfrm>
            <a:off x="1846804" y="4324027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grpSp>
        <p:nvGrpSpPr>
          <p:cNvPr id="58" name="그룹 57"/>
          <p:cNvGrpSpPr/>
          <p:nvPr/>
        </p:nvGrpSpPr>
        <p:grpSpPr>
          <a:xfrm>
            <a:off x="3774402" y="4325344"/>
            <a:ext cx="1196441" cy="465282"/>
            <a:chOff x="4880888" y="2276872"/>
            <a:chExt cx="1296144" cy="504056"/>
          </a:xfrm>
        </p:grpSpPr>
        <p:sp>
          <p:nvSpPr>
            <p:cNvPr id="59" name="직사각형 58"/>
            <p:cNvSpPr/>
            <p:nvPr/>
          </p:nvSpPr>
          <p:spPr>
            <a:xfrm>
              <a:off x="5168920" y="2276872"/>
              <a:ext cx="720080" cy="504056"/>
            </a:xfrm>
            <a:prstGeom prst="rect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889000" y="2276872"/>
              <a:ext cx="288032" cy="504056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880888" y="2276872"/>
              <a:ext cx="288032" cy="504056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/>
            </a:p>
          </p:txBody>
        </p:sp>
      </p:grpSp>
      <p:cxnSp>
        <p:nvCxnSpPr>
          <p:cNvPr id="63" name="직선 화살표 연결선 62"/>
          <p:cNvCxnSpPr/>
          <p:nvPr/>
        </p:nvCxnSpPr>
        <p:spPr>
          <a:xfrm>
            <a:off x="2910403" y="4560346"/>
            <a:ext cx="864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699035" y="3727227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6222263" y="3860113"/>
            <a:ext cx="588376" cy="44004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64911" y="3675316"/>
            <a:ext cx="299077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6" dirty="0">
                <a:solidFill>
                  <a:srgbClr val="00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r</a:t>
            </a:r>
            <a:endParaRPr lang="en-US" sz="1846" dirty="0">
              <a:solidFill>
                <a:srgbClr val="003300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668704" y="4293575"/>
            <a:ext cx="1196441" cy="465282"/>
            <a:chOff x="4880888" y="2276872"/>
            <a:chExt cx="1296144" cy="504056"/>
          </a:xfrm>
        </p:grpSpPr>
        <p:sp>
          <p:nvSpPr>
            <p:cNvPr id="68" name="직사각형 67"/>
            <p:cNvSpPr/>
            <p:nvPr/>
          </p:nvSpPr>
          <p:spPr>
            <a:xfrm>
              <a:off x="5168920" y="2276872"/>
              <a:ext cx="720080" cy="504056"/>
            </a:xfrm>
            <a:prstGeom prst="rect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889000" y="2276872"/>
              <a:ext cx="288032" cy="504056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880888" y="2276872"/>
              <a:ext cx="288032" cy="504056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/>
            </a:p>
          </p:txBody>
        </p:sp>
      </p:grpSp>
      <p:cxnSp>
        <p:nvCxnSpPr>
          <p:cNvPr id="71" name="직선 화살표 연결선 70"/>
          <p:cNvCxnSpPr/>
          <p:nvPr/>
        </p:nvCxnSpPr>
        <p:spPr>
          <a:xfrm flipH="1">
            <a:off x="4981794" y="4545696"/>
            <a:ext cx="775726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4206417" y="3698327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4339355" y="3860113"/>
            <a:ext cx="0" cy="46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925803" y="3629782"/>
            <a:ext cx="299077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6" dirty="0">
                <a:solidFill>
                  <a:srgbClr val="00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x</a:t>
            </a:r>
            <a:endParaRPr lang="en-US" sz="1846" dirty="0">
              <a:solidFill>
                <a:srgbClr val="003300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747067" y="3752408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1917740" y="3906630"/>
            <a:ext cx="538708" cy="41871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447990" y="3700498"/>
            <a:ext cx="299077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6" dirty="0">
                <a:solidFill>
                  <a:srgbClr val="00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f</a:t>
            </a:r>
            <a:endParaRPr lang="en-US" sz="1846" dirty="0">
              <a:solidFill>
                <a:srgbClr val="003300"/>
              </a:solidFill>
            </a:endParaRPr>
          </a:p>
        </p:txBody>
      </p:sp>
      <p:cxnSp>
        <p:nvCxnSpPr>
          <p:cNvPr id="90" name="꺾인 연결선 89"/>
          <p:cNvCxnSpPr>
            <a:endCxn id="56" idx="0"/>
          </p:cNvCxnSpPr>
          <p:nvPr/>
        </p:nvCxnSpPr>
        <p:spPr>
          <a:xfrm rot="10800000">
            <a:off x="2910307" y="4324027"/>
            <a:ext cx="2891335" cy="209998"/>
          </a:xfrm>
          <a:prstGeom prst="bentConnector4">
            <a:avLst>
              <a:gd name="adj1" fmla="val 12858"/>
              <a:gd name="adj2" fmla="val 20048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>
            <a:off x="2910307" y="4556668"/>
            <a:ext cx="2857846" cy="202189"/>
          </a:xfrm>
          <a:prstGeom prst="bentConnector4">
            <a:avLst>
              <a:gd name="adj1" fmla="val 12974"/>
              <a:gd name="adj2" fmla="val 20436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380574" y="4390421"/>
            <a:ext cx="299077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6" dirty="0">
                <a:solidFill>
                  <a:srgbClr val="FF00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x</a:t>
            </a:r>
            <a:endParaRPr lang="en-US" sz="1846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70580" y="4349360"/>
            <a:ext cx="299077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6" dirty="0">
                <a:solidFill>
                  <a:srgbClr val="FF00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x</a:t>
            </a:r>
            <a:endParaRPr lang="en-US" sz="1846" dirty="0">
              <a:solidFill>
                <a:srgbClr val="FF0000"/>
              </a:solidFill>
            </a:endParaRP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476" y="2286044"/>
            <a:ext cx="363418" cy="398769"/>
          </a:xfrm>
          <a:prstGeom prst="rect">
            <a:avLst/>
          </a:prstGeom>
          <a:ln>
            <a:noFill/>
          </a:ln>
        </p:spPr>
      </p:pic>
      <p:grpSp>
        <p:nvGrpSpPr>
          <p:cNvPr id="2" name="그룹 1"/>
          <p:cNvGrpSpPr/>
          <p:nvPr/>
        </p:nvGrpSpPr>
        <p:grpSpPr>
          <a:xfrm>
            <a:off x="1713866" y="2264222"/>
            <a:ext cx="1196441" cy="465282"/>
            <a:chOff x="1388568" y="3405407"/>
            <a:chExt cx="1296144" cy="504056"/>
          </a:xfrm>
        </p:grpSpPr>
        <p:sp>
          <p:nvSpPr>
            <p:cNvPr id="36" name="직사각형 35"/>
            <p:cNvSpPr/>
            <p:nvPr/>
          </p:nvSpPr>
          <p:spPr>
            <a:xfrm>
              <a:off x="1676600" y="3405407"/>
              <a:ext cx="720080" cy="504056"/>
            </a:xfrm>
            <a:prstGeom prst="rect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396680" y="3405407"/>
              <a:ext cx="288032" cy="504056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388568" y="3405407"/>
              <a:ext cx="288032" cy="504056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/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1408" y="3429048"/>
              <a:ext cx="402260" cy="432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" name="그룹 2"/>
          <p:cNvGrpSpPr/>
          <p:nvPr/>
        </p:nvGrpSpPr>
        <p:grpSpPr>
          <a:xfrm>
            <a:off x="3641465" y="2265538"/>
            <a:ext cx="1196441" cy="465282"/>
            <a:chOff x="3476800" y="3406833"/>
            <a:chExt cx="1296144" cy="504056"/>
          </a:xfrm>
        </p:grpSpPr>
        <p:grpSp>
          <p:nvGrpSpPr>
            <p:cNvPr id="39" name="그룹 38"/>
            <p:cNvGrpSpPr/>
            <p:nvPr/>
          </p:nvGrpSpPr>
          <p:grpSpPr>
            <a:xfrm>
              <a:off x="3476800" y="3406833"/>
              <a:ext cx="1296144" cy="504056"/>
              <a:chOff x="4880888" y="2276872"/>
              <a:chExt cx="1296144" cy="504056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5168920" y="2276872"/>
                <a:ext cx="720080" cy="504056"/>
              </a:xfrm>
              <a:prstGeom prst="rect">
                <a:avLst/>
              </a:prstGeom>
              <a:solidFill>
                <a:srgbClr val="FFFF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46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889000" y="2276872"/>
                <a:ext cx="288032" cy="504056"/>
              </a:xfrm>
              <a:prstGeom prst="rect">
                <a:avLst/>
              </a:prstGeom>
              <a:solidFill>
                <a:srgbClr val="CCFFFF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46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880888" y="2276872"/>
                <a:ext cx="288032" cy="504056"/>
              </a:xfrm>
              <a:prstGeom prst="rect">
                <a:avLst/>
              </a:prstGeom>
              <a:solidFill>
                <a:srgbClr val="CCFFFF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46"/>
              </a:p>
            </p:txBody>
          </p:sp>
        </p:grp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09120" y="3435176"/>
              <a:ext cx="431776" cy="426446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12" name="그림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15" y="4311105"/>
            <a:ext cx="393703" cy="432000"/>
          </a:xfrm>
          <a:prstGeom prst="rect">
            <a:avLst/>
          </a:prstGeom>
          <a:ln>
            <a:noFill/>
          </a:ln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316" y="4338366"/>
            <a:ext cx="412062" cy="442526"/>
          </a:xfrm>
          <a:prstGeom prst="rect">
            <a:avLst/>
          </a:prstGeom>
          <a:ln>
            <a:noFill/>
          </a:ln>
        </p:spPr>
      </p:pic>
      <p:pic>
        <p:nvPicPr>
          <p:cNvPr id="115" name="그림 1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435" y="4355796"/>
            <a:ext cx="398562" cy="393642"/>
          </a:xfrm>
          <a:prstGeom prst="rect">
            <a:avLst/>
          </a:prstGeom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2473568" y="5900437"/>
            <a:ext cx="4342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그림</a:t>
            </a:r>
            <a:r>
              <a:rPr lang="ko-KR" alt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2-11] delete()</a:t>
            </a:r>
            <a:r>
              <a:rPr lang="ko-K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삭제</a:t>
            </a:r>
            <a:r>
              <a:rPr lang="ko-KR" alt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endParaRPr 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670" y="180471"/>
            <a:ext cx="2461761" cy="1736512"/>
          </a:xfrm>
          <a:prstGeom prst="rect">
            <a:avLst/>
          </a:prstGeom>
        </p:spPr>
      </p:pic>
      <p:sp>
        <p:nvSpPr>
          <p:cNvPr id="62" name="오른쪽 화살표 61"/>
          <p:cNvSpPr/>
          <p:nvPr/>
        </p:nvSpPr>
        <p:spPr>
          <a:xfrm>
            <a:off x="914400" y="4129548"/>
            <a:ext cx="363794" cy="40136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458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258762"/>
            <a:ext cx="6429375" cy="63150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274457" y="6076434"/>
            <a:ext cx="2656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프로그램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2-4] main.py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3183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58481" y="805484"/>
            <a:ext cx="3818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083"/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ko-K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프로그램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2-3, 4]</a:t>
            </a:r>
            <a:r>
              <a:rPr lang="ko-KR" altLang="en-US" sz="2400" dirty="0" smtClean="0"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</a:t>
            </a:r>
            <a:r>
              <a:rPr lang="ko-KR" altLang="en-US" sz="2400" dirty="0"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결과</a:t>
            </a:r>
            <a:endParaRPr lang="en-US" sz="2400" dirty="0">
              <a:latin typeface="Calibri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01" y="1738784"/>
            <a:ext cx="8872622" cy="236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18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992" y="570129"/>
            <a:ext cx="7886700" cy="503554"/>
          </a:xfrm>
        </p:spPr>
        <p:txBody>
          <a:bodyPr/>
          <a:lstStyle/>
          <a:p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7643" y="1713297"/>
            <a:ext cx="7886700" cy="37632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ko-KR" sz="2400" dirty="0"/>
              <a:t>이중연결리스트에서 </a:t>
            </a:r>
            <a:r>
              <a:rPr lang="ko-KR" altLang="ko-KR" sz="2400" dirty="0" smtClean="0"/>
              <a:t>삽입이나 </a:t>
            </a:r>
            <a:r>
              <a:rPr lang="ko-KR" altLang="ko-KR" sz="2400" dirty="0"/>
              <a:t>삭제 연산은 </a:t>
            </a:r>
            <a:r>
              <a:rPr lang="ko-KR" altLang="ko-KR" sz="2400" dirty="0" smtClean="0"/>
              <a:t>각각 </a:t>
            </a:r>
            <a:r>
              <a:rPr lang="ko-KR" altLang="ko-KR" sz="2400" dirty="0"/>
              <a:t>상수 개의 레퍼런스만을 갱신하므로 </a:t>
            </a:r>
            <a:r>
              <a:rPr lang="en-US" altLang="ko-KR" sz="2400" dirty="0">
                <a:solidFill>
                  <a:srgbClr val="3333FF"/>
                </a:solidFill>
              </a:rPr>
              <a:t>O(1) </a:t>
            </a:r>
            <a:r>
              <a:rPr lang="ko-KR" altLang="ko-KR" sz="2400" dirty="0">
                <a:solidFill>
                  <a:srgbClr val="3333FF"/>
                </a:solidFill>
              </a:rPr>
              <a:t>시간</a:t>
            </a:r>
            <a:r>
              <a:rPr lang="ko-KR" altLang="ko-KR" sz="2400" dirty="0"/>
              <a:t>에 </a:t>
            </a:r>
            <a:r>
              <a:rPr lang="ko-KR" altLang="ko-KR" sz="2400" dirty="0" smtClean="0"/>
              <a:t>수행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ko-KR" sz="2400" dirty="0" smtClean="0"/>
              <a:t>탐색 연산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en-US" altLang="ko-KR" sz="2400" dirty="0" smtClean="0"/>
              <a:t>head </a:t>
            </a:r>
            <a:r>
              <a:rPr lang="ko-KR" altLang="ko-KR" sz="2400" dirty="0"/>
              <a:t>또는 </a:t>
            </a:r>
            <a:r>
              <a:rPr lang="en-US" altLang="ko-KR" sz="2400" dirty="0"/>
              <a:t>tail</a:t>
            </a:r>
            <a:r>
              <a:rPr lang="ko-KR" altLang="ko-KR" sz="2400" dirty="0"/>
              <a:t>로부터 노드들을 순차적으로 탐색해야 </a:t>
            </a:r>
            <a:r>
              <a:rPr lang="ko-KR" altLang="ko-KR" sz="2400" dirty="0" smtClean="0"/>
              <a:t>하므로 </a:t>
            </a:r>
            <a:r>
              <a:rPr lang="en-US" altLang="ko-KR" sz="2400" dirty="0">
                <a:solidFill>
                  <a:srgbClr val="3333FF"/>
                </a:solidFill>
              </a:rPr>
              <a:t>O(N) </a:t>
            </a:r>
            <a:r>
              <a:rPr lang="ko-KR" altLang="ko-KR" sz="2400" dirty="0" smtClean="0">
                <a:solidFill>
                  <a:srgbClr val="3333FF"/>
                </a:solidFill>
              </a:rPr>
              <a:t>시간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소요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4646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5500" y="1853337"/>
            <a:ext cx="7658100" cy="2605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이중연결리스트는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장의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데크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(Deque)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자료구조를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구현하는데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사용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이항힙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(Binomial Heap)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피보나치힙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(Fibonacci Heap)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같은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우선순위큐를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구현하는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데에도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이중연결리스트가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부분적으로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사용</a:t>
            </a:r>
            <a:endParaRPr lang="ko-KR" altLang="en-US" sz="2400" dirty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825500" y="726122"/>
            <a:ext cx="2247900" cy="45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45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2-3 </a:t>
            </a:r>
            <a:r>
              <a:rPr lang="ko-KR" altLang="en-US" dirty="0" smtClean="0"/>
              <a:t>원형연결리스트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ko-KR" sz="2400" dirty="0">
                <a:solidFill>
                  <a:srgbClr val="3333FF"/>
                </a:solidFill>
              </a:rPr>
              <a:t>원형연결리스트</a:t>
            </a:r>
            <a:r>
              <a:rPr lang="en-US" altLang="ko-KR" sz="2400" dirty="0">
                <a:solidFill>
                  <a:srgbClr val="3333FF"/>
                </a:solidFill>
              </a:rPr>
              <a:t>(Circular Linked List)</a:t>
            </a:r>
            <a:r>
              <a:rPr lang="ko-KR" altLang="ko-KR" sz="2400" dirty="0"/>
              <a:t>는 마지막 노드가 첫 노드와 연결된 </a:t>
            </a:r>
            <a:r>
              <a:rPr lang="ko-KR" altLang="ko-KR" sz="2400" dirty="0" smtClean="0"/>
              <a:t>단순연결리스트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ko-KR" sz="2400" dirty="0" smtClean="0"/>
              <a:t>원형연결리스트에서는 마지막 </a:t>
            </a:r>
            <a:r>
              <a:rPr lang="ko-KR" altLang="ko-KR" sz="2400" dirty="0"/>
              <a:t>노드의 레퍼런스가 저장된</a:t>
            </a:r>
            <a:r>
              <a:rPr lang="en-US" altLang="ko-KR" sz="2400" dirty="0"/>
              <a:t> last</a:t>
            </a:r>
            <a:r>
              <a:rPr lang="ko-KR" altLang="ko-KR" sz="2400" dirty="0"/>
              <a:t>가 </a:t>
            </a:r>
            <a:r>
              <a:rPr lang="ko-KR" altLang="ko-KR" sz="2400" dirty="0" smtClean="0"/>
              <a:t>단순연결리스트의</a:t>
            </a:r>
            <a:r>
              <a:rPr lang="en-US" altLang="ko-KR" sz="2400" dirty="0" smtClean="0"/>
              <a:t> head</a:t>
            </a:r>
            <a:r>
              <a:rPr lang="ko-KR" altLang="ko-KR" sz="2400" dirty="0"/>
              <a:t>와 같은 </a:t>
            </a:r>
            <a:r>
              <a:rPr lang="ko-KR" altLang="ko-KR" sz="2400" dirty="0" smtClean="0"/>
              <a:t>역할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455" y="4136197"/>
            <a:ext cx="3622848" cy="2480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814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757989"/>
            <a:ext cx="7886700" cy="573425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Aft>
                <a:spcPts val="1800"/>
              </a:spcAft>
            </a:pPr>
            <a:r>
              <a:rPr lang="ko-KR" altLang="ko-KR" sz="2400" dirty="0" smtClean="0">
                <a:solidFill>
                  <a:srgbClr val="3333FF"/>
                </a:solidFill>
              </a:rPr>
              <a:t>마지막 </a:t>
            </a:r>
            <a:r>
              <a:rPr lang="ko-KR" altLang="ko-KR" sz="2400" dirty="0">
                <a:solidFill>
                  <a:srgbClr val="3333FF"/>
                </a:solidFill>
              </a:rPr>
              <a:t>노드와 첫 노드를 </a:t>
            </a:r>
            <a:r>
              <a:rPr lang="en-US" altLang="ko-KR" sz="2400" dirty="0">
                <a:solidFill>
                  <a:srgbClr val="3333FF"/>
                </a:solidFill>
              </a:rPr>
              <a:t>O(1) </a:t>
            </a:r>
            <a:r>
              <a:rPr lang="ko-KR" altLang="ko-KR" sz="2400" dirty="0">
                <a:solidFill>
                  <a:srgbClr val="3333FF"/>
                </a:solidFill>
              </a:rPr>
              <a:t>시간에 방문</a:t>
            </a:r>
            <a:r>
              <a:rPr lang="ko-KR" altLang="ko-KR" sz="2400" dirty="0"/>
              <a:t>할 수 있는 </a:t>
            </a:r>
            <a:r>
              <a:rPr lang="ko-KR" altLang="ko-KR" sz="2400" dirty="0" smtClean="0"/>
              <a:t>장점</a:t>
            </a:r>
            <a:endParaRPr lang="en-US" altLang="ko-KR" sz="2400" dirty="0" smtClean="0"/>
          </a:p>
          <a:p>
            <a:pPr>
              <a:lnSpc>
                <a:spcPct val="140000"/>
              </a:lnSpc>
              <a:spcAft>
                <a:spcPts val="1800"/>
              </a:spcAft>
            </a:pPr>
            <a:r>
              <a:rPr lang="ko-KR" altLang="ko-KR" sz="2400" dirty="0" smtClean="0"/>
              <a:t>리스트가 </a:t>
            </a:r>
            <a:r>
              <a:rPr lang="en-US" altLang="ko-KR" sz="2400" dirty="0"/>
              <a:t>empty</a:t>
            </a:r>
            <a:r>
              <a:rPr lang="ko-KR" altLang="ko-KR" sz="2400" dirty="0"/>
              <a:t>가 아니면 어떤 노드도 </a:t>
            </a:r>
            <a:r>
              <a:rPr lang="en-US" altLang="ko-KR" sz="2400" dirty="0" smtClean="0"/>
              <a:t>None </a:t>
            </a:r>
            <a:r>
              <a:rPr lang="ko-KR" altLang="ko-KR" sz="2400" dirty="0"/>
              <a:t>레퍼런스를 가지고 있지 않으므로 프로그램에서 </a:t>
            </a:r>
            <a:r>
              <a:rPr lang="en-US" altLang="ko-KR" sz="2400" dirty="0" smtClean="0"/>
              <a:t>None </a:t>
            </a:r>
            <a:r>
              <a:rPr lang="ko-KR" altLang="ko-KR" sz="2400" dirty="0"/>
              <a:t>조건을 검사하지 않아도 </a:t>
            </a:r>
            <a:r>
              <a:rPr lang="ko-KR" altLang="en-US" sz="2400" dirty="0"/>
              <a:t>되</a:t>
            </a:r>
            <a:r>
              <a:rPr lang="ko-KR" altLang="ko-KR" sz="2400" dirty="0" smtClean="0"/>
              <a:t>는 장점</a:t>
            </a:r>
            <a:endParaRPr lang="en-US" altLang="ko-KR" sz="2400" dirty="0" smtClean="0"/>
          </a:p>
          <a:p>
            <a:pPr>
              <a:lnSpc>
                <a:spcPct val="140000"/>
              </a:lnSpc>
              <a:spcAft>
                <a:spcPts val="1800"/>
              </a:spcAft>
            </a:pPr>
            <a:r>
              <a:rPr lang="ko-KR" altLang="ko-KR" sz="2400" dirty="0" smtClean="0"/>
              <a:t>원형연결리스트에서는 </a:t>
            </a:r>
            <a:r>
              <a:rPr lang="ko-KR" altLang="ko-KR" sz="2400" dirty="0"/>
              <a:t>반대 방향으로 노드들을 방문하기 쉽지 않으며</a:t>
            </a:r>
            <a:r>
              <a:rPr lang="en-US" altLang="ko-KR" sz="2400" dirty="0"/>
              <a:t>, </a:t>
            </a:r>
            <a:r>
              <a:rPr lang="ko-KR" altLang="ko-KR" sz="2400" dirty="0"/>
              <a:t>무한 루프가 발생할 수 있음에 유의할 </a:t>
            </a:r>
            <a:r>
              <a:rPr lang="ko-KR" altLang="ko-KR" sz="2400" dirty="0" smtClean="0"/>
              <a:t>필요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80307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2.1 </a:t>
            </a:r>
            <a:r>
              <a:rPr lang="ko-KR" altLang="ko-KR" dirty="0" smtClean="0"/>
              <a:t>단순연결리스트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52337"/>
            <a:ext cx="7886700" cy="29357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ko-KR" sz="2400" dirty="0">
                <a:solidFill>
                  <a:srgbClr val="3333FF"/>
                </a:solidFill>
              </a:rPr>
              <a:t>단순연결리스트</a:t>
            </a:r>
            <a:r>
              <a:rPr lang="en-US" altLang="ko-KR" sz="2400" dirty="0">
                <a:solidFill>
                  <a:srgbClr val="3333FF"/>
                </a:solidFill>
              </a:rPr>
              <a:t>(Singly Linked List)</a:t>
            </a:r>
            <a:r>
              <a:rPr lang="ko-KR" altLang="ko-KR" sz="2400" dirty="0"/>
              <a:t>는 동적 메모리 할당을 이용해 리스트를 구현하는 가장 간단한 형태의 </a:t>
            </a:r>
            <a:r>
              <a:rPr lang="ko-KR" altLang="ko-KR" sz="2400" dirty="0" smtClean="0"/>
              <a:t>자료구조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ko-KR" altLang="ko-KR" sz="2400" dirty="0" smtClean="0"/>
              <a:t>동적 </a:t>
            </a:r>
            <a:r>
              <a:rPr lang="ko-KR" altLang="ko-KR" sz="2400" dirty="0"/>
              <a:t>메모리 할당을 받아 노드</a:t>
            </a:r>
            <a:r>
              <a:rPr lang="en-US" altLang="ko-KR" sz="2400" dirty="0"/>
              <a:t>(node)</a:t>
            </a:r>
            <a:r>
              <a:rPr lang="ko-KR" altLang="ko-KR" sz="2400" dirty="0"/>
              <a:t>를 저장하고</a:t>
            </a:r>
            <a:r>
              <a:rPr lang="en-US" altLang="ko-KR" sz="2400" dirty="0"/>
              <a:t>, </a:t>
            </a:r>
            <a:r>
              <a:rPr lang="ko-KR" altLang="ko-KR" sz="2400" dirty="0"/>
              <a:t>노드는 레퍼런스를 이용하여 다음 노드를 가리키도록 만들어 노드들을 한 줄로 </a:t>
            </a:r>
            <a:r>
              <a:rPr lang="ko-KR" altLang="ko-KR" sz="2400" dirty="0" smtClean="0"/>
              <a:t>연결시</a:t>
            </a:r>
            <a:r>
              <a:rPr lang="ko-KR" altLang="en-US" sz="2400" dirty="0" smtClean="0"/>
              <a:t>킴</a:t>
            </a:r>
            <a:endParaRPr lang="en-US" altLang="ko-KR" sz="2400" dirty="0" smtClean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41" y="4797558"/>
            <a:ext cx="5249596" cy="748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09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865769" y="281891"/>
            <a:ext cx="545322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원</a:t>
            </a:r>
            <a:r>
              <a:rPr lang="ko-KR" altLang="ko-KR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형연결리스트</a:t>
            </a:r>
            <a:r>
              <a:rPr lang="ko-KR" altLang="en-US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를 위</a:t>
            </a:r>
            <a:r>
              <a:rPr lang="ko-KR" altLang="ko-KR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한</a:t>
            </a:r>
            <a:r>
              <a:rPr lang="ko-KR" altLang="ko-KR" sz="26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600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CList</a:t>
            </a:r>
            <a:r>
              <a:rPr lang="en-US" altLang="ko-KR" sz="2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endParaRPr lang="ko-KR" altLang="en-US" sz="2600" dirty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18" y="984249"/>
            <a:ext cx="8114682" cy="577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0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920750"/>
            <a:ext cx="8318418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81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22" y="566221"/>
            <a:ext cx="8082354" cy="379571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074232" y="5123934"/>
            <a:ext cx="3015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프로그램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2-5] clist.py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7801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5421826" y="3223020"/>
            <a:ext cx="664689" cy="46528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sp>
        <p:nvSpPr>
          <p:cNvPr id="120" name="직사각형 119"/>
          <p:cNvSpPr/>
          <p:nvPr/>
        </p:nvSpPr>
        <p:spPr>
          <a:xfrm>
            <a:off x="6086515" y="3223020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sp>
        <p:nvSpPr>
          <p:cNvPr id="128" name="직사각형 127"/>
          <p:cNvSpPr/>
          <p:nvPr/>
        </p:nvSpPr>
        <p:spPr>
          <a:xfrm>
            <a:off x="4690668" y="3244479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cxnSp>
        <p:nvCxnSpPr>
          <p:cNvPr id="129" name="직선 화살표 연결선 128"/>
          <p:cNvCxnSpPr/>
          <p:nvPr/>
        </p:nvCxnSpPr>
        <p:spPr>
          <a:xfrm flipV="1">
            <a:off x="4871173" y="3391974"/>
            <a:ext cx="564923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025979" y="3192568"/>
            <a:ext cx="664689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6" dirty="0">
                <a:solidFill>
                  <a:srgbClr val="00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last</a:t>
            </a:r>
            <a:endParaRPr lang="en-US" sz="1846" dirty="0">
              <a:solidFill>
                <a:srgbClr val="0033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692550" y="2711447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b="1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sz="1662" b="1" dirty="0">
              <a:solidFill>
                <a:srgbClr val="3333FF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1979712" y="3281504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cxnSp>
        <p:nvCxnSpPr>
          <p:cNvPr id="173" name="직선 화살표 연결선 172"/>
          <p:cNvCxnSpPr/>
          <p:nvPr/>
        </p:nvCxnSpPr>
        <p:spPr>
          <a:xfrm>
            <a:off x="1979712" y="3281504"/>
            <a:ext cx="265876" cy="2658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1315023" y="3229594"/>
            <a:ext cx="664689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6" dirty="0">
                <a:solidFill>
                  <a:srgbClr val="00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last</a:t>
            </a:r>
            <a:endParaRPr lang="en-US" sz="1846" dirty="0">
              <a:solidFill>
                <a:srgbClr val="003300"/>
              </a:solidFill>
            </a:endParaRPr>
          </a:p>
        </p:txBody>
      </p:sp>
      <p:pic>
        <p:nvPicPr>
          <p:cNvPr id="176" name="그림 1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890" y="3258840"/>
            <a:ext cx="398562" cy="393642"/>
          </a:xfrm>
          <a:prstGeom prst="rect">
            <a:avLst/>
          </a:prstGeom>
          <a:ln>
            <a:noFill/>
          </a:ln>
        </p:spPr>
      </p:pic>
      <p:sp>
        <p:nvSpPr>
          <p:cNvPr id="177" name="TextBox 176"/>
          <p:cNvSpPr txBox="1"/>
          <p:nvPr/>
        </p:nvSpPr>
        <p:spPr>
          <a:xfrm>
            <a:off x="6318050" y="2586248"/>
            <a:ext cx="1296188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6" dirty="0">
                <a:solidFill>
                  <a:srgbClr val="00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newNode</a:t>
            </a:r>
            <a:endParaRPr lang="en-US" sz="1846" dirty="0">
              <a:solidFill>
                <a:srgbClr val="003300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6100785" y="2651110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cxnSp>
        <p:nvCxnSpPr>
          <p:cNvPr id="179" name="직선 화살표 연결선 178"/>
          <p:cNvCxnSpPr>
            <a:endCxn id="119" idx="0"/>
          </p:cNvCxnSpPr>
          <p:nvPr/>
        </p:nvCxnSpPr>
        <p:spPr>
          <a:xfrm flipH="1">
            <a:off x="5754171" y="2784034"/>
            <a:ext cx="479552" cy="4389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 7"/>
          <p:cNvSpPr/>
          <p:nvPr/>
        </p:nvSpPr>
        <p:spPr>
          <a:xfrm>
            <a:off x="5170221" y="3472961"/>
            <a:ext cx="1395847" cy="397386"/>
          </a:xfrm>
          <a:custGeom>
            <a:avLst/>
            <a:gdLst>
              <a:gd name="connsiteX0" fmla="*/ 1484408 w 2077175"/>
              <a:gd name="connsiteY0" fmla="*/ 0 h 378486"/>
              <a:gd name="connsiteX1" fmla="*/ 2008283 w 2077175"/>
              <a:gd name="connsiteY1" fmla="*/ 323850 h 378486"/>
              <a:gd name="connsiteX2" fmla="*/ 122333 w 2077175"/>
              <a:gd name="connsiteY2" fmla="*/ 352425 h 378486"/>
              <a:gd name="connsiteX3" fmla="*/ 341408 w 2077175"/>
              <a:gd name="connsiteY3" fmla="*/ 57150 h 37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7175" h="378486">
                <a:moveTo>
                  <a:pt x="1484408" y="0"/>
                </a:moveTo>
                <a:cubicBezTo>
                  <a:pt x="1859851" y="132556"/>
                  <a:pt x="2235295" y="265113"/>
                  <a:pt x="2008283" y="323850"/>
                </a:cubicBezTo>
                <a:cubicBezTo>
                  <a:pt x="1781271" y="382587"/>
                  <a:pt x="400146" y="396875"/>
                  <a:pt x="122333" y="352425"/>
                </a:cubicBezTo>
                <a:cubicBezTo>
                  <a:pt x="-155480" y="307975"/>
                  <a:pt x="92964" y="182562"/>
                  <a:pt x="341408" y="5715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82" name="TextBox 181"/>
          <p:cNvSpPr txBox="1"/>
          <p:nvPr/>
        </p:nvSpPr>
        <p:spPr>
          <a:xfrm>
            <a:off x="5579296" y="3680819"/>
            <a:ext cx="375422" cy="3481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62" b="1" dirty="0">
                <a:solidFill>
                  <a:srgbClr val="3333FF"/>
                </a:solidFill>
                <a:ea typeface="맑은 고딕" panose="020B0503020000020004" pitchFamily="50" charset="-127"/>
              </a:rPr>
              <a:t>②</a:t>
            </a:r>
            <a:endParaRPr lang="en-US" sz="1662" b="1" dirty="0">
              <a:solidFill>
                <a:srgbClr val="3333FF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947263" y="3081971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b="1" dirty="0">
                <a:solidFill>
                  <a:srgbClr val="3333FF"/>
                </a:solidFill>
                <a:ea typeface="맑은 고딕" panose="020B0503020000020004" pitchFamily="50" charset="-127"/>
              </a:rPr>
              <a:t>③</a:t>
            </a:r>
            <a:endParaRPr lang="en-US" sz="1662" b="1" dirty="0">
              <a:solidFill>
                <a:srgbClr val="3333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79644" y="1229121"/>
            <a:ext cx="45728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그림</a:t>
            </a:r>
            <a:r>
              <a:rPr lang="ko-KR" alt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2-14] insert()</a:t>
            </a:r>
            <a:r>
              <a:rPr lang="ko-KR" alt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노드 </a:t>
            </a:r>
            <a:r>
              <a:rPr lang="ko-KR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endParaRPr 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67" y="37282"/>
            <a:ext cx="3426840" cy="292535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097" y="4786358"/>
            <a:ext cx="5667375" cy="2009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860" y="3969177"/>
            <a:ext cx="5076825" cy="781050"/>
          </a:xfrm>
          <a:prstGeom prst="rect">
            <a:avLst/>
          </a:prstGeom>
        </p:spPr>
      </p:pic>
      <p:sp>
        <p:nvSpPr>
          <p:cNvPr id="63" name="오른쪽 화살표 62"/>
          <p:cNvSpPr/>
          <p:nvPr/>
        </p:nvSpPr>
        <p:spPr>
          <a:xfrm>
            <a:off x="3231617" y="3277562"/>
            <a:ext cx="308012" cy="2913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오른쪽 화살표 63"/>
          <p:cNvSpPr/>
          <p:nvPr/>
        </p:nvSpPr>
        <p:spPr>
          <a:xfrm>
            <a:off x="2116997" y="5611075"/>
            <a:ext cx="308012" cy="2913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670" y="117435"/>
            <a:ext cx="437399" cy="43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21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/>
          <p:cNvSpPr/>
          <p:nvPr/>
        </p:nvSpPr>
        <p:spPr>
          <a:xfrm>
            <a:off x="1220977" y="3922071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cxnSp>
        <p:nvCxnSpPr>
          <p:cNvPr id="126" name="직선 화살표 연결선 125"/>
          <p:cNvCxnSpPr/>
          <p:nvPr/>
        </p:nvCxnSpPr>
        <p:spPr>
          <a:xfrm>
            <a:off x="1374233" y="4069948"/>
            <a:ext cx="54421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1918354" y="3870153"/>
            <a:ext cx="664689" cy="46528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sp>
        <p:nvSpPr>
          <p:cNvPr id="128" name="직사각형 127"/>
          <p:cNvSpPr/>
          <p:nvPr/>
        </p:nvSpPr>
        <p:spPr>
          <a:xfrm>
            <a:off x="2583043" y="3870153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sp>
        <p:nvSpPr>
          <p:cNvPr id="129" name="직사각형 128"/>
          <p:cNvSpPr/>
          <p:nvPr/>
        </p:nvSpPr>
        <p:spPr>
          <a:xfrm>
            <a:off x="3247733" y="3871470"/>
            <a:ext cx="664689" cy="46528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sp>
        <p:nvSpPr>
          <p:cNvPr id="130" name="직사각형 129"/>
          <p:cNvSpPr/>
          <p:nvPr/>
        </p:nvSpPr>
        <p:spPr>
          <a:xfrm>
            <a:off x="3912422" y="3871470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sp>
        <p:nvSpPr>
          <p:cNvPr id="133" name="TextBox 132"/>
          <p:cNvSpPr txBox="1"/>
          <p:nvPr/>
        </p:nvSpPr>
        <p:spPr>
          <a:xfrm>
            <a:off x="632916" y="3827814"/>
            <a:ext cx="664689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6" dirty="0">
                <a:solidFill>
                  <a:srgbClr val="00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last</a:t>
            </a:r>
            <a:endParaRPr lang="en-US" sz="1846" dirty="0">
              <a:solidFill>
                <a:srgbClr val="003300"/>
              </a:solidFill>
            </a:endParaRPr>
          </a:p>
        </p:txBody>
      </p:sp>
      <p:cxnSp>
        <p:nvCxnSpPr>
          <p:cNvPr id="134" name="직선 화살표 연결선 133"/>
          <p:cNvCxnSpPr/>
          <p:nvPr/>
        </p:nvCxnSpPr>
        <p:spPr>
          <a:xfrm>
            <a:off x="2715981" y="4104087"/>
            <a:ext cx="54421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1987152" y="2648736"/>
            <a:ext cx="664689" cy="46528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sp>
        <p:nvSpPr>
          <p:cNvPr id="136" name="직사각형 135"/>
          <p:cNvSpPr/>
          <p:nvPr/>
        </p:nvSpPr>
        <p:spPr>
          <a:xfrm>
            <a:off x="2651841" y="2648736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sp>
        <p:nvSpPr>
          <p:cNvPr id="137" name="직사각형 136"/>
          <p:cNvSpPr/>
          <p:nvPr/>
        </p:nvSpPr>
        <p:spPr>
          <a:xfrm>
            <a:off x="1255994" y="2670195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cxnSp>
        <p:nvCxnSpPr>
          <p:cNvPr id="138" name="직선 화살표 연결선 137"/>
          <p:cNvCxnSpPr/>
          <p:nvPr/>
        </p:nvCxnSpPr>
        <p:spPr>
          <a:xfrm flipV="1">
            <a:off x="1436499" y="2817690"/>
            <a:ext cx="564923" cy="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91305" y="2618284"/>
            <a:ext cx="664689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6" dirty="0">
                <a:solidFill>
                  <a:srgbClr val="00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last</a:t>
            </a:r>
            <a:endParaRPr lang="en-US" sz="1846" dirty="0">
              <a:solidFill>
                <a:srgbClr val="003300"/>
              </a:solidFill>
            </a:endParaRPr>
          </a:p>
        </p:txBody>
      </p:sp>
      <p:pic>
        <p:nvPicPr>
          <p:cNvPr id="140" name="그림 1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216" y="2684556"/>
            <a:ext cx="398562" cy="393642"/>
          </a:xfrm>
          <a:prstGeom prst="rect">
            <a:avLst/>
          </a:prstGeom>
          <a:ln>
            <a:noFill/>
          </a:ln>
        </p:spPr>
      </p:pic>
      <p:sp>
        <p:nvSpPr>
          <p:cNvPr id="141" name="자유형 140"/>
          <p:cNvSpPr/>
          <p:nvPr/>
        </p:nvSpPr>
        <p:spPr>
          <a:xfrm>
            <a:off x="1735546" y="2898677"/>
            <a:ext cx="1395847" cy="397386"/>
          </a:xfrm>
          <a:custGeom>
            <a:avLst/>
            <a:gdLst>
              <a:gd name="connsiteX0" fmla="*/ 1484408 w 2077175"/>
              <a:gd name="connsiteY0" fmla="*/ 0 h 378486"/>
              <a:gd name="connsiteX1" fmla="*/ 2008283 w 2077175"/>
              <a:gd name="connsiteY1" fmla="*/ 323850 h 378486"/>
              <a:gd name="connsiteX2" fmla="*/ 122333 w 2077175"/>
              <a:gd name="connsiteY2" fmla="*/ 352425 h 378486"/>
              <a:gd name="connsiteX3" fmla="*/ 341408 w 2077175"/>
              <a:gd name="connsiteY3" fmla="*/ 57150 h 37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7175" h="378486">
                <a:moveTo>
                  <a:pt x="1484408" y="0"/>
                </a:moveTo>
                <a:cubicBezTo>
                  <a:pt x="1859851" y="132556"/>
                  <a:pt x="2235295" y="265113"/>
                  <a:pt x="2008283" y="323850"/>
                </a:cubicBezTo>
                <a:cubicBezTo>
                  <a:pt x="1781271" y="382587"/>
                  <a:pt x="400146" y="396875"/>
                  <a:pt x="122333" y="352425"/>
                </a:cubicBezTo>
                <a:cubicBezTo>
                  <a:pt x="-155480" y="307975"/>
                  <a:pt x="92964" y="182562"/>
                  <a:pt x="341408" y="5715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44" name="직사각형 143"/>
          <p:cNvSpPr/>
          <p:nvPr/>
        </p:nvSpPr>
        <p:spPr>
          <a:xfrm>
            <a:off x="5436096" y="2590670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cxnSp>
        <p:nvCxnSpPr>
          <p:cNvPr id="145" name="직선 화살표 연결선 144"/>
          <p:cNvCxnSpPr/>
          <p:nvPr/>
        </p:nvCxnSpPr>
        <p:spPr>
          <a:xfrm>
            <a:off x="5436096" y="2590670"/>
            <a:ext cx="265876" cy="2658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771407" y="2538759"/>
            <a:ext cx="664689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6" dirty="0">
                <a:solidFill>
                  <a:srgbClr val="00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last</a:t>
            </a:r>
            <a:endParaRPr lang="en-US" sz="1846" dirty="0">
              <a:solidFill>
                <a:srgbClr val="0033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371811" y="2538759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b="1" dirty="0">
                <a:solidFill>
                  <a:srgbClr val="3333FF"/>
                </a:solidFill>
                <a:ea typeface="맑은 고딕" panose="020B0503020000020004" pitchFamily="50" charset="-127"/>
              </a:rPr>
              <a:t>②</a:t>
            </a:r>
            <a:endParaRPr lang="en-US" sz="1662" b="1" dirty="0">
              <a:solidFill>
                <a:srgbClr val="3333FF"/>
              </a:solidFill>
            </a:endParaRPr>
          </a:p>
        </p:txBody>
      </p:sp>
      <p:pic>
        <p:nvPicPr>
          <p:cNvPr id="148" name="그림 1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352" y="3894697"/>
            <a:ext cx="398562" cy="393642"/>
          </a:xfrm>
          <a:prstGeom prst="rect">
            <a:avLst/>
          </a:prstGeom>
          <a:ln>
            <a:noFill/>
          </a:ln>
        </p:spPr>
      </p:pic>
      <p:sp>
        <p:nvSpPr>
          <p:cNvPr id="149" name="직사각형 148"/>
          <p:cNvSpPr/>
          <p:nvPr/>
        </p:nvSpPr>
        <p:spPr>
          <a:xfrm>
            <a:off x="6146876" y="2543566"/>
            <a:ext cx="664689" cy="46528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sp>
        <p:nvSpPr>
          <p:cNvPr id="150" name="직사각형 149"/>
          <p:cNvSpPr/>
          <p:nvPr/>
        </p:nvSpPr>
        <p:spPr>
          <a:xfrm>
            <a:off x="6811565" y="2543566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cxnSp>
        <p:nvCxnSpPr>
          <p:cNvPr id="151" name="직선 화살표 연결선 150"/>
          <p:cNvCxnSpPr/>
          <p:nvPr/>
        </p:nvCxnSpPr>
        <p:spPr>
          <a:xfrm flipV="1">
            <a:off x="5596223" y="2712521"/>
            <a:ext cx="56492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그림 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940" y="2579386"/>
            <a:ext cx="398562" cy="393642"/>
          </a:xfrm>
          <a:prstGeom prst="rect">
            <a:avLst/>
          </a:prstGeom>
          <a:ln>
            <a:noFill/>
          </a:ln>
        </p:spPr>
      </p:pic>
      <p:sp>
        <p:nvSpPr>
          <p:cNvPr id="153" name="자유형 152"/>
          <p:cNvSpPr/>
          <p:nvPr/>
        </p:nvSpPr>
        <p:spPr>
          <a:xfrm>
            <a:off x="5895271" y="2793507"/>
            <a:ext cx="1395847" cy="397386"/>
          </a:xfrm>
          <a:custGeom>
            <a:avLst/>
            <a:gdLst>
              <a:gd name="connsiteX0" fmla="*/ 1484408 w 2077175"/>
              <a:gd name="connsiteY0" fmla="*/ 0 h 378486"/>
              <a:gd name="connsiteX1" fmla="*/ 2008283 w 2077175"/>
              <a:gd name="connsiteY1" fmla="*/ 323850 h 378486"/>
              <a:gd name="connsiteX2" fmla="*/ 122333 w 2077175"/>
              <a:gd name="connsiteY2" fmla="*/ 352425 h 378486"/>
              <a:gd name="connsiteX3" fmla="*/ 341408 w 2077175"/>
              <a:gd name="connsiteY3" fmla="*/ 57150 h 37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7175" h="378486">
                <a:moveTo>
                  <a:pt x="1484408" y="0"/>
                </a:moveTo>
                <a:cubicBezTo>
                  <a:pt x="1859851" y="132556"/>
                  <a:pt x="2235295" y="265113"/>
                  <a:pt x="2008283" y="323850"/>
                </a:cubicBezTo>
                <a:cubicBezTo>
                  <a:pt x="1781271" y="382587"/>
                  <a:pt x="400146" y="396875"/>
                  <a:pt x="122333" y="352425"/>
                </a:cubicBezTo>
                <a:cubicBezTo>
                  <a:pt x="-155480" y="307975"/>
                  <a:pt x="92964" y="182562"/>
                  <a:pt x="341408" y="5715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54" name="TextBox 153"/>
          <p:cNvSpPr txBox="1"/>
          <p:nvPr/>
        </p:nvSpPr>
        <p:spPr>
          <a:xfrm>
            <a:off x="7015550" y="1927588"/>
            <a:ext cx="48566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6" dirty="0">
                <a:solidFill>
                  <a:srgbClr val="00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x</a:t>
            </a:r>
            <a:endParaRPr lang="en-US" sz="1846" dirty="0">
              <a:solidFill>
                <a:srgbClr val="003300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6860176" y="2015724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cxnSp>
        <p:nvCxnSpPr>
          <p:cNvPr id="8" name="직선 화살표 연결선 7"/>
          <p:cNvCxnSpPr>
            <a:endCxn id="149" idx="0"/>
          </p:cNvCxnSpPr>
          <p:nvPr/>
        </p:nvCxnSpPr>
        <p:spPr>
          <a:xfrm flipH="1">
            <a:off x="6479221" y="2138967"/>
            <a:ext cx="549609" cy="40459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6436144" y="2058097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b="1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sz="1662" b="1" dirty="0">
              <a:solidFill>
                <a:srgbClr val="3333FF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5745049" y="2515986"/>
            <a:ext cx="301686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2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en-US" sz="1662" dirty="0">
              <a:solidFill>
                <a:srgbClr val="FF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776010" y="2382686"/>
            <a:ext cx="242301" cy="3196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77" dirty="0">
                <a:solidFill>
                  <a:srgbClr val="FF0000"/>
                </a:solidFill>
                <a:ea typeface="맑은 고딕" panose="020B0503020000020004" pitchFamily="50" charset="-127"/>
              </a:rPr>
              <a:t>②</a:t>
            </a:r>
            <a:endParaRPr lang="en-US" sz="1477" dirty="0">
              <a:solidFill>
                <a:srgbClr val="FF0000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4572000" y="3871446"/>
            <a:ext cx="664689" cy="46528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sp>
        <p:nvSpPr>
          <p:cNvPr id="168" name="직사각형 167"/>
          <p:cNvSpPr/>
          <p:nvPr/>
        </p:nvSpPr>
        <p:spPr>
          <a:xfrm>
            <a:off x="5236689" y="3871446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6"/>
          </a:p>
        </p:txBody>
      </p:sp>
      <p:pic>
        <p:nvPicPr>
          <p:cNvPr id="169" name="그림 1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220" y="3894697"/>
            <a:ext cx="393703" cy="432000"/>
          </a:xfrm>
          <a:prstGeom prst="rect">
            <a:avLst/>
          </a:prstGeom>
          <a:ln>
            <a:noFill/>
          </a:ln>
        </p:spPr>
      </p:pic>
      <p:cxnSp>
        <p:nvCxnSpPr>
          <p:cNvPr id="170" name="직선 화살표 연결선 169"/>
          <p:cNvCxnSpPr/>
          <p:nvPr/>
        </p:nvCxnSpPr>
        <p:spPr>
          <a:xfrm>
            <a:off x="4027783" y="4103185"/>
            <a:ext cx="54421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그림 1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847" y="3894697"/>
            <a:ext cx="402260" cy="432000"/>
          </a:xfrm>
          <a:prstGeom prst="rect">
            <a:avLst/>
          </a:prstGeom>
          <a:ln>
            <a:noFill/>
          </a:ln>
        </p:spPr>
      </p:pic>
      <p:cxnSp>
        <p:nvCxnSpPr>
          <p:cNvPr id="5" name="직선 화살표 연결선 4"/>
          <p:cNvCxnSpPr/>
          <p:nvPr/>
        </p:nvCxnSpPr>
        <p:spPr>
          <a:xfrm>
            <a:off x="5371811" y="4103185"/>
            <a:ext cx="4949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5271" y="3850734"/>
            <a:ext cx="418690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dirty="0"/>
              <a:t> …</a:t>
            </a:r>
          </a:p>
        </p:txBody>
      </p:sp>
      <p:sp>
        <p:nvSpPr>
          <p:cNvPr id="78" name="자유형 77"/>
          <p:cNvSpPr/>
          <p:nvPr/>
        </p:nvSpPr>
        <p:spPr>
          <a:xfrm>
            <a:off x="1243508" y="4070758"/>
            <a:ext cx="5785322" cy="489786"/>
          </a:xfrm>
          <a:custGeom>
            <a:avLst/>
            <a:gdLst>
              <a:gd name="connsiteX0" fmla="*/ 4833875 w 5591985"/>
              <a:gd name="connsiteY0" fmla="*/ 0 h 530601"/>
              <a:gd name="connsiteX1" fmla="*/ 5233925 w 5591985"/>
              <a:gd name="connsiteY1" fmla="*/ 447675 h 530601"/>
              <a:gd name="connsiteX2" fmla="*/ 328550 w 5591985"/>
              <a:gd name="connsiteY2" fmla="*/ 495300 h 530601"/>
              <a:gd name="connsiteX3" fmla="*/ 852425 w 5591985"/>
              <a:gd name="connsiteY3" fmla="*/ 57150 h 53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1985" h="530601">
                <a:moveTo>
                  <a:pt x="4833875" y="0"/>
                </a:moveTo>
                <a:cubicBezTo>
                  <a:pt x="5409344" y="182562"/>
                  <a:pt x="5984813" y="365125"/>
                  <a:pt x="5233925" y="447675"/>
                </a:cubicBezTo>
                <a:cubicBezTo>
                  <a:pt x="4483037" y="530225"/>
                  <a:pt x="1058800" y="560388"/>
                  <a:pt x="328550" y="495300"/>
                </a:cubicBezTo>
                <a:cubicBezTo>
                  <a:pt x="-401700" y="430213"/>
                  <a:pt x="225362" y="243681"/>
                  <a:pt x="852425" y="5715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3" name="직사각형 2"/>
          <p:cNvSpPr/>
          <p:nvPr/>
        </p:nvSpPr>
        <p:spPr>
          <a:xfrm>
            <a:off x="4718407" y="292591"/>
            <a:ext cx="3654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그림</a:t>
            </a:r>
            <a:r>
              <a:rPr lang="ko-KR" alt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2-15] delete()</a:t>
            </a:r>
            <a:r>
              <a:rPr lang="ko-KR" alt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노드 </a:t>
            </a:r>
            <a:r>
              <a:rPr lang="ko-KR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삭제</a:t>
            </a:r>
            <a:endParaRPr 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96" y="358421"/>
            <a:ext cx="3727938" cy="209256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3039" y="4810661"/>
            <a:ext cx="6353175" cy="166687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136169" y="2717328"/>
            <a:ext cx="308012" cy="2913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오른쪽 화살표 69"/>
          <p:cNvSpPr/>
          <p:nvPr/>
        </p:nvSpPr>
        <p:spPr>
          <a:xfrm>
            <a:off x="1646341" y="5469342"/>
            <a:ext cx="308012" cy="2913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51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7" y="241299"/>
            <a:ext cx="7459663" cy="633589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940562" y="6045150"/>
            <a:ext cx="3150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프로그램</a:t>
            </a:r>
            <a:r>
              <a:rPr 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2-6] main.py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8841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6345" y="880045"/>
            <a:ext cx="40575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083"/>
            <a:r>
              <a:rPr lang="en-US" altLang="ko-KR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</a:t>
            </a:r>
            <a:r>
              <a:rPr lang="en-US" altLang="ko-KR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2-5, 6]</a:t>
            </a:r>
            <a:r>
              <a:rPr lang="ko-KR" altLang="en-US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ko-KR" altLang="en-US" sz="2400" dirty="0" smtClean="0"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</a:t>
            </a:r>
            <a:r>
              <a:rPr lang="ko-KR" altLang="en-US" sz="2400" dirty="0"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결과</a:t>
            </a:r>
            <a:endParaRPr lang="en-US" sz="2400" dirty="0">
              <a:latin typeface="Calibri"/>
            </a:endParaRPr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88" y="2009056"/>
            <a:ext cx="8464847" cy="2833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3840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778000"/>
            <a:ext cx="7886700" cy="471424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ko-KR" sz="2400" dirty="0" smtClean="0"/>
              <a:t>여러 </a:t>
            </a:r>
            <a:r>
              <a:rPr lang="ko-KR" altLang="ko-KR" sz="2400" dirty="0"/>
              <a:t>사람이 차례로 돌아가며 하는 게임을 구현하는데 적합한 </a:t>
            </a:r>
            <a:r>
              <a:rPr lang="ko-KR" altLang="ko-KR" sz="2400" dirty="0" smtClean="0"/>
              <a:t>자료구조</a:t>
            </a:r>
            <a:endParaRPr lang="en-US" altLang="ko-KR" sz="2400" dirty="0" smtClean="0"/>
          </a:p>
          <a:p>
            <a:pPr>
              <a:lnSpc>
                <a:spcPct val="130000"/>
              </a:lnSpc>
            </a:pPr>
            <a:r>
              <a:rPr lang="ko-KR" altLang="ko-KR" sz="2400" dirty="0" smtClean="0"/>
              <a:t>많은 </a:t>
            </a:r>
            <a:r>
              <a:rPr lang="ko-KR" altLang="ko-KR" sz="2400" dirty="0"/>
              <a:t>사용자들이 동시에 사용하는 컴퓨터에서 </a:t>
            </a:r>
            <a:r>
              <a:rPr lang="en-US" altLang="ko-KR" sz="2400" dirty="0" smtClean="0"/>
              <a:t>CPU </a:t>
            </a:r>
            <a:r>
              <a:rPr lang="ko-KR" altLang="ko-KR" sz="2400" dirty="0" smtClean="0"/>
              <a:t>시간을 </a:t>
            </a:r>
            <a:r>
              <a:rPr lang="ko-KR" altLang="ko-KR" sz="2400" dirty="0"/>
              <a:t>분할하여 작업들에 할당하는 </a:t>
            </a:r>
            <a:r>
              <a:rPr lang="ko-KR" altLang="ko-KR" sz="2400" dirty="0" smtClean="0"/>
              <a:t>운영체제에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pPr>
              <a:lnSpc>
                <a:spcPct val="130000"/>
              </a:lnSpc>
            </a:pPr>
            <a:r>
              <a:rPr lang="ko-KR" altLang="ko-KR" sz="2400" dirty="0" smtClean="0"/>
              <a:t>이항힙</a:t>
            </a:r>
            <a:r>
              <a:rPr lang="en-US" altLang="ko-KR" sz="2400" dirty="0"/>
              <a:t>(Binomial Heap)</a:t>
            </a:r>
            <a:r>
              <a:rPr lang="ko-KR" altLang="ko-KR" sz="2400" dirty="0"/>
              <a:t>이나 </a:t>
            </a:r>
            <a:r>
              <a:rPr lang="ko-KR" altLang="ko-KR" sz="2400" dirty="0" err="1"/>
              <a:t>피보나치힙</a:t>
            </a:r>
            <a:r>
              <a:rPr lang="en-US" altLang="ko-KR" sz="2400" dirty="0"/>
              <a:t>(Fibonacci Heap)</a:t>
            </a:r>
            <a:r>
              <a:rPr lang="ko-KR" altLang="ko-KR" sz="2400" dirty="0"/>
              <a:t>과 같은 우선순위큐를 구현하는 데에도 원형연결리스트가 부분적으로 </a:t>
            </a:r>
            <a:r>
              <a:rPr lang="ko-KR" altLang="ko-KR" sz="2400" dirty="0" smtClean="0"/>
              <a:t>사용</a:t>
            </a:r>
            <a:endParaRPr lang="ko-KR" altLang="ko-KR" sz="2400" dirty="0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825500" y="726122"/>
            <a:ext cx="2104513" cy="44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698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160" y="737278"/>
            <a:ext cx="7886700" cy="503554"/>
          </a:xfrm>
        </p:spPr>
        <p:txBody>
          <a:bodyPr/>
          <a:lstStyle/>
          <a:p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2104103"/>
            <a:ext cx="7886700" cy="45552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ko-KR" sz="2400" dirty="0"/>
              <a:t>원형연결리스트에서 삽입이나 삭제 연산 각각 상수 개의 레퍼런스를 갱신하므로 </a:t>
            </a:r>
            <a:r>
              <a:rPr lang="en-US" altLang="ko-KR" sz="2400" dirty="0">
                <a:solidFill>
                  <a:srgbClr val="3333FF"/>
                </a:solidFill>
              </a:rPr>
              <a:t>O(1) </a:t>
            </a:r>
            <a:r>
              <a:rPr lang="ko-KR" altLang="ko-KR" sz="2400" dirty="0">
                <a:solidFill>
                  <a:srgbClr val="3333FF"/>
                </a:solidFill>
              </a:rPr>
              <a:t>시간</a:t>
            </a:r>
            <a:r>
              <a:rPr lang="ko-KR" altLang="ko-KR" sz="2400" dirty="0"/>
              <a:t>에 </a:t>
            </a:r>
            <a:r>
              <a:rPr lang="ko-KR" altLang="ko-KR" sz="2400" dirty="0" smtClean="0"/>
              <a:t>수행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ko-KR" sz="2400" dirty="0" smtClean="0"/>
              <a:t>탐색 연산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 </a:t>
            </a:r>
            <a:r>
              <a:rPr lang="en-US" altLang="ko-KR" sz="2400" dirty="0"/>
              <a:t>last</a:t>
            </a:r>
            <a:r>
              <a:rPr lang="ko-KR" altLang="ko-KR" sz="2400" dirty="0"/>
              <a:t>로부터 노드들을 순차적으로 탐색해야 하므로 </a:t>
            </a:r>
            <a:r>
              <a:rPr lang="en-US" altLang="ko-KR" sz="2400" dirty="0">
                <a:solidFill>
                  <a:srgbClr val="3333FF"/>
                </a:solidFill>
              </a:rPr>
              <a:t>O(N) </a:t>
            </a:r>
            <a:r>
              <a:rPr lang="ko-KR" altLang="ko-KR" sz="2400" dirty="0" smtClean="0"/>
              <a:t>소요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4240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844654"/>
            <a:ext cx="7886700" cy="503554"/>
          </a:xfrm>
        </p:spPr>
        <p:txBody>
          <a:bodyPr/>
          <a:lstStyle/>
          <a:p>
            <a:r>
              <a:rPr lang="ko-KR" altLang="en-US" sz="3600" dirty="0" smtClean="0"/>
              <a:t>요약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976284"/>
            <a:ext cx="7886700" cy="4515956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ko-KR" altLang="ko-KR" sz="2400" dirty="0" smtClean="0">
                <a:solidFill>
                  <a:srgbClr val="3333FF"/>
                </a:solidFill>
              </a:rPr>
              <a:t>리스트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일련의 동일한 타입의 </a:t>
            </a:r>
            <a:r>
              <a:rPr lang="ko-KR" altLang="ko-KR" sz="2400" dirty="0" smtClean="0"/>
              <a:t>항목들</a:t>
            </a:r>
            <a:endParaRPr lang="ko-KR" altLang="ko-KR" sz="2400" dirty="0"/>
          </a:p>
          <a:p>
            <a:pPr lvl="0">
              <a:lnSpc>
                <a:spcPct val="120000"/>
              </a:lnSpc>
            </a:pPr>
            <a:r>
              <a:rPr lang="ko-KR" altLang="ko-KR" sz="2400" dirty="0" smtClean="0">
                <a:solidFill>
                  <a:srgbClr val="3333FF"/>
                </a:solidFill>
              </a:rPr>
              <a:t>단순연결리스트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동적 메모리 할당을 이용해 리스트를 구현하는 가장 간단한 형태의 </a:t>
            </a:r>
            <a:r>
              <a:rPr lang="ko-KR" altLang="ko-KR" sz="2400" dirty="0" smtClean="0"/>
              <a:t>자료구조</a:t>
            </a:r>
            <a:r>
              <a:rPr lang="en-US" altLang="ko-KR" sz="2400" dirty="0" smtClean="0"/>
              <a:t> </a:t>
            </a:r>
          </a:p>
          <a:p>
            <a:pPr lvl="0">
              <a:lnSpc>
                <a:spcPct val="120000"/>
              </a:lnSpc>
            </a:pPr>
            <a:r>
              <a:rPr lang="ko-KR" altLang="ko-KR" sz="2400" dirty="0" smtClean="0"/>
              <a:t>단순연결리스트에서는 </a:t>
            </a:r>
            <a:r>
              <a:rPr lang="ko-KR" altLang="ko-KR" sz="2400" dirty="0"/>
              <a:t>삽입이나 삭제 시 항목들을 이동시킬 </a:t>
            </a:r>
            <a:r>
              <a:rPr lang="ko-KR" altLang="ko-KR" sz="2400" dirty="0" smtClean="0"/>
              <a:t>필요 없</a:t>
            </a:r>
            <a:r>
              <a:rPr lang="ko-KR" altLang="en-US" sz="2400" dirty="0" smtClean="0"/>
              <a:t>음</a:t>
            </a:r>
            <a:endParaRPr lang="en-US" altLang="ko-KR" sz="2400" dirty="0" smtClean="0"/>
          </a:p>
          <a:p>
            <a:pPr lvl="0">
              <a:lnSpc>
                <a:spcPct val="120000"/>
              </a:lnSpc>
            </a:pPr>
            <a:r>
              <a:rPr lang="ko-KR" altLang="ko-KR" sz="2400" dirty="0"/>
              <a:t>단순연결리스트는 항목을 접근하기 위해서 순차탐색을 해야 하고</a:t>
            </a:r>
            <a:r>
              <a:rPr lang="en-US" altLang="ko-KR" sz="2400" dirty="0"/>
              <a:t>, </a:t>
            </a:r>
            <a:r>
              <a:rPr lang="ko-KR" altLang="ko-KR" sz="2400" dirty="0"/>
              <a:t>삽입이나 삭제할 때에 반드시 이전 노드를 가리키는 레퍼런스를 </a:t>
            </a:r>
            <a:r>
              <a:rPr lang="ko-KR" altLang="ko-KR" sz="2400" dirty="0" smtClean="0"/>
              <a:t>알아야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함</a:t>
            </a:r>
            <a:endParaRPr lang="ko-KR" altLang="ko-KR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596329"/>
            <a:ext cx="615950" cy="75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2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8483" y="828367"/>
            <a:ext cx="7886700" cy="534924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ko-KR" altLang="ko-KR" sz="2400" dirty="0" smtClean="0"/>
              <a:t>연결리스트에서는 </a:t>
            </a:r>
            <a:r>
              <a:rPr lang="ko-KR" altLang="ko-KR" sz="2400" dirty="0"/>
              <a:t>삽입이나 삭제 시 항목들의 이동이 필요 </a:t>
            </a:r>
            <a:r>
              <a:rPr lang="ko-KR" altLang="ko-KR" sz="2400" dirty="0" smtClean="0"/>
              <a:t>없</a:t>
            </a:r>
            <a:r>
              <a:rPr lang="ko-KR" altLang="en-US" sz="2400" dirty="0" smtClean="0"/>
              <a:t>음</a:t>
            </a:r>
            <a:endParaRPr lang="en-US" altLang="ko-KR" sz="2400" dirty="0" smtClean="0"/>
          </a:p>
          <a:p>
            <a:pPr>
              <a:lnSpc>
                <a:spcPct val="140000"/>
              </a:lnSpc>
            </a:pPr>
            <a:r>
              <a:rPr lang="ko-KR" altLang="ko-KR" sz="2400" dirty="0" smtClean="0"/>
              <a:t>배열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자바</a:t>
            </a:r>
            <a:r>
              <a:rPr lang="en-US" altLang="ko-KR" sz="2400" dirty="0" smtClean="0"/>
              <a:t>, C, C++</a:t>
            </a:r>
            <a:r>
              <a:rPr lang="ko-KR" altLang="en-US" sz="2400" dirty="0" smtClean="0"/>
              <a:t>언어</a:t>
            </a:r>
            <a:r>
              <a:rPr lang="en-US" altLang="ko-KR" sz="2400" dirty="0" smtClean="0"/>
              <a:t>)</a:t>
            </a:r>
            <a:r>
              <a:rPr lang="ko-KR" altLang="ko-KR" sz="2400" dirty="0" smtClean="0"/>
              <a:t>의 </a:t>
            </a:r>
            <a:r>
              <a:rPr lang="ko-KR" altLang="ko-KR" sz="2400" dirty="0"/>
              <a:t>경우 최초에 배열의 크기를 예측하여 결정해야 하므로 대부분의 경우 배열에 빈 공간을 가지고 있으나</a:t>
            </a:r>
            <a:r>
              <a:rPr lang="en-US" altLang="ko-KR" sz="2400" dirty="0"/>
              <a:t>, </a:t>
            </a:r>
            <a:r>
              <a:rPr lang="ko-KR" altLang="ko-KR" sz="2400" dirty="0"/>
              <a:t>연결리스트는 빈 공간이 존재하지 </a:t>
            </a:r>
            <a:r>
              <a:rPr lang="ko-KR" altLang="ko-KR" sz="2400" dirty="0" smtClean="0"/>
              <a:t>않</a:t>
            </a:r>
            <a:r>
              <a:rPr lang="ko-KR" altLang="en-US" sz="2400" dirty="0" smtClean="0"/>
              <a:t>음</a:t>
            </a:r>
            <a:endParaRPr lang="en-US" altLang="ko-KR" sz="2400" dirty="0" smtClean="0"/>
          </a:p>
          <a:p>
            <a:pPr>
              <a:lnSpc>
                <a:spcPct val="140000"/>
              </a:lnSpc>
            </a:pPr>
            <a:r>
              <a:rPr lang="ko-KR" altLang="ko-KR" sz="2400" dirty="0" smtClean="0"/>
              <a:t>연결리스트에서는 </a:t>
            </a:r>
            <a:r>
              <a:rPr lang="ko-KR" altLang="ko-KR" sz="2400" dirty="0"/>
              <a:t>항목을 탐색하려면 항상 첫 노드부터 원하는 노드를 찾을 때까지 차례로 방문하는 </a:t>
            </a:r>
            <a:r>
              <a:rPr lang="ko-KR" altLang="ko-KR" sz="2400" dirty="0" err="1">
                <a:solidFill>
                  <a:srgbClr val="3333FF"/>
                </a:solidFill>
              </a:rPr>
              <a:t>순차탐색</a:t>
            </a:r>
            <a:r>
              <a:rPr lang="en-US" altLang="ko-KR" sz="2400" dirty="0">
                <a:solidFill>
                  <a:srgbClr val="3333FF"/>
                </a:solidFill>
              </a:rPr>
              <a:t>(Sequential Search)</a:t>
            </a:r>
            <a:r>
              <a:rPr lang="ko-KR" altLang="ko-KR" sz="2400" dirty="0"/>
              <a:t>을 </a:t>
            </a:r>
            <a:r>
              <a:rPr lang="ko-KR" altLang="ko-KR" sz="2400" dirty="0" smtClean="0"/>
              <a:t>해야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062235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61884"/>
            <a:ext cx="7886700" cy="5430356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ko-KR" altLang="ko-KR" sz="2400" dirty="0" smtClean="0">
                <a:solidFill>
                  <a:srgbClr val="3333FF"/>
                </a:solidFill>
              </a:rPr>
              <a:t>이중연결리스트</a:t>
            </a:r>
            <a:r>
              <a:rPr lang="ko-KR" altLang="ko-KR" sz="2400" dirty="0" smtClean="0"/>
              <a:t>는 </a:t>
            </a:r>
            <a:r>
              <a:rPr lang="ko-KR" altLang="ko-KR" sz="2400" dirty="0"/>
              <a:t>각 노드에 </a:t>
            </a:r>
            <a:r>
              <a:rPr lang="en-US" altLang="ko-KR" sz="2400" dirty="0" smtClean="0"/>
              <a:t>2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개의 레퍼런스를 가지며 각각 이전 노드와 다음 노드를 가리키는 방식의 </a:t>
            </a:r>
            <a:r>
              <a:rPr lang="ko-KR" altLang="ko-KR" sz="2400" dirty="0" err="1" smtClean="0"/>
              <a:t>연결리스트</a:t>
            </a:r>
            <a:endParaRPr lang="ko-KR" altLang="ko-KR" sz="2400" dirty="0"/>
          </a:p>
          <a:p>
            <a:pPr lvl="0">
              <a:lnSpc>
                <a:spcPct val="120000"/>
              </a:lnSpc>
            </a:pPr>
            <a:r>
              <a:rPr lang="ko-KR" altLang="ko-KR" sz="2400" dirty="0">
                <a:solidFill>
                  <a:srgbClr val="3333FF"/>
                </a:solidFill>
              </a:rPr>
              <a:t>원형연결리스트</a:t>
            </a:r>
            <a:r>
              <a:rPr lang="ko-KR" altLang="ko-KR" sz="2400" dirty="0"/>
              <a:t>는 마지막 노드가 첫 노드와 연결된 </a:t>
            </a:r>
            <a:r>
              <a:rPr lang="ko-KR" altLang="ko-KR" sz="2400" dirty="0" smtClean="0"/>
              <a:t>단순연결리스트</a:t>
            </a:r>
            <a:endParaRPr lang="ko-KR" altLang="ko-KR" sz="2400" dirty="0"/>
          </a:p>
          <a:p>
            <a:pPr>
              <a:lnSpc>
                <a:spcPct val="120000"/>
              </a:lnSpc>
            </a:pPr>
            <a:r>
              <a:rPr lang="ko-KR" altLang="ko-KR" sz="2400" dirty="0"/>
              <a:t>원형연결리스트는 마지막 노드와 첫 노드를</a:t>
            </a:r>
            <a:r>
              <a:rPr lang="en-US" altLang="ko-KR" sz="2400" dirty="0"/>
              <a:t> O(1) </a:t>
            </a:r>
            <a:r>
              <a:rPr lang="ko-KR" altLang="ko-KR" sz="2400" dirty="0"/>
              <a:t>시간에 </a:t>
            </a:r>
            <a:r>
              <a:rPr lang="ko-KR" altLang="ko-KR" sz="2400" dirty="0" smtClean="0"/>
              <a:t>방문</a:t>
            </a:r>
            <a:r>
              <a:rPr lang="en-US" altLang="ko-KR" sz="2400" dirty="0" smtClean="0"/>
              <a:t>. </a:t>
            </a:r>
            <a:r>
              <a:rPr lang="ko-KR" altLang="ko-KR" sz="2400" dirty="0"/>
              <a:t>또한 리스트가 </a:t>
            </a:r>
            <a:r>
              <a:rPr lang="en-US" altLang="ko-KR" sz="2400" dirty="0"/>
              <a:t>empty</a:t>
            </a:r>
            <a:r>
              <a:rPr lang="ko-KR" altLang="ko-KR" sz="2400" dirty="0"/>
              <a:t>가 아닐 때</a:t>
            </a:r>
            <a:r>
              <a:rPr lang="en-US" altLang="ko-KR" sz="2400" dirty="0"/>
              <a:t>, </a:t>
            </a:r>
            <a:r>
              <a:rPr lang="ko-KR" altLang="ko-KR" sz="2400" dirty="0"/>
              <a:t>어떤 노드도 </a:t>
            </a:r>
            <a:r>
              <a:rPr lang="en-US" altLang="ko-KR" sz="2400" dirty="0" smtClean="0"/>
              <a:t>None </a:t>
            </a:r>
            <a:r>
              <a:rPr lang="ko-KR" altLang="ko-KR" sz="2400" dirty="0"/>
              <a:t>레퍼런스를 갖지 않으므로 프로그램에서 </a:t>
            </a:r>
            <a:r>
              <a:rPr lang="en-US" altLang="ko-KR" sz="2400" dirty="0" smtClean="0"/>
              <a:t>None </a:t>
            </a:r>
            <a:r>
              <a:rPr lang="ko-KR" altLang="ko-KR" sz="2400" dirty="0" smtClean="0"/>
              <a:t>조건을 </a:t>
            </a:r>
            <a:r>
              <a:rPr lang="ko-KR" altLang="ko-KR" sz="2400" dirty="0"/>
              <a:t>검사하지 않아도 </a:t>
            </a:r>
            <a:r>
              <a:rPr lang="ko-KR" altLang="en-US" sz="2400" dirty="0" smtClean="0"/>
              <a:t>되</a:t>
            </a:r>
            <a:r>
              <a:rPr lang="ko-KR" altLang="ko-KR" sz="2400" dirty="0" smtClean="0"/>
              <a:t>는 장점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681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12331" y="1177074"/>
            <a:ext cx="441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ko-KR" altLang="ko-KR" sz="2800" dirty="0">
                <a:solidFill>
                  <a:srgbClr val="C00000"/>
                </a:solidFill>
              </a:rPr>
              <a:t> </a:t>
            </a:r>
            <a:r>
              <a:rPr lang="ko-KR" altLang="ko-KR" sz="2800" dirty="0" err="1">
                <a:solidFill>
                  <a:srgbClr val="C00000"/>
                </a:solidFill>
              </a:rPr>
              <a:t>최악경우</a:t>
            </a:r>
            <a:r>
              <a:rPr lang="ko-KR" altLang="ko-KR" sz="2800" dirty="0">
                <a:solidFill>
                  <a:srgbClr val="C00000"/>
                </a:solidFill>
              </a:rPr>
              <a:t> </a:t>
            </a:r>
            <a:r>
              <a:rPr lang="ko-KR" altLang="ko-KR" sz="2800" dirty="0" err="1">
                <a:solidFill>
                  <a:srgbClr val="C00000"/>
                </a:solidFill>
              </a:rPr>
              <a:t>수행시간</a:t>
            </a:r>
            <a:r>
              <a:rPr lang="ko-KR" altLang="ko-KR" sz="2800" dirty="0">
                <a:solidFill>
                  <a:srgbClr val="C00000"/>
                </a:solidFill>
              </a:rPr>
              <a:t> 비교</a:t>
            </a:r>
            <a:endParaRPr lang="en-US" sz="4000" dirty="0">
              <a:solidFill>
                <a:srgbClr val="C00000"/>
              </a:solidFill>
              <a:latin typeface="Calibri"/>
            </a:endParaRP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50" y="2548265"/>
            <a:ext cx="8864600" cy="18996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544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57391"/>
            <a:ext cx="7886700" cy="661735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ko-KR" dirty="0" smtClean="0">
                <a:solidFill>
                  <a:srgbClr val="C00000"/>
                </a:solidFill>
              </a:rPr>
              <a:t>단순연결리스트</a:t>
            </a:r>
            <a:r>
              <a:rPr lang="ko-KR" altLang="en-US" dirty="0" smtClean="0">
                <a:solidFill>
                  <a:srgbClr val="C00000"/>
                </a:solidFill>
              </a:rPr>
              <a:t>를 위</a:t>
            </a:r>
            <a:r>
              <a:rPr lang="ko-KR" altLang="ko-KR" dirty="0" smtClean="0">
                <a:solidFill>
                  <a:srgbClr val="C00000"/>
                </a:solidFill>
              </a:rPr>
              <a:t>한 </a:t>
            </a:r>
            <a:r>
              <a:rPr lang="en-US" altLang="ko-KR" dirty="0" err="1" smtClean="0">
                <a:solidFill>
                  <a:srgbClr val="C00000"/>
                </a:solidFill>
              </a:rPr>
              <a:t>SList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ko-KR" dirty="0">
                <a:solidFill>
                  <a:srgbClr val="C00000"/>
                </a:solidFill>
              </a:rPr>
              <a:t>클래스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7" y="1245268"/>
            <a:ext cx="8840606" cy="523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49" y="784224"/>
            <a:ext cx="9028251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7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65" y="398410"/>
            <a:ext cx="8356600" cy="53996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065" y="6129895"/>
            <a:ext cx="2808000" cy="38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1639" y="2545506"/>
            <a:ext cx="731158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2" dirty="0"/>
              <a:t>head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486133" y="2886427"/>
            <a:ext cx="265876" cy="26587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grpSp>
        <p:nvGrpSpPr>
          <p:cNvPr id="5" name="그룹 4"/>
          <p:cNvGrpSpPr/>
          <p:nvPr/>
        </p:nvGrpSpPr>
        <p:grpSpPr>
          <a:xfrm>
            <a:off x="1752009" y="3587392"/>
            <a:ext cx="827959" cy="536728"/>
            <a:chOff x="2720752" y="2697196"/>
            <a:chExt cx="896956" cy="581455"/>
          </a:xfrm>
        </p:grpSpPr>
        <p:sp>
          <p:nvSpPr>
            <p:cNvPr id="43" name="직사각형 42"/>
            <p:cNvSpPr/>
            <p:nvPr/>
          </p:nvSpPr>
          <p:spPr>
            <a:xfrm>
              <a:off x="2720752" y="2697197"/>
              <a:ext cx="647756" cy="581454"/>
            </a:xfrm>
            <a:prstGeom prst="rect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7954" y="2764888"/>
              <a:ext cx="446400" cy="440889"/>
            </a:xfrm>
            <a:prstGeom prst="rect">
              <a:avLst/>
            </a:prstGeom>
            <a:ln>
              <a:noFill/>
            </a:ln>
          </p:spPr>
        </p:pic>
        <p:sp>
          <p:nvSpPr>
            <p:cNvPr id="57" name="직사각형 56"/>
            <p:cNvSpPr/>
            <p:nvPr/>
          </p:nvSpPr>
          <p:spPr>
            <a:xfrm>
              <a:off x="3368508" y="2697196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</p:grpSp>
      <p:cxnSp>
        <p:nvCxnSpPr>
          <p:cNvPr id="61" name="직선 화살표 연결선 60"/>
          <p:cNvCxnSpPr>
            <a:endCxn id="44" idx="1"/>
          </p:cNvCxnSpPr>
          <p:nvPr/>
        </p:nvCxnSpPr>
        <p:spPr>
          <a:xfrm>
            <a:off x="1662479" y="3015588"/>
            <a:ext cx="922011" cy="6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2584490" y="2753489"/>
            <a:ext cx="3183951" cy="536728"/>
            <a:chOff x="3984852" y="2697196"/>
            <a:chExt cx="3449280" cy="581455"/>
          </a:xfrm>
        </p:grpSpPr>
        <p:sp>
          <p:nvSpPr>
            <p:cNvPr id="42" name="직사각형 41"/>
            <p:cNvSpPr/>
            <p:nvPr/>
          </p:nvSpPr>
          <p:spPr>
            <a:xfrm>
              <a:off x="5240716" y="2697196"/>
              <a:ext cx="647756" cy="5814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984852" y="2697196"/>
              <a:ext cx="647756" cy="581454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537176" y="2697196"/>
              <a:ext cx="647756" cy="581454"/>
            </a:xfrm>
            <a:prstGeom prst="rect">
              <a:avLst/>
            </a:prstGeom>
            <a:solidFill>
              <a:srgbClr val="FFCC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8203" y="2741436"/>
              <a:ext cx="446400" cy="48982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46436" y="2741436"/>
              <a:ext cx="446400" cy="47940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37854" y="2757751"/>
              <a:ext cx="446400" cy="463088"/>
            </a:xfrm>
            <a:prstGeom prst="rect">
              <a:avLst/>
            </a:prstGeom>
            <a:ln>
              <a:noFill/>
            </a:ln>
          </p:spPr>
        </p:pic>
        <p:sp>
          <p:nvSpPr>
            <p:cNvPr id="58" name="직사각형 57"/>
            <p:cNvSpPr/>
            <p:nvPr/>
          </p:nvSpPr>
          <p:spPr>
            <a:xfrm>
              <a:off x="4632608" y="2697196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888788" y="2697197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184932" y="2697197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cxnSp>
          <p:nvCxnSpPr>
            <p:cNvPr id="62" name="직선 화살표 연결선 61"/>
            <p:cNvCxnSpPr/>
            <p:nvPr/>
          </p:nvCxnSpPr>
          <p:spPr>
            <a:xfrm>
              <a:off x="4735481" y="2987923"/>
              <a:ext cx="4917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>
              <a:off x="6045432" y="2987923"/>
              <a:ext cx="4917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H="1">
              <a:off x="7426274" y="2697196"/>
              <a:ext cx="7858" cy="4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184932" y="2697196"/>
              <a:ext cx="249200" cy="5814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자유형 23"/>
          <p:cNvSpPr/>
          <p:nvPr/>
        </p:nvSpPr>
        <p:spPr>
          <a:xfrm>
            <a:off x="936855" y="3030415"/>
            <a:ext cx="798161" cy="825305"/>
          </a:xfrm>
          <a:custGeom>
            <a:avLst/>
            <a:gdLst>
              <a:gd name="connsiteX0" fmla="*/ 722434 w 864674"/>
              <a:gd name="connsiteY0" fmla="*/ 0 h 894080"/>
              <a:gd name="connsiteX1" fmla="*/ 1074 w 864674"/>
              <a:gd name="connsiteY1" fmla="*/ 528320 h 894080"/>
              <a:gd name="connsiteX2" fmla="*/ 864674 w 864674"/>
              <a:gd name="connsiteY2" fmla="*/ 894080 h 89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4674" h="894080">
                <a:moveTo>
                  <a:pt x="722434" y="0"/>
                </a:moveTo>
                <a:cubicBezTo>
                  <a:pt x="349900" y="189653"/>
                  <a:pt x="-22633" y="379307"/>
                  <a:pt x="1074" y="528320"/>
                </a:cubicBezTo>
                <a:cubicBezTo>
                  <a:pt x="24781" y="677333"/>
                  <a:pt x="444727" y="785706"/>
                  <a:pt x="864674" y="89408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67" name="자유형 66"/>
          <p:cNvSpPr/>
          <p:nvPr/>
        </p:nvSpPr>
        <p:spPr>
          <a:xfrm>
            <a:off x="2047836" y="3039794"/>
            <a:ext cx="805884" cy="825305"/>
          </a:xfrm>
          <a:custGeom>
            <a:avLst/>
            <a:gdLst>
              <a:gd name="connsiteX0" fmla="*/ 443432 w 873041"/>
              <a:gd name="connsiteY0" fmla="*/ 894080 h 894080"/>
              <a:gd name="connsiteX1" fmla="*/ 859992 w 873041"/>
              <a:gd name="connsiteY1" fmla="*/ 640080 h 894080"/>
              <a:gd name="connsiteX2" fmla="*/ 6552 w 873041"/>
              <a:gd name="connsiteY2" fmla="*/ 254000 h 894080"/>
              <a:gd name="connsiteX3" fmla="*/ 534872 w 873041"/>
              <a:gd name="connsiteY3" fmla="*/ 0 h 89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041" h="894080">
                <a:moveTo>
                  <a:pt x="443432" y="894080"/>
                </a:moveTo>
                <a:cubicBezTo>
                  <a:pt x="688118" y="820420"/>
                  <a:pt x="932805" y="746760"/>
                  <a:pt x="859992" y="640080"/>
                </a:cubicBezTo>
                <a:cubicBezTo>
                  <a:pt x="787179" y="533400"/>
                  <a:pt x="60739" y="360680"/>
                  <a:pt x="6552" y="254000"/>
                </a:cubicBezTo>
                <a:cubicBezTo>
                  <a:pt x="-47635" y="147320"/>
                  <a:pt x="243618" y="73660"/>
                  <a:pt x="534872" y="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69" name="TextBox 68"/>
          <p:cNvSpPr txBox="1"/>
          <p:nvPr/>
        </p:nvSpPr>
        <p:spPr>
          <a:xfrm>
            <a:off x="2112650" y="3188492"/>
            <a:ext cx="265846" cy="34810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62" b="1" dirty="0">
                <a:solidFill>
                  <a:srgbClr val="3333FF"/>
                </a:solidFill>
                <a:ea typeface="맑은 고딕" panose="020B0503020000020004" pitchFamily="50" charset="-127"/>
              </a:rPr>
              <a:t>①</a:t>
            </a:r>
            <a:endParaRPr lang="en-US" sz="1662" b="1" dirty="0">
              <a:solidFill>
                <a:srgbClr val="3333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82384" y="3304800"/>
            <a:ext cx="375422" cy="34810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62" b="1" dirty="0">
                <a:solidFill>
                  <a:srgbClr val="3333FF"/>
                </a:solidFill>
                <a:ea typeface="맑은 고딕" panose="020B0503020000020004" pitchFamily="50" charset="-127"/>
              </a:rPr>
              <a:t>②</a:t>
            </a:r>
            <a:endParaRPr lang="en-US" sz="1662" b="1" dirty="0">
              <a:solidFill>
                <a:srgbClr val="3333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08977" y="2837195"/>
            <a:ext cx="337000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dirty="0">
                <a:solidFill>
                  <a:srgbClr val="3333FF"/>
                </a:solidFill>
              </a:rPr>
              <a:t>x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48554" y="969651"/>
            <a:ext cx="731158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2" dirty="0"/>
              <a:t>head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493048" y="1310572"/>
            <a:ext cx="265876" cy="26587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cxnSp>
        <p:nvCxnSpPr>
          <p:cNvPr id="80" name="직선 화살표 연결선 79"/>
          <p:cNvCxnSpPr>
            <a:endCxn id="83" idx="1"/>
          </p:cNvCxnSpPr>
          <p:nvPr/>
        </p:nvCxnSpPr>
        <p:spPr>
          <a:xfrm>
            <a:off x="1669394" y="1439732"/>
            <a:ext cx="922011" cy="6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2591405" y="1177633"/>
            <a:ext cx="3183951" cy="536728"/>
            <a:chOff x="3984852" y="2697196"/>
            <a:chExt cx="3449280" cy="581455"/>
          </a:xfrm>
        </p:grpSpPr>
        <p:sp>
          <p:nvSpPr>
            <p:cNvPr id="82" name="직사각형 81"/>
            <p:cNvSpPr/>
            <p:nvPr/>
          </p:nvSpPr>
          <p:spPr>
            <a:xfrm>
              <a:off x="5240716" y="2697196"/>
              <a:ext cx="647756" cy="5814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984852" y="2697196"/>
              <a:ext cx="647756" cy="581454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537176" y="2697196"/>
              <a:ext cx="647756" cy="581454"/>
            </a:xfrm>
            <a:prstGeom prst="rect">
              <a:avLst/>
            </a:prstGeom>
            <a:solidFill>
              <a:srgbClr val="FFCC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8203" y="2741436"/>
              <a:ext cx="446400" cy="48982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46436" y="2741436"/>
              <a:ext cx="446400" cy="47940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37854" y="2757751"/>
              <a:ext cx="446400" cy="463088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직사각형 87"/>
            <p:cNvSpPr/>
            <p:nvPr/>
          </p:nvSpPr>
          <p:spPr>
            <a:xfrm>
              <a:off x="4632608" y="2697196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888788" y="2697197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184932" y="2697197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>
              <a:off x="4735481" y="2987923"/>
              <a:ext cx="4917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/>
            <p:nvPr/>
          </p:nvCxnSpPr>
          <p:spPr>
            <a:xfrm>
              <a:off x="6045432" y="2987923"/>
              <a:ext cx="4917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flipH="1">
              <a:off x="7426274" y="2697196"/>
              <a:ext cx="7858" cy="4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7184932" y="2697196"/>
              <a:ext cx="249200" cy="5814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1844943" y="2656979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b="1" dirty="0">
                <a:solidFill>
                  <a:srgbClr val="3333FF"/>
                </a:solidFill>
                <a:ea typeface="맑은 고딕" panose="020B0503020000020004" pitchFamily="50" charset="-127"/>
              </a:rPr>
              <a:t>②</a:t>
            </a:r>
            <a:endParaRPr lang="en-US" sz="1662" b="1" dirty="0">
              <a:solidFill>
                <a:srgbClr val="3333FF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4729" y="5418131"/>
            <a:ext cx="7271169" cy="880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738"/>
              </a:spcAft>
            </a:pPr>
            <a:r>
              <a:rPr lang="en-US" sz="20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b) </a:t>
            </a:r>
            <a:r>
              <a:rPr lang="ko-KR" alt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새 노드 삽입 후</a:t>
            </a:r>
            <a:endParaRPr lang="en-US" sz="20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그림</a:t>
            </a:r>
            <a:r>
              <a:rPr 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2-2] </a:t>
            </a:r>
            <a:r>
              <a:rPr lang="en-US" sz="2400" dirty="0" err="1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insert_front</a:t>
            </a:r>
            <a:r>
              <a:rPr 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en-US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endParaRPr 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2890369" y="1986476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(a) </a:t>
            </a:r>
            <a:r>
              <a:rPr lang="ko-KR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새 노드 삽입 전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639" y="4430640"/>
            <a:ext cx="58007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1639" y="2545506"/>
            <a:ext cx="731158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2" dirty="0"/>
              <a:t>head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486133" y="2886427"/>
            <a:ext cx="265876" cy="26587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grpSp>
        <p:nvGrpSpPr>
          <p:cNvPr id="5" name="그룹 4"/>
          <p:cNvGrpSpPr/>
          <p:nvPr/>
        </p:nvGrpSpPr>
        <p:grpSpPr>
          <a:xfrm>
            <a:off x="4608137" y="3623431"/>
            <a:ext cx="827959" cy="536728"/>
            <a:chOff x="2720752" y="2697196"/>
            <a:chExt cx="896956" cy="581455"/>
          </a:xfrm>
        </p:grpSpPr>
        <p:sp>
          <p:nvSpPr>
            <p:cNvPr id="43" name="직사각형 42"/>
            <p:cNvSpPr/>
            <p:nvPr/>
          </p:nvSpPr>
          <p:spPr>
            <a:xfrm>
              <a:off x="2720752" y="2697197"/>
              <a:ext cx="647756" cy="581454"/>
            </a:xfrm>
            <a:prstGeom prst="rect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7954" y="2764888"/>
              <a:ext cx="446400" cy="440889"/>
            </a:xfrm>
            <a:prstGeom prst="rect">
              <a:avLst/>
            </a:prstGeom>
            <a:ln>
              <a:noFill/>
            </a:ln>
          </p:spPr>
        </p:pic>
        <p:sp>
          <p:nvSpPr>
            <p:cNvPr id="57" name="직사각형 56"/>
            <p:cNvSpPr/>
            <p:nvPr/>
          </p:nvSpPr>
          <p:spPr>
            <a:xfrm>
              <a:off x="3368508" y="2697196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</p:grpSp>
      <p:cxnSp>
        <p:nvCxnSpPr>
          <p:cNvPr id="61" name="직선 화살표 연결선 60"/>
          <p:cNvCxnSpPr>
            <a:endCxn id="44" idx="1"/>
          </p:cNvCxnSpPr>
          <p:nvPr/>
        </p:nvCxnSpPr>
        <p:spPr>
          <a:xfrm>
            <a:off x="1662479" y="3015588"/>
            <a:ext cx="922011" cy="6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743749" y="2753489"/>
            <a:ext cx="597929" cy="536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44" name="직사각형 43"/>
          <p:cNvSpPr/>
          <p:nvPr/>
        </p:nvSpPr>
        <p:spPr>
          <a:xfrm>
            <a:off x="2584490" y="2753489"/>
            <a:ext cx="597929" cy="536727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46" name="직사각형 45"/>
          <p:cNvSpPr/>
          <p:nvPr/>
        </p:nvSpPr>
        <p:spPr>
          <a:xfrm>
            <a:off x="5405764" y="2753489"/>
            <a:ext cx="597929" cy="536727"/>
          </a:xfrm>
          <a:prstGeom prst="rect">
            <a:avLst/>
          </a:prstGeom>
          <a:solidFill>
            <a:srgbClr val="FFCC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660" y="2794326"/>
            <a:ext cx="412062" cy="452144"/>
          </a:xfrm>
          <a:prstGeom prst="rect">
            <a:avLst/>
          </a:prstGeom>
          <a:ln>
            <a:noFill/>
          </a:ln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336" y="2794326"/>
            <a:ext cx="412062" cy="442526"/>
          </a:xfrm>
          <a:prstGeom prst="rect">
            <a:avLst/>
          </a:prstGeom>
          <a:ln>
            <a:noFill/>
          </a:ln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8697" y="2809385"/>
            <a:ext cx="412062" cy="427466"/>
          </a:xfrm>
          <a:prstGeom prst="rect">
            <a:avLst/>
          </a:prstGeom>
          <a:ln>
            <a:noFill/>
          </a:ln>
        </p:spPr>
      </p:pic>
      <p:sp>
        <p:nvSpPr>
          <p:cNvPr id="58" name="직사각형 57"/>
          <p:cNvSpPr/>
          <p:nvPr/>
        </p:nvSpPr>
        <p:spPr>
          <a:xfrm>
            <a:off x="3182418" y="2753489"/>
            <a:ext cx="230031" cy="5367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59" name="직사각형 58"/>
          <p:cNvSpPr/>
          <p:nvPr/>
        </p:nvSpPr>
        <p:spPr>
          <a:xfrm>
            <a:off x="4341969" y="2753489"/>
            <a:ext cx="230031" cy="5367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60" name="직사각형 59"/>
          <p:cNvSpPr/>
          <p:nvPr/>
        </p:nvSpPr>
        <p:spPr>
          <a:xfrm>
            <a:off x="6003692" y="2753489"/>
            <a:ext cx="230031" cy="5367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277378" y="3021852"/>
            <a:ext cx="4539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4486564" y="3021852"/>
            <a:ext cx="8972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6226469" y="2753489"/>
            <a:ext cx="7254" cy="3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6003692" y="2753489"/>
            <a:ext cx="230031" cy="5367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자유형 66"/>
          <p:cNvSpPr/>
          <p:nvPr/>
        </p:nvSpPr>
        <p:spPr>
          <a:xfrm>
            <a:off x="4896088" y="3084337"/>
            <a:ext cx="805884" cy="825305"/>
          </a:xfrm>
          <a:custGeom>
            <a:avLst/>
            <a:gdLst>
              <a:gd name="connsiteX0" fmla="*/ 443432 w 873041"/>
              <a:gd name="connsiteY0" fmla="*/ 894080 h 894080"/>
              <a:gd name="connsiteX1" fmla="*/ 859992 w 873041"/>
              <a:gd name="connsiteY1" fmla="*/ 640080 h 894080"/>
              <a:gd name="connsiteX2" fmla="*/ 6552 w 873041"/>
              <a:gd name="connsiteY2" fmla="*/ 254000 h 894080"/>
              <a:gd name="connsiteX3" fmla="*/ 534872 w 873041"/>
              <a:gd name="connsiteY3" fmla="*/ 0 h 89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041" h="894080">
                <a:moveTo>
                  <a:pt x="443432" y="894080"/>
                </a:moveTo>
                <a:cubicBezTo>
                  <a:pt x="688118" y="820420"/>
                  <a:pt x="932805" y="746760"/>
                  <a:pt x="859992" y="640080"/>
                </a:cubicBezTo>
                <a:cubicBezTo>
                  <a:pt x="787179" y="533400"/>
                  <a:pt x="60739" y="360680"/>
                  <a:pt x="6552" y="254000"/>
                </a:cubicBezTo>
                <a:cubicBezTo>
                  <a:pt x="-47635" y="147320"/>
                  <a:pt x="243618" y="73660"/>
                  <a:pt x="534872" y="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69" name="TextBox 68"/>
          <p:cNvSpPr txBox="1"/>
          <p:nvPr/>
        </p:nvSpPr>
        <p:spPr>
          <a:xfrm>
            <a:off x="4837905" y="3188492"/>
            <a:ext cx="265846" cy="34810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62" b="1" dirty="0">
                <a:solidFill>
                  <a:srgbClr val="3333FF"/>
                </a:solidFill>
                <a:ea typeface="맑은 고딕" panose="020B0503020000020004" pitchFamily="50" charset="-127"/>
              </a:rPr>
              <a:t>①</a:t>
            </a:r>
            <a:endParaRPr lang="en-US" sz="1662" b="1" dirty="0">
              <a:solidFill>
                <a:srgbClr val="3333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20382" y="2842503"/>
            <a:ext cx="337000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dirty="0">
                <a:solidFill>
                  <a:srgbClr val="3333FF"/>
                </a:solidFill>
              </a:rPr>
              <a:t>x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48554" y="969651"/>
            <a:ext cx="731158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2" dirty="0"/>
              <a:t>head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493048" y="1310572"/>
            <a:ext cx="265876" cy="26587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cxnSp>
        <p:nvCxnSpPr>
          <p:cNvPr id="80" name="직선 화살표 연결선 79"/>
          <p:cNvCxnSpPr>
            <a:endCxn id="83" idx="1"/>
          </p:cNvCxnSpPr>
          <p:nvPr/>
        </p:nvCxnSpPr>
        <p:spPr>
          <a:xfrm>
            <a:off x="1669394" y="1439732"/>
            <a:ext cx="922011" cy="6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2591405" y="1177633"/>
            <a:ext cx="3183951" cy="536728"/>
            <a:chOff x="3984852" y="2697196"/>
            <a:chExt cx="3449280" cy="581455"/>
          </a:xfrm>
        </p:grpSpPr>
        <p:sp>
          <p:nvSpPr>
            <p:cNvPr id="82" name="직사각형 81"/>
            <p:cNvSpPr/>
            <p:nvPr/>
          </p:nvSpPr>
          <p:spPr>
            <a:xfrm>
              <a:off x="5240716" y="2697196"/>
              <a:ext cx="647756" cy="5814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984852" y="2697196"/>
              <a:ext cx="647756" cy="581454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537176" y="2697196"/>
              <a:ext cx="647756" cy="581454"/>
            </a:xfrm>
            <a:prstGeom prst="rect">
              <a:avLst/>
            </a:prstGeom>
            <a:solidFill>
              <a:srgbClr val="FFCC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8203" y="2741436"/>
              <a:ext cx="446400" cy="48982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46436" y="2741436"/>
              <a:ext cx="446400" cy="47940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37854" y="2757751"/>
              <a:ext cx="446400" cy="463088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직사각형 87"/>
            <p:cNvSpPr/>
            <p:nvPr/>
          </p:nvSpPr>
          <p:spPr>
            <a:xfrm>
              <a:off x="4632608" y="2697196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888788" y="2697197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184932" y="2697197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>
              <a:off x="4735481" y="2987923"/>
              <a:ext cx="4917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/>
            <p:nvPr/>
          </p:nvCxnSpPr>
          <p:spPr>
            <a:xfrm>
              <a:off x="6045432" y="2987923"/>
              <a:ext cx="4917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flipH="1">
              <a:off x="7426274" y="2697196"/>
              <a:ext cx="7858" cy="4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7184932" y="2697196"/>
              <a:ext cx="249200" cy="5814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4781075" y="2635916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b="1" dirty="0">
                <a:solidFill>
                  <a:srgbClr val="3333FF"/>
                </a:solidFill>
                <a:ea typeface="맑은 고딕" panose="020B0503020000020004" pitchFamily="50" charset="-127"/>
              </a:rPr>
              <a:t>②</a:t>
            </a:r>
            <a:endParaRPr lang="en-US" sz="1662" b="1" dirty="0">
              <a:solidFill>
                <a:srgbClr val="3333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18494" y="2271062"/>
            <a:ext cx="265846" cy="348109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62" dirty="0"/>
              <a:t>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486937" y="1880923"/>
            <a:ext cx="353905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2" dirty="0"/>
              <a:t>p</a:t>
            </a:r>
          </a:p>
        </p:txBody>
      </p:sp>
      <p:cxnSp>
        <p:nvCxnSpPr>
          <p:cNvPr id="72" name="직선 화살표 연결선 71"/>
          <p:cNvCxnSpPr>
            <a:endCxn id="42" idx="0"/>
          </p:cNvCxnSpPr>
          <p:nvPr/>
        </p:nvCxnSpPr>
        <p:spPr>
          <a:xfrm>
            <a:off x="3717901" y="2441522"/>
            <a:ext cx="324812" cy="311967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592535" y="677225"/>
            <a:ext cx="265846" cy="348109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62" dirty="0"/>
              <a:t> </a:t>
            </a:r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3791942" y="847685"/>
            <a:ext cx="324812" cy="311967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561258" y="335122"/>
            <a:ext cx="353905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2" dirty="0"/>
              <a:t>p</a:t>
            </a:r>
          </a:p>
        </p:txBody>
      </p:sp>
      <p:sp>
        <p:nvSpPr>
          <p:cNvPr id="6" name="자유형 5"/>
          <p:cNvSpPr/>
          <p:nvPr/>
        </p:nvSpPr>
        <p:spPr>
          <a:xfrm>
            <a:off x="4088077" y="3039794"/>
            <a:ext cx="647148" cy="844062"/>
          </a:xfrm>
          <a:custGeom>
            <a:avLst/>
            <a:gdLst>
              <a:gd name="connsiteX0" fmla="*/ 448050 w 701077"/>
              <a:gd name="connsiteY0" fmla="*/ 0 h 914400"/>
              <a:gd name="connsiteX1" fmla="*/ 681730 w 701077"/>
              <a:gd name="connsiteY1" fmla="*/ 284480 h 914400"/>
              <a:gd name="connsiteX2" fmla="*/ 1010 w 701077"/>
              <a:gd name="connsiteY2" fmla="*/ 731520 h 914400"/>
              <a:gd name="connsiteX3" fmla="*/ 559810 w 701077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77" h="914400">
                <a:moveTo>
                  <a:pt x="448050" y="0"/>
                </a:moveTo>
                <a:cubicBezTo>
                  <a:pt x="602143" y="81280"/>
                  <a:pt x="756237" y="162560"/>
                  <a:pt x="681730" y="284480"/>
                </a:cubicBezTo>
                <a:cubicBezTo>
                  <a:pt x="607223" y="406400"/>
                  <a:pt x="21330" y="626533"/>
                  <a:pt x="1010" y="731520"/>
                </a:cubicBezTo>
                <a:cubicBezTo>
                  <a:pt x="-19310" y="836507"/>
                  <a:pt x="270250" y="875453"/>
                  <a:pt x="559810" y="91440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71" name="TextBox 70"/>
          <p:cNvSpPr txBox="1"/>
          <p:nvPr/>
        </p:nvSpPr>
        <p:spPr>
          <a:xfrm>
            <a:off x="4043326" y="3603921"/>
            <a:ext cx="265846" cy="34810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62" b="1" dirty="0">
                <a:solidFill>
                  <a:srgbClr val="3333FF"/>
                </a:solidFill>
                <a:ea typeface="맑은 고딕" panose="020B0503020000020004" pitchFamily="50" charset="-127"/>
              </a:rPr>
              <a:t>②</a:t>
            </a:r>
            <a:endParaRPr lang="en-US" sz="1662" b="1" dirty="0">
              <a:solidFill>
                <a:srgbClr val="3333F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59544" y="5366148"/>
            <a:ext cx="7300591" cy="880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738"/>
              </a:spcAft>
            </a:pPr>
            <a:r>
              <a:rPr lang="en-US" sz="20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b) </a:t>
            </a:r>
            <a:r>
              <a:rPr lang="ko-KR" alt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새 노드 삽입 후</a:t>
            </a:r>
            <a:endParaRPr lang="en-US" sz="20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그림</a:t>
            </a:r>
            <a:r>
              <a:rPr 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2-3] insert_after()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함수</a:t>
            </a:r>
            <a:endParaRPr 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6391836" y="1207116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   (a) </a:t>
            </a:r>
            <a:r>
              <a:rPr lang="ko-KR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새 노드 삽입 전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8924" y="4350121"/>
            <a:ext cx="51816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7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876</Words>
  <PresentationFormat>화면 슬라이드 쇼(4:3)</PresentationFormat>
  <Paragraphs>178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맑은 고딕</vt:lpstr>
      <vt:lpstr>Arial</vt:lpstr>
      <vt:lpstr>Calibri</vt:lpstr>
      <vt:lpstr>Calibri Light</vt:lpstr>
      <vt:lpstr>Consolas</vt:lpstr>
      <vt:lpstr>Times New Roman</vt:lpstr>
      <vt:lpstr>Wingdings 2</vt:lpstr>
      <vt:lpstr>Office 테마</vt:lpstr>
      <vt:lpstr>PowerPoint 프레젠테이션</vt:lpstr>
      <vt:lpstr>리스트</vt:lpstr>
      <vt:lpstr>2.1 단순연결리스트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수행시간</vt:lpstr>
      <vt:lpstr>2.2 이중연결리스트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수행시간</vt:lpstr>
      <vt:lpstr>PowerPoint 프레젠테이션</vt:lpstr>
      <vt:lpstr>2-3 원형연결리스트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수행시간</vt:lpstr>
      <vt:lpstr>요약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2017-03-16T00:57:55Z</dcterms:created>
  <dcterms:modified xsi:type="dcterms:W3CDTF">2017-12-15T10:03:29Z</dcterms:modified>
</cp:coreProperties>
</file>